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2761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800" b="1">
                <a:solidFill>
                  <a:srgbClr val="FFFFFF"/>
                </a:solidFill>
                <a:latin typeface="Arial"/>
              </a:rPr>
              <a:t>Capability Heatmap · Northwind Industries (worked example)</a:t>
            </a:r>
          </a:p>
        </p:txBody>
      </p:sp>
      <p:sp>
        <p:nvSpPr>
          <p:cNvPr id="3" name="Rectangle 2"/>
          <p:cNvSpPr/>
          <p:nvPr/>
        </p:nvSpPr>
        <p:spPr>
          <a:xfrm>
            <a:off x="2194560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Finance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579222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Supply Chain</a:t>
            </a:r>
          </a:p>
        </p:txBody>
      </p:sp>
      <p:sp>
        <p:nvSpPr>
          <p:cNvPr id="5" name="Rectangle 4"/>
          <p:cNvSpPr/>
          <p:nvPr/>
        </p:nvSpPr>
        <p:spPr>
          <a:xfrm>
            <a:off x="4963885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Procurement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6348548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HR</a:t>
            </a:r>
          </a:p>
        </p:txBody>
      </p:sp>
      <p:sp>
        <p:nvSpPr>
          <p:cNvPr id="7" name="Rectangle 6"/>
          <p:cNvSpPr/>
          <p:nvPr/>
        </p:nvSpPr>
        <p:spPr>
          <a:xfrm>
            <a:off x="7733211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Operations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17874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Customer Service</a:t>
            </a:r>
          </a:p>
        </p:txBody>
      </p:sp>
      <p:sp>
        <p:nvSpPr>
          <p:cNvPr id="9" name="Rectangle 8"/>
          <p:cNvSpPr/>
          <p:nvPr/>
        </p:nvSpPr>
        <p:spPr>
          <a:xfrm>
            <a:off x="10502537" y="960120"/>
            <a:ext cx="1384662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Reporting &amp; Analytics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960120"/>
            <a:ext cx="1874519" cy="594360"/>
          </a:xfrm>
          <a:prstGeom prst="rect">
            <a:avLst/>
          </a:prstGeom>
          <a:solidFill>
            <a:srgbClr val="1E2761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000" b="1">
                <a:solidFill>
                  <a:srgbClr val="FFFFFF"/>
                </a:solidFill>
                <a:latin typeface="Arial"/>
              </a:rPr>
              <a:t>Capability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4320" y="1554480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Master data integrity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94560" y="155448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79222" y="155448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63885" y="1554480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48548" y="1554480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33211" y="155448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17874" y="155448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502537" y="155448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" y="2016252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Cycle-time reporting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94560" y="201625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79222" y="201625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63885" y="201625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48548" y="2016252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33211" y="201625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117874" y="2016252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502537" y="2016252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" y="2478024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Real-time stock visibility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194560" y="2478024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579222" y="2478024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963885" y="2478024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48548" y="2478024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33211" y="2478024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117874" y="2478024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502537" y="2478024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4320" y="2939796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Self-service procurement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194560" y="293979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579222" y="293979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963885" y="2939796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348548" y="293979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33211" y="2939796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117874" y="293979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502537" y="293979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" y="3401568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Workflow automation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194560" y="340156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579222" y="340156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963885" y="340156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48548" y="340156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733211" y="340156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17874" y="340156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0502537" y="340156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74320" y="3863340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Mobile access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194560" y="3863340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579222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963885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48548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733211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117874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0502537" y="3863340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74320" y="4325112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Audit trail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194560" y="432511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579222" y="432511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963885" y="4325112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348548" y="432511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733211" y="4325112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9117874" y="432511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502537" y="4325112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74320" y="4786884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Multi-currency consolidation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194560" y="4786884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579222" y="4786884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963885" y="4786884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348548" y="4786884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733211" y="4786884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117874" y="4786884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502537" y="4786884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4320" y="5248656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Single customer view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194560" y="524865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579222" y="524865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963885" y="524865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348548" y="5248656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733211" y="5248656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81" name="Rectangle 80"/>
          <p:cNvSpPr/>
          <p:nvPr/>
        </p:nvSpPr>
        <p:spPr>
          <a:xfrm>
            <a:off x="9117874" y="5248656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82" name="Rectangle 81"/>
          <p:cNvSpPr/>
          <p:nvPr/>
        </p:nvSpPr>
        <p:spPr>
          <a:xfrm>
            <a:off x="10502537" y="5248656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74320" y="5710428"/>
            <a:ext cx="1874519" cy="461772"/>
          </a:xfrm>
          <a:prstGeom prst="rect">
            <a:avLst/>
          </a:prstGeom>
          <a:solidFill>
            <a:srgbClr val="F2F4FA"/>
          </a:solidFill>
          <a:ln w="6350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950" b="1">
                <a:solidFill>
                  <a:srgbClr val="1E2761"/>
                </a:solidFill>
                <a:latin typeface="Arial"/>
              </a:rPr>
              <a:t>Forecast accuracy</a:t>
            </a:r>
          </a:p>
        </p:txBody>
      </p:sp>
      <p:sp>
        <p:nvSpPr>
          <p:cNvPr id="84" name="Rectangle 83"/>
          <p:cNvSpPr/>
          <p:nvPr/>
        </p:nvSpPr>
        <p:spPr>
          <a:xfrm>
            <a:off x="2194560" y="571042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79222" y="571042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963885" y="571042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348548" y="5710428"/>
            <a:ext cx="1384662" cy="461772"/>
          </a:xfrm>
          <a:prstGeom prst="rect">
            <a:avLst/>
          </a:prstGeom>
          <a:solidFill>
            <a:srgbClr val="2E8B57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G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733211" y="571042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89" name="Rectangle 88"/>
          <p:cNvSpPr/>
          <p:nvPr/>
        </p:nvSpPr>
        <p:spPr>
          <a:xfrm>
            <a:off x="9117874" y="5710428"/>
            <a:ext cx="1384662" cy="461772"/>
          </a:xfrm>
          <a:prstGeom prst="rect">
            <a:avLst/>
          </a:prstGeom>
          <a:solidFill>
            <a:srgbClr val="E69B1F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A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0502537" y="5710428"/>
            <a:ext cx="1384662" cy="461772"/>
          </a:xfrm>
          <a:prstGeom prst="rect">
            <a:avLst/>
          </a:prstGeom>
          <a:solidFill>
            <a:srgbClr val="C0392B"/>
          </a:solidFill>
          <a:ln w="9525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200" b="1">
                <a:solidFill>
                  <a:srgbClr val="FFFFFF"/>
                </a:solidFill>
                <a:latin typeface="Arial"/>
              </a:rPr>
              <a:t>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74320" y="6263640"/>
            <a:ext cx="2743200" cy="201168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1000" b="1">
                <a:solidFill>
                  <a:srgbClr val="1E2761"/>
                </a:solidFill>
                <a:latin typeface="Arial"/>
              </a:rPr>
              <a:t>Legend (current vs target):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651760" y="6263640"/>
            <a:ext cx="201168" cy="201168"/>
          </a:xfrm>
          <a:prstGeom prst="rect">
            <a:avLst/>
          </a:prstGeom>
          <a:solidFill>
            <a:srgbClr val="C0392B"/>
          </a:solidFill>
          <a:ln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2898648" y="6245352"/>
            <a:ext cx="237744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50" b="0">
                <a:solidFill>
                  <a:srgbClr val="333333"/>
                </a:solidFill>
                <a:latin typeface="Arial"/>
              </a:rPr>
              <a:t>Red — significant gap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001768" y="6263640"/>
            <a:ext cx="201168" cy="201168"/>
          </a:xfrm>
          <a:prstGeom prst="rect">
            <a:avLst/>
          </a:prstGeom>
          <a:solidFill>
            <a:srgbClr val="E69B1F"/>
          </a:solidFill>
          <a:ln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5248656" y="6245352"/>
            <a:ext cx="237744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50" b="0">
                <a:solidFill>
                  <a:srgbClr val="333333"/>
                </a:solidFill>
                <a:latin typeface="Arial"/>
              </a:rPr>
              <a:t>Amber — partial / fragile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351776" y="6263640"/>
            <a:ext cx="201168" cy="201168"/>
          </a:xfrm>
          <a:prstGeom prst="rect">
            <a:avLst/>
          </a:prstGeom>
          <a:solidFill>
            <a:srgbClr val="2E8B57"/>
          </a:solidFill>
          <a:ln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7598664" y="6245352"/>
            <a:ext cx="2377440" cy="22860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50" b="0">
                <a:solidFill>
                  <a:srgbClr val="333333"/>
                </a:solidFill>
                <a:latin typeface="Arial"/>
              </a:rPr>
              <a:t>Green — meets target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