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1E2761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800" b="1">
                <a:solidFill>
                  <a:srgbClr val="FFFFFF"/>
                </a:solidFill>
                <a:latin typeface="Arial"/>
              </a:rPr>
              <a:t>Dependency Tree · Northwind Industries (worked example)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" y="777240"/>
            <a:ext cx="3886200" cy="457200"/>
          </a:xfrm>
          <a:prstGeom prst="rect">
            <a:avLst/>
          </a:prstGeom>
          <a:solidFill>
            <a:srgbClr val="C0392B"/>
          </a:solidFill>
          <a:ln w="6350">
            <a:solidFill>
              <a:srgbClr val="C039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</a:rPr>
              <a:t>RETIRE</a:t>
            </a:r>
          </a:p>
        </p:txBody>
      </p:sp>
      <p:sp>
        <p:nvSpPr>
          <p:cNvPr id="4" name="Rectangle 3"/>
          <p:cNvSpPr/>
          <p:nvPr/>
        </p:nvSpPr>
        <p:spPr>
          <a:xfrm>
            <a:off x="4306824" y="777240"/>
            <a:ext cx="3886200" cy="457200"/>
          </a:xfrm>
          <a:prstGeom prst="rect">
            <a:avLst/>
          </a:prstGeom>
          <a:solidFill>
            <a:srgbClr val="E69B1F"/>
          </a:solidFill>
          <a:ln w="6350">
            <a:solidFill>
              <a:srgbClr val="E69B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</a:rPr>
              <a:t>REPLACE</a:t>
            </a:r>
          </a:p>
        </p:txBody>
      </p:sp>
      <p:sp>
        <p:nvSpPr>
          <p:cNvPr id="5" name="Rectangle 4"/>
          <p:cNvSpPr/>
          <p:nvPr/>
        </p:nvSpPr>
        <p:spPr>
          <a:xfrm>
            <a:off x="8339328" y="777240"/>
            <a:ext cx="3886200" cy="457200"/>
          </a:xfrm>
          <a:prstGeom prst="rect">
            <a:avLst/>
          </a:prstGeom>
          <a:solidFill>
            <a:srgbClr val="2E8B57"/>
          </a:solidFill>
          <a:ln w="6350">
            <a:solidFill>
              <a:srgbClr val="2E8B5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ctr"/>
            <a:r>
              <a:rPr sz="1400" b="1">
                <a:solidFill>
                  <a:srgbClr val="FFFFFF"/>
                </a:solidFill>
                <a:latin typeface="Arial"/>
              </a:rPr>
              <a:t>KEEP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325880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Brand A ERP (central)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Feeds 8 downstream systems · cutover-critical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2161032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Brand B ERP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Site-local · simpler decommission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996184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Brand C ERP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Acquired 2018 · feeds pricing engine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3831336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Brand D ERP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Vendor exits market in 18 months — outer bound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4666488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UK Regional ERP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Consolidates 4 small sites · last to retire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5501640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Pricing Engine (bespoke)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Logic moves into new ERP · remove after pilot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98264" y="1325880"/>
            <a:ext cx="3703320" cy="92903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New ERP — Finance core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Group chart of accounts · single close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98264" y="2328062"/>
            <a:ext cx="3703320" cy="92903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New ERP — Supply Chain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Real-time stock · cross-site planning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98264" y="3330244"/>
            <a:ext cx="3703320" cy="92903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New ERP — Procurement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Supplier portal · workflow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98264" y="4332427"/>
            <a:ext cx="3703320" cy="92903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New ERP — Reporting layer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Replaces standalone consolidation tool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98264" y="5334609"/>
            <a:ext cx="3703320" cy="92903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New B2C Storefront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Replaces ageing bespoke build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430768" y="1325880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CRM (SaaS)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Re-point customer master to new ERP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430768" y="2161032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WMS — Birmingham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28k lines/day · protect throughput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430768" y="2996184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WMS — Doncaster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Stock + dispatch · re-point feed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430768" y="3831336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WMS — Lyon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Site-local · re-point feed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430768" y="4666488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HRIS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Re-point payroll + finance feeds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430768" y="5501640"/>
            <a:ext cx="3703320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1E276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36000" rIns="36000" tIns="18000" bIns="18000"/>
          <a:lstStyle/>
          <a:p>
            <a:pPr algn="l"/>
            <a:r>
              <a:rPr sz="1050" b="1">
                <a:solidFill>
                  <a:srgbClr val="1E2761"/>
                </a:solidFill>
                <a:latin typeface="Arial"/>
              </a:rPr>
              <a:t>EDI Hub</a:t>
            </a:r>
          </a:p>
          <a:p>
            <a:pPr algn="l"/>
            <a:r>
              <a:rPr sz="850">
                <a:solidFill>
                  <a:srgbClr val="555555"/>
                </a:solidFill>
                <a:latin typeface="Arial"/>
              </a:rPr>
              <a:t>Onboarding stays as-is · adapter swap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4069080" y="1706880"/>
            <a:ext cx="329184" cy="83515"/>
          </a:xfrm>
          <a:prstGeom prst="line">
            <a:avLst/>
          </a:prstGeom>
          <a:ln w="9525">
            <a:solidFill>
              <a:srgbClr val="55555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4069080" y="1706880"/>
            <a:ext cx="329184" cy="1085697"/>
          </a:xfrm>
          <a:prstGeom prst="line">
            <a:avLst/>
          </a:prstGeom>
          <a:ln w="9525">
            <a:solidFill>
              <a:srgbClr val="55555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 flipV="1">
            <a:off x="4069080" y="1790395"/>
            <a:ext cx="329184" cy="751637"/>
          </a:xfrm>
          <a:prstGeom prst="line">
            <a:avLst/>
          </a:prstGeom>
          <a:ln w="9525">
            <a:solidFill>
              <a:srgbClr val="55555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 flipV="1">
            <a:off x="4069080" y="2792577"/>
            <a:ext cx="329184" cy="584607"/>
          </a:xfrm>
          <a:prstGeom prst="line">
            <a:avLst/>
          </a:prstGeom>
          <a:ln w="9525">
            <a:solidFill>
              <a:srgbClr val="55555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 flipV="1">
            <a:off x="4069080" y="1790395"/>
            <a:ext cx="329184" cy="2421941"/>
          </a:xfrm>
          <a:prstGeom prst="line">
            <a:avLst/>
          </a:prstGeom>
          <a:ln w="9525">
            <a:solidFill>
              <a:srgbClr val="55555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 27"/>
          <p:cNvCxnSpPr/>
          <p:nvPr/>
        </p:nvCxnSpPr>
        <p:spPr>
          <a:xfrm flipV="1">
            <a:off x="4069080" y="1790395"/>
            <a:ext cx="329184" cy="3257093"/>
          </a:xfrm>
          <a:prstGeom prst="line">
            <a:avLst/>
          </a:prstGeom>
          <a:ln w="9525">
            <a:solidFill>
              <a:srgbClr val="55555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 28"/>
          <p:cNvCxnSpPr/>
          <p:nvPr/>
        </p:nvCxnSpPr>
        <p:spPr>
          <a:xfrm flipV="1">
            <a:off x="4069080" y="2792577"/>
            <a:ext cx="329184" cy="3090063"/>
          </a:xfrm>
          <a:prstGeom prst="line">
            <a:avLst/>
          </a:prstGeom>
          <a:ln w="9525">
            <a:solidFill>
              <a:srgbClr val="55555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 29"/>
          <p:cNvCxnSpPr/>
          <p:nvPr/>
        </p:nvCxnSpPr>
        <p:spPr>
          <a:xfrm flipV="1">
            <a:off x="4069080" y="3794760"/>
            <a:ext cx="329184" cy="2087880"/>
          </a:xfrm>
          <a:prstGeom prst="line">
            <a:avLst/>
          </a:prstGeom>
          <a:ln w="9525">
            <a:solidFill>
              <a:srgbClr val="55555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8101584" y="1790395"/>
            <a:ext cx="329184" cy="3257093"/>
          </a:xfrm>
          <a:prstGeom prst="line">
            <a:avLst/>
          </a:prstGeom>
          <a:ln w="11430">
            <a:solidFill>
              <a:srgbClr val="1E276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 31"/>
          <p:cNvCxnSpPr/>
          <p:nvPr/>
        </p:nvCxnSpPr>
        <p:spPr>
          <a:xfrm flipV="1">
            <a:off x="8101584" y="2542032"/>
            <a:ext cx="329184" cy="250545"/>
          </a:xfrm>
          <a:prstGeom prst="line">
            <a:avLst/>
          </a:prstGeom>
          <a:ln w="11430">
            <a:solidFill>
              <a:srgbClr val="1E276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>
            <a:off x="8101584" y="2792577"/>
            <a:ext cx="329184" cy="584607"/>
          </a:xfrm>
          <a:prstGeom prst="line">
            <a:avLst/>
          </a:prstGeom>
          <a:ln w="11430">
            <a:solidFill>
              <a:srgbClr val="1E276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or 33"/>
          <p:cNvCxnSpPr/>
          <p:nvPr/>
        </p:nvCxnSpPr>
        <p:spPr>
          <a:xfrm>
            <a:off x="8101584" y="2792577"/>
            <a:ext cx="329184" cy="1419759"/>
          </a:xfrm>
          <a:prstGeom prst="line">
            <a:avLst/>
          </a:prstGeom>
          <a:ln w="11430">
            <a:solidFill>
              <a:srgbClr val="1E276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34"/>
          <p:cNvCxnSpPr/>
          <p:nvPr/>
        </p:nvCxnSpPr>
        <p:spPr>
          <a:xfrm>
            <a:off x="8101584" y="3794760"/>
            <a:ext cx="329184" cy="2087880"/>
          </a:xfrm>
          <a:prstGeom prst="line">
            <a:avLst/>
          </a:prstGeom>
          <a:ln w="11430">
            <a:solidFill>
              <a:srgbClr val="1E276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or 35"/>
          <p:cNvCxnSpPr/>
          <p:nvPr/>
        </p:nvCxnSpPr>
        <p:spPr>
          <a:xfrm flipV="1">
            <a:off x="8101584" y="1706880"/>
            <a:ext cx="329184" cy="83515"/>
          </a:xfrm>
          <a:prstGeom prst="line">
            <a:avLst/>
          </a:prstGeom>
          <a:ln w="11430">
            <a:solidFill>
              <a:srgbClr val="1E276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 36"/>
          <p:cNvCxnSpPr/>
          <p:nvPr/>
        </p:nvCxnSpPr>
        <p:spPr>
          <a:xfrm flipV="1">
            <a:off x="8101584" y="1706880"/>
            <a:ext cx="329184" cy="3090062"/>
          </a:xfrm>
          <a:prstGeom prst="line">
            <a:avLst/>
          </a:prstGeom>
          <a:ln w="11430">
            <a:solidFill>
              <a:srgbClr val="1E276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74320" y="6446520"/>
            <a:ext cx="11887200" cy="274320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900" b="0">
                <a:solidFill>
                  <a:srgbClr val="555555"/>
                </a:solidFill>
                <a:latin typeface="Arial"/>
              </a:rPr>
              <a:t>Dashed grey: legacy → new ERP module (what gets re-platformed). Solid navy: new ERP module → kept system (integration touchpoint to design).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74320" y="6656832"/>
            <a:ext cx="11887200" cy="182880"/>
          </a:xfrm>
          <a:prstGeom prst="rect">
            <a:avLst/>
          </a:prstGeom>
          <a:noFill/>
        </p:spPr>
        <p:txBody>
          <a:bodyPr wrap="square" lIns="36000" rIns="36000" tIns="18000" bIns="18000" anchor="ctr">
            <a:spAutoFit/>
          </a:bodyPr>
          <a:lstStyle/>
          <a:p>
            <a:pPr algn="l"/>
            <a:r>
              <a:rPr sz="800" b="0">
                <a:solidFill>
                  <a:srgbClr val="555555"/>
                </a:solidFill>
                <a:latin typeface="Arial"/>
              </a:rPr>
              <a:t>Stage 1–2 Pre-Programme · companion to the Summary report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