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E2761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800" b="1">
                <a:solidFill>
                  <a:srgbClr val="FFFFFF"/>
                </a:solidFill>
                <a:latin typeface="Arial"/>
              </a:rPr>
              <a:t>Estate-on-a-Page · Northwind Industries (worked example)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640080"/>
            <a:ext cx="11612880" cy="877824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0">
                <a:solidFill>
                  <a:srgbClr val="333333"/>
                </a:solidFill>
                <a:latin typeface="Arial"/>
              </a:rPr>
              <a:t/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4320" y="640080"/>
            <a:ext cx="1828800" cy="877824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Arial"/>
              </a:rPr>
              <a:t>Customers / Markets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143120" y="722376"/>
            <a:ext cx="2358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B2B Retail (62% rev)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4,200 accounts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91640" y="722376"/>
            <a:ext cx="2358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Distributors (24%)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180 distributors, EDI</a:t>
            </a:r>
          </a:p>
        </p:txBody>
      </p:sp>
      <p:sp>
        <p:nvSpPr>
          <p:cNvPr id="7" name="Rectangle 6"/>
          <p:cNvSpPr/>
          <p:nvPr/>
        </p:nvSpPr>
        <p:spPr>
          <a:xfrm>
            <a:off x="7040160" y="722376"/>
            <a:ext cx="2358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Direct B2C (10%)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Single brand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9488680" y="722376"/>
            <a:ext cx="2358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Marketplaces (4%)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Amazon Business, eBay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581912"/>
            <a:ext cx="11612880" cy="877824"/>
          </a:xfrm>
          <a:prstGeom prst="rect">
            <a:avLst/>
          </a:prstGeom>
          <a:solidFill>
            <a:srgbClr val="354A7A"/>
          </a:solidFill>
          <a:ln w="6350">
            <a:solidFill>
              <a:srgbClr val="354A7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0">
                <a:solidFill>
                  <a:srgbClr val="333333"/>
                </a:solidFill>
                <a:latin typeface="Arial"/>
              </a:rPr>
              <a:t/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320" y="1581912"/>
            <a:ext cx="1828800" cy="877824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Arial"/>
              </a:rPr>
              <a:t>Channels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43120" y="1664208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Web Storefront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B2C only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01936" y="1664208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EDI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Distributor orders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60752" y="1664208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Sales Rep App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Read-only quoting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19568" y="1664208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Customer Service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Phone &amp; email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78384" y="1664208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In-Person Trade Desks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3 sites, paper-based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2523744"/>
            <a:ext cx="11612880" cy="877824"/>
          </a:xfrm>
          <a:prstGeom prst="rect">
            <a:avLst/>
          </a:prstGeom>
          <a:solidFill>
            <a:srgbClr val="4C6D93"/>
          </a:solidFill>
          <a:ln w="6350">
            <a:solidFill>
              <a:srgbClr val="4C6D9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0">
                <a:solidFill>
                  <a:srgbClr val="333333"/>
                </a:solidFill>
                <a:latin typeface="Arial"/>
              </a:rPr>
              <a:t/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4320" y="2523744"/>
            <a:ext cx="1828800" cy="877824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Arial"/>
              </a:rPr>
              <a:t>Operating Processes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43120" y="2606040"/>
            <a:ext cx="154234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Order-to-Cash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Pricing in 3 systems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75466" y="2606040"/>
            <a:ext cx="154234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Procure-to-Pay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Central PO, brand GRN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07812" y="2606040"/>
            <a:ext cx="154234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Plan-to-Manufacture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Per-site MRP nightly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40158" y="2606040"/>
            <a:ext cx="154234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Hire-to-Retire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Outsourced payroll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672504" y="2606040"/>
            <a:ext cx="154234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Record-to-Report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9-day close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304850" y="2606040"/>
            <a:ext cx="154234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Customer Service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Separate tooling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465576"/>
            <a:ext cx="11612880" cy="877824"/>
          </a:xfrm>
          <a:prstGeom prst="rect">
            <a:avLst/>
          </a:prstGeom>
          <a:solidFill>
            <a:srgbClr val="6886A8"/>
          </a:solidFill>
          <a:ln w="6350">
            <a:solidFill>
              <a:srgbClr val="6886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0">
                <a:solidFill>
                  <a:srgbClr val="333333"/>
                </a:solidFill>
                <a:latin typeface="Arial"/>
              </a:rPr>
              <a:t/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4320" y="3465576"/>
            <a:ext cx="1828800" cy="877824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Arial"/>
              </a:rPr>
              <a:t>Master Data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43120" y="3547872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Customers · 84k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~12% duplicates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01936" y="3547872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Products · 31.5k SKUs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No group hierarchy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60752" y="3547872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Suppliers · 6.8k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~18% duplicates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019568" y="3547872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Employees · 2.6k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HR-authoritative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78384" y="3547872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GL · 1,247 codes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~30% duplicates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74320" y="4407408"/>
            <a:ext cx="11612880" cy="877824"/>
          </a:xfrm>
          <a:prstGeom prst="rect">
            <a:avLst/>
          </a:prstGeom>
          <a:solidFill>
            <a:srgbClr val="849FBD"/>
          </a:solidFill>
          <a:ln w="6350">
            <a:solidFill>
              <a:srgbClr val="849F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0">
                <a:solidFill>
                  <a:srgbClr val="333333"/>
                </a:solidFill>
                <a:latin typeface="Arial"/>
              </a:rPr>
              <a:t/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4320" y="4407408"/>
            <a:ext cx="1828800" cy="877824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Arial"/>
              </a:rPr>
              <a:t>Platforms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143120" y="4489704"/>
            <a:ext cx="522130" cy="713232"/>
          </a:xfrm>
          <a:prstGeom prst="rect">
            <a:avLst/>
          </a:prstGeom>
          <a:solidFill>
            <a:srgbClr val="C0392B"/>
          </a:solidFill>
          <a:ln w="6350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Brand A ERP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RETIRE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55250" y="4489704"/>
            <a:ext cx="522130" cy="713232"/>
          </a:xfrm>
          <a:prstGeom prst="rect">
            <a:avLst/>
          </a:prstGeom>
          <a:solidFill>
            <a:srgbClr val="C0392B"/>
          </a:solidFill>
          <a:ln w="6350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Brand B ERP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RETIRE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367380" y="4489704"/>
            <a:ext cx="522130" cy="713232"/>
          </a:xfrm>
          <a:prstGeom prst="rect">
            <a:avLst/>
          </a:prstGeom>
          <a:solidFill>
            <a:srgbClr val="C0392B"/>
          </a:solidFill>
          <a:ln w="6350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Brand C ERP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RETIRE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979510" y="4489704"/>
            <a:ext cx="522130" cy="713232"/>
          </a:xfrm>
          <a:prstGeom prst="rect">
            <a:avLst/>
          </a:prstGeom>
          <a:solidFill>
            <a:srgbClr val="C0392B"/>
          </a:solidFill>
          <a:ln w="6350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Brand D ERP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RETIRE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91640" y="4489704"/>
            <a:ext cx="522130" cy="713232"/>
          </a:xfrm>
          <a:prstGeom prst="rect">
            <a:avLst/>
          </a:prstGeom>
          <a:solidFill>
            <a:srgbClr val="C0392B"/>
          </a:solidFill>
          <a:ln w="6350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UK Regional ERP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RETIRE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203770" y="4489704"/>
            <a:ext cx="522130" cy="713232"/>
          </a:xfrm>
          <a:prstGeom prst="rect">
            <a:avLst/>
          </a:prstGeom>
          <a:solidFill>
            <a:srgbClr val="C0392B"/>
          </a:solidFill>
          <a:ln w="6350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EU Regional ERP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RETIRE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815900" y="4489704"/>
            <a:ext cx="522130" cy="713232"/>
          </a:xfrm>
          <a:prstGeom prst="rect">
            <a:avLst/>
          </a:prstGeom>
          <a:solidFill>
            <a:srgbClr val="C0392B"/>
          </a:solidFill>
          <a:ln w="6350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Pricing Engine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RETIRE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28030" y="4489704"/>
            <a:ext cx="522130" cy="713232"/>
          </a:xfrm>
          <a:prstGeom prst="rect">
            <a:avLst/>
          </a:prstGeom>
          <a:solidFill>
            <a:srgbClr val="E69B1F"/>
          </a:solidFill>
          <a:ln w="6350"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Consolidation Tool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REPLACE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040160" y="4489704"/>
            <a:ext cx="522130" cy="713232"/>
          </a:xfrm>
          <a:prstGeom prst="rect">
            <a:avLst/>
          </a:prstGeom>
          <a:solidFill>
            <a:srgbClr val="E69B1F"/>
          </a:solidFill>
          <a:ln w="6350"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Reporting Stack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REPLACE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652290" y="4489704"/>
            <a:ext cx="522130" cy="713232"/>
          </a:xfrm>
          <a:prstGeom prst="rect">
            <a:avLst/>
          </a:prstGeom>
          <a:solidFill>
            <a:srgbClr val="E69B1F"/>
          </a:solidFill>
          <a:ln w="6350"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B2C Storefront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REPLACE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264420" y="4489704"/>
            <a:ext cx="522130" cy="713232"/>
          </a:xfrm>
          <a:prstGeom prst="rect">
            <a:avLst/>
          </a:prstGeom>
          <a:solidFill>
            <a:srgbClr val="2E8B57"/>
          </a:solidFill>
          <a:ln w="6350"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CRM (SaaS)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KEEP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876550" y="4489704"/>
            <a:ext cx="522130" cy="713232"/>
          </a:xfrm>
          <a:prstGeom prst="rect">
            <a:avLst/>
          </a:prstGeom>
          <a:solidFill>
            <a:srgbClr val="2E8B57"/>
          </a:solidFill>
          <a:ln w="6350"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WMS — Birmingham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KEEP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488680" y="4489704"/>
            <a:ext cx="522130" cy="713232"/>
          </a:xfrm>
          <a:prstGeom prst="rect">
            <a:avLst/>
          </a:prstGeom>
          <a:solidFill>
            <a:srgbClr val="2E8B57"/>
          </a:solidFill>
          <a:ln w="6350"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WMS — Doncaster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KEEP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0100810" y="4489704"/>
            <a:ext cx="522130" cy="713232"/>
          </a:xfrm>
          <a:prstGeom prst="rect">
            <a:avLst/>
          </a:prstGeom>
          <a:solidFill>
            <a:srgbClr val="2E8B57"/>
          </a:solidFill>
          <a:ln w="6350"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WMS — Lyon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KEEP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0712940" y="4489704"/>
            <a:ext cx="522130" cy="713232"/>
          </a:xfrm>
          <a:prstGeom prst="rect">
            <a:avLst/>
          </a:prstGeom>
          <a:solidFill>
            <a:srgbClr val="2E8B57"/>
          </a:solidFill>
          <a:ln w="6350"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HRIS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KEEP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1325070" y="4489704"/>
            <a:ext cx="522130" cy="713232"/>
          </a:xfrm>
          <a:prstGeom prst="rect">
            <a:avLst/>
          </a:prstGeom>
          <a:solidFill>
            <a:srgbClr val="2E8B57"/>
          </a:solidFill>
          <a:ln w="6350"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00" b="1">
                <a:solidFill>
                  <a:srgbClr val="FFFFFF"/>
                </a:solidFill>
                <a:latin typeface="Arial"/>
              </a:rPr>
              <a:t>EDI Hub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KEEP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74320" y="5349240"/>
            <a:ext cx="11612880" cy="877824"/>
          </a:xfrm>
          <a:prstGeom prst="rect">
            <a:avLst/>
          </a:prstGeom>
          <a:solidFill>
            <a:srgbClr val="A0B7D0"/>
          </a:solidFill>
          <a:ln w="6350">
            <a:solidFill>
              <a:srgbClr val="A0B7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0">
                <a:solidFill>
                  <a:srgbClr val="333333"/>
                </a:solidFill>
                <a:latin typeface="Arial"/>
              </a:rPr>
              <a:t/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34320" y="5349240"/>
            <a:ext cx="1828800" cy="877824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Arial"/>
              </a:rPr>
              <a:t>Infrastructure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143120" y="5431536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On-Prem DC (Primary)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Exit during programme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101936" y="5431536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On-Prem DC (DR)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Exit during programme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060752" y="5431536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Cloud (predominant)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Major hyperscaler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19568" y="5431536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MPLS Network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Inter-site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9978384" y="5431536"/>
            <a:ext cx="1868816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Identity / SSO</a:t>
            </a:r>
          </a:p>
          <a:p>
            <a:pPr algn="ctr"/>
            <a:r>
              <a:rPr sz="800">
                <a:solidFill>
                  <a:srgbClr val="555555"/>
                </a:solidFill>
                <a:latin typeface="Arial"/>
              </a:rPr>
              <a:t>Central, available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595360" y="6217920"/>
            <a:ext cx="91440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1">
                <a:solidFill>
                  <a:srgbClr val="1E2761"/>
                </a:solidFill>
                <a:latin typeface="Arial"/>
              </a:rPr>
              <a:t>Legend: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326880" y="6263640"/>
            <a:ext cx="164592" cy="164592"/>
          </a:xfrm>
          <a:prstGeom prst="rect">
            <a:avLst/>
          </a:prstGeom>
          <a:solidFill>
            <a:srgbClr val="C0392B"/>
          </a:solidFill>
          <a:ln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528048" y="6245352"/>
            <a:ext cx="64008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Retire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0168128" y="6263640"/>
            <a:ext cx="164592" cy="164592"/>
          </a:xfrm>
          <a:prstGeom prst="rect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0369296" y="6245352"/>
            <a:ext cx="64008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Replace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1009376" y="6263640"/>
            <a:ext cx="164592" cy="164592"/>
          </a:xfrm>
          <a:prstGeom prst="rect">
            <a:avLst/>
          </a:prstGeom>
          <a:solidFill>
            <a:srgbClr val="2E8B57"/>
          </a:solidFill>
          <a:ln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11210544" y="6245352"/>
            <a:ext cx="64008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333333"/>
                </a:solidFill>
                <a:latin typeface="Arial"/>
              </a:rPr>
              <a:t>Keep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74320" y="6492240"/>
            <a:ext cx="11887200" cy="27432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555555"/>
                </a:solidFill>
                <a:latin typeface="Arial"/>
              </a:rPr>
              <a:t>Stage 1–2 Pre-Programme · Enterprise AS-IS Assessment · companion to the Summary report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