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E2761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800" b="1">
                <a:solidFill>
                  <a:srgbClr val="FFFFFF"/>
                </a:solidFill>
                <a:latin typeface="Arial"/>
              </a:rPr>
              <a:t>Integration-on-a-Page · Northwind Industries (worked example)</a:t>
            </a:r>
          </a:p>
        </p:txBody>
      </p:sp>
      <p:sp>
        <p:nvSpPr>
          <p:cNvPr id="3" name="Rectangle 2"/>
          <p:cNvSpPr/>
          <p:nvPr/>
        </p:nvSpPr>
        <p:spPr>
          <a:xfrm>
            <a:off x="4999024" y="3246120"/>
            <a:ext cx="219456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300" b="1">
                <a:solidFill>
                  <a:srgbClr val="FFFFFF"/>
                </a:solidFill>
                <a:latin typeface="Arial"/>
              </a:rPr>
              <a:t>Legacy ERP (central)</a:t>
            </a:r>
          </a:p>
          <a:p>
            <a:pPr algn="ctr"/>
            <a:r>
              <a:rPr sz="900">
                <a:solidFill>
                  <a:srgbClr val="FFFFFF"/>
                </a:solidFill>
                <a:latin typeface="Arial"/>
              </a:rPr>
              <a:t>Brand A · feeds 8 downstream systems</a:t>
            </a:r>
          </a:p>
        </p:txBody>
      </p:sp>
      <p:cxnSp>
        <p:nvCxnSpPr>
          <p:cNvPr id="4" name="Connector 3"/>
          <p:cNvCxnSpPr/>
          <p:nvPr/>
        </p:nvCxnSpPr>
        <p:spPr>
          <a:xfrm flipV="1">
            <a:off x="6096304" y="1234439"/>
            <a:ext cx="0" cy="2468881"/>
          </a:xfrm>
          <a:prstGeom prst="line">
            <a:avLst/>
          </a:prstGeom>
          <a:ln w="15875">
            <a:solidFill>
              <a:srgbClr val="1E2761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V="1">
            <a:off x="6096304" y="1705954"/>
            <a:ext cx="2902343" cy="1997366"/>
          </a:xfrm>
          <a:prstGeom prst="line">
            <a:avLst/>
          </a:prstGeom>
          <a:ln w="15875">
            <a:solidFill>
              <a:srgbClr val="1E2761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 flipV="1">
            <a:off x="6096304" y="2940394"/>
            <a:ext cx="4696089" cy="762926"/>
          </a:xfrm>
          <a:prstGeom prst="line">
            <a:avLst/>
          </a:prstGeom>
          <a:ln w="15875">
            <a:solidFill>
              <a:srgbClr val="1E2761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6096304" y="3703320"/>
            <a:ext cx="4696089" cy="762925"/>
          </a:xfrm>
          <a:prstGeom prst="line">
            <a:avLst/>
          </a:prstGeom>
          <a:ln w="15875">
            <a:solidFill>
              <a:srgbClr val="1E276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6096304" y="3703320"/>
            <a:ext cx="2902343" cy="1997365"/>
          </a:xfrm>
          <a:prstGeom prst="line">
            <a:avLst/>
          </a:prstGeom>
          <a:ln w="15875">
            <a:solidFill>
              <a:srgbClr val="1E276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6096304" y="3703320"/>
            <a:ext cx="0" cy="2468880"/>
          </a:xfrm>
          <a:prstGeom prst="line">
            <a:avLst/>
          </a:prstGeom>
          <a:ln w="15875">
            <a:solidFill>
              <a:srgbClr val="1E276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H="1">
            <a:off x="3193962" y="3703320"/>
            <a:ext cx="2902342" cy="1997365"/>
          </a:xfrm>
          <a:prstGeom prst="line">
            <a:avLst/>
          </a:prstGeom>
          <a:ln w="15875">
            <a:solidFill>
              <a:srgbClr val="1E2761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 flipH="1">
            <a:off x="1400215" y="3703320"/>
            <a:ext cx="4696089" cy="762925"/>
          </a:xfrm>
          <a:prstGeom prst="line">
            <a:avLst/>
          </a:prstGeom>
          <a:ln w="15875">
            <a:solidFill>
              <a:srgbClr val="1E276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 flipH="1" flipV="1">
            <a:off x="1400215" y="2940394"/>
            <a:ext cx="4696089" cy="762926"/>
          </a:xfrm>
          <a:prstGeom prst="line">
            <a:avLst/>
          </a:prstGeom>
          <a:ln w="15875">
            <a:solidFill>
              <a:srgbClr val="1E2761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 flipH="1" flipV="1">
            <a:off x="3193962" y="1705954"/>
            <a:ext cx="2902342" cy="1997366"/>
          </a:xfrm>
          <a:prstGeom prst="line">
            <a:avLst/>
          </a:prstGeom>
          <a:ln w="15875">
            <a:solidFill>
              <a:srgbClr val="1E276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136184" y="868679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CRM (SaaS)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real-time · 12k tx/day</a:t>
            </a:r>
          </a:p>
        </p:txBody>
      </p:sp>
      <p:sp>
        <p:nvSpPr>
          <p:cNvPr id="15" name="Oval 14"/>
          <p:cNvSpPr/>
          <p:nvPr/>
        </p:nvSpPr>
        <p:spPr>
          <a:xfrm>
            <a:off x="5181904" y="914399"/>
            <a:ext cx="164592" cy="164592"/>
          </a:xfrm>
          <a:prstGeom prst="ellipse">
            <a:avLst/>
          </a:prstGeom>
          <a:solidFill>
            <a:srgbClr val="2E8B57"/>
          </a:solidFill>
          <a:ln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38527" y="1340194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WMS — Birmingham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real-time · 28k lines/day</a:t>
            </a:r>
          </a:p>
        </p:txBody>
      </p:sp>
      <p:sp>
        <p:nvSpPr>
          <p:cNvPr id="17" name="Oval 16"/>
          <p:cNvSpPr/>
          <p:nvPr/>
        </p:nvSpPr>
        <p:spPr>
          <a:xfrm>
            <a:off x="8084247" y="1385914"/>
            <a:ext cx="164592" cy="164592"/>
          </a:xfrm>
          <a:prstGeom prst="ellipse">
            <a:avLst/>
          </a:prstGeom>
          <a:solidFill>
            <a:srgbClr val="E69B1F"/>
          </a:solidFill>
          <a:ln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9832273" y="2574634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WMS — Doncaster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real-time · 18k lines/day</a:t>
            </a:r>
          </a:p>
        </p:txBody>
      </p:sp>
      <p:sp>
        <p:nvSpPr>
          <p:cNvPr id="19" name="Oval 18"/>
          <p:cNvSpPr/>
          <p:nvPr/>
        </p:nvSpPr>
        <p:spPr>
          <a:xfrm>
            <a:off x="9877993" y="2620354"/>
            <a:ext cx="164592" cy="164592"/>
          </a:xfrm>
          <a:prstGeom prst="ellipse">
            <a:avLst/>
          </a:prstGeom>
          <a:solidFill>
            <a:srgbClr val="E69B1F"/>
          </a:solidFill>
          <a:ln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832273" y="4100485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HRIS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batch · 1 file/night</a:t>
            </a:r>
          </a:p>
        </p:txBody>
      </p:sp>
      <p:sp>
        <p:nvSpPr>
          <p:cNvPr id="21" name="Oval 20"/>
          <p:cNvSpPr/>
          <p:nvPr/>
        </p:nvSpPr>
        <p:spPr>
          <a:xfrm>
            <a:off x="9877993" y="4146205"/>
            <a:ext cx="164592" cy="164592"/>
          </a:xfrm>
          <a:prstGeom prst="ellipse">
            <a:avLst/>
          </a:prstGeom>
          <a:solidFill>
            <a:srgbClr val="2E8B57"/>
          </a:solidFill>
          <a:ln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038527" y="5334925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BI / Reporting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batch · 240 jobs/day</a:t>
            </a:r>
          </a:p>
        </p:txBody>
      </p:sp>
      <p:sp>
        <p:nvSpPr>
          <p:cNvPr id="23" name="Oval 22"/>
          <p:cNvSpPr/>
          <p:nvPr/>
        </p:nvSpPr>
        <p:spPr>
          <a:xfrm>
            <a:off x="8084247" y="5380645"/>
            <a:ext cx="164592" cy="164592"/>
          </a:xfrm>
          <a:prstGeom prst="ellipse">
            <a:avLst/>
          </a:prstGeom>
          <a:solidFill>
            <a:srgbClr val="E69B1F"/>
          </a:solidFill>
          <a:ln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136184" y="5806440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Consolidation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batch · Monthly pack</a:t>
            </a:r>
          </a:p>
        </p:txBody>
      </p:sp>
      <p:sp>
        <p:nvSpPr>
          <p:cNvPr id="25" name="Oval 24"/>
          <p:cNvSpPr/>
          <p:nvPr/>
        </p:nvSpPr>
        <p:spPr>
          <a:xfrm>
            <a:off x="5181904" y="5852160"/>
            <a:ext cx="164592" cy="164592"/>
          </a:xfrm>
          <a:prstGeom prst="ellipse">
            <a:avLst/>
          </a:prstGeom>
          <a:solidFill>
            <a:srgbClr val="E69B1F"/>
          </a:solidFill>
          <a:ln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233842" y="5334925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Marketplace Adapter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real-time · 3k orders/day</a:t>
            </a:r>
          </a:p>
        </p:txBody>
      </p:sp>
      <p:sp>
        <p:nvSpPr>
          <p:cNvPr id="27" name="Oval 26"/>
          <p:cNvSpPr/>
          <p:nvPr/>
        </p:nvSpPr>
        <p:spPr>
          <a:xfrm>
            <a:off x="2279562" y="5380645"/>
            <a:ext cx="164592" cy="164592"/>
          </a:xfrm>
          <a:prstGeom prst="ellipse">
            <a:avLst/>
          </a:prstGeom>
          <a:solidFill>
            <a:srgbClr val="C0392B"/>
          </a:solidFill>
          <a:ln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40095" y="4100485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Banking Gateway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file · 2 files/day</a:t>
            </a:r>
          </a:p>
        </p:txBody>
      </p:sp>
      <p:sp>
        <p:nvSpPr>
          <p:cNvPr id="29" name="Oval 28"/>
          <p:cNvSpPr/>
          <p:nvPr/>
        </p:nvSpPr>
        <p:spPr>
          <a:xfrm>
            <a:off x="485815" y="4146205"/>
            <a:ext cx="164592" cy="164592"/>
          </a:xfrm>
          <a:prstGeom prst="ellipse">
            <a:avLst/>
          </a:prstGeom>
          <a:solidFill>
            <a:srgbClr val="C0392B"/>
          </a:solidFill>
          <a:ln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40095" y="2574634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EDI Hub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real-time · 9k tx/day</a:t>
            </a:r>
          </a:p>
        </p:txBody>
      </p:sp>
      <p:sp>
        <p:nvSpPr>
          <p:cNvPr id="31" name="Oval 30"/>
          <p:cNvSpPr/>
          <p:nvPr/>
        </p:nvSpPr>
        <p:spPr>
          <a:xfrm>
            <a:off x="485815" y="2620354"/>
            <a:ext cx="164592" cy="164592"/>
          </a:xfrm>
          <a:prstGeom prst="ellipse">
            <a:avLst/>
          </a:prstGeom>
          <a:solidFill>
            <a:srgbClr val="E69B1F"/>
          </a:solidFill>
          <a:ln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2233842" y="1340194"/>
            <a:ext cx="19202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100" b="1">
                <a:solidFill>
                  <a:srgbClr val="1E2761"/>
                </a:solidFill>
                <a:latin typeface="Arial"/>
              </a:rPr>
              <a:t>Pricing Engine</a:t>
            </a:r>
          </a:p>
          <a:p>
            <a:pPr algn="ctr"/>
            <a:r>
              <a:rPr sz="850">
                <a:solidFill>
                  <a:srgbClr val="555555"/>
                </a:solidFill>
                <a:latin typeface="Arial"/>
              </a:rPr>
              <a:t>batch · Nightly job</a:t>
            </a:r>
          </a:p>
        </p:txBody>
      </p:sp>
      <p:sp>
        <p:nvSpPr>
          <p:cNvPr id="33" name="Oval 32"/>
          <p:cNvSpPr/>
          <p:nvPr/>
        </p:nvSpPr>
        <p:spPr>
          <a:xfrm>
            <a:off x="2279562" y="1385914"/>
            <a:ext cx="164592" cy="164592"/>
          </a:xfrm>
          <a:prstGeom prst="ellipse">
            <a:avLst/>
          </a:prstGeom>
          <a:solidFill>
            <a:srgbClr val="E69B1F"/>
          </a:solidFill>
          <a:ln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34" name="Connector 33"/>
          <p:cNvCxnSpPr/>
          <p:nvPr/>
        </p:nvCxnSpPr>
        <p:spPr>
          <a:xfrm flipH="1">
            <a:off x="1400215" y="1234439"/>
            <a:ext cx="4696089" cy="1705955"/>
          </a:xfrm>
          <a:prstGeom prst="line">
            <a:avLst/>
          </a:prstGeom>
          <a:ln w="9525">
            <a:solidFill>
              <a:srgbClr val="555555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 flipH="1">
            <a:off x="6096304" y="5700685"/>
            <a:ext cx="2902343" cy="471515"/>
          </a:xfrm>
          <a:prstGeom prst="line">
            <a:avLst/>
          </a:prstGeom>
          <a:ln w="9525">
            <a:solidFill>
              <a:srgbClr val="555555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or 35"/>
          <p:cNvCxnSpPr/>
          <p:nvPr/>
        </p:nvCxnSpPr>
        <p:spPr>
          <a:xfrm flipH="1">
            <a:off x="1400215" y="4466245"/>
            <a:ext cx="9392178" cy="0"/>
          </a:xfrm>
          <a:prstGeom prst="line">
            <a:avLst/>
          </a:prstGeom>
          <a:ln w="9525">
            <a:solidFill>
              <a:srgbClr val="555555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36"/>
          <p:cNvCxnSpPr/>
          <p:nvPr/>
        </p:nvCxnSpPr>
        <p:spPr>
          <a:xfrm flipH="1">
            <a:off x="3193962" y="1705954"/>
            <a:ext cx="5804685" cy="0"/>
          </a:xfrm>
          <a:prstGeom prst="line">
            <a:avLst/>
          </a:prstGeom>
          <a:ln w="9525">
            <a:solidFill>
              <a:srgbClr val="555555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 37"/>
          <p:cNvCxnSpPr/>
          <p:nvPr/>
        </p:nvCxnSpPr>
        <p:spPr>
          <a:xfrm flipV="1">
            <a:off x="3193962" y="1234439"/>
            <a:ext cx="2902342" cy="4466246"/>
          </a:xfrm>
          <a:prstGeom prst="line">
            <a:avLst/>
          </a:prstGeom>
          <a:ln w="9525">
            <a:solidFill>
              <a:srgbClr val="555555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74320" y="5943600"/>
            <a:ext cx="4572000" cy="777240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0">
                <a:solidFill>
                  <a:srgbClr val="333333"/>
                </a:solidFill>
                <a:latin typeface="Arial"/>
              </a:rPr>
              <a:t/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5989320"/>
            <a:ext cx="1828800" cy="228600"/>
          </a:xfrm>
          <a:prstGeom prst="rect">
            <a:avLst/>
          </a:prstGeom>
          <a:noFill/>
        </p:spPr>
        <p:txBody>
          <a:bodyPr wrap="square" lIns="36000" rIns="36000" tIns="18000" bIns="18000" anchor="t">
            <a:spAutoFit/>
          </a:bodyPr>
          <a:lstStyle/>
          <a:p>
            <a:pPr algn="l"/>
            <a:r>
              <a:rPr sz="1000" b="1">
                <a:solidFill>
                  <a:srgbClr val="1E2761"/>
                </a:solidFill>
                <a:latin typeface="Arial"/>
              </a:rPr>
              <a:t>Legend</a:t>
            </a:r>
          </a:p>
        </p:txBody>
      </p:sp>
      <p:cxnSp>
        <p:nvCxnSpPr>
          <p:cNvPr id="41" name="Connector 40"/>
          <p:cNvCxnSpPr/>
          <p:nvPr/>
        </p:nvCxnSpPr>
        <p:spPr>
          <a:xfrm>
            <a:off x="457200" y="6236208"/>
            <a:ext cx="457200" cy="0"/>
          </a:xfrm>
          <a:prstGeom prst="line">
            <a:avLst/>
          </a:prstGeom>
          <a:ln w="15875">
            <a:solidFill>
              <a:srgbClr val="1E276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60120" y="6163056"/>
            <a:ext cx="1188720" cy="22860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Real-time</a:t>
            </a:r>
          </a:p>
        </p:txBody>
      </p:sp>
      <p:cxnSp>
        <p:nvCxnSpPr>
          <p:cNvPr id="43" name="Connector 42"/>
          <p:cNvCxnSpPr/>
          <p:nvPr/>
        </p:nvCxnSpPr>
        <p:spPr>
          <a:xfrm>
            <a:off x="2103120" y="6236208"/>
            <a:ext cx="457200" cy="0"/>
          </a:xfrm>
          <a:prstGeom prst="line">
            <a:avLst/>
          </a:prstGeom>
          <a:ln w="15875">
            <a:solidFill>
              <a:srgbClr val="1E276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606040" y="6163056"/>
            <a:ext cx="914400" cy="22860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Batch</a:t>
            </a:r>
          </a:p>
        </p:txBody>
      </p:sp>
      <p:cxnSp>
        <p:nvCxnSpPr>
          <p:cNvPr id="45" name="Connector 44"/>
          <p:cNvCxnSpPr/>
          <p:nvPr/>
        </p:nvCxnSpPr>
        <p:spPr>
          <a:xfrm>
            <a:off x="3474720" y="6236208"/>
            <a:ext cx="457200" cy="0"/>
          </a:xfrm>
          <a:prstGeom prst="line">
            <a:avLst/>
          </a:prstGeom>
          <a:ln w="15875">
            <a:solidFill>
              <a:srgbClr val="1E276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977640" y="6163056"/>
            <a:ext cx="914400" cy="22860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File / manual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57200" y="6437376"/>
            <a:ext cx="914400" cy="201168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1">
                <a:solidFill>
                  <a:srgbClr val="1E2761"/>
                </a:solidFill>
                <a:latin typeface="Arial"/>
              </a:rPr>
              <a:t>Reliability:</a:t>
            </a:r>
          </a:p>
        </p:txBody>
      </p:sp>
      <p:sp>
        <p:nvSpPr>
          <p:cNvPr id="48" name="Oval 47"/>
          <p:cNvSpPr/>
          <p:nvPr/>
        </p:nvSpPr>
        <p:spPr>
          <a:xfrm>
            <a:off x="1325880" y="6473952"/>
            <a:ext cx="146304" cy="146304"/>
          </a:xfrm>
          <a:prstGeom prst="ellipse">
            <a:avLst/>
          </a:prstGeom>
          <a:solidFill>
            <a:srgbClr val="2E8B57"/>
          </a:solidFill>
          <a:ln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1527048" y="6437376"/>
            <a:ext cx="822960" cy="201168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Healthy</a:t>
            </a:r>
          </a:p>
        </p:txBody>
      </p:sp>
      <p:sp>
        <p:nvSpPr>
          <p:cNvPr id="50" name="Oval 49"/>
          <p:cNvSpPr/>
          <p:nvPr/>
        </p:nvSpPr>
        <p:spPr>
          <a:xfrm>
            <a:off x="2304288" y="6473952"/>
            <a:ext cx="146304" cy="146304"/>
          </a:xfrm>
          <a:prstGeom prst="ellipse">
            <a:avLst/>
          </a:prstGeom>
          <a:solidFill>
            <a:srgbClr val="E69B1F"/>
          </a:solidFill>
          <a:ln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505456" y="6437376"/>
            <a:ext cx="822960" cy="201168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Watch</a:t>
            </a:r>
          </a:p>
        </p:txBody>
      </p:sp>
      <p:sp>
        <p:nvSpPr>
          <p:cNvPr id="52" name="Oval 51"/>
          <p:cNvSpPr/>
          <p:nvPr/>
        </p:nvSpPr>
        <p:spPr>
          <a:xfrm>
            <a:off x="3282696" y="6473952"/>
            <a:ext cx="146304" cy="146304"/>
          </a:xfrm>
          <a:prstGeom prst="ellipse">
            <a:avLst/>
          </a:prstGeom>
          <a:solidFill>
            <a:srgbClr val="C0392B"/>
          </a:solidFill>
          <a:ln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3483864" y="6437376"/>
            <a:ext cx="822960" cy="201168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At risk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772400" y="5943600"/>
            <a:ext cx="4114800" cy="777240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0">
                <a:solidFill>
                  <a:srgbClr val="333333"/>
                </a:solidFill>
                <a:latin typeface="Arial"/>
              </a:rPr>
              <a:t/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909560" y="5989320"/>
            <a:ext cx="3840480" cy="228600"/>
          </a:xfrm>
          <a:prstGeom prst="rect">
            <a:avLst/>
          </a:prstGeom>
          <a:noFill/>
        </p:spPr>
        <p:txBody>
          <a:bodyPr wrap="square" lIns="36000" rIns="36000" tIns="18000" bIns="18000" anchor="t">
            <a:spAutoFit/>
          </a:bodyPr>
          <a:lstStyle/>
          <a:p>
            <a:pPr algn="l"/>
            <a:r>
              <a:rPr sz="1000" b="1">
                <a:solidFill>
                  <a:srgbClr val="1E2761"/>
                </a:solidFill>
                <a:latin typeface="Arial"/>
              </a:rPr>
              <a:t>47 integrations across the estate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909560" y="6217920"/>
            <a:ext cx="3840480" cy="457200"/>
          </a:xfrm>
          <a:prstGeom prst="rect">
            <a:avLst/>
          </a:prstGeom>
          <a:noFill/>
        </p:spPr>
        <p:txBody>
          <a:bodyPr wrap="square" lIns="36000" rIns="36000" tIns="18000" bIns="18000" anchor="t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12 real-time · 23 batch · 12 file/manual.  29 candidates for retirement.
This view shows 15 representative interfaces; full register in Appendix.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74320" y="6492240"/>
            <a:ext cx="11887200" cy="27432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555555"/>
                </a:solidFill>
                <a:latin typeface="Arial"/>
              </a:rPr>
              <a:t>Stage 1–2 Pre-Programme · Enterprise AS-IS Assessment · companion to the Summary report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