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137160" cy="219456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194560"/>
            <a:ext cx="1051560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DevOps &amp; Agile Design</a:t>
            </a:r>
          </a:p>
          <a:p>
            <a:pPr algn="l"/>
            <a:r>
              <a:rPr sz="2800" b="1" i="0">
                <a:solidFill>
                  <a:srgbClr val="CADCFC"/>
                </a:solidFill>
                <a:latin typeface="Calibri"/>
              </a:rPr>
              <a:t>How-To Guide for ERP Programmes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840480"/>
            <a:ext cx="10515600" cy="9144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0" i="1">
                <a:solidFill>
                  <a:srgbClr val="CADCFC"/>
                </a:solidFill>
                <a:latin typeface="Calibri"/>
              </a:rPr>
              <a:t>Environments. Release management. CI/CD. Designing, building and testing epics, features and user stories.</a:t>
            </a:r>
          </a:p>
          <a:p>
            <a:pPr algn="l"/>
            <a:r>
              <a:rPr sz="1300" b="0" i="1">
                <a:solidFill>
                  <a:srgbClr val="CADCFC"/>
                </a:solidFill>
                <a:latin typeface="Calibri"/>
              </a:rPr>
              <a:t>Microsoft Dynamics 365 primary  |  with SAP S/4HANA &amp; Oracle Fusion compare notes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5943600"/>
            <a:ext cx="1051560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Companion to the ERP Method  |  v1.0  |  April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The promotion path — D365 F&amp;O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Source-controlled, packaged, traceable. Production deploys are NEVER manual.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828800"/>
            <a:ext cx="137160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Developer commits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035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X++ + label files committed to feature branch in Azure DevOps Git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74520" y="1828800"/>
            <a:ext cx="13716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87452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7452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92024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Pull request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7452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94767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Reviewed; CI build runs on the BUILD VM; quality checks pass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91840" y="1828800"/>
            <a:ext cx="13716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9184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9184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3756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Merge to main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9184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6499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Code on main branch; nightly build produces a deployable package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09160" y="1828800"/>
            <a:ext cx="1371600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0916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0916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Asset uploaded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0916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8231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Package uploaded to LCS Asset Library via Azure DevOps task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80" y="1828800"/>
            <a:ext cx="1371600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2648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2648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17220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Deploy to TEST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2648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19963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Package deployed to Tier-2 TEST environment via release pipeline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543800" y="1828800"/>
            <a:ext cx="1371600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54380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54380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58952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Deploy to UAT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54380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61695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Same package deployed to UAT after SIT exit met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961120" y="1828800"/>
            <a:ext cx="1371600" cy="4572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96112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96112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00684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Release candidate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96112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03427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Successful UAT package marked as release candidate in LCS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378440" y="1828800"/>
            <a:ext cx="1371600" cy="45720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0378440" y="1828800"/>
            <a:ext cx="13716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0378440" y="2286000"/>
            <a:ext cx="1371600" cy="59436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0424160" y="2331720"/>
            <a:ext cx="12801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1E2761"/>
                </a:solidFill>
                <a:latin typeface="Calibri"/>
              </a:rPr>
              <a:t>Deploy to PROD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378440" y="2880360"/>
            <a:ext cx="1371600" cy="132588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451592" y="2926080"/>
            <a:ext cx="1225296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0">
                <a:solidFill>
                  <a:srgbClr val="10163A"/>
                </a:solidFill>
                <a:latin typeface="Calibri"/>
              </a:rPr>
              <a:t>Self-service deploy to PROD — scheduled, not automated. Requires Environment Manager role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57200" y="4572000"/>
            <a:ext cx="11338560" cy="91440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31520" y="4617720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Microsoft's rule: PROD deployments cannot be fully automated.</a:t>
            </a:r>
          </a:p>
          <a:p>
            <a:pPr algn="l"/>
            <a:r>
              <a:rPr sz="1200" b="0" i="0">
                <a:solidFill>
                  <a:srgbClr val="CADCFC"/>
                </a:solidFill>
                <a:latin typeface="Calibri"/>
              </a:rPr>
              <a:t>You can automate up to PROD, but the actual PROD deploy is a self-service action triggered by an Environment Manager. This is a deliberate guard-rail. Don't try to circumvent it.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48640" y="5669280"/>
            <a:ext cx="1097280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Source: Microsoft Learn — Apply updates to cloud environments; Deploy assets by using Azure Pipelines.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10 / 32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2: Release management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Branching strategy — keep it simple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GitFlow works for ERP. Trunk-based works too. Pick one and stick to it.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11155680" cy="164592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74520"/>
            <a:ext cx="18288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main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1874520"/>
            <a:ext cx="164592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r"/>
            <a:r>
              <a:rPr sz="1000" b="0" i="1">
                <a:solidFill>
                  <a:srgbClr val="595959"/>
                </a:solidFill>
                <a:latin typeface="Calibri"/>
              </a:rPr>
              <a:t>always deployable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3840480"/>
            <a:ext cx="5303520" cy="164592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3429000"/>
            <a:ext cx="22860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ED7D31"/>
                </a:solidFill>
                <a:latin typeface="Calibri"/>
              </a:rPr>
              <a:t>release/r1.0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400800" y="2450592"/>
            <a:ext cx="0" cy="1389888"/>
          </a:xfrm>
          <a:prstGeom prst="line">
            <a:avLst/>
          </a:prstGeom>
          <a:ln w="25400">
            <a:solidFill>
              <a:srgbClr val="ED7D3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058400" y="3429000"/>
            <a:ext cx="164592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r"/>
            <a:r>
              <a:rPr sz="1000" b="0" i="1">
                <a:solidFill>
                  <a:srgbClr val="595959"/>
                </a:solidFill>
                <a:latin typeface="Calibri"/>
              </a:rPr>
              <a:t>production hotfixes only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5212080"/>
            <a:ext cx="2286000" cy="164592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13716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V="1">
            <a:off x="36576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0" y="4800600"/>
            <a:ext cx="22860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1" i="0">
                <a:solidFill>
                  <a:srgbClr val="548235"/>
                </a:solidFill>
                <a:latin typeface="Calibri"/>
              </a:rPr>
              <a:t>feature/p2p-approval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0" y="5212080"/>
            <a:ext cx="2286000" cy="164592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 flipV="1">
            <a:off x="64008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14800" y="4800600"/>
            <a:ext cx="22860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1" i="0">
                <a:solidFill>
                  <a:srgbClr val="548235"/>
                </a:solidFill>
                <a:latin typeface="Calibri"/>
              </a:rPr>
              <a:t>feature/data-mig-supplier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0" y="5212080"/>
            <a:ext cx="2286000" cy="164592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2" name="Connector 21"/>
          <p:cNvCxnSpPr/>
          <p:nvPr/>
        </p:nvCxnSpPr>
        <p:spPr>
          <a:xfrm>
            <a:off x="73152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 flipV="1">
            <a:off x="9601200" y="2450592"/>
            <a:ext cx="0" cy="2761488"/>
          </a:xfrm>
          <a:prstGeom prst="line">
            <a:avLst/>
          </a:prstGeom>
          <a:ln w="25400">
            <a:solidFill>
              <a:srgbClr val="548235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15200" y="4800600"/>
            <a:ext cx="22860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1" i="0">
                <a:solidFill>
                  <a:srgbClr val="548235"/>
                </a:solidFill>
                <a:latin typeface="Calibri"/>
              </a:rPr>
              <a:t>feature/intl-tax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5852160"/>
            <a:ext cx="11155680" cy="5486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5897880"/>
            <a:ext cx="1078992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Rules: short-lived feature branches (≤5 days). Sync from main daily. main is locked — only PRs. release branches only carry hotfixes.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11 / 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2: Release management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Change control — what's in the audit trail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If you can't answer 'what's in PROD and why', you have a problem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Code</a:t>
            </a:r>
          </a:p>
        </p:txBody>
      </p:sp>
      <p:sp>
        <p:nvSpPr>
          <p:cNvPr id="8" name="Rectangle 7"/>
          <p:cNvSpPr/>
          <p:nvPr/>
        </p:nvSpPr>
        <p:spPr>
          <a:xfrm>
            <a:off x="2468880" y="182880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06040" y="182880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What X++ classes / extensions / objects changed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98079" y="182880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35240" y="182880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Azure DevOps Git history; PR descriptions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46888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46888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Configuration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68880" y="246888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06040" y="246888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What setup, parameters, security roles, workflows changed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498079" y="246888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35240" y="246888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Configuration log + Data Management Framework export per release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10896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310896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468880" y="310896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06040" y="310896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What master data or mapping was loaded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498079" y="310896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35240" y="310896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Data Migration Lead's run log; reconciliation report attached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74904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74904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Approval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68880" y="374904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606040" y="374904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Who approved the deploy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79" y="374904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35240" y="374904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PR reviewers + Environment Manager + Design Authority sign-off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38912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38912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Rollback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468880" y="438912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606040" y="438912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How to undo if it fails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498079" y="438912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635240" y="438912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Previous release candidate retained in Asset Library; rollback runbook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5029200"/>
            <a:ext cx="192024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5029200"/>
            <a:ext cx="19202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Linkage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468880" y="5029200"/>
            <a:ext cx="5029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606040" y="502920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Why this change was made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498079" y="5029200"/>
            <a:ext cx="42062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635240" y="5029200"/>
            <a:ext cx="40233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PR linked to Azure DevOps Work Item — Epic / Feature / User Story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12 / 32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2: Release management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3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CI / CD &amp; Automation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Build pipelines · release pipelines · what to automate first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13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3: CI/CD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Build pipeline — Azure DevOps for D365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What runs every time a developer pushes code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50876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Trigger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Push to feature branch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or PR to main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205740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94560" y="1828800"/>
            <a:ext cx="15087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9456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Get 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9456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8600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Checkout from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Azure Repos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370332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40480" y="1828800"/>
            <a:ext cx="150876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84048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Build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4048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93192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MSBuild compile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X++ on BUILD VM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534924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486400" y="1828800"/>
            <a:ext cx="1508760" cy="4572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Quality gates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57784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Best Practice checks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label checks, syntax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699516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132320" y="1828800"/>
            <a:ext cx="1508760" cy="4572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13232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Test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3232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22376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Unit tests run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on BUILD VM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864108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778240" y="1828800"/>
            <a:ext cx="1508760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77824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Package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77824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86968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Create deployable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package (.zip)</a:t>
            </a:r>
          </a:p>
        </p:txBody>
      </p:sp>
      <p:cxnSp>
        <p:nvCxnSpPr>
          <p:cNvPr id="35" name="Connector 34"/>
          <p:cNvCxnSpPr/>
          <p:nvPr/>
        </p:nvCxnSpPr>
        <p:spPr>
          <a:xfrm>
            <a:off x="10287000" y="2743200"/>
            <a:ext cx="13716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0424160" y="1828800"/>
            <a:ext cx="1508760" cy="45720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0424160" y="1828800"/>
            <a:ext cx="15087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Publish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424160" y="2286000"/>
            <a:ext cx="150876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515600" y="2331720"/>
            <a:ext cx="132588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0">
                <a:solidFill>
                  <a:srgbClr val="10163A"/>
                </a:solidFill>
                <a:latin typeface="Calibri"/>
              </a:rPr>
              <a:t>Drop artefact</a:t>
            </a:r>
            <a:br/>
            <a:r>
              <a:rPr sz="1000" b="0" i="0">
                <a:solidFill>
                  <a:srgbClr val="10163A"/>
                </a:solidFill>
                <a:latin typeface="Calibri"/>
              </a:rPr>
              <a:t>to pipeline output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48640" y="4114800"/>
            <a:ext cx="5486400" cy="219456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77240" y="4206240"/>
            <a:ext cx="5029200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What you gain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Every commit produces a tested, packaged, traceable artefact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Failing builds visible to the team within 30 minutes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No 'works on my machine' — the BUILD VM is the truth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Audit trail: artefact ↔ commit ↔ work item ↔ user story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217920" y="4114800"/>
            <a:ext cx="5486400" cy="219456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46520" y="4206240"/>
            <a:ext cx="5029200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What you need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Azure DevOps organisation with Dynamics 365 F&amp;O extension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A licensed BUILD VM (Tier-1 Cloud-Hosted or Microsoft-hosted agent)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Power Platform Build Tools extension if using PPAC pattern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Azure Key Vault for LCS credentials &amp; secrets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A user with Environment Manager role in LCS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14 / 32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3: CI/CD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Release pipeline — Azure DevOps tasks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Three tasks every D365 release pipeline runs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463040" cy="12801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46304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Stage 1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0" y="1828800"/>
            <a:ext cx="969264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194560" y="1920240"/>
            <a:ext cx="932688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Authentication setup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MSAL.PS PowerShell module — installs the auth library on the agent</a:t>
            </a:r>
          </a:p>
          <a:p>
            <a:pPr algn="l"/>
            <a:r>
              <a:rPr sz="1100" b="0" i="1">
                <a:solidFill>
                  <a:srgbClr val="028090"/>
                </a:solidFill>
                <a:latin typeface="Calibri"/>
              </a:rPr>
              <a:t>Outcome: Required once per agent per pipeline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200400"/>
            <a:ext cx="1463040" cy="12801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200400"/>
            <a:ext cx="146304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Stage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11680" y="3200400"/>
            <a:ext cx="969264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94560" y="3291840"/>
            <a:ext cx="932688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Upload to LCS Asset Library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Dynamics Lifecycle Services Asset Upload task — pushes the deployable package up</a:t>
            </a:r>
          </a:p>
          <a:p>
            <a:pPr algn="l"/>
            <a:r>
              <a:rPr sz="1100" b="0" i="1">
                <a:solidFill>
                  <a:srgbClr val="028090"/>
                </a:solidFill>
                <a:latin typeface="Calibri"/>
              </a:rPr>
              <a:t>Outcome: Asset shows up in LCS Asset Library, tagged with build number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572000"/>
            <a:ext cx="1463040" cy="12801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572000"/>
            <a:ext cx="146304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Stage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11680" y="4572000"/>
            <a:ext cx="969264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663440"/>
            <a:ext cx="932688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Deploy to environment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Dynamics Lifecycle Services Asset Deployment task — fills LCS Environment ID, project ID, asset ID</a:t>
            </a:r>
          </a:p>
          <a:p>
            <a:pPr algn="l"/>
            <a:r>
              <a:rPr sz="1100" b="0" i="1">
                <a:solidFill>
                  <a:srgbClr val="028090"/>
                </a:solidFill>
                <a:latin typeface="Calibri"/>
              </a:rPr>
              <a:t>Outcome: Sandbox environments fully automatable; PROD requires manual self-service trigger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Source: Microsoft Learn — Deploy assets by using Azure Pipelines (D365 F&amp;O).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15 / 32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3: CI/CD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What to automate first — when you have no DevOps team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Pareto: 20% of automation gives you 80% of the benefit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1828800"/>
            <a:ext cx="548640" cy="548640"/>
          </a:xfrm>
          <a:prstGeom prst="ellipse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1828800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Source control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2121408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All X++, all configuration exports, all DMF packages in Git. Day 1 of the project. No exceptions.</a:t>
            </a:r>
          </a:p>
        </p:txBody>
      </p:sp>
      <p:sp>
        <p:nvSpPr>
          <p:cNvPr id="9" name="Oval 8"/>
          <p:cNvSpPr/>
          <p:nvPr/>
        </p:nvSpPr>
        <p:spPr>
          <a:xfrm>
            <a:off x="548640" y="2542032"/>
            <a:ext cx="548640" cy="548640"/>
          </a:xfrm>
          <a:prstGeom prst="ellipse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2542032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Build pipeline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834640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CI build on every PR. Stops broken code reaching main.</a:t>
            </a:r>
          </a:p>
        </p:txBody>
      </p:sp>
      <p:sp>
        <p:nvSpPr>
          <p:cNvPr id="12" name="Oval 11"/>
          <p:cNvSpPr/>
          <p:nvPr/>
        </p:nvSpPr>
        <p:spPr>
          <a:xfrm>
            <a:off x="548640" y="3255264"/>
            <a:ext cx="548640" cy="548640"/>
          </a:xfrm>
          <a:prstGeom prst="ellipse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3255264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Sandbox deploy automation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3547872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Deploy to TEST and UAT via release pipeline. Stops manual error.</a:t>
            </a:r>
          </a:p>
        </p:txBody>
      </p:sp>
      <p:sp>
        <p:nvSpPr>
          <p:cNvPr id="15" name="Oval 14"/>
          <p:cNvSpPr/>
          <p:nvPr/>
        </p:nvSpPr>
        <p:spPr>
          <a:xfrm>
            <a:off x="548640" y="3968496"/>
            <a:ext cx="548640" cy="548640"/>
          </a:xfrm>
          <a:prstGeom prst="ellipse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968496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Test data refresh automation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4261104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Power Platform Admin Center self-service refresh on a schedule. Stops stale data.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681728"/>
            <a:ext cx="548640" cy="548640"/>
          </a:xfrm>
          <a:prstGeom prst="ellipse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681728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Release notes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974336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Auto-generated from PRs / work items at deploy time. Stops 'what's in this release?' questions.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" y="5394960"/>
            <a:ext cx="548640" cy="548640"/>
          </a:xfrm>
          <a:prstGeom prst="ellipse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5394960"/>
            <a:ext cx="10424160" cy="2743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Automated regression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687568"/>
            <a:ext cx="1042416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RSAT (Regression Suite Automation Tool) for top 50 scenarios. Worth the effort by Stage 14.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16 / 32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3: CI/CD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Power Platform pipelines — when D365 isn't the only target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If you have Power Apps or Power Automate flows in scope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11155680" cy="5486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1069848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Power Platform pipelines = ALM-as-a-service. Use them when Azure DevOps would be overkill.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560320"/>
            <a:ext cx="5486400" cy="32918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697480"/>
            <a:ext cx="5029200" cy="3108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Solution layering — the rule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Develop in UNMANAGED solution in DEV environment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Export as MANAGED for any non-DEV environment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Microsoft now strongly enforces this — Managed Environments will be required for any pipeline target environments from Feb 2026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Do not edit components directly in TEST/UAT/PROD — that creates an unmanaged layer that will block future imports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560320"/>
            <a:ext cx="5486400" cy="329184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2697480"/>
            <a:ext cx="5029200" cy="3108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Two ALM patterns</a:t>
            </a:r>
          </a:p>
          <a:p>
            <a:pPr algn="l"/>
            <a:r>
              <a:rPr sz="1300" b="1" i="0">
                <a:solidFill>
                  <a:srgbClr val="028090"/>
                </a:solidFill>
                <a:latin typeface="Calibri"/>
              </a:rPr>
              <a:t>Power Platform Pipelines (in-product)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Configured in maker portal; no Azure DevOps needed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Approval workflows + automated solution promote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Best for citizen-developer-led builds</a:t>
            </a:r>
          </a:p>
          <a:p>
            <a:pPr algn="l">
              <a:spcBef>
                <a:spcPts val="800"/>
              </a:spcBef>
            </a:pPr>
            <a:r>
              <a:rPr sz="1300" b="1" i="0">
                <a:solidFill>
                  <a:srgbClr val="F7B800"/>
                </a:solidFill>
                <a:latin typeface="Calibri"/>
              </a:rPr>
              <a:t>Azure DevOps + Power Platform Build Tools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Full Azure DevOps pipeline with PowerShell tasks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Best when you also need D365 F&amp;O ALM in same project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  • Recommended for full ERP programmes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Source: Microsoft Learn — Power Platform ALM, Pipelines overview, Solution concepts.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17 / 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3: CI/CD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4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Agile Design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How to design, build and test Epics, Features and User Stories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18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Epic → Feature → User Story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Three levels. Each one tests at a different scale.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2103120" cy="11887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210312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EPIC</a:t>
            </a:r>
          </a:p>
        </p:txBody>
      </p:sp>
      <p:sp>
        <p:nvSpPr>
          <p:cNvPr id="8" name="Rectangle 7"/>
          <p:cNvSpPr/>
          <p:nvPr/>
        </p:nvSpPr>
        <p:spPr>
          <a:xfrm>
            <a:off x="2651760" y="1828800"/>
            <a:ext cx="3017520" cy="11887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788920" y="1828800"/>
            <a:ext cx="283464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A large business outcome — months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69280" y="1828800"/>
            <a:ext cx="3200400" cy="11887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806440" y="1874520"/>
            <a:ext cx="301752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Example</a:t>
            </a:r>
          </a:p>
          <a:p>
            <a:pPr algn="l"/>
            <a:r>
              <a:rPr sz="1200" b="1" i="0">
                <a:solidFill>
                  <a:srgbClr val="10163A"/>
                </a:solidFill>
                <a:latin typeface="Calibri"/>
              </a:rPr>
              <a:t>Working capital efficiency through DSO reduction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69680" y="1828800"/>
            <a:ext cx="2834640" cy="118872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06840" y="1874520"/>
            <a:ext cx="265176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Acceptance test</a:t>
            </a:r>
          </a:p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Acceptance = business outcome (KPI moved)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108960"/>
            <a:ext cx="2103120" cy="118872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108960"/>
            <a:ext cx="210312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FEATURE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51760" y="3108960"/>
            <a:ext cx="3017520" cy="11887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88920" y="3108960"/>
            <a:ext cx="283464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A coherent slice of capability — sprints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0" y="3108960"/>
            <a:ext cx="3200400" cy="11887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806440" y="3154680"/>
            <a:ext cx="301752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Example</a:t>
            </a:r>
          </a:p>
          <a:p>
            <a:pPr algn="l"/>
            <a:r>
              <a:rPr sz="1200" b="1" i="0">
                <a:solidFill>
                  <a:srgbClr val="10163A"/>
                </a:solidFill>
                <a:latin typeface="Calibri"/>
              </a:rPr>
              <a:t>Automated dunning workflow with credit limit enforcement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69680" y="3108960"/>
            <a:ext cx="2834640" cy="118872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006840" y="3154680"/>
            <a:ext cx="265176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Acceptance test</a:t>
            </a:r>
          </a:p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Acceptance = capability is in production and used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389120"/>
            <a:ext cx="2103120" cy="118872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389120"/>
            <a:ext cx="210312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USER STORY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51760" y="4389120"/>
            <a:ext cx="3017520" cy="11887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788920" y="4389120"/>
            <a:ext cx="2834640" cy="11887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A single behaviour — days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69280" y="4389120"/>
            <a:ext cx="3200400" cy="11887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806440" y="4434840"/>
            <a:ext cx="301752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Example</a:t>
            </a:r>
          </a:p>
          <a:p>
            <a:pPr algn="l"/>
            <a:r>
              <a:rPr sz="1200" b="1" i="0">
                <a:solidFill>
                  <a:srgbClr val="10163A"/>
                </a:solidFill>
                <a:latin typeface="Calibri"/>
              </a:rPr>
              <a:t>AR clerk receives auto-generated dunning letter on day 31 past due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869680" y="4389120"/>
            <a:ext cx="2834640" cy="118872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06840" y="4434840"/>
            <a:ext cx="265176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Calibri"/>
              </a:rPr>
              <a:t>Acceptance test</a:t>
            </a:r>
          </a:p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Acceptance = automated test passes (Given / When / Then)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8640" y="5852160"/>
            <a:ext cx="11155680" cy="502920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5897880"/>
            <a:ext cx="1069848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1">
                <a:solidFill>
                  <a:srgbClr val="10163A"/>
                </a:solidFill>
                <a:latin typeface="Calibri"/>
              </a:rPr>
              <a:t>Get the level wrong and acceptance is impossible. A 'user story' that takes 6 weeks is a feature. A 'feature' that needs no design is a story.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19 / 32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What this deck does — and who it's for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645920"/>
            <a:ext cx="5486400" cy="201168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783080"/>
            <a:ext cx="5029200" cy="1828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600" b="1" i="0">
                <a:solidFill>
                  <a:srgbClr val="1E2761"/>
                </a:solidFill>
                <a:latin typeface="Calibri"/>
              </a:rPr>
              <a:t>What it does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A practical guide to running ERP delivery with engineering discipline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Covers the four things every ERP programme needs but few do well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Filled with examples — D365 (primary), SAP and Oracle (compare)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Designed for teams without a dedicated DevOps function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645920"/>
            <a:ext cx="5486400" cy="2011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92240" y="1783080"/>
            <a:ext cx="5029200" cy="1828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600" b="1" i="0">
                <a:solidFill>
                  <a:srgbClr val="1E2761"/>
                </a:solidFill>
                <a:latin typeface="Calibri"/>
              </a:rPr>
              <a:t>Who it's for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Programme Manager and SI Programme Director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Solution Architect (Client + SI co-chair)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Test Lead, SI Technical Lead, SI Functional Leads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• Anyone designing or accepting work in the build phase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931920"/>
            <a:ext cx="11155680" cy="219456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4114800"/>
            <a:ext cx="10607040" cy="2011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Why this matters when you don't have DevOps</a:t>
            </a:r>
          </a:p>
          <a:p>
            <a:pPr algn="l">
              <a:spcBef>
                <a:spcPts val="1000"/>
              </a:spcBef>
            </a:pPr>
            <a:r>
              <a:rPr sz="1400" b="0" i="0">
                <a:solidFill>
                  <a:srgbClr val="CADCFC"/>
                </a:solidFill>
                <a:latin typeface="Calibri"/>
              </a:rPr>
              <a:t>ERP programmes that lack DevOps discipline see the same failure modes — broken environment refreshes in mid-build, manual deployments that diverge between sandbox and production, defect-fix loops with no traceability, and user stories that can't be tested. This deck gives you a working operating model you can adopt without a dedicated DevOps engineer.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 / 32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Introduction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Writing user stories — the four-part formula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Role · Goal · Benefit · Acceptance criteria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11155680" cy="146304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20240"/>
            <a:ext cx="1060704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F7B800"/>
                </a:solidFill>
                <a:latin typeface="Calibri"/>
              </a:rPr>
              <a:t>The formula</a:t>
            </a:r>
          </a:p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AS A  [role],  I WANT  [goal/action],  SO THAT  [benefit].</a:t>
            </a:r>
          </a:p>
          <a:p>
            <a:pPr algn="l"/>
            <a:r>
              <a:rPr sz="1500" b="0" i="1">
                <a:solidFill>
                  <a:srgbClr val="CADCFC"/>
                </a:solidFill>
                <a:latin typeface="Calibri"/>
              </a:rPr>
              <a:t>GIVEN  [pre-condition],  WHEN  [action],  THEN  [outcome].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520440"/>
            <a:ext cx="11155680" cy="274320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3611880"/>
            <a:ext cx="10607040" cy="2651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Worked example — P2P / requisition</a:t>
            </a:r>
          </a:p>
          <a:p>
            <a:pPr algn="l">
              <a:spcBef>
                <a:spcPts val="800"/>
              </a:spcBef>
            </a:pPr>
            <a:r>
              <a:rPr sz="1300" b="1" i="0">
                <a:solidFill>
                  <a:srgbClr val="1E2761"/>
                </a:solidFill>
                <a:latin typeface="Calibri"/>
              </a:rPr>
              <a:t>AS A  procurement manager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I WANT  to submit a purchase requisition for items from a supplier catalogue</a:t>
            </a:r>
          </a:p>
          <a:p>
            <a:pPr algn="l"/>
            <a:r>
              <a:rPr sz="1300" b="0" i="0">
                <a:solidFill>
                  <a:srgbClr val="10163A"/>
                </a:solidFill>
                <a:latin typeface="Calibri"/>
              </a:rPr>
              <a:t>SO THAT  approved orders are placed quickly and against negotiated rates.</a:t>
            </a:r>
          </a:p>
          <a:p>
            <a:pPr algn="l">
              <a:spcBef>
                <a:spcPts val="1000"/>
              </a:spcBef>
            </a:pPr>
            <a:r>
              <a:rPr sz="1300" b="1" i="0">
                <a:solidFill>
                  <a:srgbClr val="F7B800"/>
                </a:solidFill>
                <a:latin typeface="Calibri"/>
              </a:rPr>
              <a:t>Acceptance criteria (Gherkin)</a:t>
            </a:r>
          </a:p>
          <a:p>
            <a:pPr algn="l"/>
            <a:r>
              <a:rPr sz="1200" b="0" i="1">
                <a:solidFill>
                  <a:srgbClr val="10163A"/>
                </a:solidFill>
                <a:latin typeface="Calibri"/>
              </a:rPr>
              <a:t>GIVEN I am logged in as a procurement manager with an approval limit of £5,000</a:t>
            </a:r>
          </a:p>
          <a:p>
            <a:pPr algn="l"/>
            <a:r>
              <a:rPr sz="1200" b="0" i="1">
                <a:solidFill>
                  <a:srgbClr val="10163A"/>
                </a:solidFill>
                <a:latin typeface="Calibri"/>
              </a:rPr>
              <a:t>WHEN I submit a requisition for £4,800 from a catalogue supplier</a:t>
            </a:r>
          </a:p>
          <a:p>
            <a:pPr algn="l"/>
            <a:r>
              <a:rPr sz="1200" b="0" i="1">
                <a:solidFill>
                  <a:srgbClr val="10163A"/>
                </a:solidFill>
                <a:latin typeface="Calibri"/>
              </a:rPr>
              <a:t>THEN the requisition is auto-approved and a PO is generated within 60 seconds AND the supplier is notified by email.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20 / 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INVEST and Definition of Done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Two checklists every team needs on the wall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5486400" cy="429768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20240"/>
            <a:ext cx="5120640" cy="4114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INVEST — a good user story is...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Independent  </a:t>
            </a:r>
            <a:r>
              <a:rPr sz="1200">
                <a:solidFill>
                  <a:srgbClr val="10163A"/>
                </a:solidFill>
                <a:latin typeface="Calibri"/>
              </a:rPr>
              <a:t>— can be built without waiting on another story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Negotiable  </a:t>
            </a:r>
            <a:r>
              <a:rPr sz="1200">
                <a:solidFill>
                  <a:srgbClr val="10163A"/>
                </a:solidFill>
                <a:latin typeface="Calibri"/>
              </a:rPr>
              <a:t>— the team can challenge / refine before commit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Valuable  </a:t>
            </a:r>
            <a:r>
              <a:rPr sz="1200">
                <a:solidFill>
                  <a:srgbClr val="10163A"/>
                </a:solidFill>
                <a:latin typeface="Calibri"/>
              </a:rPr>
              <a:t>— delivers a concrete business benefit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Estimable  </a:t>
            </a:r>
            <a:r>
              <a:rPr sz="1200">
                <a:solidFill>
                  <a:srgbClr val="10163A"/>
                </a:solidFill>
                <a:latin typeface="Calibri"/>
              </a:rPr>
              <a:t>— the team can size it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Small  </a:t>
            </a:r>
            <a:r>
              <a:rPr sz="1200">
                <a:solidFill>
                  <a:srgbClr val="10163A"/>
                </a:solidFill>
                <a:latin typeface="Calibri"/>
              </a:rPr>
              <a:t>— fits in a sprint — typically 1-3 days</a:t>
            </a:r>
          </a:p>
          <a:p>
            <a:pPr>
              <a:spcBef>
                <a:spcPts val="600"/>
              </a:spcBef>
            </a:pPr>
            <a:r>
              <a:rPr sz="1300" b="1">
                <a:solidFill>
                  <a:srgbClr val="1E2761"/>
                </a:solidFill>
                <a:latin typeface="Calibri"/>
              </a:rPr>
              <a:t>Testable  </a:t>
            </a:r>
            <a:r>
              <a:rPr sz="1200">
                <a:solidFill>
                  <a:srgbClr val="10163A"/>
                </a:solidFill>
                <a:latin typeface="Calibri"/>
              </a:rPr>
              <a:t>— the acceptance criteria are unambiguous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828800"/>
            <a:ext cx="5486400" cy="4297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920240"/>
            <a:ext cx="5120640" cy="4114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Definition of Done — example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Code merged to main with PR review and CI build pass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Configuration captured in DMF / solution package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Unit tests written and passing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Acceptance test (Given/When/Then) automated where feasible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SIT scenario added to the regression pack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Documentation updated (process map / training material)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Process Owner has reviewed in TEST environment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  ☐  Linked to Epic and Feature in Azure DevOps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21 / 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Worked example — full hierarchy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DSO reduction → Automated dunning → individual stories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115568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28800"/>
            <a:ext cx="106984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EPIC — Reduce DSO from 58 to 42 days through automated dunning and credit enforcement [Benefit Owner: CFO]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697480"/>
            <a:ext cx="3703320" cy="36576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697480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FEATURE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063240"/>
            <a:ext cx="37033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3108960"/>
            <a:ext cx="342900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Dunning workflow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Automated dunning letters sent on day 7/14/30/60 past due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43400" y="2697480"/>
            <a:ext cx="3703320" cy="36576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34840" y="2697480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FEATURE 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3063240"/>
            <a:ext cx="37033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80560" y="3108960"/>
            <a:ext cx="342900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Credit limit enforcement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Hard block on new orders when customer over credit limit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2697480"/>
            <a:ext cx="3703320" cy="36576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0" y="2697480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FEATURE 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38160" y="3063240"/>
            <a:ext cx="3703320" cy="9144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75320" y="3108960"/>
            <a:ext cx="3429000" cy="868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AR ageing dashboard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Real-time DSO and aged-debt KPI visible to finance leadership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114800"/>
            <a:ext cx="3703320" cy="2194560"/>
          </a:xfrm>
          <a:prstGeom prst="rect">
            <a:avLst/>
          </a:prstGeom>
          <a:solidFill>
            <a:srgbClr val="FFFFFF"/>
          </a:solidFill>
          <a:ln>
            <a:solidFill>
              <a:srgbClr val="F7B8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4160520"/>
            <a:ext cx="3566160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F7B800"/>
                </a:solidFill>
                <a:latin typeface="Calibri"/>
              </a:rPr>
              <a:t>Stories under Feature 1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1.1 — Auto-generate first dunning letter at day 7 past due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1.2 — Auto-generate second dunning letter at day 14 past due, copying credit controller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1.3 — Escalate to manual review at day 30; remove customer from auto-dunning list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1.4 — Configure dunning letter template with company branding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43400" y="4114800"/>
            <a:ext cx="3703320" cy="2194560"/>
          </a:xfrm>
          <a:prstGeom prst="rect">
            <a:avLst/>
          </a:prstGeom>
          <a:solidFill>
            <a:srgbClr val="FFFFFF"/>
          </a:solidFill>
          <a:ln>
            <a:solidFill>
              <a:srgbClr val="F7B8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80560" y="4160520"/>
            <a:ext cx="3566160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F7B800"/>
                </a:solidFill>
                <a:latin typeface="Calibri"/>
              </a:rPr>
              <a:t>Stories under Feature 2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2.1 — Block new sales order when customer exceeds credit limit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2.2 — Allow override with credit-controller approval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2.3 — Email customer when block applied with reason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2.4 — Bulk credit-limit refresh from credit-bureau API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38160" y="4114800"/>
            <a:ext cx="3566160" cy="2194560"/>
          </a:xfrm>
          <a:prstGeom prst="rect">
            <a:avLst/>
          </a:prstGeom>
          <a:solidFill>
            <a:srgbClr val="FFFFFF"/>
          </a:solidFill>
          <a:ln>
            <a:solidFill>
              <a:srgbClr val="F7B8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75320" y="4160520"/>
            <a:ext cx="3383280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1" i="0">
                <a:solidFill>
                  <a:srgbClr val="F7B800"/>
                </a:solidFill>
                <a:latin typeface="Calibri"/>
              </a:rPr>
              <a:t>Stories under Feature 3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3.1 — Embed Power BI ageing report in workspace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3.2 — Daily refresh of DSO calculation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3.3 — Drill from KPI to customer detail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• Story 3.4 — Email digest to credit controllers daily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22 / 32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Estimating — story points, not days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Why packaged-ERP teams should use story points the same way custom-build teams do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5486400" cy="429768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20240"/>
            <a:ext cx="5120640" cy="4114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Why points work for ERP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A 'standard' SO entry story might be 1 point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An ATP-driven SO entry story might be 5 points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A multi-currency, multi-warehouse SO entry story might be 13 points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Same 'feature', vastly different effort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Story points capture relative complexity better than calendar estimates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Velocity (points per sprint) becomes the team's productivity metric</a:t>
            </a:r>
          </a:p>
          <a:p>
            <a:pPr algn="l">
              <a:spcBef>
                <a:spcPts val="400"/>
              </a:spcBef>
            </a:pPr>
            <a:r>
              <a:rPr sz="1200" b="0" i="0">
                <a:solidFill>
                  <a:srgbClr val="10163A"/>
                </a:solidFill>
                <a:latin typeface="Calibri"/>
              </a:rPr>
              <a:t>• Points are dimensionless — you can't argue 'a 5 should only be 3 days for me'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828800"/>
            <a:ext cx="5486400" cy="4297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920240"/>
            <a:ext cx="5120640" cy="4114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1E2761"/>
                </a:solidFill>
                <a:latin typeface="Calibri"/>
              </a:rPr>
              <a:t>Fibonacci scale — recommended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1    </a:t>
            </a:r>
            <a:r>
              <a:rPr sz="1200">
                <a:solidFill>
                  <a:srgbClr val="10163A"/>
                </a:solidFill>
                <a:latin typeface="Calibri"/>
              </a:rPr>
              <a:t>Trivial — fits a few hours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2    </a:t>
            </a:r>
            <a:r>
              <a:rPr sz="1200">
                <a:solidFill>
                  <a:srgbClr val="10163A"/>
                </a:solidFill>
                <a:latin typeface="Calibri"/>
              </a:rPr>
              <a:t>Small — half a day-ish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3    </a:t>
            </a:r>
            <a:r>
              <a:rPr sz="1200">
                <a:solidFill>
                  <a:srgbClr val="10163A"/>
                </a:solidFill>
                <a:latin typeface="Calibri"/>
              </a:rPr>
              <a:t>Medium — a day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5    </a:t>
            </a:r>
            <a:r>
              <a:rPr sz="1200">
                <a:solidFill>
                  <a:srgbClr val="10163A"/>
                </a:solidFill>
                <a:latin typeface="Calibri"/>
              </a:rPr>
              <a:t>Larger medium — needs design discussion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8    </a:t>
            </a:r>
            <a:r>
              <a:rPr sz="1200">
                <a:solidFill>
                  <a:srgbClr val="10163A"/>
                </a:solidFill>
                <a:latin typeface="Calibri"/>
              </a:rPr>
              <a:t>Big — 2-3 days, may need splitting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13    </a:t>
            </a:r>
            <a:r>
              <a:rPr sz="1200">
                <a:solidFill>
                  <a:srgbClr val="10163A"/>
                </a:solidFill>
                <a:latin typeface="Calibri"/>
              </a:rPr>
              <a:t>Very big — almost certainly should be split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F7B800"/>
                </a:solidFill>
                <a:latin typeface="Calibri"/>
              </a:rPr>
              <a:t>  21+    </a:t>
            </a:r>
            <a:r>
              <a:rPr sz="1200">
                <a:solidFill>
                  <a:srgbClr val="10163A"/>
                </a:solidFill>
                <a:latin typeface="Calibri"/>
              </a:rPr>
              <a:t>Too big — break into smaller stories before sprint planning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23 / 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4: Agile design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5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The Build/Test Loop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Sprints, defect lifecycle, and the daily cadence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24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5: Build/Test loop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Sprint pattern — 2-week cadence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What happens when, who's in each event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28016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Day 1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82880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40" y="18288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Mon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0" y="182880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60" y="182880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Sprint planning — story commit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0" y="182880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863840" y="18288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1.5 hr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0" y="182880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281160" y="182880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Whole team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468880"/>
            <a:ext cx="1280160" cy="59436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246888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Daily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28800" y="246888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920240" y="246888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every day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0" y="246888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37560" y="246888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Standup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0" y="246888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863840" y="246888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15 min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0" y="246888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281160" y="246888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Team only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3108960"/>
            <a:ext cx="1280160" cy="59436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10896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Day 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0" y="310896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920240" y="310896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Fri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0" y="310896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337560" y="310896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Backlog refinement (mid-sprint)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0" y="310896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63840" y="310896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 hr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144000" y="310896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281160" y="310896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Team + Product Owner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3749040"/>
            <a:ext cx="1280160" cy="59436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374904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Day 8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828800" y="374904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920240" y="374904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Wed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00400" y="374904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337560" y="374904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Pre-demo build review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772400" y="374904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863840" y="374904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30 min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144000" y="374904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81160" y="374904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Team + Solution Architect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4389120"/>
            <a:ext cx="1280160" cy="59436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48640" y="438912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Day 10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828800" y="438912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920240" y="438912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Fri AM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200400" y="438912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337560" y="438912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Sprint review / demo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72400" y="438912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863840" y="438912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1.5 hr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144000" y="438912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281160" y="438912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Team + Process Owners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5029200"/>
            <a:ext cx="1280160" cy="59436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548640" y="50292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Day 10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28800" y="5029200"/>
            <a:ext cx="13716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920240" y="50292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Fri PM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00400" y="5029200"/>
            <a:ext cx="4572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3337560" y="5029200"/>
            <a:ext cx="43891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  <a:latin typeface="Calibri"/>
              </a:rPr>
              <a:t>Retrospective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772400" y="5029200"/>
            <a:ext cx="13716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863840" y="5029200"/>
            <a:ext cx="12801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 hr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144000" y="5029200"/>
            <a:ext cx="256032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9281160" y="5029200"/>
            <a:ext cx="237744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E2761"/>
                </a:solidFill>
                <a:latin typeface="Calibri"/>
              </a:rPr>
              <a:t>Team only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548640" y="5852160"/>
            <a:ext cx="11155680" cy="457200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77240" y="5897880"/>
            <a:ext cx="1069848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1">
                <a:solidFill>
                  <a:srgbClr val="10163A"/>
                </a:solidFill>
                <a:latin typeface="Calibri"/>
              </a:rPr>
              <a:t>Sprint reviews are a demo to Process Owners — not a UAT. Sign-off happens later, in the formal UAT cycle.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25 / 32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5: Build/Test loop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Defect lifecycle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Triage daily. Severity defines the response, not the noise level.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011680"/>
            <a:ext cx="1828800" cy="11887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Open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Defect raised by tester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377440" y="260604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23160" y="2011680"/>
            <a:ext cx="1828800" cy="11887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1460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Triaged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Severity assigned, owner named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251960" y="260604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297680" y="2011680"/>
            <a:ext cx="1828800" cy="1188720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8912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In Progress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Developer working on fix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6126480" y="260604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6172200" y="2011680"/>
            <a:ext cx="1828800" cy="1188720"/>
          </a:xfrm>
          <a:prstGeom prst="round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6364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Fixed in DEV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Awaiting deploy to TEST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8001000" y="260604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8046720" y="2011680"/>
            <a:ext cx="1828800" cy="1188720"/>
          </a:xfrm>
          <a:prstGeom prst="round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3816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Verify in TEST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Tester re-runs case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9875520" y="260604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921240" y="2011680"/>
            <a:ext cx="1828800" cy="1188720"/>
          </a:xfrm>
          <a:prstGeom prst="round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12680" y="2103120"/>
            <a:ext cx="1645920" cy="10058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Closed</a:t>
            </a:r>
          </a:p>
          <a:p>
            <a:pPr algn="l">
              <a:spcBef>
                <a:spcPts val="400"/>
              </a:spcBef>
            </a:pPr>
            <a:r>
              <a:rPr sz="1050" b="0" i="0">
                <a:solidFill>
                  <a:srgbClr val="10163A"/>
                </a:solidFill>
                <a:latin typeface="Calibri"/>
              </a:rPr>
              <a:t>Tester signs off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3657600"/>
            <a:ext cx="22860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36576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Severity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34640" y="3657600"/>
            <a:ext cx="41148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926080" y="3657600"/>
            <a:ext cx="39319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Definition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949440" y="3657600"/>
            <a:ext cx="22860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040880" y="36576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Target fix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235440" y="365760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326880" y="3657600"/>
            <a:ext cx="2286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Escalation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8640" y="4114800"/>
            <a:ext cx="22860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" y="41148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P1 — Showstopper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834640" y="4114800"/>
            <a:ext cx="41148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2926080" y="4114800"/>
            <a:ext cx="39319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Blocks testing; no workaround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949440" y="4114800"/>
            <a:ext cx="22860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040880" y="41148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24 hours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235440" y="4114800"/>
            <a:ext cx="2468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326880" y="4114800"/>
            <a:ext cx="2286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SteerCo if open &gt;48 hrs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8640" y="4572000"/>
            <a:ext cx="22860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0080" y="45720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P2 — Major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834640" y="4572000"/>
            <a:ext cx="41148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926080" y="4572000"/>
            <a:ext cx="39319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Blocks part of testing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949440" y="4572000"/>
            <a:ext cx="22860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040880" y="45720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5 working days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235440" y="4572000"/>
            <a:ext cx="24688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326880" y="4572000"/>
            <a:ext cx="2286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SteerCo if open &gt;10 wd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48640" y="5029200"/>
            <a:ext cx="22860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0080" y="50292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P3 — Minor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834640" y="5029200"/>
            <a:ext cx="41148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926080" y="5029200"/>
            <a:ext cx="39319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Has workaround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949440" y="5029200"/>
            <a:ext cx="22860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040880" y="50292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Sprint of identification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235440" y="5029200"/>
            <a:ext cx="24688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326880" y="5029200"/>
            <a:ext cx="2286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—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48640" y="5486400"/>
            <a:ext cx="22860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40080" y="54864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P4 — Cosmetic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834640" y="5486400"/>
            <a:ext cx="41148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2926080" y="5486400"/>
            <a:ext cx="39319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Nice-to-have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949440" y="5486400"/>
            <a:ext cx="22860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7040880" y="5486400"/>
            <a:ext cx="210312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Backlog</a:t>
            </a:r>
          </a:p>
        </p:txBody>
      </p:sp>
      <p:sp>
        <p:nvSpPr>
          <p:cNvPr id="61" name="Rectangle 60"/>
          <p:cNvSpPr/>
          <p:nvPr/>
        </p:nvSpPr>
        <p:spPr>
          <a:xfrm>
            <a:off x="9235440" y="5486400"/>
            <a:ext cx="24688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9326880" y="5486400"/>
            <a:ext cx="22860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—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26 / 32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5: Build/Test loop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What a 'normal day' looks like in build phase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If everyone knows what they should be doing at 10am, you've got it right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09:00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0" y="182880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54480" y="182880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Standup (15 min)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0640" y="182880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57800" y="182880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Each team member: yesterday, today, blockers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37744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37744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09:15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0" y="237744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54480" y="237744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Build phase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20640" y="237744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257800" y="237744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Developers code. Testers run scripts. Functional Leads support.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92608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292608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11:00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63040" y="292608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554480" y="292608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Defect triage (Tues / Thurs only)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20640" y="292608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257800" y="292608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Test Lead + SI Functional Leads + Process Owner rep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47472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47472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12:00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63040" y="347472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554480" y="347472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Lunch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20640" y="347472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257800" y="347472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Yes, this is in the schedule. Eat away from the desk.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02336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02336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13:00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463040" y="402336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554480" y="402336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Build phase continues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20640" y="402336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257800" y="402336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</a:p>
        </p:txBody>
      </p:sp>
      <p:sp>
        <p:nvSpPr>
          <p:cNvPr id="36" name="Rectangle 35"/>
          <p:cNvSpPr/>
          <p:nvPr/>
        </p:nvSpPr>
        <p:spPr>
          <a:xfrm>
            <a:off x="548640" y="457200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457200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15:00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463040" y="457200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554480" y="457200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Backlog refinement (Wednesdays)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120640" y="457200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257800" y="457200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30 min — Product Owner + Solution Architect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512064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512064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16:30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463040" y="512064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554480" y="512064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Pull request reviews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120640" y="512064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257800" y="512064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Everyone reviews open PRs by end of day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5669280"/>
            <a:ext cx="9144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48640" y="5669280"/>
            <a:ext cx="9144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17:00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463040" y="5669280"/>
            <a:ext cx="36576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554480" y="5669280"/>
            <a:ext cx="34747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Day ends — CI build runs overnight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120640" y="5669280"/>
            <a:ext cx="658368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257800" y="5669280"/>
            <a:ext cx="640080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Defects in CI build raise notifications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27 / 32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5: Build/Test loop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6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Putting It Together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A minimum viable DevOps for an ERP programme without a DevOps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28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6: Putting it together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Minimum viable DevOps — what to do, in what order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If you do nothing else, do these eight things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Pre-Stage 10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0" y="182880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103120" y="182880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Set up Azure DevOps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12080" y="182880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49240" y="182880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Organisation, project, Git repo, work item structure (Epic / Feature / User Story)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37744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3774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11680" y="237744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03120" y="237744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Set up source control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12080" y="237744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49240" y="237744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All X++ in main branch from day 1; no exceptions; SI commits go through PRs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92608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29260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11680" y="292608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292608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Procure environments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12080" y="292608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349240" y="292608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1 BUILD VM + Tier-2 TEST + Tier-2 UAT + Tier-3 PROD-MIRROR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47472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47472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11680" y="347472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03120" y="347472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Build pipeline live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12080" y="347472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349240" y="347472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CI builds on every PR; failures block merge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02336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02336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11680" y="402336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103120" y="402336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Release pipeline live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12080" y="402336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349240" y="402336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Auto-deploy to TEST on main commit; manual deploy to UAT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457200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457200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011680" y="457200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103120" y="457200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Refresh schedule published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212080" y="457200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349240" y="457200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Refresh dates locked into the programme plan; communicated to all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512064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512064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11680" y="512064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103120" y="512064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RSAT regression suite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212080" y="512064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349240" y="512064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Top 50 critical scenarios automated; runs nightly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5669280"/>
            <a:ext cx="146304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48640" y="5669280"/>
            <a:ext cx="14630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Stage 15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011680" y="5669280"/>
            <a:ext cx="32004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103120" y="5669280"/>
            <a:ext cx="31089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Cutover dress rehearsal automation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212080" y="5669280"/>
            <a:ext cx="649224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349240" y="5669280"/>
            <a:ext cx="6309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PROD-mirror refresh + cutover runbook executed end-to-end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29 / 32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6: Putting it together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Five things this deck covers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2157984" cy="420624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22960" y="2103120"/>
            <a:ext cx="640080" cy="640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2200" b="1" i="0">
                <a:solidFill>
                  <a:srgbClr val="028090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017520"/>
            <a:ext cx="1792224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Environments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931920"/>
            <a:ext cx="1792224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How DEV / TEST / UAT / PROD work together; what to refresh and when</a:t>
            </a:r>
          </a:p>
        </p:txBody>
      </p:sp>
      <p:sp>
        <p:nvSpPr>
          <p:cNvPr id="9" name="Rectangle 8"/>
          <p:cNvSpPr/>
          <p:nvPr/>
        </p:nvSpPr>
        <p:spPr>
          <a:xfrm>
            <a:off x="2798064" y="1828800"/>
            <a:ext cx="2157984" cy="4206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3072384" y="2103120"/>
            <a:ext cx="640080" cy="640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2200" b="1" i="0">
                <a:solidFill>
                  <a:srgbClr val="1E2761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0944" y="3017520"/>
            <a:ext cx="1792224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Release management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0944" y="3931920"/>
            <a:ext cx="1792224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How configuration and code move from build to live, with traceability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47488" y="1828800"/>
            <a:ext cx="2157984" cy="420624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321808" y="2103120"/>
            <a:ext cx="640080" cy="640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2200" b="1" i="0">
                <a:solidFill>
                  <a:srgbClr val="F7B800"/>
                </a:solidFill>
                <a:latin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30368" y="3017520"/>
            <a:ext cx="1792224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CI/CD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0368" y="3931920"/>
            <a:ext cx="1792224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Build and release pipelines — what to automate first, what to leave alone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96912" y="1828800"/>
            <a:ext cx="2157984" cy="420624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7571232" y="2103120"/>
            <a:ext cx="640080" cy="640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2200" b="1" i="0">
                <a:solidFill>
                  <a:srgbClr val="548235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79792" y="3017520"/>
            <a:ext cx="1792224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Agile design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79792" y="3931920"/>
            <a:ext cx="1792224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Writing epics, features, user stories — and acceptance criteria that test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546336" y="1828800"/>
            <a:ext cx="2157984" cy="4206240"/>
          </a:xfrm>
          <a:prstGeom prst="rect">
            <a:avLst/>
          </a:prstGeom>
          <a:solidFill>
            <a:srgbClr val="8449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820656" y="2103120"/>
            <a:ext cx="640080" cy="64008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  <a:r>
              <a:rPr sz="2200" b="1" i="0">
                <a:solidFill>
                  <a:srgbClr val="84499C"/>
                </a:solidFill>
                <a:latin typeface="Calibri"/>
              </a:rP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729216" y="3017520"/>
            <a:ext cx="1792224" cy="8229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Build/test loop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29216" y="3931920"/>
            <a:ext cx="1792224" cy="2103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Sprints, definition of done, defect lifecycle — the day-to-day cadence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 / 32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Introduction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Common pitfalls — and how to avoid them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Same mistakes show up on every programme. Look for these.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1874520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Manual config in PROD — </a:t>
            </a:r>
            <a:r>
              <a:rPr sz="1100">
                <a:solidFill>
                  <a:srgbClr val="10163A"/>
                </a:solidFill>
                <a:latin typeface="Calibri"/>
              </a:rPr>
              <a:t>Configuration changes made in PROD by 'helpful' admins — drift breaks future imports.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Lock PROD config from Stage 16. All changes via release pipeline.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542032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542032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2542032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587752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'It works on my machine' — </a:t>
            </a:r>
            <a:r>
              <a:rPr sz="1100">
                <a:solidFill>
                  <a:srgbClr val="10163A"/>
                </a:solidFill>
                <a:latin typeface="Calibri"/>
              </a:rPr>
              <a:t>Developer's local environment differs from BUILD VM — code passes locally, fails in CI.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BUILD VM is the truth. If it fails CI, it's broken.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255264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255264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255264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51560" y="3300984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Big-bang releases — </a:t>
            </a:r>
            <a:r>
              <a:rPr sz="1100">
                <a:solidFill>
                  <a:srgbClr val="10163A"/>
                </a:solidFill>
                <a:latin typeface="Calibri"/>
              </a:rPr>
              <a:t>Single huge release at end of Stage 13 — first deployable package is two months of work.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Deploy weekly to TEST from Stage 13. Find issues early.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968496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3968496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3968496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4014216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Stale environments — </a:t>
            </a:r>
            <a:r>
              <a:rPr sz="1100">
                <a:solidFill>
                  <a:srgbClr val="10163A"/>
                </a:solidFill>
                <a:latin typeface="Calibri"/>
              </a:rPr>
              <a:t>TEST environment hasn't been refreshed for 6 weeks — defects raised against ghost data.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Schedule refreshes; communicate; lock the schedule.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681728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681728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4681728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51560" y="4727448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UAT script defects — </a:t>
            </a:r>
            <a:r>
              <a:rPr sz="1100">
                <a:solidFill>
                  <a:srgbClr val="10163A"/>
                </a:solidFill>
                <a:latin typeface="Calibri"/>
              </a:rPr>
              <a:t>UAT testers find script defects rather than system defects — UAT calendar consumed by re-writes.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Pre-UAT exists for this. Don't skip it.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394960"/>
            <a:ext cx="365760" cy="64008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394960"/>
            <a:ext cx="36576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400" y="5394960"/>
            <a:ext cx="107899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51560" y="5440680"/>
            <a:ext cx="10607040" cy="5943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r>
              <a:rPr sz="1200" b="1">
                <a:solidFill>
                  <a:srgbClr val="C00000"/>
                </a:solidFill>
                <a:latin typeface="Calibri"/>
              </a:rPr>
              <a:t>No rollback plan — </a:t>
            </a:r>
            <a:r>
              <a:rPr sz="1100">
                <a:solidFill>
                  <a:srgbClr val="10163A"/>
                </a:solidFill>
                <a:latin typeface="Calibri"/>
              </a:rPr>
              <a:t>PROD deploy fails; team scrambles for 6 hours.</a:t>
            </a:r>
          </a:p>
          <a:p>
            <a:r>
              <a:rPr sz="1100" b="1">
                <a:solidFill>
                  <a:srgbClr val="548235"/>
                </a:solidFill>
                <a:latin typeface="Calibri"/>
              </a:rPr>
              <a:t>Fix: </a:t>
            </a:r>
            <a:r>
              <a:rPr sz="1100" i="1">
                <a:solidFill>
                  <a:srgbClr val="10163A"/>
                </a:solidFill>
                <a:latin typeface="Calibri"/>
              </a:rPr>
              <a:t>Every release has a rollback runbook tested in PROD-MIRROR.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30 / 32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6: Putting it together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Take-home checklist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Print this. Pin it on the wall. Tick it off.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11155680" cy="448056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65960"/>
            <a:ext cx="10607040" cy="42976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1E2761"/>
                </a:solidFill>
                <a:latin typeface="Calibri"/>
              </a:rPr>
              <a:t>☐  Six environments procured: DEV / BUILD VM / TEST / UAT / PROD-MIRROR / PROD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Refresh schedule published, communicated, locked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Azure DevOps Git repo with main branch protected — PR + CI build required to merge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CI build pipeline running on every PR — fails to merge if build fails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Release pipeline auto-deploys to TEST on main; manual to UAT, manual to PROD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Power Platform pipelines configured if Power Apps / Flows in scope (managed solutions only in non-DEV)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Work item hierarchy in place: Epic → Feature → User Story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Every user story has Given/When/Then acceptance criteria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Definition of Done agreed by team and posted visibly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RSAT regression suite covers top 50 critical scenarios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Defect tracker live with daily triage from start of SIT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PROD deploy rollback runbook tested in PROD-MIRROR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Cutover runbook executed end-to-end in 3 dress rehearsals</a:t>
            </a:r>
          </a:p>
          <a:p>
            <a:pPr algn="l">
              <a:spcBef>
                <a:spcPts val="200"/>
              </a:spcBef>
            </a:pPr>
            <a:r>
              <a:rPr sz="1200" b="0" i="0">
                <a:solidFill>
                  <a:srgbClr val="1E2761"/>
                </a:solidFill>
                <a:latin typeface="Calibri"/>
              </a:rPr>
              <a:t>☐  All SI commits traceable: PR → work item → user story → acceptance criteria → release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31 / 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6: Putting it together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548640"/>
            <a:ext cx="1051560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Sources &amp; further reading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371600"/>
            <a:ext cx="11155680" cy="493776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508760"/>
            <a:ext cx="10607040" cy="47548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500" b="1" i="0">
                <a:solidFill>
                  <a:srgbClr val="F7B800"/>
                </a:solidFill>
                <a:latin typeface="Calibri"/>
              </a:rPr>
              <a:t>Microsoft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Environment planning — Finance &amp; Operations: learn.microsoft.com/dynamics365/fin-ops-core/dev-itpro/organization-administration/environment-planning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Best practices for ALM in Dynamics 365 applications: learn.microsoft.com/dynamics365/guidance/implementation-guide/application-lifecycle-management-product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Deploy assets by using Azure Pipelines: learn.microsoft.com/dynamics365/fin-ops-core/dev-itpro/dev-tools/pipeline-deploy-asset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Branching overview (X++): learn.microsoft.com/dynamics365/fin-ops-core/dev-itpro/dev-tools/branching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Apply updates to cloud environments: learn.microsoft.com/dynamics365/fin-ops-core/dev-itpro/deployment/apply-deployable-package-system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Power Platform pipelines overview: learn.microsoft.com/power-platform/alm/pipelines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Move from unmanaged to managed solutions: learn.microsoft.com/power-platform/alm/move-from-unmanaged-managed-alm</a:t>
            </a:r>
          </a:p>
          <a:p>
            <a:pPr algn="l">
              <a:spcBef>
                <a:spcPts val="1000"/>
              </a:spcBef>
            </a:pPr>
            <a:r>
              <a:rPr sz="1500" b="1" i="0">
                <a:solidFill>
                  <a:srgbClr val="F7B800"/>
                </a:solidFill>
                <a:latin typeface="Calibri"/>
              </a:rPr>
              <a:t>Agile / user stories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Mountain Goat Software — Epics, features, and user stories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Scaled Agile Framework — Story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TestQuality — Gherkin user stories acceptance criteria guide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Cucumber — User story (Given / When / Then)</a:t>
            </a:r>
          </a:p>
          <a:p>
            <a:pPr algn="l">
              <a:spcBef>
                <a:spcPts val="200"/>
              </a:spcBef>
            </a:pPr>
            <a:r>
              <a:rPr sz="1000" b="0" i="0">
                <a:solidFill>
                  <a:srgbClr val="CADCFC"/>
                </a:solidFill>
                <a:latin typeface="Calibri"/>
              </a:rPr>
              <a:t>• Atlassian — Agile epics: definition, examples, and templates</a:t>
            </a:r>
          </a:p>
          <a:p>
            <a:pPr algn="ctr">
              <a:spcBef>
                <a:spcPts val="1000"/>
              </a:spcBef>
            </a:pPr>
            <a:r>
              <a:rPr sz="1100" b="0" i="1">
                <a:solidFill>
                  <a:srgbClr val="F7B800"/>
                </a:solidFill>
                <a:latin typeface="Calibri"/>
              </a:rPr>
              <a:t>End — produced for the ERP Method  |  v1.0  |  April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32 / 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1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Environment Strategy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DEV · TEST · UAT · PROD-MIRROR · PROD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4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1: Environments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Why environments matter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Get this wrong and every other DevOps practice gets harder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3703320" cy="4572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874519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If you have too few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286000"/>
            <a:ext cx="3703320" cy="23774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423160"/>
            <a:ext cx="329184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Build, test and UAT collide. Defect fixes destabilise testing. UAT testers see different behaviour each day. Cutover rehearsals can't run.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34840" y="1828800"/>
            <a:ext cx="3703320" cy="45720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17720" y="1874519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If you have too many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34840" y="2286000"/>
            <a:ext cx="3703320" cy="23774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63440" y="2423160"/>
            <a:ext cx="329184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Refresh effort balloons. Configuration drift is unmanageable. SI cost rises with no benefit. Tier-3 sandboxes go unused.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21040" y="1828800"/>
            <a:ext cx="3703320" cy="4572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503920" y="1874519"/>
            <a:ext cx="3520440" cy="3657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If you don't refresh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21040" y="2286000"/>
            <a:ext cx="3703320" cy="237744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549640" y="2423160"/>
            <a:ext cx="3291840" cy="21945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Test data ages. Reconciliation becomes a fiction. Defects in old data are mistaken for design issues. Hypercare risk multiplies.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5029200"/>
            <a:ext cx="11155680" cy="128016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5120640"/>
            <a:ext cx="10607040" cy="10972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The minimum viable model for an ERP programme without dedicated DevOps:</a:t>
            </a:r>
          </a:p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5 environments — DEV (your build sandbox), TEST (Tier-2 for SIT), UAT (Tier-2 for UAT), PROD-MIRROR (Tier-3, refreshed from PROD for cutover rehearsals + perf testing), PROD.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5 / 32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1: Environments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Environment landscape — D365 Finance &amp; Operations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What you get out of the box, what you typically buy, what flows where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011680"/>
            <a:ext cx="1828800" cy="45720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DEV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Tier-1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(Cloud-Hosted or local VM)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X++ build, unit test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2194560" y="292608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40280" y="2011680"/>
            <a:ext cx="1828800" cy="457200"/>
          </a:xfrm>
          <a:prstGeom prst="rect">
            <a:avLst/>
          </a:prstGeom>
          <a:solidFill>
            <a:srgbClr val="8449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4028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BUILD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4028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33172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Tier-1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(Build VM)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3172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Pipeline runs here</a:t>
            </a:r>
            <a:br/>
            <a:r>
              <a:rPr sz="1100" b="0" i="0">
                <a:solidFill>
                  <a:srgbClr val="10163A"/>
                </a:solidFill>
                <a:latin typeface="Calibri"/>
              </a:rPr>
              <a:t>produces deployable package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069080" y="292608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114800" y="2011680"/>
            <a:ext cx="18288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11480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TEST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1480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20624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Tier-2 Sandbox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(Standard Acceptance — included)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0624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SIT, integration test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5943600" y="292608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989320" y="2011680"/>
            <a:ext cx="18288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98932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UAT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8932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8076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Tier-2 Sandbox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(Add-on — recommended)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8076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Pre-UAT, UAT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7818120" y="292608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863840" y="2011680"/>
            <a:ext cx="1828800" cy="45720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86384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PROD-MIRROR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86384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95528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Tier-3 Sandbox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(Add-on — recommended)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5528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Performance test</a:t>
            </a:r>
            <a:br/>
            <a:r>
              <a:rPr sz="1100" b="0" i="0">
                <a:solidFill>
                  <a:srgbClr val="10163A"/>
                </a:solidFill>
                <a:latin typeface="Calibri"/>
              </a:rPr>
              <a:t>Cutover rehearsals</a:t>
            </a:r>
          </a:p>
        </p:txBody>
      </p:sp>
      <p:cxnSp>
        <p:nvCxnSpPr>
          <p:cNvPr id="35" name="Connector 34"/>
          <p:cNvCxnSpPr/>
          <p:nvPr/>
        </p:nvCxnSpPr>
        <p:spPr>
          <a:xfrm>
            <a:off x="9692640" y="2926080"/>
            <a:ext cx="91440" cy="0"/>
          </a:xfrm>
          <a:prstGeom prst="line">
            <a:avLst/>
          </a:prstGeom>
          <a:ln w="25400">
            <a:solidFill>
              <a:srgbClr val="1E2761"/>
            </a:solidFill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9738360" y="2011680"/>
            <a:ext cx="1828800" cy="457200"/>
          </a:xfrm>
          <a:prstGeom prst="rect">
            <a:avLst/>
          </a:prstGeom>
          <a:solidFill>
            <a:srgbClr val="548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738360" y="2011680"/>
            <a:ext cx="18288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PROD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738360" y="2468880"/>
            <a:ext cx="1828800" cy="13716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829800" y="251460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000" b="0" i="1">
                <a:solidFill>
                  <a:srgbClr val="1E2761"/>
                </a:solidFill>
                <a:latin typeface="Calibri"/>
              </a:rPr>
              <a:t>Production</a:t>
            </a:r>
            <a:br/>
            <a:r>
              <a:rPr sz="1000" b="0" i="1">
                <a:solidFill>
                  <a:srgbClr val="1E2761"/>
                </a:solidFill>
                <a:latin typeface="Calibri"/>
              </a:rPr>
              <a:t>(Included — multi-server)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29800" y="3108960"/>
            <a:ext cx="1645920" cy="64008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Live system</a:t>
            </a:r>
            <a:br/>
            <a:r>
              <a:rPr sz="1100" b="0" i="0">
                <a:solidFill>
                  <a:srgbClr val="10163A"/>
                </a:solidFill>
                <a:latin typeface="Calibri"/>
              </a:rPr>
              <a:t>Deployed only via release pipeline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4206240"/>
            <a:ext cx="11430000" cy="4572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ctr"/>
            <a:r>
              <a:rPr sz="1200" b="0" i="1">
                <a:solidFill>
                  <a:srgbClr val="595959"/>
                </a:solidFill>
                <a:latin typeface="Calibri"/>
              </a:rPr>
              <a:t>Code flows left → right via release pipeline. Data flows right → left via refresh (PROD copy with PII masking).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48640" y="4846320"/>
            <a:ext cx="11155680" cy="146304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2960" y="4983480"/>
            <a:ext cx="1060704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1E2761"/>
                </a:solidFill>
                <a:latin typeface="Calibri"/>
              </a:rPr>
              <a:t>What's included vs add-on (D365 F&amp;O)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Standard subscription includes 1 PROD + 1 Tier-2 sandbox. Anything else is paid uplift.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Build VM is your responsibility — typically a Cloud-Hosted Tier-1 in Microsoft Hosted Agent. Plan licence cost.</a:t>
            </a:r>
          </a:p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• Tier-3 PROD-mirror is the most-skipped purchase — and the most-regretted when cutover dress rehearsals break.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6 / 32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1: Environments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Refresh patterns — when, what, who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Refreshes are planned events, not panic moves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737360"/>
            <a:ext cx="11155680" cy="594360"/>
          </a:xfrm>
          <a:prstGeom prst="round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783080"/>
            <a:ext cx="10515600" cy="5029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Default refresh cadence — copy this for your project unless you have a specific reason to change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423160"/>
            <a:ext cx="1828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42316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77440" y="2423160"/>
            <a:ext cx="256032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468880" y="242316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Refreshed from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37760" y="2423160"/>
            <a:ext cx="27432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0" y="242316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Cadence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80960" y="2423160"/>
            <a:ext cx="219456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0" y="242316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Triggered by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875520" y="2423160"/>
            <a:ext cx="182880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966960" y="242316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92608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292608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DEV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77440" y="2926080"/>
            <a:ext cx="25603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468880" y="292608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Build VM (manual import)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37760" y="292608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0" y="292608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Per developer / per feature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80960" y="2926080"/>
            <a:ext cx="2194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0" y="292608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Developer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875520" y="292608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966960" y="292608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SI Functional Lead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342900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" y="342900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 (SIT)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377440" y="3429000"/>
            <a:ext cx="25603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468880" y="342900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DEV → BUILD → release pipeline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937760" y="342900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029200" y="342900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Every sprint end / SIT cycle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680960" y="3429000"/>
            <a:ext cx="21945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0" y="342900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Sprint close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875520" y="342900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966960" y="342900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 Lead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393192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0080" y="393192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UAT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377440" y="3931920"/>
            <a:ext cx="25603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468880" y="393192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PROD-MIRROR or freshly seeded Tier-2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937760" y="393192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29200" y="393192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Pre-UAT entry; UAT entry; Wk 2 of UAT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680960" y="3931920"/>
            <a:ext cx="2194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72400" y="393192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 Lead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875520" y="393192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966960" y="393192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Test Lead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443484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0080" y="443484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PROD-MIRROR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377440" y="4434840"/>
            <a:ext cx="25603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468880" y="443484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PROD (point-in-time copy)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937760" y="4434840"/>
            <a:ext cx="27432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029200" y="443484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Mock load 1, 2, 3; dress rehearsal 1, 2, 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680960" y="4434840"/>
            <a:ext cx="219456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2400" y="443484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Programme Manager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875520" y="4434840"/>
            <a:ext cx="1828800" cy="50292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9966960" y="443484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SI Tech Lead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48640" y="493776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0080" y="493776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PROD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377440" y="4937760"/>
            <a:ext cx="256032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2468880" y="4937760"/>
            <a:ext cx="237744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Never refreshed from elsewhere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937760" y="4937760"/>
            <a:ext cx="27432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029200" y="4937760"/>
            <a:ext cx="2560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Backups only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80960" y="4937760"/>
            <a:ext cx="219456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7772400" y="4937760"/>
            <a:ext cx="201168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—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875520" y="4937760"/>
            <a:ext cx="1828800" cy="50292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966960" y="4937760"/>
            <a:ext cx="16459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SI Tech Lead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548640" y="5486400"/>
            <a:ext cx="11155680" cy="86868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822960" y="5532120"/>
            <a:ext cx="10607040" cy="7772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200" b="0" i="1">
                <a:solidFill>
                  <a:srgbClr val="1E2761"/>
                </a:solidFill>
                <a:latin typeface="Calibri"/>
              </a:rPr>
              <a:t>Cardinal rule — every refresh is a freeze event. Lock the source for 24 hours. Communicate. Confirm completion. Run a smoke test. Only then unfreeze. Refresh failures during cutover are top-of-list root causes for go-live slips.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7 / 32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1: Environments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200" b="1" i="0">
                <a:solidFill>
                  <a:srgbClr val="1E2761"/>
                </a:solidFill>
                <a:latin typeface="Calibri"/>
              </a:rPr>
              <a:t>If you're not on D365 — equivalents in SAP &amp; Oracle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95959"/>
                </a:solidFill>
                <a:latin typeface="Calibri"/>
              </a:rPr>
              <a:t>Same problems, different vocabulary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3703320" cy="50292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3703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Microsoft D365 F&amp;O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331720"/>
            <a:ext cx="3703320" cy="406908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46888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Standard environments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DEV (Tier-1) → BUILD VM → TEST (Tier-2) → UAT (Tier-2) → PROD-MIRROR (Tier-3) → PROD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42900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Promotion mechanism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Deployable package built in BUILD VM, uploaded to LCS Asset Library, deployed to environments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438912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Tooling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LCS, Power Platform Admin Center (PPAC from 2026), Azure DevOps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34924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1E2761"/>
                </a:solidFill>
                <a:latin typeface="Calibri"/>
              </a:rPr>
              <a:t>Refresh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PPAC self-service refresh of Tier-2 from PROD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0" y="1828800"/>
            <a:ext cx="3703320" cy="502920"/>
          </a:xfrm>
          <a:prstGeom prst="rect">
            <a:avLst/>
          </a:prstGeom>
          <a:solidFill>
            <a:srgbClr val="028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0" y="1828800"/>
            <a:ext cx="3703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SAP S/4HANA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80" y="2331720"/>
            <a:ext cx="3703320" cy="406908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34840" y="246888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028090"/>
                </a:solidFill>
                <a:latin typeface="Calibri"/>
              </a:rPr>
              <a:t>Standard environments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Sandbox → DEV → QAS (Quality Assurance) → PRD. Often plus a Golden 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342900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028090"/>
                </a:solidFill>
                <a:latin typeface="Calibri"/>
              </a:rPr>
              <a:t>Promotion mechanism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Transport requests (TRs) — released in DEV, imported to QAS then PRD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438912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028090"/>
                </a:solidFill>
                <a:latin typeface="Calibri"/>
              </a:rPr>
              <a:t>Tooling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Solution Manager (legacy) or Cloud ALM (current), ChaRM for Change Request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534924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028090"/>
                </a:solidFill>
                <a:latin typeface="Calibri"/>
              </a:rPr>
              <a:t>Refresh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System copy / client copy — heavier than D365 refresh; often needs Basis weekend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46720" y="1828800"/>
            <a:ext cx="3703320" cy="50292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46720" y="1828800"/>
            <a:ext cx="370332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Oracle Fusion ERP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2331720"/>
            <a:ext cx="3703320" cy="406908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183880" y="246888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F7B800"/>
                </a:solidFill>
                <a:latin typeface="Calibri"/>
              </a:rPr>
              <a:t>Standard environments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Test1 → Test2 → Stage → Production. Plus optional Dev1/Dev2 environments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3880" y="342900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F7B800"/>
                </a:solidFill>
                <a:latin typeface="Calibri"/>
              </a:rPr>
              <a:t>Promotion mechanism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Configuration migration via Setup &amp; Maintenance, OIC artefacts via Visual Builder Studio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83880" y="438912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F7B800"/>
                </a:solidFill>
                <a:latin typeface="Calibri"/>
              </a:rPr>
              <a:t>Tooling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Oracle Cloud Console; Visual Builder Studio for OIC; OIC Pipeline for integration deploys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83880" y="5349240"/>
            <a:ext cx="3429000" cy="96012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1" i="0">
                <a:solidFill>
                  <a:srgbClr val="F7B800"/>
                </a:solidFill>
                <a:latin typeface="Calibri"/>
              </a:rPr>
              <a:t>Refresh</a:t>
            </a:r>
          </a:p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Production-to-Test refresh on a quarterly cycle aligned with vendor patches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8 / 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1: Environments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13716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800" b="0" i="1">
                <a:solidFill>
                  <a:srgbClr val="CADCFC"/>
                </a:solidFill>
                <a:latin typeface="Calibri"/>
              </a:rPr>
              <a:t>Section 2</a:t>
            </a:r>
          </a:p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Release &amp; Transport Management</a:t>
            </a:r>
          </a:p>
          <a:p>
            <a:pPr algn="l"/>
            <a:r>
              <a:rPr sz="1800" b="0" i="1">
                <a:solidFill>
                  <a:srgbClr val="F7B800"/>
                </a:solidFill>
                <a:latin typeface="Calibri"/>
              </a:rPr>
              <a:t>How configuration and code move from build to live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9 /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DevOps &amp; Agile Design How-To  |  Section 2: Release management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