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219456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48640" y="548640"/>
            <a:ext cx="10972800" cy="54864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1" i="0">
                <a:solidFill>
                  <a:srgbClr val="FFFFFF"/>
                </a:solidFill>
                <a:latin typeface="Calibri"/>
              </a:rPr>
              <a:t>SPRINT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48640" y="1097280"/>
            <a:ext cx="10972800" cy="109728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3600" b="1" i="0">
                <a:solidFill>
                  <a:srgbClr val="FFFFFF"/>
                </a:solidFill>
                <a:latin typeface="Calibri"/>
              </a:rPr>
              <a:t>Sprint [N] · [Workstream / Module]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2468880"/>
            <a:ext cx="109728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[Programme Name]   ·   [dd Mmm yyyy]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6126480"/>
            <a:ext cx="1828800" cy="4572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621792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000" b="0" i="1">
                <a:solidFill>
                  <a:srgbClr val="808080"/>
                </a:solidFill>
                <a:latin typeface="Calibri"/>
              </a:rPr>
              <a:t>Stage 13 · Build &amp; Configuration  |  Hybrid (Agile inside Build, Waterfall around it)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Look-ahead — next sprint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10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Sprint planning happens straight after this review. Goal proposed; backlog confirmed; capacity agreed.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8640" y="1371600"/>
          <a:ext cx="109728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/>
                <a:gridCol w="5486400"/>
              </a:tblGrid>
              <a:tr h="587828"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Proposed sprint goal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Backlog items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[B-131, B-132, B-133]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Capacity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[SI: X days · Client: Y days]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Process Owners required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[Names + dates]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Demo day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[Friday dd Mmm — pre-confirmed]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32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Risks to plan around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Agenda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2</a:t>
            </a:r>
          </a:p>
        </p:txBody>
      </p:sp>
      <p:sp>
        <p:nvSpPr>
          <p:cNvPr id="5" name="Rectangle 4"/>
          <p:cNvSpPr/>
          <p:nvPr/>
        </p:nvSpPr>
        <p:spPr>
          <a:xfrm>
            <a:off x="640080" y="126187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05840" y="109728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Sprint goal — what we set out to deliver</a:t>
            </a:r>
          </a:p>
        </p:txBody>
      </p:sp>
      <p:sp>
        <p:nvSpPr>
          <p:cNvPr id="7" name="Rectangle 6"/>
          <p:cNvSpPr/>
          <p:nvPr/>
        </p:nvSpPr>
        <p:spPr>
          <a:xfrm>
            <a:off x="640080" y="176479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05840" y="160020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What we built — demo (live system)</a:t>
            </a:r>
          </a:p>
        </p:txBody>
      </p:sp>
      <p:sp>
        <p:nvSpPr>
          <p:cNvPr id="9" name="Rectangle 8"/>
          <p:cNvSpPr/>
          <p:nvPr/>
        </p:nvSpPr>
        <p:spPr>
          <a:xfrm>
            <a:off x="640080" y="226771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Process Owner sign-off — what is accepted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40080" y="277063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260604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Defects raised in sprint — status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40080" y="327355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05840" y="310896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Decisions taken in sprint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0080" y="377647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1005840" y="361188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Backlog status — done · doing · next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40080" y="427939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411480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Risks &amp; blockers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0080" y="4782312"/>
            <a:ext cx="164592" cy="164592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005840" y="4617720"/>
            <a:ext cx="10058400" cy="4572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400" b="0" i="0">
                <a:solidFill>
                  <a:srgbClr val="404040"/>
                </a:solidFill>
                <a:latin typeface="Calibri"/>
              </a:rPr>
              <a:t>Look-ahead — next sprint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Sprint goal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1" i="0">
                <a:solidFill>
                  <a:srgbClr val="1F4E79"/>
                </a:solidFill>
                <a:latin typeface="Calibri"/>
              </a:rPr>
              <a:t>What we set out to deliver this sprint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8640" y="1371600"/>
          <a:ext cx="109728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86400"/>
                <a:gridCol w="5486400"/>
              </a:tblGrid>
              <a:tr h="587828"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/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Sprint number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[Sprint 7 of 12 in S13 build]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Duration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[2 weeks · dd Mmm – dd Mmm]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Workstream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[Functional · Sales / Procurement / Finance / etc.]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Sprint goal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[Single-sentence goal stated at sprint planning. Example: "Configure customer master record + standard order-entry happy path including credit check workflow."]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28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Definition of Done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[Configuration complete · FAT executed by SI Tester · Process Owner accepts at sprint review · Documentation updated · Backlog item closed]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87832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Process Owners attending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[Names — must be present, not delegates]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What we built — demo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Live system walkthrough. Process Owners observe. Annotate as you go.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8640" y="1371600"/>
          <a:ext cx="109728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548640"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Backlog ID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Story / feature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Demo path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Demo owner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54864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B-127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Customer master — create new customer with ABN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Sales &gt; Customer &gt; New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SI Functional Lead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Demoed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B-128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Order entry — happy path with credit check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Sales &gt; Order &gt; New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SI Functional Lead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Demoed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54864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B-129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Order entry — credit hold workflow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Same — credit limit exceeded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SI Functional Lead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Demoed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54864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B-130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Order entry — back-order handling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Same — out-of-stock SKU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SI Functional Lead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Deferred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8640" y="438912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1" i="0">
                <a:solidFill>
                  <a:srgbClr val="1F4E79"/>
                </a:solidFill>
                <a:latin typeface="Calibri"/>
              </a:rPr>
              <a:t>Process Owner observations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4754880"/>
            <a:ext cx="10972800" cy="1828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• [Capture each observation as you go — what works, what doesn't, what needs clarifying]
• [Flag observations that may become Change Requests vs. those that are sprint-level config tweaks]
• [Anything that would change the SDD = stop. Raise CR. Don't fold into sprint backlog.]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Process Owner sign-off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Each backlog item gets explicit accept / reject / accept-with-comment from the Process Owner. No ambiguity.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8640" y="1371600"/>
          <a:ext cx="109728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731520"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Backlog ID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Story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Process Owner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Decision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Notes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3152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B-127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Customer master — create new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[Name]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Accept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B-128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Order entry — happy path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[Name]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Accept with comment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[Comment — sprint-level fix needed for X]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73152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B-129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Order entry — credit hold workflow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[Name]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Reject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[Reason — workflow doesn't match approved tier structure. Clarification needed.]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B-130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Back-order handling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[Name]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Deferred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[Demo deferred to next sprint]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Defects raised in sprint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Defects = the configuration breaks the agreed design. SI fixes under SOW. Not Change Requests.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8640" y="1371600"/>
          <a:ext cx="10972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  <a:gridCol w="1828800"/>
              </a:tblGrid>
              <a:tr h="800100"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ID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Severity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Description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Workstream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Target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80010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D-045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P2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Open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Next sprint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80010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D-046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P3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In progress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This sprint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80010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D-047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P3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Closed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—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48640" y="50292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100" b="1" i="0">
                <a:solidFill>
                  <a:srgbClr val="1F4E79"/>
                </a:solidFill>
                <a:latin typeface="Calibri"/>
              </a:rPr>
              <a:t>Severity definitions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394960"/>
            <a:ext cx="10972800" cy="13716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000" b="0" i="0">
                <a:solidFill>
                  <a:srgbClr val="404040"/>
                </a:solidFill>
                <a:latin typeface="Calibri"/>
              </a:rPr>
              <a:t>P1 — go-live blocker · P2 — must fix pre-go-live · P3 — must fix in hypercare · P4 — cosmetic / nice-to-have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Decisions taken in sprint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7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Logged in the Design Decisions Log. Items that touch the SDD must escalate to DA — not logged here.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8640" y="1371600"/>
          <a:ext cx="1097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762000"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DD-ID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Decision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Workstream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Decision maker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Status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6200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DD-027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[Decision title]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[Functional Lead + Process Owner]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Ratified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6200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DD-028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Open · raise to DA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Backlog status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8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Done this sprint · in this sprint · planned for next sprint · backlog ahead.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371600"/>
            <a:ext cx="2697480" cy="457200"/>
          </a:xfrm>
          <a:prstGeom prst="rect">
            <a:avLst/>
          </a:prstGeom>
          <a:solidFill>
            <a:srgbClr val="2E86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417320"/>
            <a:ext cx="24231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Done this sprint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1828800"/>
            <a:ext cx="2697480" cy="429768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1965960"/>
            <a:ext cx="23317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000" b="0" i="1">
                <a:solidFill>
                  <a:srgbClr val="404040"/>
                </a:solidFill>
                <a:latin typeface="Calibri"/>
              </a:rPr>
              <a:t>• B-127 Customer master
• B-128 Order entry happy path
• B-129 Credit hold (rejected — replan)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91840" y="1371600"/>
            <a:ext cx="2697480" cy="457200"/>
          </a:xfrm>
          <a:prstGeom prst="rect">
            <a:avLst/>
          </a:prstGeom>
          <a:solidFill>
            <a:srgbClr val="C9821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29000" y="1417320"/>
            <a:ext cx="24231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In this sprint (carry-over)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91840" y="1828800"/>
            <a:ext cx="2697480" cy="429768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474720" y="1965960"/>
            <a:ext cx="23317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000" b="0" i="1">
                <a:solidFill>
                  <a:srgbClr val="404040"/>
                </a:solidFill>
                <a:latin typeface="Calibri"/>
              </a:rPr>
              <a:t>• B-130 Back-order handling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35040" y="1371600"/>
            <a:ext cx="2697480" cy="457200"/>
          </a:xfrm>
          <a:prstGeom prst="rect">
            <a:avLst/>
          </a:prstGeom>
          <a:solidFill>
            <a:srgbClr val="2E75B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2200" y="1417320"/>
            <a:ext cx="24231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Next sprint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035040" y="1828800"/>
            <a:ext cx="2697480" cy="429768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217920" y="1965960"/>
            <a:ext cx="23317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000" b="0" i="1">
                <a:solidFill>
                  <a:srgbClr val="404040"/>
                </a:solidFill>
                <a:latin typeface="Calibri"/>
              </a:rPr>
              <a:t>• B-131 Returns workflow
• B-132 Drop-ship
• B-133 Multi-currency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778240" y="1371600"/>
            <a:ext cx="2697480" cy="4572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915400" y="1417320"/>
            <a:ext cx="242316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1" i="0">
                <a:solidFill>
                  <a:srgbClr val="FFFFFF"/>
                </a:solidFill>
                <a:latin typeface="Calibri"/>
              </a:rPr>
              <a:t>Backlog ahead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778240" y="1828800"/>
            <a:ext cx="2697480" cy="429768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961120" y="1965960"/>
            <a:ext cx="2331720" cy="411480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000" b="0" i="1">
                <a:solidFill>
                  <a:srgbClr val="404040"/>
                </a:solidFill>
                <a:latin typeface="Calibri"/>
              </a:rPr>
              <a:t>• B-134 to B-150 — see Azure DevOps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4008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" y="91440"/>
            <a:ext cx="10058400" cy="45720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Risks &amp; blockers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424160" y="182880"/>
            <a:ext cx="1554480" cy="365760"/>
          </a:xfrm>
          <a:prstGeom prst="rect">
            <a:avLst/>
          </a:prstGeom>
          <a:noFill/>
        </p:spPr>
        <p:txBody>
          <a:bodyPr wrap="square" anchor="ctr" lIns="25400" rIns="25400" tIns="25400" bIns="25400">
            <a:spAutoFit/>
          </a:bodyPr>
          <a:lstStyle/>
          <a:p>
            <a:pPr algn="r"/>
            <a:r>
              <a:rPr sz="1000" b="0" i="0">
                <a:solidFill>
                  <a:srgbClr val="FFFFFF"/>
                </a:solidFill>
                <a:latin typeface="Calibri"/>
              </a:rPr>
              <a:t>Slide 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914400"/>
            <a:ext cx="10972800" cy="365760"/>
          </a:xfrm>
          <a:prstGeom prst="rect">
            <a:avLst/>
          </a:prstGeom>
          <a:noFill/>
        </p:spPr>
        <p:txBody>
          <a:bodyPr wrap="square" anchor="t" lIns="25400" rIns="25400" tIns="25400" bIns="25400">
            <a:spAutoFit/>
          </a:bodyPr>
          <a:lstStyle/>
          <a:p>
            <a:pPr algn="l"/>
            <a:r>
              <a:rPr sz="1200" b="0" i="1">
                <a:solidFill>
                  <a:srgbClr val="808080"/>
                </a:solidFill>
                <a:latin typeface="Calibri"/>
              </a:rPr>
              <a:t>Anything threatening the next sprint or the Stage 13 exit. Escalate to RAID register if not resolved this week.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48640" y="1371600"/>
          <a:ext cx="1097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560"/>
                <a:gridCol w="2194560"/>
                <a:gridCol w="2194560"/>
                <a:gridCol w="2194560"/>
                <a:gridCol w="2194560"/>
              </a:tblGrid>
              <a:tr h="762000"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Type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Item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Severity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Owner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  <a:tc>
                  <a:txBody>
                    <a:bodyPr lIns="50800" rIns="50800" tIns="38100" bIns="38100"/>
                    <a:lstStyle/>
                    <a:p>
                      <a:pPr algn="l"/>
                      <a:r>
                        <a:rPr sz="1000" b="1">
                          <a:solidFill>
                            <a:srgbClr val="FFFFFF"/>
                          </a:solidFill>
                          <a:latin typeface="Calibri"/>
                        </a:rPr>
                        <a:t>Action</a:t>
                      </a:r>
                    </a:p>
                  </a:txBody>
                  <a:tcPr>
                    <a:solidFill>
                      <a:srgbClr val="1F4E79"/>
                    </a:solidFill>
                  </a:tcPr>
                </a:tc>
              </a:tr>
              <a:tr h="76200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Risk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62000"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Blocker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 lIns="50800" rIns="50800" tIns="38100" bIns="38100" wrap="square"/>
                    <a:lstStyle/>
                    <a:p>
                      <a:pPr algn="l"/>
                      <a:r>
                        <a:rPr sz="900" i="1">
                          <a:solidFill>
                            <a:srgbClr val="404040"/>
                          </a:solidFill>
                          <a:latin typeface="Calibri"/>
                        </a:rPr>
                        <a:t>[]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