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432" r:id="rId2"/>
    <p:sldId id="457" r:id="rId3"/>
    <p:sldId id="444" r:id="rId4"/>
    <p:sldId id="454" r:id="rId5"/>
    <p:sldId id="456" r:id="rId6"/>
    <p:sldId id="427" r:id="rId7"/>
    <p:sldId id="450" r:id="rId8"/>
    <p:sldId id="4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7386" autoAdjust="0"/>
  </p:normalViewPr>
  <p:slideViewPr>
    <p:cSldViewPr snapToGrid="0">
      <p:cViewPr varScale="1">
        <p:scale>
          <a:sx n="38" d="100"/>
          <a:sy n="38" d="100"/>
        </p:scale>
        <p:origin x="36" y="9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4EEA2-3B0E-47A0-9B08-4581F1EB13D4}" type="datetimeFigureOut">
              <a:rPr lang="en-GB" smtClean="0"/>
              <a:t>25/03/2026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91D982-BA07-4B4F-BA6C-D7F81FB2D3ED}" type="slidenum">
              <a:rPr lang="en-GB" smtClean="0"/>
              <a:t>‹#›</a:t>
            </a:fld>
            <a:endParaRPr lang="en-GB"/>
          </a:p>
        </p:txBody>
      </p:sp>
    </p:spTree>
    <p:extLst>
      <p:ext uri="{BB962C8B-B14F-4D97-AF65-F5344CB8AC3E}">
        <p14:creationId xmlns:p14="http://schemas.microsoft.com/office/powerpoint/2010/main" val="2068197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thing to land here is that the business case isn't one moment — it matures across four. Value Definition &amp; Case for Change (S2) is where you set the benefits side. Funding Envelope &amp; Benchmark Costs (S6) adds benchmark costs for funding approval. SI Selection with ROM Pricing (S9) folds in the SI's ROM at plus-or-minus 30 per cent. Solution Design &amp; Full Business Case (S12) is the final number — firm and capped at plus-or-minus 10 to 15. Worth flagging that the SI genuinely cannot give firm end-to-end costs until after Discovery and Design. Anyone pressing for firm pricing earlier is asking them to make it up.</a:t>
            </a:r>
          </a:p>
        </p:txBody>
      </p:sp>
      <p:sp>
        <p:nvSpPr>
          <p:cNvPr id="4" name="Slide Number Placeholder 3"/>
          <p:cNvSpPr>
            <a:spLocks noGrp="1"/>
          </p:cNvSpPr>
          <p:nvPr>
            <p:ph type="sldNum" sz="quarter" idx="5"/>
          </p:nvPr>
        </p:nvSpPr>
        <p:spPr/>
        <p:txBody>
          <a:bodyPr/>
          <a:lstStyle/>
          <a:p>
            <a:fld id="{E091D982-BA07-4B4F-BA6C-D7F81FB2D3ED}" type="slidenum">
              <a:rPr lang="en-GB" smtClean="0"/>
              <a:t>2</a:t>
            </a:fld>
            <a:endParaRPr lang="en-GB"/>
          </a:p>
        </p:txBody>
      </p:sp>
    </p:spTree>
    <p:extLst>
      <p:ext uri="{BB962C8B-B14F-4D97-AF65-F5344CB8AC3E}">
        <p14:creationId xmlns:p14="http://schemas.microsoft.com/office/powerpoint/2010/main" val="1726616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the room through three scenarios for Problem / Opportunity (S0). One: it's done — there's a real, signed business case and you go straight to S1. Two: it's been done informally — leadership knows there's a problem but nobody's written it down. Three: it hasn't happened. For two and three, don't start the 12-week clock until you've run a 2-hour exec session to formalise the trigger — what's the problem, what's the evidence, who's the sponsor. Without that, you're aligning a programme to something nobody's actually agreed needs doing.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Selection phase — Funding through SI Selection. The room is usually most engaged here because they can see the suppliers, the demos, the contracts. Worth noting in passing: the Heatmap and Decision Rights Framework from pre-programme are doing the real work in the background. Without them, you're scoring vendors on demo polish, not capability fit.</a:t>
            </a:r>
          </a:p>
        </p:txBody>
      </p:sp>
      <p:sp>
        <p:nvSpPr>
          <p:cNvPr id="4" name="Slide Number Placeholder 3"/>
          <p:cNvSpPr>
            <a:spLocks noGrp="1"/>
          </p:cNvSpPr>
          <p:nvPr>
            <p:ph type="sldNum" sz="quarter" idx="10"/>
          </p:nvPr>
        </p:nvSpPr>
        <p:spPr/>
        <p:txBody>
          <a:bodyPr/>
          <a:lstStyle/>
          <a:p>
            <a:fld id="{C6F15528-F159-4107-2B28-1D4FA78F0D0F}" type="slidenum">
              <a:rPr lang="en-US"/>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Setup &amp; Design through Build &amp; Test — the heaviest delivery phases. Two things to emphasise: the Full Business Case lands at end of Solution Design &amp; Full Business Case (S12), so that's the real investment decision, not the original board approval. And every design decision from Programme Setup &amp; Mobilisation (S10) onwards traces back to the Benefits Map. If a design doesn't link to a benefit, ask why you're building it.</a:t>
            </a:r>
          </a:p>
        </p:txBody>
      </p:sp>
      <p:sp>
        <p:nvSpPr>
          <p:cNvPr id="4" name="Slide Number Placeholder 3"/>
          <p:cNvSpPr>
            <a:spLocks noGrp="1"/>
          </p:cNvSpPr>
          <p:nvPr>
            <p:ph type="sldNum" sz="quarter" idx="10"/>
          </p:nvPr>
        </p:nvSpPr>
        <p:spPr/>
        <p:txBody>
          <a:bodyPr/>
          <a:lstStyle/>
          <a:p>
            <a:fld id="{D6F15528-F159-4107-2B28-1D4FA78F0D0F}" type="slidenum">
              <a:rPr lang="en-US"/>
              <a:t>5</a:t>
            </a:fld>
            <a:endParaRPr lang="en-US"/>
          </a:p>
        </p:txBody>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This is the master view — 20 stages, six phases, the whole journey from problem statement to optimisation. Don't try to walk the room through every stage on this slide. Let it land as a picture, then jump straight to the phase view next. The ribbon at the top is the storytelling spine; the rest is reference.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Deploy and Post-Programme. The thing to flag here is that the benefit baselines were set in Value Definition &amp; Case for Change (S2) — typically 12 to 18 months before go-live. That's why the work in Pre-Programme matters. Without those baselines, you can't prove the programme delivered. You're just hoping it did.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Three governance bodies, one accountability chain. Worth pausing here. Most failed programmes have these bodies on paper but they don't actually connect. The Exec Sponsor Group sets direction. Steering Committee makes decisions inside that direction. Design Authority makes design decisions inside what Steering approves. If a design decision hits Steering, governance has broken. Land that point.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lang="en-GB"/>
              <a:t>Three tiers of gates and they do different jobs. Board Gates (Gate 1 at end of S6, Gate 2 at end of S12) are the two big funding decisions — board-level go/no-go on real money. Go-Live Gate is different — that's the Exec Sponsor's binary call, not a board decision. Phase Checkpoints in between are governance hygiene — are we ready to move on. The diamonds aren't to scale; that's deliberate, because timing varies.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5DF07-B6AC-81E7-4BD1-77C28593E5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75AE85-7B4D-1889-E5EA-4111FA1B71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72EA4A-DEBB-B6BE-4A30-C728C0EB5F19}"/>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DE20F70B-69C6-A3AF-C20E-BA470F75D3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79B8B8-2A05-15FD-BAE9-C318AB5BAEAE}"/>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3067796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01B04-8490-953C-3162-E63BEF3D3FC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DCED4C-2DC2-61F1-6840-503E2421AE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3C2181-6DDE-86DC-B12C-3B21CED13E0E}"/>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0C332B83-4825-5F89-3D8E-35AA6A1FC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67EFB8-FBBE-A691-920C-2426A718BE77}"/>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60696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612A8A-54EE-5A8E-0717-3C58CF385F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53431D-C23D-FCE7-C3C3-287A95CDE9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71AC90-1402-C445-5252-0D5AFBAC3FB8}"/>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FF8E3894-3840-8B6A-0D9D-36812DB16B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6ECC52-DA41-9A67-CF98-701262214B33}"/>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2849017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4BF9C-C19D-7737-9E0D-D33DBADF06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C28793-E304-9A23-66D9-44046F1748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869E39-C588-BE7C-1748-F093CF816168}"/>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28CF2726-93DD-7CC4-8A70-8762A4EB27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937B8F-4633-5E36-A0DF-C362793CDD02}"/>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149743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4F3B7-1829-FC12-72EE-6E2F4A73AE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2449C-C1D9-5E5E-17C3-7B164E873E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131CB6-5023-82FA-57AD-C1EB0D5C4304}"/>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6C22323A-60C1-AFE8-8348-A30CA46025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1D9612-2E05-FB98-F4BD-2A21A6217000}"/>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183031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3509E-0552-3530-9F09-6928860C86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5566B8-DC2E-4177-F91F-D4D373FF28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F5B1729-49B5-F010-ABF6-83B38DC99C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4EC4B3A-9363-B799-90F5-21720059ECFC}"/>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6" name="Footer Placeholder 5">
            <a:extLst>
              <a:ext uri="{FF2B5EF4-FFF2-40B4-BE49-F238E27FC236}">
                <a16:creationId xmlns:a16="http://schemas.microsoft.com/office/drawing/2014/main" id="{5EE67F6C-5C7C-CC76-D50E-3F3970C908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F8902F-B48A-0F0F-3012-9A855739E942}"/>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3668680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BA0DA-455F-7BAE-629D-79D4F1DEA71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037BC0-ED0D-4FEC-05F8-5F0BA2ED50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AFD8A8-B14A-2D19-87F8-CE34B7BB54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0A9294-5C58-54AF-759C-D97FC87311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DAAB39-DF47-3167-9521-193B003F8F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BCFAFF6-B383-54BF-94C5-BCA92F40C353}"/>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8" name="Footer Placeholder 7">
            <a:extLst>
              <a:ext uri="{FF2B5EF4-FFF2-40B4-BE49-F238E27FC236}">
                <a16:creationId xmlns:a16="http://schemas.microsoft.com/office/drawing/2014/main" id="{46EBBD26-3EF8-129F-9B8C-9F69E399625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DE4CC3-3E59-F2D3-9B09-7AE174975FEB}"/>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2923621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F767F-701E-23FF-80D1-75517B33679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19D9116-D1C1-0D99-5918-AD8BD85B5769}"/>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4" name="Footer Placeholder 3">
            <a:extLst>
              <a:ext uri="{FF2B5EF4-FFF2-40B4-BE49-F238E27FC236}">
                <a16:creationId xmlns:a16="http://schemas.microsoft.com/office/drawing/2014/main" id="{BAE69E5C-E366-8191-1CB5-B46373490B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679B16-FC52-9C14-AEC1-7A0D2D91F0FF}"/>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205694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690B68-5E7E-9328-D274-1E64324AD834}"/>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3" name="Footer Placeholder 2">
            <a:extLst>
              <a:ext uri="{FF2B5EF4-FFF2-40B4-BE49-F238E27FC236}">
                <a16:creationId xmlns:a16="http://schemas.microsoft.com/office/drawing/2014/main" id="{63DA8A47-11DF-04B6-F205-4FC33D38B5A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3DC9DE-5194-C0BC-C01A-4D62C538B871}"/>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2052049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E9D6A-6A4A-99D4-098B-57F53AC21C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C4EBA46-F8BB-2477-DDC2-560D4F8B72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9C08465-F716-67A6-0C41-E7B44DA50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51FA68-0A7A-3BED-E6F9-857D62021232}"/>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6" name="Footer Placeholder 5">
            <a:extLst>
              <a:ext uri="{FF2B5EF4-FFF2-40B4-BE49-F238E27FC236}">
                <a16:creationId xmlns:a16="http://schemas.microsoft.com/office/drawing/2014/main" id="{8DCC2519-7A2E-F5D6-0FBA-6F7D260D20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C0990F-49C9-F5EC-562E-FC5C4A6300E7}"/>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2767899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8DB30-41B9-FDD5-9C16-51EBE5D2A6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6DA8D8B-2F70-08EB-42E6-E040C33EE4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0C3BA4-E7B6-2724-4508-E71AADD0D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B4D198-486D-5357-A684-458AF63A5374}"/>
              </a:ext>
            </a:extLst>
          </p:cNvPr>
          <p:cNvSpPr>
            <a:spLocks noGrp="1"/>
          </p:cNvSpPr>
          <p:nvPr>
            <p:ph type="dt" sz="half" idx="10"/>
          </p:nvPr>
        </p:nvSpPr>
        <p:spPr/>
        <p:txBody>
          <a:bodyPr/>
          <a:lstStyle/>
          <a:p>
            <a:fld id="{EABB7516-3393-4230-B4B4-4C989C0F0750}" type="datetimeFigureOut">
              <a:rPr lang="en-GB" smtClean="0"/>
              <a:t>25/03/2026</a:t>
            </a:fld>
            <a:endParaRPr lang="en-GB"/>
          </a:p>
        </p:txBody>
      </p:sp>
      <p:sp>
        <p:nvSpPr>
          <p:cNvPr id="6" name="Footer Placeholder 5">
            <a:extLst>
              <a:ext uri="{FF2B5EF4-FFF2-40B4-BE49-F238E27FC236}">
                <a16:creationId xmlns:a16="http://schemas.microsoft.com/office/drawing/2014/main" id="{AC88DFAA-EB39-3B73-EF65-28E4D345C5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A82E14-5A8C-543E-C36C-CC5D44556905}"/>
              </a:ext>
            </a:extLst>
          </p:cNvPr>
          <p:cNvSpPr>
            <a:spLocks noGrp="1"/>
          </p:cNvSpPr>
          <p:nvPr>
            <p:ph type="sldNum" sz="quarter" idx="12"/>
          </p:nvPr>
        </p:nvSpPr>
        <p:spPr/>
        <p:txBody>
          <a:bodyPr/>
          <a:lstStyle/>
          <a:p>
            <a:fld id="{5D1D93E2-02D7-480C-A4CB-B5CEF5B56217}" type="slidenum">
              <a:rPr lang="en-GB" smtClean="0"/>
              <a:t>‹#›</a:t>
            </a:fld>
            <a:endParaRPr lang="en-GB"/>
          </a:p>
        </p:txBody>
      </p:sp>
    </p:spTree>
    <p:extLst>
      <p:ext uri="{BB962C8B-B14F-4D97-AF65-F5344CB8AC3E}">
        <p14:creationId xmlns:p14="http://schemas.microsoft.com/office/powerpoint/2010/main" val="844351122"/>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F1E3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239D13-DC4D-D2C1-38E5-06CC27D253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9543F2-F8ED-09A1-CFE6-CA49F4A1D7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6D824E-0CB7-242D-E64F-88231D895A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BB7516-3393-4230-B4B4-4C989C0F0750}" type="datetimeFigureOut">
              <a:rPr lang="en-GB" smtClean="0"/>
              <a:t>25/03/2026</a:t>
            </a:fld>
            <a:endParaRPr lang="en-GB"/>
          </a:p>
        </p:txBody>
      </p:sp>
      <p:sp>
        <p:nvSpPr>
          <p:cNvPr id="5" name="Footer Placeholder 4">
            <a:extLst>
              <a:ext uri="{FF2B5EF4-FFF2-40B4-BE49-F238E27FC236}">
                <a16:creationId xmlns:a16="http://schemas.microsoft.com/office/drawing/2014/main" id="{121565A8-5D3F-E962-2959-FE21018F7F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482034E-93F4-11AB-700A-CBA5F97BB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1D93E2-02D7-480C-A4CB-B5CEF5B56217}" type="slidenum">
              <a:rPr lang="en-GB" smtClean="0"/>
              <a:t>‹#›</a:t>
            </a:fld>
            <a:endParaRPr lang="en-GB"/>
          </a:p>
        </p:txBody>
      </p:sp>
      <p:sp>
        <p:nvSpPr>
          <p:cNvPr id="900" name="AccentBar"/>
          <p:cNvSpPr>
            <a:spLocks noGrp="1"/>
          </p:cNvSpPr>
          <p:nvPr>
            <p:ph type="body" idx="999"/>
          </p:nvPr>
        </p:nvSpPr>
        <p:spPr>
          <a:xfrm>
            <a:off x="0" y="0"/>
            <a:ext cx="9144000" cy="72000"/>
          </a:xfrm>
          <a:prstGeom prst="rect">
            <a:avLst/>
          </a:prstGeom>
          <a:solidFill>
            <a:srgbClr val="1E6FBF"/>
          </a:solidFill>
          <a:ln>
            <a:noFill/>
          </a:ln>
        </p:spPr>
        <p:txBody>
          <a:bodyPr/>
          <a:lstStyle/>
          <a:p>
            <a:endParaRPr lang="en-US" dirty="0"/>
          </a:p>
        </p:txBody>
      </p:sp>
      <p:sp>
        <p:nvSpPr>
          <p:cNvPr id="901" name="BottomLine"/>
          <p:cNvSpPr>
            <a:spLocks noGrp="1"/>
          </p:cNvSpPr>
          <p:nvPr>
            <p:ph type="body" idx="998"/>
          </p:nvPr>
        </p:nvSpPr>
        <p:spPr>
          <a:xfrm>
            <a:off x="0" y="4968000"/>
            <a:ext cx="9144000" cy="24000"/>
          </a:xfrm>
          <a:prstGeom prst="rect">
            <a:avLst/>
          </a:prstGeom>
          <a:solidFill>
            <a:srgbClr val="1E6FBF"/>
          </a:solidFill>
          <a:ln>
            <a:noFill/>
          </a:ln>
        </p:spPr>
        <p:txBody>
          <a:bodyPr/>
          <a:lstStyle/>
          <a:p>
            <a:endParaRPr lang="en-US" dirty="0"/>
          </a:p>
        </p:txBody>
      </p:sp>
      <p:sp>
        <p:nvSpPr>
          <p:cNvPr id="7" name="BottomAccent"/>
          <p:cNvSpPr>
            <a:spLocks noGrp="1"/>
          </p:cNvSpPr>
          <p:nvPr/>
        </p:nvSpPr>
        <p:spPr>
          <a:xfrm>
            <a:off x="0" y="5080000"/>
            <a:ext cx="9144000" cy="45000"/>
          </a:xfrm>
          <a:prstGeom prst="rect">
            <a:avLst/>
          </a:prstGeom>
          <a:solidFill>
            <a:srgbClr val="F4A024"/>
          </a:solidFill>
          <a:ln>
            <a:noFill/>
          </a:ln>
        </p:spPr>
        <p:txBody>
          <a:bodyPr/>
          <a:lstStyle/>
          <a:p>
            <a:endParaRPr lang="en-US" dirty="0"/>
          </a:p>
        </p:txBody>
      </p:sp>
      <p:sp>
        <p:nvSpPr>
          <p:cNvPr id="902" name="LeftBar"/>
          <p:cNvSpPr>
            <a:spLocks noGrp="1"/>
          </p:cNvSpPr>
          <p:nvPr/>
        </p:nvSpPr>
        <p:spPr>
          <a:xfrm>
            <a:off x="0" y="0"/>
            <a:ext cx="18000" cy="5143500"/>
          </a:xfrm>
          <a:prstGeom prst="rect">
            <a:avLst/>
          </a:prstGeom>
          <a:solidFill>
            <a:srgbClr val="2E86DE"/>
          </a:solidFill>
          <a:ln>
            <a:noFill/>
          </a:ln>
        </p:spPr>
        <p:txBody>
          <a:bodyPr/>
          <a:lstStyle/>
          <a:p>
            <a:endParaRPr lang="en-US" dirty="0"/>
          </a:p>
        </p:txBody>
      </p:sp>
    </p:spTree>
    <p:extLst>
      <p:ext uri="{BB962C8B-B14F-4D97-AF65-F5344CB8AC3E}">
        <p14:creationId xmlns:p14="http://schemas.microsoft.com/office/powerpoint/2010/main" val="6415029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FFFFF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D4E1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1"/>
          <p:cNvSpPr>
            <a:spLocks noGrp="1"/>
          </p:cNvSpPr>
          <p:nvPr/>
        </p:nvSpPr>
        <p:spPr>
          <a:xfrm>
            <a:off x="0" y="0"/>
            <a:ext cx="18000" cy="6858000"/>
          </a:xfrm>
          <a:prstGeom prst="rect">
            <a:avLst/>
          </a:prstGeom>
          <a:solidFill>
            <a:srgbClr val="3A87C6"/>
          </a:solidFill>
          <a:ln>
            <a:noFill/>
          </a:ln>
        </p:spPr>
        <p:txBody>
          <a:bodyPr vertOverflow="clip" wrap="square" lIns="91440" tIns="45720" rIns="91440" bIns="45720" anchor="ctr"/>
          <a:lstStyle/>
          <a:p>
            <a:endParaRPr lang="en-US" dirty="0"/>
          </a:p>
        </p:txBody>
      </p:sp>
      <p:sp>
        <p:nvSpPr>
          <p:cNvPr id="20" name="s20"/>
          <p:cNvSpPr>
            <a:spLocks noGrp="1"/>
          </p:cNvSpPr>
          <p:nvPr/>
        </p:nvSpPr>
        <p:spPr>
          <a:xfrm>
            <a:off x="300000" y="300000"/>
            <a:ext cx="11592000" cy="1400000"/>
          </a:xfrm>
          <a:prstGeom prst="rect">
            <a:avLst/>
          </a:prstGeom>
          <a:noFill/>
          <a:ln>
            <a:noFill/>
          </a:ln>
        </p:spPr>
        <p:txBody>
          <a:bodyPr vertOverflow="clip" wrap="square" lIns="91440" tIns="45720" rIns="91440" bIns="45720" anchor="ctr"/>
          <a:lstStyle/>
          <a:p>
            <a:pPr algn="l">
              <a:buNone/>
            </a:pPr>
            <a:r>
              <a:rPr lang="en-US" sz="5400" b="1" dirty="0">
                <a:solidFill>
                  <a:srgbClr val="FFFFFF"/>
                </a:solidFill>
              </a:rPr>
              <a:t>20-Stage Programme Lifecycle</a:t>
            </a:r>
          </a:p>
          <a:p>
            <a:pPr algn="l">
              <a:buNone/>
            </a:pPr>
            <a:r>
              <a:rPr lang="en-US" sz="2400" dirty="0">
                <a:solidFill>
                  <a:srgbClr val="7EC8E3"/>
                </a:solidFill>
              </a:rPr>
              <a:t>From Vision to Maturity</a:t>
            </a:r>
          </a:p>
        </p:txBody>
      </p:sp>
      <p:sp>
        <p:nvSpPr>
          <p:cNvPr id="21" name="s21"/>
          <p:cNvSpPr>
            <a:spLocks noGrp="1"/>
          </p:cNvSpPr>
          <p:nvPr/>
        </p:nvSpPr>
        <p:spPr>
          <a:xfrm>
            <a:off x="300000" y="4000000"/>
            <a:ext cx="11592000" cy="10000"/>
          </a:xfrm>
          <a:prstGeom prst="rect">
            <a:avLst/>
          </a:prstGeom>
          <a:noFill/>
          <a:ln>
            <a:noFill/>
          </a:ln>
        </p:spPr>
        <p:txBody>
          <a:bodyPr vertOverflow="clip" wrap="square" lIns="91440" tIns="45720" rIns="91440" bIns="45720" anchor="t"/>
          <a:lstStyle/>
          <a:p>
            <a:pPr algn="l">
              <a:buNone/>
            </a:pPr>
            <a:r>
              <a:rPr lang="en-US" sz="3200" dirty="0">
                <a:solidFill>
                  <a:srgbClr val="FFFFFF"/>
                </a:solidFill>
              </a:rPr>
              <a:t>From Vision to Maturity</a:t>
            </a:r>
          </a:p>
        </p:txBody>
      </p:sp>
      <p:sp>
        <p:nvSpPr>
          <p:cNvPr id="22" name="s22"/>
          <p:cNvSpPr>
            <a:spLocks noGrp="1"/>
          </p:cNvSpPr>
          <p:nvPr/>
        </p:nvSpPr>
        <p:spPr>
          <a:xfrm>
            <a:off x="300000" y="1850000"/>
            <a:ext cx="11592000" cy="18000"/>
          </a:xfrm>
          <a:prstGeom prst="rect">
            <a:avLst/>
          </a:prstGeom>
          <a:solidFill>
            <a:srgbClr val="3A87C6"/>
          </a:solidFill>
          <a:ln>
            <a:noFill/>
          </a:ln>
        </p:spPr>
        <p:txBody>
          <a:bodyPr vertOverflow="clip" wrap="square" lIns="91440" tIns="45720" rIns="91440" bIns="45720" anchor="ctr"/>
          <a:lstStyle/>
          <a:p>
            <a:endParaRPr lang="en-US" dirty="0"/>
          </a:p>
        </p:txBody>
      </p:sp>
      <p:sp>
        <p:nvSpPr>
          <p:cNvPr id="23" name="s23"/>
          <p:cNvSpPr>
            <a:spLocks noGrp="1"/>
          </p:cNvSpPr>
          <p:nvPr/>
        </p:nvSpPr>
        <p:spPr>
          <a:xfrm>
            <a:off x="300000" y="1950000"/>
            <a:ext cx="11592000" cy="360000"/>
          </a:xfrm>
          <a:prstGeom prst="rect">
            <a:avLst/>
          </a:prstGeom>
          <a:noFill/>
          <a:ln>
            <a:noFill/>
          </a:ln>
        </p:spPr>
        <p:txBody>
          <a:bodyPr vertOverflow="clip" wrap="square" lIns="91440" tIns="45720" rIns="91440" bIns="45720" anchor="ctr"/>
          <a:lstStyle/>
          <a:p>
            <a:pPr algn="l">
              <a:buNone/>
            </a:pPr>
            <a:r>
              <a:rPr lang="en-US" sz="1600" i="1" dirty="0">
                <a:solidFill>
                  <a:srgbClr val="7FA8C9"/>
                </a:solidFill>
              </a:rPr>
              <a:t>Strategic Alignment Framework embedded throughout · 20 stages · 6 governance phases</a:t>
            </a:r>
          </a:p>
        </p:txBody>
      </p:sp>
      <p:sp>
        <p:nvSpPr>
          <p:cNvPr id="30" name="s30"/>
          <p:cNvSpPr>
            <a:spLocks noGrp="1"/>
          </p:cNvSpPr>
          <p:nvPr/>
        </p:nvSpPr>
        <p:spPr>
          <a:xfrm>
            <a:off x="200000" y="2550000"/>
            <a:ext cx="3000000" cy="1300000"/>
          </a:xfrm>
          <a:prstGeom prst="rect">
            <a:avLst/>
          </a:prstGeom>
          <a:solidFill>
            <a:srgbClr val="162D45"/>
          </a:solidFill>
          <a:ln>
            <a:noFill/>
          </a:ln>
        </p:spPr>
        <p:txBody>
          <a:bodyPr vertOverflow="clip" wrap="square" lIns="91440" tIns="45720" rIns="91440" bIns="45720" anchor="ctr"/>
          <a:lstStyle/>
          <a:p>
            <a:pPr algn="ctr">
              <a:buNone/>
            </a:pPr>
            <a:r>
              <a:rPr lang="en-US" sz="2800" b="1" dirty="0">
                <a:solidFill>
                  <a:srgbClr val="2E86DE"/>
                </a:solidFill>
              </a:rPr>
              <a:t>20</a:t>
            </a:r>
          </a:p>
          <a:p>
            <a:pPr algn="ctr">
              <a:buNone/>
            </a:pPr>
            <a:r>
              <a:rPr lang="en-US" sz="1100" dirty="0">
                <a:solidFill>
                  <a:srgbClr val="7FA8C9"/>
                </a:solidFill>
              </a:rPr>
              <a:t>Lifecycle Stages</a:t>
            </a:r>
          </a:p>
        </p:txBody>
      </p:sp>
      <p:sp>
        <p:nvSpPr>
          <p:cNvPr id="31" name="s31"/>
          <p:cNvSpPr>
            <a:spLocks noGrp="1"/>
          </p:cNvSpPr>
          <p:nvPr/>
        </p:nvSpPr>
        <p:spPr>
          <a:xfrm>
            <a:off x="4596000" y="2550000"/>
            <a:ext cx="3000000" cy="1300000"/>
          </a:xfrm>
          <a:prstGeom prst="rect">
            <a:avLst/>
          </a:prstGeom>
          <a:solidFill>
            <a:srgbClr val="162D45"/>
          </a:solidFill>
          <a:ln>
            <a:noFill/>
          </a:ln>
        </p:spPr>
        <p:txBody>
          <a:bodyPr vertOverflow="clip" wrap="square" lIns="91440" tIns="45720" rIns="91440" bIns="45720" anchor="ctr"/>
          <a:lstStyle/>
          <a:p>
            <a:pPr algn="ctr">
              <a:buNone/>
            </a:pPr>
            <a:r>
              <a:rPr lang="en-US" sz="2800" b="1" dirty="0">
                <a:solidFill>
                  <a:srgbClr val="F4A024"/>
                </a:solidFill>
              </a:rPr>
              <a:t>12 Wks</a:t>
            </a:r>
          </a:p>
          <a:p>
            <a:pPr algn="ctr">
              <a:buNone/>
            </a:pPr>
            <a:r>
              <a:rPr lang="en-US" sz="1100" dirty="0">
                <a:solidFill>
                  <a:srgbClr val="7FA8C9"/>
                </a:solidFill>
              </a:rPr>
              <a:t>Pre-Programme</a:t>
            </a:r>
          </a:p>
        </p:txBody>
      </p:sp>
      <p:sp>
        <p:nvSpPr>
          <p:cNvPr id="32" name="s32"/>
          <p:cNvSpPr>
            <a:spLocks noGrp="1"/>
          </p:cNvSpPr>
          <p:nvPr/>
        </p:nvSpPr>
        <p:spPr>
          <a:xfrm>
            <a:off x="8992000" y="2550000"/>
            <a:ext cx="3000000" cy="1300000"/>
          </a:xfrm>
          <a:prstGeom prst="rect">
            <a:avLst/>
          </a:prstGeom>
          <a:solidFill>
            <a:srgbClr val="162D45"/>
          </a:solidFill>
          <a:ln>
            <a:noFill/>
          </a:ln>
        </p:spPr>
        <p:txBody>
          <a:bodyPr vertOverflow="clip" wrap="square" lIns="91440" tIns="45720" rIns="91440" bIns="45720" anchor="ctr"/>
          <a:lstStyle/>
          <a:p>
            <a:pPr algn="ctr">
              <a:buNone/>
            </a:pPr>
            <a:r>
              <a:rPr lang="en-US" sz="2800" b="1" dirty="0">
                <a:solidFill>
                  <a:srgbClr val="8E44AD"/>
                </a:solidFill>
              </a:rPr>
              <a:t>6</a:t>
            </a:r>
          </a:p>
          <a:p>
            <a:pPr algn="ctr">
              <a:buNone/>
            </a:pPr>
            <a:r>
              <a:rPr lang="en-US" sz="1100" dirty="0">
                <a:solidFill>
                  <a:srgbClr val="7FA8C9"/>
                </a:solidFill>
              </a:rPr>
              <a:t>Governance Phases</a:t>
            </a:r>
          </a:p>
        </p:txBody>
      </p:sp>
      <p:sp>
        <p:nvSpPr>
          <p:cNvPr id="33" name="s33"/>
          <p:cNvSpPr>
            <a:spLocks noGrp="1"/>
          </p:cNvSpPr>
          <p:nvPr/>
        </p:nvSpPr>
        <p:spPr>
          <a:xfrm>
            <a:off x="13000000" y="2550000"/>
            <a:ext cx="2600000" cy="1300000"/>
          </a:xfrm>
          <a:prstGeom prst="rect">
            <a:avLst/>
          </a:prstGeom>
          <a:solidFill>
            <a:srgbClr val="162D45"/>
          </a:solidFill>
          <a:ln>
            <a:noFill/>
          </a:ln>
        </p:spPr>
        <p:txBody>
          <a:bodyPr vertOverflow="clip" wrap="square" lIns="91440" tIns="45720" rIns="91440" bIns="45720" anchor="ctr"/>
          <a:lstStyle/>
          <a:p>
            <a:pPr algn="ctr">
              <a:buNone/>
            </a:pPr>
            <a:endParaRPr/>
          </a:p>
          <a:p>
            <a:pPr algn="ctr">
              <a:buNone/>
            </a:pPr>
            <a:endParaRPr/>
          </a:p>
        </p:txBody>
      </p:sp>
      <p:sp>
        <p:nvSpPr>
          <p:cNvPr id="40" name="s40"/>
          <p:cNvSpPr>
            <a:spLocks noGrp="1"/>
          </p:cNvSpPr>
          <p:nvPr/>
        </p:nvSpPr>
        <p:spPr>
          <a:xfrm>
            <a:off x="0" y="4150000"/>
            <a:ext cx="3208421" cy="2358000"/>
          </a:xfrm>
          <a:prstGeom prst="rect">
            <a:avLst/>
          </a:prstGeom>
          <a:solidFill>
            <a:srgbClr val="3A87C6"/>
          </a:solidFill>
          <a:ln>
            <a:noFill/>
          </a:ln>
        </p:spPr>
        <p:txBody>
          <a:bodyPr vertOverflow="clip" wrap="square" lIns="91440" tIns="45720" rIns="91440" bIns="45720" anchor="ctr"/>
          <a:lstStyle/>
          <a:p>
            <a:pPr algn="ctr">
              <a:buNone/>
            </a:pPr>
            <a:r>
              <a:rPr lang="en-US" sz="1400" b="1" dirty="0">
                <a:solidFill>
                  <a:srgbClr val="FFFFFF"/>
                </a:solidFill>
              </a:rPr>
              <a:t>PRE-PROGRAMME</a:t>
            </a:r>
          </a:p>
        </p:txBody>
      </p:sp>
      <p:sp>
        <p:nvSpPr>
          <p:cNvPr id="41" name="s41"/>
          <p:cNvSpPr>
            <a:spLocks noGrp="1"/>
          </p:cNvSpPr>
          <p:nvPr/>
        </p:nvSpPr>
        <p:spPr>
          <a:xfrm>
            <a:off x="3208421" y="4150000"/>
            <a:ext cx="2566737" cy="2358000"/>
          </a:xfrm>
          <a:prstGeom prst="rect">
            <a:avLst/>
          </a:prstGeom>
          <a:solidFill>
            <a:srgbClr val="E89A35"/>
          </a:solidFill>
          <a:ln>
            <a:noFill/>
          </a:ln>
        </p:spPr>
        <p:txBody>
          <a:bodyPr vertOverflow="clip" wrap="square" lIns="91440" tIns="45720" rIns="91440" bIns="45720" anchor="ctr"/>
          <a:lstStyle/>
          <a:p>
            <a:pPr algn="ctr">
              <a:buNone/>
            </a:pPr>
            <a:r>
              <a:rPr lang="en-US" sz="1400" b="1" dirty="0">
                <a:solidFill>
                  <a:srgbClr val="FFFFFF"/>
                </a:solidFill>
              </a:rPr>
              <a:t>SELECTION</a:t>
            </a:r>
          </a:p>
        </p:txBody>
      </p:sp>
      <p:sp>
        <p:nvSpPr>
          <p:cNvPr id="42" name="s42"/>
          <p:cNvSpPr>
            <a:spLocks noGrp="1"/>
          </p:cNvSpPr>
          <p:nvPr/>
        </p:nvSpPr>
        <p:spPr>
          <a:xfrm>
            <a:off x="5775158" y="4150000"/>
            <a:ext cx="1925053" cy="2358000"/>
          </a:xfrm>
          <a:prstGeom prst="rect">
            <a:avLst/>
          </a:prstGeom>
          <a:solidFill>
            <a:srgbClr val="9C4FB6"/>
          </a:solidFill>
          <a:ln>
            <a:noFill/>
          </a:ln>
        </p:spPr>
        <p:txBody>
          <a:bodyPr vertOverflow="clip" wrap="square" lIns="91440" tIns="45720" rIns="91440" bIns="45720" anchor="ctr"/>
          <a:lstStyle/>
          <a:p>
            <a:pPr algn="ctr">
              <a:buNone/>
            </a:pPr>
            <a:r>
              <a:rPr lang="en-US" sz="1400" b="1" dirty="0">
                <a:solidFill>
                  <a:srgbClr val="FFFFFF"/>
                </a:solidFill>
              </a:rPr>
              <a:t>SETUP &amp; DESIGN</a:t>
            </a:r>
          </a:p>
        </p:txBody>
      </p:sp>
      <p:sp>
        <p:nvSpPr>
          <p:cNvPr id="43" name="s43"/>
          <p:cNvSpPr>
            <a:spLocks noGrp="1"/>
          </p:cNvSpPr>
          <p:nvPr/>
        </p:nvSpPr>
        <p:spPr>
          <a:xfrm>
            <a:off x="7700211" y="4150000"/>
            <a:ext cx="1283368" cy="2358000"/>
          </a:xfrm>
          <a:prstGeom prst="rect">
            <a:avLst/>
          </a:prstGeom>
          <a:solidFill>
            <a:srgbClr val="DD594D"/>
          </a:solidFill>
          <a:ln>
            <a:noFill/>
          </a:ln>
        </p:spPr>
        <p:txBody>
          <a:bodyPr vertOverflow="clip" wrap="square" lIns="91440" tIns="45720" rIns="91440" bIns="45720" anchor="ctr"/>
          <a:lstStyle/>
          <a:p>
            <a:pPr algn="ctr">
              <a:buNone/>
            </a:pPr>
            <a:r>
              <a:rPr lang="en-US" sz="1400" b="1" dirty="0">
                <a:solidFill>
                  <a:srgbClr val="FFFFFF"/>
                </a:solidFill>
              </a:rPr>
              <a:t>BUILD &amp; TEST</a:t>
            </a:r>
          </a:p>
        </p:txBody>
      </p:sp>
      <p:sp>
        <p:nvSpPr>
          <p:cNvPr id="44" name="s44"/>
          <p:cNvSpPr>
            <a:spLocks noGrp="1"/>
          </p:cNvSpPr>
          <p:nvPr/>
        </p:nvSpPr>
        <p:spPr>
          <a:xfrm>
            <a:off x="8983579" y="4150000"/>
            <a:ext cx="1925053" cy="2358000"/>
          </a:xfrm>
          <a:prstGeom prst="rect">
            <a:avLst/>
          </a:prstGeom>
          <a:solidFill>
            <a:srgbClr val="2BA89D"/>
          </a:solidFill>
          <a:ln>
            <a:noFill/>
          </a:ln>
        </p:spPr>
        <p:txBody>
          <a:bodyPr vertOverflow="clip" wrap="square" lIns="91440" tIns="45720" rIns="91440" bIns="45720" anchor="ctr"/>
          <a:lstStyle/>
          <a:p>
            <a:pPr algn="ctr">
              <a:buNone/>
            </a:pPr>
            <a:r>
              <a:rPr lang="en-US" sz="1400" b="1" dirty="0">
                <a:solidFill>
                  <a:srgbClr val="FFFFFF"/>
                </a:solidFill>
              </a:rPr>
              <a:t>DEPLOY</a:t>
            </a:r>
          </a:p>
        </p:txBody>
      </p:sp>
      <p:sp>
        <p:nvSpPr>
          <p:cNvPr id="45" name="s45"/>
          <p:cNvSpPr>
            <a:spLocks noGrp="1"/>
          </p:cNvSpPr>
          <p:nvPr/>
        </p:nvSpPr>
        <p:spPr>
          <a:xfrm>
            <a:off x="10908632" y="4150000"/>
            <a:ext cx="1283368" cy="2358000"/>
          </a:xfrm>
          <a:prstGeom prst="rect">
            <a:avLst/>
          </a:prstGeom>
          <a:solidFill>
            <a:srgbClr val="42A55F"/>
          </a:solidFill>
          <a:ln>
            <a:noFill/>
          </a:ln>
        </p:spPr>
        <p:txBody>
          <a:bodyPr vertOverflow="clip" wrap="square" lIns="91440" tIns="45720" rIns="91440" bIns="45720" anchor="ctr"/>
          <a:lstStyle/>
          <a:p>
            <a:pPr algn="ctr">
              <a:buNone/>
            </a:pPr>
            <a:r>
              <a:rPr lang="en-US" sz="1400" b="1" dirty="0">
                <a:solidFill>
                  <a:srgbClr val="FFFFFF"/>
                </a:solidFill>
              </a:rPr>
              <a:t>POST-PROG</a:t>
            </a:r>
          </a:p>
        </p:txBody>
      </p:sp>
      <p:sp>
        <p:nvSpPr>
          <p:cNvPr id="50" name="s50"/>
          <p:cNvSpPr>
            <a:spLocks noGrp="1"/>
          </p:cNvSpPr>
          <p:nvPr/>
        </p:nvSpPr>
        <p:spPr>
          <a:xfrm>
            <a:off x="0" y="6658000"/>
            <a:ext cx="12192000" cy="200000"/>
          </a:xfrm>
          <a:prstGeom prst="rect">
            <a:avLst/>
          </a:prstGeom>
          <a:solidFill>
            <a:srgbClr val="E89A35"/>
          </a:solidFill>
          <a:ln>
            <a:noFill/>
          </a:ln>
        </p:spPr>
        <p:txBody>
          <a:bodyPr vertOverflow="clip" wrap="square" lIns="91440" tIns="45720" rIns="91440" bIns="45720" anchor="ctr"/>
          <a:lstStyle/>
          <a:p>
            <a:pPr algn="ctr">
              <a:buNone/>
            </a:pPr>
            <a:r>
              <a:rPr lang="en-US" sz="1000" b="1" dirty="0">
                <a:solidFill>
                  <a:srgbClr val="0F1E30"/>
                </a:solidFill>
              </a:rPr>
              <a:t>Programme Lifecycle · Strategic Alignment Framework · From Vision to Maturity</a:t>
            </a:r>
          </a:p>
        </p:txBody>
      </p:sp>
    </p:spTree>
    <p:extLst>
      <p:ext uri="{BB962C8B-B14F-4D97-AF65-F5344CB8AC3E}">
        <p14:creationId xmlns:p14="http://schemas.microsoft.com/office/powerpoint/2010/main" val="1502608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10"/>
          <p:cNvSpPr>
            <a:spLocks noGrp="1"/>
          </p:cNvSpPr>
          <p:nvPr/>
        </p:nvSpPr>
        <p:spPr>
          <a:xfrm>
            <a:off x="0" y="0"/>
            <a:ext cx="12192000" cy="432000"/>
          </a:xfrm>
          <a:prstGeom prst="rect">
            <a:avLst/>
          </a:prstGeom>
          <a:solidFill>
            <a:srgbClr val="0D2137"/>
          </a:solidFill>
          <a:ln>
            <a:noFill/>
          </a:ln>
        </p:spPr>
        <p:txBody>
          <a:bodyPr vertOverflow="clip" wrap="square" lIns="9000" tIns="9000" rIns="9000" bIns="9000" anchor="ctr"/>
          <a:lstStyle/>
          <a:p>
            <a:pPr algn="ctr">
              <a:buNone/>
            </a:pPr>
            <a:r>
              <a:rPr lang="en-US" sz="2200" b="1" dirty="0">
                <a:solidFill>
                  <a:srgbClr val="FFFFFF"/>
                </a:solidFill>
              </a:rPr>
              <a:t>Programme Lifecycle  ·  20 Stages at a Glance</a:t>
            </a:r>
          </a:p>
        </p:txBody>
      </p:sp>
      <p:sp>
        <p:nvSpPr>
          <p:cNvPr id="11" name="s11"/>
          <p:cNvSpPr>
            <a:spLocks noGrp="1"/>
          </p:cNvSpPr>
          <p:nvPr/>
        </p:nvSpPr>
        <p:spPr>
          <a:xfrm>
            <a:off x="0" y="432000"/>
            <a:ext cx="3810000" cy="27000"/>
          </a:xfrm>
          <a:prstGeom prst="rect">
            <a:avLst/>
          </a:prstGeom>
          <a:solidFill>
            <a:srgbClr val="3A87C6"/>
          </a:solidFill>
          <a:ln>
            <a:noFill/>
          </a:ln>
        </p:spPr>
        <p:txBody>
          <a:bodyPr vertOverflow="clip" wrap="square" lIns="9000" tIns="9000" rIns="9000" bIns="9000" anchor="ctr"/>
          <a:lstStyle/>
          <a:p>
            <a:endParaRPr lang="en-US" dirty="0"/>
          </a:p>
        </p:txBody>
      </p:sp>
      <p:sp>
        <p:nvSpPr>
          <p:cNvPr id="20" name="s20"/>
          <p:cNvSpPr>
            <a:spLocks noGrp="1"/>
          </p:cNvSpPr>
          <p:nvPr/>
        </p:nvSpPr>
        <p:spPr>
          <a:xfrm>
            <a:off x="14652" y="447117"/>
            <a:ext cx="3824652" cy="432000"/>
          </a:xfrm>
          <a:prstGeom prst="rect">
            <a:avLst/>
          </a:prstGeom>
          <a:solidFill>
            <a:srgbClr val="3A87C6"/>
          </a:solidFill>
          <a:ln>
            <a:noFill/>
          </a:ln>
        </p:spPr>
        <p:txBody>
          <a:bodyPr vertOverflow="clip" wrap="square" lIns="9000" tIns="9000" rIns="9000" bIns="9000" anchor="ctr"/>
          <a:lstStyle/>
          <a:p>
            <a:pPr algn="ctr">
              <a:buNone/>
            </a:pPr>
            <a:r>
              <a:rPr lang="en-US" sz="1000" b="1" dirty="0">
                <a:solidFill>
                  <a:srgbClr val="FFFFFF"/>
                </a:solidFill>
              </a:rPr>
              <a:t>PRE-PROGRAMME (Prep-work)</a:t>
            </a:r>
          </a:p>
        </p:txBody>
      </p:sp>
      <p:sp>
        <p:nvSpPr>
          <p:cNvPr id="21" name="s21"/>
          <p:cNvSpPr>
            <a:spLocks noGrp="1"/>
          </p:cNvSpPr>
          <p:nvPr/>
        </p:nvSpPr>
        <p:spPr>
          <a:xfrm>
            <a:off x="3870960" y="432000"/>
            <a:ext cx="2377440" cy="432000"/>
          </a:xfrm>
          <a:prstGeom prst="rect">
            <a:avLst/>
          </a:prstGeom>
          <a:solidFill>
            <a:srgbClr val="E89A35"/>
          </a:solidFill>
          <a:ln>
            <a:noFill/>
          </a:ln>
        </p:spPr>
        <p:txBody>
          <a:bodyPr vertOverflow="clip" wrap="square" lIns="9000" tIns="9000" rIns="9000" bIns="9000" anchor="ctr"/>
          <a:lstStyle/>
          <a:p>
            <a:pPr algn="ctr">
              <a:buNone/>
            </a:pPr>
            <a:r>
              <a:rPr lang="en-US" sz="1000" b="1" dirty="0">
                <a:solidFill>
                  <a:srgbClr val="FFFFFF"/>
                </a:solidFill>
              </a:rPr>
              <a:t>SELECTION</a:t>
            </a:r>
          </a:p>
        </p:txBody>
      </p:sp>
      <p:sp>
        <p:nvSpPr>
          <p:cNvPr id="22" name="s22"/>
          <p:cNvSpPr>
            <a:spLocks noGrp="1"/>
          </p:cNvSpPr>
          <p:nvPr/>
        </p:nvSpPr>
        <p:spPr>
          <a:xfrm>
            <a:off x="6248400" y="432000"/>
            <a:ext cx="1783080" cy="432000"/>
          </a:xfrm>
          <a:prstGeom prst="rect">
            <a:avLst/>
          </a:prstGeom>
          <a:solidFill>
            <a:srgbClr val="9C4FB6"/>
          </a:solidFill>
          <a:ln>
            <a:noFill/>
          </a:ln>
        </p:spPr>
        <p:txBody>
          <a:bodyPr vertOverflow="clip" wrap="square" lIns="9000" tIns="9000" rIns="9000" bIns="9000" anchor="ctr"/>
          <a:lstStyle/>
          <a:p>
            <a:pPr algn="ctr">
              <a:buNone/>
            </a:pPr>
            <a:r>
              <a:rPr lang="en-US" sz="1000" b="1">
                <a:solidFill>
                  <a:srgbClr val="FFFFFF"/>
                </a:solidFill>
              </a:rPr>
              <a:t>Setup </a:t>
            </a:r>
            <a:r>
              <a:rPr lang="en-US" sz="1000" b="1" dirty="0">
                <a:solidFill>
                  <a:srgbClr val="FFFFFF"/>
                </a:solidFill>
              </a:rPr>
              <a:t>&amp; DESIGN</a:t>
            </a:r>
          </a:p>
        </p:txBody>
      </p:sp>
      <p:sp>
        <p:nvSpPr>
          <p:cNvPr id="23" name="s23"/>
          <p:cNvSpPr>
            <a:spLocks noGrp="1"/>
          </p:cNvSpPr>
          <p:nvPr/>
        </p:nvSpPr>
        <p:spPr>
          <a:xfrm>
            <a:off x="8031480" y="432000"/>
            <a:ext cx="1188720" cy="432000"/>
          </a:xfrm>
          <a:prstGeom prst="rect">
            <a:avLst/>
          </a:prstGeom>
          <a:solidFill>
            <a:srgbClr val="DD594D"/>
          </a:solidFill>
          <a:ln>
            <a:noFill/>
          </a:ln>
        </p:spPr>
        <p:txBody>
          <a:bodyPr vertOverflow="clip" wrap="square" lIns="9000" tIns="9000" rIns="9000" bIns="9000" anchor="ctr"/>
          <a:lstStyle/>
          <a:p>
            <a:pPr algn="ctr">
              <a:buNone/>
            </a:pPr>
            <a:r>
              <a:rPr lang="en-US" sz="1000" b="1" dirty="0">
                <a:solidFill>
                  <a:srgbClr val="FFFFFF"/>
                </a:solidFill>
              </a:rPr>
              <a:t>BUILD &amp; TEST</a:t>
            </a:r>
          </a:p>
        </p:txBody>
      </p:sp>
      <p:sp>
        <p:nvSpPr>
          <p:cNvPr id="24" name="s24"/>
          <p:cNvSpPr>
            <a:spLocks noGrp="1"/>
          </p:cNvSpPr>
          <p:nvPr/>
        </p:nvSpPr>
        <p:spPr>
          <a:xfrm>
            <a:off x="9220200" y="432000"/>
            <a:ext cx="1783080" cy="432000"/>
          </a:xfrm>
          <a:prstGeom prst="rect">
            <a:avLst/>
          </a:prstGeom>
          <a:solidFill>
            <a:srgbClr val="2BA89D"/>
          </a:solidFill>
          <a:ln>
            <a:noFill/>
          </a:ln>
        </p:spPr>
        <p:txBody>
          <a:bodyPr vertOverflow="clip" wrap="square" lIns="9000" tIns="9000" rIns="9000" bIns="9000" anchor="ctr"/>
          <a:lstStyle/>
          <a:p>
            <a:pPr algn="ctr">
              <a:buNone/>
            </a:pPr>
            <a:r>
              <a:rPr lang="en-US" sz="1000" b="1" dirty="0">
                <a:solidFill>
                  <a:srgbClr val="FFFFFF"/>
                </a:solidFill>
              </a:rPr>
              <a:t>DEPLOY</a:t>
            </a:r>
          </a:p>
        </p:txBody>
      </p:sp>
      <p:sp>
        <p:nvSpPr>
          <p:cNvPr id="25" name="s25"/>
          <p:cNvSpPr>
            <a:spLocks noGrp="1"/>
          </p:cNvSpPr>
          <p:nvPr/>
        </p:nvSpPr>
        <p:spPr>
          <a:xfrm>
            <a:off x="11003280" y="432000"/>
            <a:ext cx="1188720" cy="432000"/>
          </a:xfrm>
          <a:prstGeom prst="rect">
            <a:avLst/>
          </a:prstGeom>
          <a:solidFill>
            <a:srgbClr val="42A55F"/>
          </a:solidFill>
          <a:ln>
            <a:noFill/>
          </a:ln>
        </p:spPr>
        <p:txBody>
          <a:bodyPr vertOverflow="clip" wrap="square" lIns="9000" tIns="9000" rIns="9000" bIns="9000" anchor="ctr"/>
          <a:lstStyle/>
          <a:p>
            <a:pPr algn="ctr">
              <a:buNone/>
            </a:pPr>
            <a:r>
              <a:rPr lang="en-US" sz="1000" b="1" dirty="0">
                <a:solidFill>
                  <a:srgbClr val="FFFFFF"/>
                </a:solidFill>
              </a:rPr>
              <a:t>POST-PROG</a:t>
            </a:r>
          </a:p>
        </p:txBody>
      </p:sp>
      <p:sp>
        <p:nvSpPr>
          <p:cNvPr id="26" name="s26"/>
          <p:cNvSpPr>
            <a:spLocks noGrp="1"/>
          </p:cNvSpPr>
          <p:nvPr/>
        </p:nvSpPr>
        <p:spPr>
          <a:xfrm>
            <a:off x="0" y="864000"/>
            <a:ext cx="635000"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0</a:t>
            </a:r>
          </a:p>
        </p:txBody>
      </p:sp>
      <p:sp>
        <p:nvSpPr>
          <p:cNvPr id="27" name="s27"/>
          <p:cNvSpPr>
            <a:spLocks noGrp="1"/>
          </p:cNvSpPr>
          <p:nvPr/>
        </p:nvSpPr>
        <p:spPr>
          <a:xfrm>
            <a:off x="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Problem /</a:t>
            </a:r>
          </a:p>
          <a:p>
            <a:pPr algn="ctr">
              <a:buNone/>
            </a:pPr>
            <a:r>
              <a:rPr lang="en-US" sz="900" dirty="0">
                <a:solidFill>
                  <a:srgbClr val="9FC5E8"/>
                </a:solidFill>
              </a:rPr>
              <a:t>Opportunity</a:t>
            </a:r>
          </a:p>
        </p:txBody>
      </p:sp>
      <p:sp>
        <p:nvSpPr>
          <p:cNvPr id="28" name="s28"/>
          <p:cNvSpPr>
            <a:spLocks noGrp="1"/>
          </p:cNvSpPr>
          <p:nvPr/>
        </p:nvSpPr>
        <p:spPr>
          <a:xfrm>
            <a:off x="635000" y="864000"/>
            <a:ext cx="635000"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1</a:t>
            </a:r>
          </a:p>
        </p:txBody>
      </p:sp>
      <p:sp>
        <p:nvSpPr>
          <p:cNvPr id="29" name="s29"/>
          <p:cNvSpPr>
            <a:spLocks noGrp="1"/>
          </p:cNvSpPr>
          <p:nvPr/>
        </p:nvSpPr>
        <p:spPr>
          <a:xfrm>
            <a:off x="63500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Vision &amp;</a:t>
            </a:r>
          </a:p>
          <a:p>
            <a:pPr algn="ctr">
              <a:buNone/>
            </a:pPr>
            <a:r>
              <a:rPr lang="en-US" sz="900" dirty="0">
                <a:solidFill>
                  <a:srgbClr val="9FC5E8"/>
                </a:solidFill>
              </a:rPr>
              <a:t>Strategy</a:t>
            </a:r>
          </a:p>
        </p:txBody>
      </p:sp>
      <p:sp>
        <p:nvSpPr>
          <p:cNvPr id="30" name="s30"/>
          <p:cNvSpPr>
            <a:spLocks noGrp="1"/>
          </p:cNvSpPr>
          <p:nvPr/>
        </p:nvSpPr>
        <p:spPr>
          <a:xfrm>
            <a:off x="1270000" y="864000"/>
            <a:ext cx="635000"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2</a:t>
            </a:r>
          </a:p>
        </p:txBody>
      </p:sp>
      <p:sp>
        <p:nvSpPr>
          <p:cNvPr id="31" name="s31"/>
          <p:cNvSpPr>
            <a:spLocks noGrp="1"/>
          </p:cNvSpPr>
          <p:nvPr/>
        </p:nvSpPr>
        <p:spPr>
          <a:xfrm>
            <a:off x="127000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Value Defn</a:t>
            </a:r>
          </a:p>
          <a:p>
            <a:pPr algn="ctr">
              <a:buNone/>
            </a:pPr>
            <a:r>
              <a:rPr lang="en-US" sz="900" dirty="0">
                <a:solidFill>
                  <a:srgbClr val="9FC5E8"/>
                </a:solidFill>
              </a:rPr>
              <a:t>&amp; CfC</a:t>
            </a:r>
          </a:p>
        </p:txBody>
      </p:sp>
      <p:sp>
        <p:nvSpPr>
          <p:cNvPr id="32" name="s32"/>
          <p:cNvSpPr>
            <a:spLocks noGrp="1"/>
          </p:cNvSpPr>
          <p:nvPr/>
        </p:nvSpPr>
        <p:spPr>
          <a:xfrm>
            <a:off x="1905000" y="864000"/>
            <a:ext cx="675640"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3</a:t>
            </a:r>
          </a:p>
        </p:txBody>
      </p:sp>
      <p:sp>
        <p:nvSpPr>
          <p:cNvPr id="33" name="s33"/>
          <p:cNvSpPr>
            <a:spLocks noGrp="1"/>
          </p:cNvSpPr>
          <p:nvPr/>
        </p:nvSpPr>
        <p:spPr>
          <a:xfrm>
            <a:off x="190500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Design</a:t>
            </a:r>
          </a:p>
          <a:p>
            <a:pPr algn="ctr">
              <a:buNone/>
            </a:pPr>
            <a:r>
              <a:rPr lang="en-US" sz="900" dirty="0">
                <a:solidFill>
                  <a:srgbClr val="9FC5E8"/>
                </a:solidFill>
              </a:rPr>
              <a:t>Governance</a:t>
            </a:r>
          </a:p>
        </p:txBody>
      </p:sp>
      <p:sp>
        <p:nvSpPr>
          <p:cNvPr id="34" name="s34"/>
          <p:cNvSpPr>
            <a:spLocks noGrp="1"/>
          </p:cNvSpPr>
          <p:nvPr/>
        </p:nvSpPr>
        <p:spPr>
          <a:xfrm>
            <a:off x="2554652" y="864000"/>
            <a:ext cx="649652"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4</a:t>
            </a:r>
          </a:p>
        </p:txBody>
      </p:sp>
      <p:sp>
        <p:nvSpPr>
          <p:cNvPr id="35" name="s35"/>
          <p:cNvSpPr>
            <a:spLocks noGrp="1"/>
          </p:cNvSpPr>
          <p:nvPr/>
        </p:nvSpPr>
        <p:spPr>
          <a:xfrm>
            <a:off x="254000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Execution</a:t>
            </a:r>
          </a:p>
          <a:p>
            <a:pPr algn="ctr">
              <a:buNone/>
            </a:pPr>
            <a:r>
              <a:rPr lang="en-US" sz="900" dirty="0">
                <a:solidFill>
                  <a:srgbClr val="9FC5E8"/>
                </a:solidFill>
              </a:rPr>
              <a:t>Enablement</a:t>
            </a:r>
          </a:p>
        </p:txBody>
      </p:sp>
      <p:sp>
        <p:nvSpPr>
          <p:cNvPr id="36" name="s36"/>
          <p:cNvSpPr>
            <a:spLocks noGrp="1"/>
          </p:cNvSpPr>
          <p:nvPr/>
        </p:nvSpPr>
        <p:spPr>
          <a:xfrm>
            <a:off x="3870960" y="864000"/>
            <a:ext cx="594360" cy="486000"/>
          </a:xfrm>
          <a:prstGeom prst="rect">
            <a:avLst/>
          </a:prstGeom>
          <a:solidFill>
            <a:srgbClr val="E89A35"/>
          </a:solidFill>
          <a:ln>
            <a:noFill/>
          </a:ln>
        </p:spPr>
        <p:txBody>
          <a:bodyPr vertOverflow="clip" wrap="square" lIns="0" tIns="0" rIns="0" bIns="0" anchor="ctr"/>
          <a:lstStyle/>
          <a:p>
            <a:pPr algn="ctr">
              <a:buNone/>
            </a:pPr>
            <a:r>
              <a:rPr lang="en-US" sz="1100" b="1" dirty="0">
                <a:solidFill>
                  <a:srgbClr val="FFFFFF"/>
                </a:solidFill>
              </a:rPr>
              <a:t>6</a:t>
            </a:r>
          </a:p>
        </p:txBody>
      </p:sp>
      <p:sp>
        <p:nvSpPr>
          <p:cNvPr id="37" name="s37"/>
          <p:cNvSpPr>
            <a:spLocks noGrp="1"/>
          </p:cNvSpPr>
          <p:nvPr/>
        </p:nvSpPr>
        <p:spPr>
          <a:xfrm>
            <a:off x="387096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Funding</a:t>
            </a:r>
          </a:p>
          <a:p>
            <a:pPr algn="ctr">
              <a:buNone/>
            </a:pPr>
            <a:r>
              <a:rPr lang="en-US" sz="900" dirty="0">
                <a:solidFill>
                  <a:srgbClr val="9FC5E8"/>
                </a:solidFill>
              </a:rPr>
              <a:t>Envelope</a:t>
            </a:r>
          </a:p>
        </p:txBody>
      </p:sp>
      <p:sp>
        <p:nvSpPr>
          <p:cNvPr id="38" name="s38"/>
          <p:cNvSpPr>
            <a:spLocks noGrp="1"/>
          </p:cNvSpPr>
          <p:nvPr/>
        </p:nvSpPr>
        <p:spPr>
          <a:xfrm>
            <a:off x="4465320" y="864000"/>
            <a:ext cx="594360" cy="486000"/>
          </a:xfrm>
          <a:prstGeom prst="rect">
            <a:avLst/>
          </a:prstGeom>
          <a:solidFill>
            <a:srgbClr val="E89A35"/>
          </a:solidFill>
          <a:ln>
            <a:noFill/>
          </a:ln>
        </p:spPr>
        <p:txBody>
          <a:bodyPr vertOverflow="clip" wrap="square" lIns="0" tIns="0" rIns="0" bIns="0" anchor="ctr"/>
          <a:lstStyle/>
          <a:p>
            <a:pPr algn="ctr">
              <a:buNone/>
            </a:pPr>
            <a:r>
              <a:rPr lang="en-US" sz="1100" b="1" dirty="0">
                <a:solidFill>
                  <a:srgbClr val="FFFFFF"/>
                </a:solidFill>
              </a:rPr>
              <a:t>7</a:t>
            </a:r>
          </a:p>
        </p:txBody>
      </p:sp>
      <p:sp>
        <p:nvSpPr>
          <p:cNvPr id="39" name="s39"/>
          <p:cNvSpPr>
            <a:spLocks noGrp="1"/>
          </p:cNvSpPr>
          <p:nvPr/>
        </p:nvSpPr>
        <p:spPr>
          <a:xfrm>
            <a:off x="446532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Market</a:t>
            </a:r>
          </a:p>
          <a:p>
            <a:pPr algn="ctr">
              <a:buNone/>
            </a:pPr>
            <a:r>
              <a:rPr lang="en-US" sz="900" dirty="0">
                <a:solidFill>
                  <a:srgbClr val="9FC5E8"/>
                </a:solidFill>
              </a:rPr>
              <a:t>Engage.</a:t>
            </a:r>
          </a:p>
        </p:txBody>
      </p:sp>
      <p:sp>
        <p:nvSpPr>
          <p:cNvPr id="40" name="s40"/>
          <p:cNvSpPr>
            <a:spLocks noGrp="1"/>
          </p:cNvSpPr>
          <p:nvPr/>
        </p:nvSpPr>
        <p:spPr>
          <a:xfrm>
            <a:off x="5059680" y="864000"/>
            <a:ext cx="594360" cy="486000"/>
          </a:xfrm>
          <a:prstGeom prst="rect">
            <a:avLst/>
          </a:prstGeom>
          <a:solidFill>
            <a:srgbClr val="E89A35"/>
          </a:solidFill>
          <a:ln>
            <a:noFill/>
          </a:ln>
        </p:spPr>
        <p:txBody>
          <a:bodyPr vertOverflow="clip" wrap="square" lIns="0" tIns="0" rIns="0" bIns="0" anchor="ctr"/>
          <a:lstStyle/>
          <a:p>
            <a:pPr algn="ctr">
              <a:buNone/>
            </a:pPr>
            <a:r>
              <a:rPr lang="en-US" sz="1100" b="1" dirty="0">
                <a:solidFill>
                  <a:srgbClr val="FFFFFF"/>
                </a:solidFill>
              </a:rPr>
              <a:t>8</a:t>
            </a:r>
          </a:p>
        </p:txBody>
      </p:sp>
      <p:sp>
        <p:nvSpPr>
          <p:cNvPr id="41" name="s41"/>
          <p:cNvSpPr>
            <a:spLocks noGrp="1"/>
          </p:cNvSpPr>
          <p:nvPr/>
        </p:nvSpPr>
        <p:spPr>
          <a:xfrm>
            <a:off x="505968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Software</a:t>
            </a:r>
          </a:p>
          <a:p>
            <a:pPr algn="ctr">
              <a:buNone/>
            </a:pPr>
            <a:r>
              <a:rPr lang="en-US" sz="900" dirty="0">
                <a:solidFill>
                  <a:srgbClr val="9FC5E8"/>
                </a:solidFill>
              </a:rPr>
              <a:t>Select.</a:t>
            </a:r>
          </a:p>
        </p:txBody>
      </p:sp>
      <p:sp>
        <p:nvSpPr>
          <p:cNvPr id="42" name="s42"/>
          <p:cNvSpPr>
            <a:spLocks noGrp="1"/>
          </p:cNvSpPr>
          <p:nvPr/>
        </p:nvSpPr>
        <p:spPr>
          <a:xfrm>
            <a:off x="5654040" y="864000"/>
            <a:ext cx="594360" cy="486000"/>
          </a:xfrm>
          <a:prstGeom prst="rect">
            <a:avLst/>
          </a:prstGeom>
          <a:solidFill>
            <a:srgbClr val="E89A35"/>
          </a:solidFill>
          <a:ln>
            <a:noFill/>
          </a:ln>
        </p:spPr>
        <p:txBody>
          <a:bodyPr vertOverflow="clip" wrap="square" lIns="0" tIns="0" rIns="0" bIns="0" anchor="ctr"/>
          <a:lstStyle/>
          <a:p>
            <a:pPr algn="ctr">
              <a:buNone/>
            </a:pPr>
            <a:r>
              <a:rPr lang="en-US" sz="1100" b="1" dirty="0">
                <a:solidFill>
                  <a:srgbClr val="FFFFFF"/>
                </a:solidFill>
              </a:rPr>
              <a:t>9</a:t>
            </a:r>
          </a:p>
        </p:txBody>
      </p:sp>
      <p:sp>
        <p:nvSpPr>
          <p:cNvPr id="43" name="s43"/>
          <p:cNvSpPr>
            <a:spLocks noGrp="1"/>
          </p:cNvSpPr>
          <p:nvPr/>
        </p:nvSpPr>
        <p:spPr>
          <a:xfrm>
            <a:off x="565404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SI Select</a:t>
            </a:r>
          </a:p>
          <a:p>
            <a:pPr algn="ctr">
              <a:buNone/>
            </a:pPr>
            <a:r>
              <a:rPr lang="en-US" sz="900" dirty="0">
                <a:solidFill>
                  <a:srgbClr val="9FC5E8"/>
                </a:solidFill>
              </a:rPr>
              <a:t>Contract</a:t>
            </a:r>
          </a:p>
        </p:txBody>
      </p:sp>
      <p:sp>
        <p:nvSpPr>
          <p:cNvPr id="44" name="s44"/>
          <p:cNvSpPr>
            <a:spLocks noGrp="1"/>
          </p:cNvSpPr>
          <p:nvPr/>
        </p:nvSpPr>
        <p:spPr>
          <a:xfrm>
            <a:off x="6248400" y="864000"/>
            <a:ext cx="594360" cy="486000"/>
          </a:xfrm>
          <a:prstGeom prst="rect">
            <a:avLst/>
          </a:prstGeom>
          <a:solidFill>
            <a:srgbClr val="9C4FB6"/>
          </a:solidFill>
          <a:ln>
            <a:noFill/>
          </a:ln>
        </p:spPr>
        <p:txBody>
          <a:bodyPr vertOverflow="clip" wrap="square" lIns="0" tIns="0" rIns="0" bIns="0" anchor="ctr"/>
          <a:lstStyle/>
          <a:p>
            <a:pPr algn="ctr">
              <a:buNone/>
            </a:pPr>
            <a:r>
              <a:rPr lang="en-US" sz="1100" b="1" dirty="0">
                <a:solidFill>
                  <a:srgbClr val="FFFFFF"/>
                </a:solidFill>
              </a:rPr>
              <a:t>10</a:t>
            </a:r>
          </a:p>
        </p:txBody>
      </p:sp>
      <p:sp>
        <p:nvSpPr>
          <p:cNvPr id="45" name="s45"/>
          <p:cNvSpPr>
            <a:spLocks noGrp="1"/>
          </p:cNvSpPr>
          <p:nvPr/>
        </p:nvSpPr>
        <p:spPr>
          <a:xfrm>
            <a:off x="624840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Prog.</a:t>
            </a:r>
          </a:p>
          <a:p>
            <a:pPr algn="ctr">
              <a:buNone/>
            </a:pPr>
            <a:r>
              <a:rPr lang="en-US" sz="900" dirty="0">
                <a:solidFill>
                  <a:srgbClr val="9FC5E8"/>
                </a:solidFill>
              </a:rPr>
              <a:t>Mobilise</a:t>
            </a:r>
          </a:p>
        </p:txBody>
      </p:sp>
      <p:sp>
        <p:nvSpPr>
          <p:cNvPr id="46" name="s46"/>
          <p:cNvSpPr>
            <a:spLocks noGrp="1"/>
          </p:cNvSpPr>
          <p:nvPr/>
        </p:nvSpPr>
        <p:spPr>
          <a:xfrm>
            <a:off x="6842760" y="864000"/>
            <a:ext cx="594360" cy="486000"/>
          </a:xfrm>
          <a:prstGeom prst="rect">
            <a:avLst/>
          </a:prstGeom>
          <a:solidFill>
            <a:srgbClr val="9C4FB6"/>
          </a:solidFill>
          <a:ln>
            <a:noFill/>
          </a:ln>
        </p:spPr>
        <p:txBody>
          <a:bodyPr vertOverflow="clip" wrap="square" lIns="0" tIns="0" rIns="0" bIns="0" anchor="ctr"/>
          <a:lstStyle/>
          <a:p>
            <a:pPr algn="ctr">
              <a:buNone/>
            </a:pPr>
            <a:r>
              <a:rPr lang="en-US" sz="1100" b="1" dirty="0">
                <a:solidFill>
                  <a:srgbClr val="FFFFFF"/>
                </a:solidFill>
              </a:rPr>
              <a:t>11</a:t>
            </a:r>
          </a:p>
        </p:txBody>
      </p:sp>
      <p:sp>
        <p:nvSpPr>
          <p:cNvPr id="47" name="s47"/>
          <p:cNvSpPr>
            <a:spLocks noGrp="1"/>
          </p:cNvSpPr>
          <p:nvPr/>
        </p:nvSpPr>
        <p:spPr>
          <a:xfrm>
            <a:off x="684276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Discovery</a:t>
            </a:r>
          </a:p>
          <a:p>
            <a:pPr algn="ctr">
              <a:buNone/>
            </a:pPr>
            <a:endParaRPr lang="en-US" sz="1000" b="1" dirty="0">
              <a:solidFill>
                <a:srgbClr val="FFFFFF"/>
              </a:solidFill>
            </a:endParaRPr>
          </a:p>
        </p:txBody>
      </p:sp>
      <p:sp>
        <p:nvSpPr>
          <p:cNvPr id="48" name="s48"/>
          <p:cNvSpPr>
            <a:spLocks noGrp="1"/>
          </p:cNvSpPr>
          <p:nvPr/>
        </p:nvSpPr>
        <p:spPr>
          <a:xfrm>
            <a:off x="7437120" y="864000"/>
            <a:ext cx="594360" cy="486000"/>
          </a:xfrm>
          <a:prstGeom prst="rect">
            <a:avLst/>
          </a:prstGeom>
          <a:solidFill>
            <a:srgbClr val="9C4FB6"/>
          </a:solidFill>
          <a:ln>
            <a:noFill/>
          </a:ln>
        </p:spPr>
        <p:txBody>
          <a:bodyPr vertOverflow="clip" wrap="square" lIns="0" tIns="0" rIns="0" bIns="0" anchor="ctr"/>
          <a:lstStyle/>
          <a:p>
            <a:pPr algn="ctr">
              <a:buNone/>
            </a:pPr>
            <a:r>
              <a:rPr lang="en-US" sz="1100" b="1" dirty="0">
                <a:solidFill>
                  <a:srgbClr val="FFFFFF"/>
                </a:solidFill>
              </a:rPr>
              <a:t>12</a:t>
            </a:r>
          </a:p>
        </p:txBody>
      </p:sp>
      <p:sp>
        <p:nvSpPr>
          <p:cNvPr id="49" name="s49"/>
          <p:cNvSpPr>
            <a:spLocks noGrp="1"/>
          </p:cNvSpPr>
          <p:nvPr/>
        </p:nvSpPr>
        <p:spPr>
          <a:xfrm>
            <a:off x="743712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Design /</a:t>
            </a:r>
          </a:p>
          <a:p>
            <a:pPr algn="ctr">
              <a:buNone/>
            </a:pPr>
            <a:r>
              <a:rPr lang="en-US" sz="900" dirty="0">
                <a:solidFill>
                  <a:srgbClr val="9FC5E8"/>
                </a:solidFill>
              </a:rPr>
              <a:t>Full BC</a:t>
            </a:r>
          </a:p>
        </p:txBody>
      </p:sp>
      <p:sp>
        <p:nvSpPr>
          <p:cNvPr id="50" name="s50"/>
          <p:cNvSpPr>
            <a:spLocks noGrp="1"/>
          </p:cNvSpPr>
          <p:nvPr/>
        </p:nvSpPr>
        <p:spPr>
          <a:xfrm>
            <a:off x="8031480" y="864000"/>
            <a:ext cx="594360" cy="486000"/>
          </a:xfrm>
          <a:prstGeom prst="rect">
            <a:avLst/>
          </a:prstGeom>
          <a:solidFill>
            <a:srgbClr val="C0392B"/>
          </a:solidFill>
          <a:ln>
            <a:noFill/>
          </a:ln>
        </p:spPr>
        <p:txBody>
          <a:bodyPr vertOverflow="clip" wrap="square" lIns="0" tIns="0" rIns="0" bIns="0" anchor="ctr"/>
          <a:lstStyle/>
          <a:p>
            <a:pPr algn="ctr">
              <a:buNone/>
            </a:pPr>
            <a:r>
              <a:rPr lang="en-US" sz="1100" b="1" dirty="0">
                <a:solidFill>
                  <a:srgbClr val="FFFFFF"/>
                </a:solidFill>
              </a:rPr>
              <a:t>13</a:t>
            </a:r>
          </a:p>
        </p:txBody>
      </p:sp>
      <p:sp>
        <p:nvSpPr>
          <p:cNvPr id="51" name="s51"/>
          <p:cNvSpPr>
            <a:spLocks noGrp="1"/>
          </p:cNvSpPr>
          <p:nvPr/>
        </p:nvSpPr>
        <p:spPr>
          <a:xfrm>
            <a:off x="803148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Build &amp;</a:t>
            </a:r>
          </a:p>
          <a:p>
            <a:pPr algn="ctr">
              <a:buNone/>
            </a:pPr>
            <a:r>
              <a:rPr lang="en-US" sz="900" dirty="0">
                <a:solidFill>
                  <a:srgbClr val="9FC5E8"/>
                </a:solidFill>
              </a:rPr>
              <a:t>Config</a:t>
            </a:r>
          </a:p>
        </p:txBody>
      </p:sp>
      <p:sp>
        <p:nvSpPr>
          <p:cNvPr id="52" name="s52"/>
          <p:cNvSpPr>
            <a:spLocks noGrp="1"/>
          </p:cNvSpPr>
          <p:nvPr/>
        </p:nvSpPr>
        <p:spPr>
          <a:xfrm>
            <a:off x="8625840" y="864000"/>
            <a:ext cx="594360" cy="486000"/>
          </a:xfrm>
          <a:prstGeom prst="rect">
            <a:avLst/>
          </a:prstGeom>
          <a:solidFill>
            <a:srgbClr val="C0392B"/>
          </a:solidFill>
          <a:ln>
            <a:noFill/>
          </a:ln>
        </p:spPr>
        <p:txBody>
          <a:bodyPr vertOverflow="clip" wrap="square" lIns="0" tIns="0" rIns="0" bIns="0" anchor="ctr"/>
          <a:lstStyle/>
          <a:p>
            <a:pPr algn="ctr">
              <a:buNone/>
            </a:pPr>
            <a:r>
              <a:rPr lang="en-US" sz="1100" b="1" dirty="0">
                <a:solidFill>
                  <a:srgbClr val="FFFFFF"/>
                </a:solidFill>
              </a:rPr>
              <a:t>14</a:t>
            </a:r>
          </a:p>
        </p:txBody>
      </p:sp>
      <p:sp>
        <p:nvSpPr>
          <p:cNvPr id="53" name="s53"/>
          <p:cNvSpPr>
            <a:spLocks noGrp="1"/>
          </p:cNvSpPr>
          <p:nvPr/>
        </p:nvSpPr>
        <p:spPr>
          <a:xfrm>
            <a:off x="862584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Testing</a:t>
            </a:r>
          </a:p>
          <a:p>
            <a:pPr algn="ctr">
              <a:buNone/>
            </a:pPr>
            <a:endParaRPr lang="en-US" sz="1000" b="1" dirty="0">
              <a:solidFill>
                <a:srgbClr val="FFFFFF"/>
              </a:solidFill>
            </a:endParaRPr>
          </a:p>
        </p:txBody>
      </p:sp>
      <p:sp>
        <p:nvSpPr>
          <p:cNvPr id="54" name="s54"/>
          <p:cNvSpPr>
            <a:spLocks noGrp="1"/>
          </p:cNvSpPr>
          <p:nvPr/>
        </p:nvSpPr>
        <p:spPr>
          <a:xfrm>
            <a:off x="9220200" y="864000"/>
            <a:ext cx="594360" cy="486000"/>
          </a:xfrm>
          <a:prstGeom prst="rect">
            <a:avLst/>
          </a:prstGeom>
          <a:solidFill>
            <a:srgbClr val="138D75"/>
          </a:solidFill>
          <a:ln>
            <a:noFill/>
          </a:ln>
        </p:spPr>
        <p:txBody>
          <a:bodyPr vertOverflow="clip" wrap="square" lIns="0" tIns="0" rIns="0" bIns="0" anchor="ctr"/>
          <a:lstStyle/>
          <a:p>
            <a:pPr algn="ctr">
              <a:buNone/>
            </a:pPr>
            <a:r>
              <a:rPr lang="en-US" sz="1100" b="1" dirty="0">
                <a:solidFill>
                  <a:srgbClr val="FFFFFF"/>
                </a:solidFill>
              </a:rPr>
              <a:t>15</a:t>
            </a:r>
          </a:p>
        </p:txBody>
      </p:sp>
      <p:sp>
        <p:nvSpPr>
          <p:cNvPr id="55" name="s55"/>
          <p:cNvSpPr>
            <a:spLocks noGrp="1"/>
          </p:cNvSpPr>
          <p:nvPr/>
        </p:nvSpPr>
        <p:spPr>
          <a:xfrm>
            <a:off x="922020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Cutover</a:t>
            </a:r>
          </a:p>
          <a:p>
            <a:pPr algn="ctr">
              <a:buNone/>
            </a:pPr>
            <a:r>
              <a:rPr lang="en-US" sz="900" dirty="0">
                <a:solidFill>
                  <a:srgbClr val="9FC5E8"/>
                </a:solidFill>
              </a:rPr>
              <a:t>Plan.</a:t>
            </a:r>
          </a:p>
        </p:txBody>
      </p:sp>
      <p:sp>
        <p:nvSpPr>
          <p:cNvPr id="56" name="s56"/>
          <p:cNvSpPr>
            <a:spLocks noGrp="1"/>
          </p:cNvSpPr>
          <p:nvPr/>
        </p:nvSpPr>
        <p:spPr>
          <a:xfrm>
            <a:off x="9814560" y="864000"/>
            <a:ext cx="594360" cy="486000"/>
          </a:xfrm>
          <a:prstGeom prst="rect">
            <a:avLst/>
          </a:prstGeom>
          <a:solidFill>
            <a:srgbClr val="138D75"/>
          </a:solidFill>
          <a:ln>
            <a:noFill/>
          </a:ln>
        </p:spPr>
        <p:txBody>
          <a:bodyPr vertOverflow="clip" wrap="square" lIns="0" tIns="0" rIns="0" bIns="0" anchor="ctr"/>
          <a:lstStyle/>
          <a:p>
            <a:pPr algn="ctr">
              <a:buNone/>
            </a:pPr>
            <a:r>
              <a:rPr lang="en-US" sz="1100" b="1" dirty="0">
                <a:solidFill>
                  <a:srgbClr val="FFFFFF"/>
                </a:solidFill>
              </a:rPr>
              <a:t>16</a:t>
            </a:r>
          </a:p>
        </p:txBody>
      </p:sp>
      <p:sp>
        <p:nvSpPr>
          <p:cNvPr id="57" name="s57"/>
          <p:cNvSpPr>
            <a:spLocks noGrp="1"/>
          </p:cNvSpPr>
          <p:nvPr/>
        </p:nvSpPr>
        <p:spPr>
          <a:xfrm>
            <a:off x="981456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Deploy</a:t>
            </a:r>
          </a:p>
          <a:p>
            <a:pPr algn="ctr">
              <a:buNone/>
            </a:pPr>
            <a:r>
              <a:rPr lang="en-US" sz="900" dirty="0">
                <a:solidFill>
                  <a:srgbClr val="9FC5E8"/>
                </a:solidFill>
              </a:rPr>
              <a:t>Go-Live</a:t>
            </a:r>
          </a:p>
        </p:txBody>
      </p:sp>
      <p:sp>
        <p:nvSpPr>
          <p:cNvPr id="58" name="s58"/>
          <p:cNvSpPr>
            <a:spLocks noGrp="1"/>
          </p:cNvSpPr>
          <p:nvPr/>
        </p:nvSpPr>
        <p:spPr>
          <a:xfrm>
            <a:off x="10408920" y="864000"/>
            <a:ext cx="594360" cy="486000"/>
          </a:xfrm>
          <a:prstGeom prst="rect">
            <a:avLst/>
          </a:prstGeom>
          <a:solidFill>
            <a:srgbClr val="138D75"/>
          </a:solidFill>
          <a:ln>
            <a:noFill/>
          </a:ln>
        </p:spPr>
        <p:txBody>
          <a:bodyPr vertOverflow="clip" wrap="square" lIns="0" tIns="0" rIns="0" bIns="0" anchor="ctr"/>
          <a:lstStyle/>
          <a:p>
            <a:pPr algn="ctr">
              <a:buNone/>
            </a:pPr>
            <a:r>
              <a:rPr lang="en-US" sz="1100" b="1" dirty="0">
                <a:solidFill>
                  <a:srgbClr val="FFFFFF"/>
                </a:solidFill>
              </a:rPr>
              <a:t>17</a:t>
            </a:r>
          </a:p>
        </p:txBody>
      </p:sp>
      <p:sp>
        <p:nvSpPr>
          <p:cNvPr id="59" name="s59"/>
          <p:cNvSpPr>
            <a:spLocks noGrp="1"/>
          </p:cNvSpPr>
          <p:nvPr/>
        </p:nvSpPr>
        <p:spPr>
          <a:xfrm>
            <a:off x="1040892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Hypercare</a:t>
            </a:r>
          </a:p>
          <a:p>
            <a:pPr algn="ctr">
              <a:buNone/>
            </a:pPr>
            <a:r>
              <a:rPr lang="en-US" sz="900" dirty="0">
                <a:solidFill>
                  <a:srgbClr val="9FC5E8"/>
                </a:solidFill>
              </a:rPr>
              <a:t>&amp; Stab.</a:t>
            </a:r>
          </a:p>
        </p:txBody>
      </p:sp>
      <p:sp>
        <p:nvSpPr>
          <p:cNvPr id="60" name="s60"/>
          <p:cNvSpPr>
            <a:spLocks noGrp="1"/>
          </p:cNvSpPr>
          <p:nvPr/>
        </p:nvSpPr>
        <p:spPr>
          <a:xfrm>
            <a:off x="11003280" y="864000"/>
            <a:ext cx="594360" cy="486000"/>
          </a:xfrm>
          <a:prstGeom prst="rect">
            <a:avLst/>
          </a:prstGeom>
          <a:solidFill>
            <a:srgbClr val="1E8449"/>
          </a:solidFill>
          <a:ln>
            <a:noFill/>
          </a:ln>
        </p:spPr>
        <p:txBody>
          <a:bodyPr vertOverflow="clip" wrap="square" lIns="0" tIns="0" rIns="0" bIns="0" anchor="ctr"/>
          <a:lstStyle/>
          <a:p>
            <a:pPr algn="ctr">
              <a:buNone/>
            </a:pPr>
            <a:r>
              <a:rPr lang="en-US" sz="1100" b="1" dirty="0">
                <a:solidFill>
                  <a:srgbClr val="FFFFFF"/>
                </a:solidFill>
              </a:rPr>
              <a:t>18</a:t>
            </a:r>
          </a:p>
        </p:txBody>
      </p:sp>
      <p:sp>
        <p:nvSpPr>
          <p:cNvPr id="61" name="s61"/>
          <p:cNvSpPr>
            <a:spLocks noGrp="1"/>
          </p:cNvSpPr>
          <p:nvPr/>
        </p:nvSpPr>
        <p:spPr>
          <a:xfrm>
            <a:off x="1100328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Benefits</a:t>
            </a:r>
          </a:p>
          <a:p>
            <a:pPr algn="ctr">
              <a:buNone/>
            </a:pPr>
            <a:r>
              <a:rPr lang="en-US" sz="900" dirty="0">
                <a:solidFill>
                  <a:srgbClr val="9FC5E8"/>
                </a:solidFill>
              </a:rPr>
              <a:t>Review</a:t>
            </a:r>
          </a:p>
        </p:txBody>
      </p:sp>
      <p:sp>
        <p:nvSpPr>
          <p:cNvPr id="62" name="s62"/>
          <p:cNvSpPr>
            <a:spLocks noGrp="1"/>
          </p:cNvSpPr>
          <p:nvPr/>
        </p:nvSpPr>
        <p:spPr>
          <a:xfrm>
            <a:off x="11597640" y="864000"/>
            <a:ext cx="594360" cy="486000"/>
          </a:xfrm>
          <a:prstGeom prst="rect">
            <a:avLst/>
          </a:prstGeom>
          <a:solidFill>
            <a:srgbClr val="1E8449"/>
          </a:solidFill>
          <a:ln>
            <a:noFill/>
          </a:ln>
        </p:spPr>
        <p:txBody>
          <a:bodyPr vertOverflow="clip" wrap="square" lIns="0" tIns="0" rIns="0" bIns="0" anchor="ctr"/>
          <a:lstStyle/>
          <a:p>
            <a:pPr algn="ctr">
              <a:buNone/>
            </a:pPr>
            <a:r>
              <a:rPr lang="en-US" sz="1100" b="1" dirty="0">
                <a:solidFill>
                  <a:srgbClr val="FFFFFF"/>
                </a:solidFill>
              </a:rPr>
              <a:t>19</a:t>
            </a:r>
          </a:p>
        </p:txBody>
      </p:sp>
      <p:sp>
        <p:nvSpPr>
          <p:cNvPr id="63" name="s63"/>
          <p:cNvSpPr>
            <a:spLocks noGrp="1"/>
          </p:cNvSpPr>
          <p:nvPr/>
        </p:nvSpPr>
        <p:spPr>
          <a:xfrm>
            <a:off x="11597640" y="1350000"/>
            <a:ext cx="594360" cy="1134000"/>
          </a:xfrm>
          <a:prstGeom prst="rect">
            <a:avLst/>
          </a:prstGeom>
          <a:solidFill>
            <a:srgbClr val="162D45"/>
          </a:solidFill>
          <a:ln>
            <a:noFill/>
          </a:ln>
        </p:spPr>
        <p:txBody>
          <a:bodyPr vertOverflow="clip" lIns="9144" tIns="9144" rIns="9144" bIns="9144" anchor="ctr"/>
          <a:lstStyle/>
          <a:p>
            <a:pPr algn="ctr">
              <a:buNone/>
            </a:pPr>
            <a:r>
              <a:rPr lang="en-US" sz="1000" b="1" dirty="0">
                <a:solidFill>
                  <a:srgbClr val="FFFFFF"/>
                </a:solidFill>
              </a:rPr>
              <a:t>Optimise</a:t>
            </a:r>
          </a:p>
          <a:p>
            <a:pPr algn="ctr">
              <a:buNone/>
            </a:pPr>
            <a:r>
              <a:rPr lang="en-US" sz="900" dirty="0">
                <a:solidFill>
                  <a:srgbClr val="9FC5E8"/>
                </a:solidFill>
              </a:rPr>
              <a:t>&amp; Maturity</a:t>
            </a:r>
          </a:p>
        </p:txBody>
      </p:sp>
      <p:sp>
        <p:nvSpPr>
          <p:cNvPr id="64" name="s64"/>
          <p:cNvSpPr>
            <a:spLocks noGrp="1"/>
          </p:cNvSpPr>
          <p:nvPr/>
        </p:nvSpPr>
        <p:spPr>
          <a:xfrm>
            <a:off x="0" y="2520000"/>
            <a:ext cx="12192000" cy="27000"/>
          </a:xfrm>
          <a:prstGeom prst="rect">
            <a:avLst/>
          </a:prstGeom>
          <a:solidFill>
            <a:srgbClr val="3A87C6"/>
          </a:solidFill>
          <a:ln>
            <a:noFill/>
          </a:ln>
        </p:spPr>
        <p:txBody>
          <a:bodyPr vertOverflow="clip" wrap="square" lIns="9000" tIns="9000" rIns="9000" bIns="9000" anchor="ctr"/>
          <a:lstStyle/>
          <a:p>
            <a:endParaRPr lang="en-US" dirty="0"/>
          </a:p>
        </p:txBody>
      </p:sp>
      <p:sp>
        <p:nvSpPr>
          <p:cNvPr id="65" name="s65"/>
          <p:cNvSpPr>
            <a:spLocks noGrp="1"/>
          </p:cNvSpPr>
          <p:nvPr/>
        </p:nvSpPr>
        <p:spPr>
          <a:xfrm>
            <a:off x="0" y="2556000"/>
            <a:ext cx="12192000" cy="243000"/>
          </a:xfrm>
          <a:prstGeom prst="rect">
            <a:avLst/>
          </a:prstGeom>
          <a:noFill/>
          <a:ln>
            <a:noFill/>
          </a:ln>
        </p:spPr>
        <p:txBody>
          <a:bodyPr vertOverflow="clip" lIns="9000" tIns="9000" rIns="9000" bIns="9000" anchor="ctr"/>
          <a:lstStyle/>
          <a:p>
            <a:pPr algn="ctr">
              <a:buNone/>
            </a:pPr>
            <a:r>
              <a:rPr lang="en-US" sz="880" dirty="0">
                <a:solidFill>
                  <a:srgbClr val="D4E1F0"/>
                </a:solidFill>
              </a:rPr>
              <a:t>Programme Charter produced during Design Governance &amp; Sponsorship (S3)  ·  Activated at SI Selection with ROM Pricing (S9)  ·  Governs all 20 stages</a:t>
            </a:r>
          </a:p>
        </p:txBody>
      </p:sp>
      <p:sp>
        <p:nvSpPr>
          <p:cNvPr id="67" name="s67"/>
          <p:cNvSpPr>
            <a:spLocks noGrp="1"/>
          </p:cNvSpPr>
          <p:nvPr/>
        </p:nvSpPr>
        <p:spPr>
          <a:xfrm>
            <a:off x="1409700" y="28067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Establishes the strategic baseline, investment case, governance and benefit ownership before a single supplier is engaged  ·  12 weeks  ·  6 stages  ·  Pre-Programme (S0–S5)</a:t>
            </a:r>
          </a:p>
        </p:txBody>
      </p:sp>
      <p:sp>
        <p:nvSpPr>
          <p:cNvPr id="69" name="s69"/>
          <p:cNvSpPr>
            <a:spLocks noGrp="1"/>
          </p:cNvSpPr>
          <p:nvPr/>
        </p:nvSpPr>
        <p:spPr>
          <a:xfrm>
            <a:off x="1409700" y="34544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Investment-grade decisions  ·  Funding Envelope with benchmark costs at S6  ·  SI ROM (not firm costs) at S9  ·  Selection (S6–S9)</a:t>
            </a:r>
          </a:p>
        </p:txBody>
      </p:sp>
      <p:sp>
        <p:nvSpPr>
          <p:cNvPr id="71" name="s71"/>
          <p:cNvSpPr>
            <a:spLocks noGrp="1"/>
          </p:cNvSpPr>
          <p:nvPr/>
        </p:nvSpPr>
        <p:spPr>
          <a:xfrm>
            <a:off x="1409700" y="41021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Design Authority live and governing  ·  S12: Full Business Case confirmed with firm SI costs (±10–15%)  ·  Requirements, architecture and data migration agreed  ·  Setup &amp; Design (S10–S12)</a:t>
            </a:r>
          </a:p>
        </p:txBody>
      </p:sp>
      <p:sp>
        <p:nvSpPr>
          <p:cNvPr id="73" name="s73"/>
          <p:cNvSpPr>
            <a:spLocks noGrp="1"/>
          </p:cNvSpPr>
          <p:nvPr/>
        </p:nvSpPr>
        <p:spPr>
          <a:xfrm>
            <a:off x="1409700" y="47498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Build scope governed against the Benefits Map  ·  Acceptance criteria set against baseline KPIs  ·  Integration, data migration and UAT all signed off  ·  Build &amp; Test (S13–S14)</a:t>
            </a:r>
          </a:p>
        </p:txBody>
      </p:sp>
      <p:sp>
        <p:nvSpPr>
          <p:cNvPr id="75" name="s75"/>
          <p:cNvSpPr>
            <a:spLocks noGrp="1"/>
          </p:cNvSpPr>
          <p:nvPr/>
        </p:nvSpPr>
        <p:spPr>
          <a:xfrm>
            <a:off x="1409700" y="53975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Baselines 12+ months old — KPI measurement begins at go-live  ·  Cutover, deployment and hypercare stabilisation  ·  Deploy (S15–S17)</a:t>
            </a:r>
          </a:p>
        </p:txBody>
      </p:sp>
      <p:sp>
        <p:nvSpPr>
          <p:cNvPr id="77" name="s77"/>
          <p:cNvSpPr>
            <a:spLocks noGrp="1"/>
          </p:cNvSpPr>
          <p:nvPr/>
        </p:nvSpPr>
        <p:spPr>
          <a:xfrm>
            <a:off x="1409700" y="6045200"/>
            <a:ext cx="10682300" cy="647700"/>
          </a:xfrm>
          <a:prstGeom prst="rect">
            <a:avLst/>
          </a:prstGeom>
          <a:solidFill>
            <a:srgbClr val="162D45"/>
          </a:solidFill>
          <a:ln>
            <a:noFill/>
          </a:ln>
        </p:spPr>
        <p:txBody>
          <a:bodyPr vertOverflow="clip" wrap="square" lIns="45720" tIns="9000" rIns="45720" bIns="9000" anchor="ctr"/>
          <a:lstStyle/>
          <a:p>
            <a:pPr algn="ctr">
              <a:buNone/>
            </a:pPr>
            <a:r>
              <a:rPr lang="en-US" sz="1000" dirty="0">
                <a:solidFill>
                  <a:srgbClr val="D4E1F0"/>
                </a:solidFill>
              </a:rPr>
              <a:t>ROI Driver Matrix used as the scorecard  ·  Benefits proven against Week 6 baselines  ·  Continuous optimisation and platform maturity  ·  Post-Programme (S18–S19)</a:t>
            </a:r>
          </a:p>
        </p:txBody>
      </p:sp>
      <p:sp>
        <p:nvSpPr>
          <p:cNvPr id="78" name="s78"/>
          <p:cNvSpPr>
            <a:spLocks noGrp="1"/>
          </p:cNvSpPr>
          <p:nvPr/>
        </p:nvSpPr>
        <p:spPr>
          <a:xfrm>
            <a:off x="0" y="6750000"/>
            <a:ext cx="12192000" cy="108000"/>
          </a:xfrm>
          <a:prstGeom prst="rect">
            <a:avLst/>
          </a:prstGeom>
          <a:solidFill>
            <a:srgbClr val="0D1B2A"/>
          </a:solidFill>
          <a:ln>
            <a:noFill/>
          </a:ln>
        </p:spPr>
        <p:txBody>
          <a:bodyPr vertOverflow="clip" wrap="square" lIns="9000" tIns="9000" rIns="9000" bIns="9000" anchor="ctr"/>
          <a:lstStyle/>
          <a:p>
            <a:pPr algn="ctr">
              <a:buNone/>
            </a:pPr>
            <a:r>
              <a:rPr lang="en-US" sz="880" dirty="0">
                <a:solidFill>
                  <a:srgbClr val="D4E1F0"/>
                </a:solidFill>
              </a:rPr>
              <a:t>Programme Charter produced during Design Governance &amp; Sponsorship (S3)  ·  Activated at SI Selection with ROM Pricing (S9)  ·  Governs all 20 stages</a:t>
            </a:r>
          </a:p>
        </p:txBody>
      </p:sp>
      <p:sp>
        <p:nvSpPr>
          <p:cNvPr id="200" name="s200"/>
          <p:cNvSpPr>
            <a:spLocks noGrp="1"/>
          </p:cNvSpPr>
          <p:nvPr/>
        </p:nvSpPr>
        <p:spPr>
          <a:xfrm>
            <a:off x="0" y="2806700"/>
            <a:ext cx="1397000" cy="647700"/>
          </a:xfrm>
          <a:prstGeom prst="rect">
            <a:avLst/>
          </a:prstGeom>
          <a:solidFill>
            <a:srgbClr val="3A87C6"/>
          </a:solidFill>
          <a:ln>
            <a:noFill/>
          </a:ln>
        </p:spPr>
        <p:txBody>
          <a:bodyPr lIns="18288" tIns="9144" rIns="18288" bIns="9144" anchor="ctr"/>
          <a:lstStyle/>
          <a:p>
            <a:pPr algn="ctr">
              <a:buNone/>
            </a:pPr>
            <a:r>
              <a:rPr lang="en-US" sz="850" b="1" dirty="0">
                <a:solidFill>
                  <a:srgbClr val="FFFFFF"/>
                </a:solidFill>
              </a:rPr>
              <a:t>PRE-PROG</a:t>
            </a:r>
          </a:p>
        </p:txBody>
      </p:sp>
      <p:sp>
        <p:nvSpPr>
          <p:cNvPr id="201" name="s201"/>
          <p:cNvSpPr>
            <a:spLocks noGrp="1"/>
          </p:cNvSpPr>
          <p:nvPr/>
        </p:nvSpPr>
        <p:spPr>
          <a:xfrm>
            <a:off x="0" y="3454400"/>
            <a:ext cx="1397000" cy="647700"/>
          </a:xfrm>
          <a:prstGeom prst="rect">
            <a:avLst/>
          </a:prstGeom>
          <a:solidFill>
            <a:srgbClr val="E89A35"/>
          </a:solidFill>
          <a:ln>
            <a:noFill/>
          </a:ln>
        </p:spPr>
        <p:txBody>
          <a:bodyPr lIns="18288" tIns="9144" rIns="18288" bIns="9144" anchor="ctr"/>
          <a:lstStyle/>
          <a:p>
            <a:pPr algn="ctr">
              <a:buNone/>
            </a:pPr>
            <a:r>
              <a:rPr lang="en-US" sz="850" b="1" dirty="0">
                <a:solidFill>
                  <a:srgbClr val="FFFFFF"/>
                </a:solidFill>
              </a:rPr>
              <a:t>SELECTION</a:t>
            </a:r>
          </a:p>
        </p:txBody>
      </p:sp>
      <p:sp>
        <p:nvSpPr>
          <p:cNvPr id="202" name="s202"/>
          <p:cNvSpPr>
            <a:spLocks noGrp="1"/>
          </p:cNvSpPr>
          <p:nvPr/>
        </p:nvSpPr>
        <p:spPr>
          <a:xfrm>
            <a:off x="0" y="4102100"/>
            <a:ext cx="1397000" cy="647700"/>
          </a:xfrm>
          <a:prstGeom prst="rect">
            <a:avLst/>
          </a:prstGeom>
          <a:solidFill>
            <a:srgbClr val="9C4FB6"/>
          </a:solidFill>
          <a:ln>
            <a:noFill/>
          </a:ln>
        </p:spPr>
        <p:txBody>
          <a:bodyPr lIns="18288" tIns="9144" rIns="18288" bIns="9144" anchor="ctr"/>
          <a:lstStyle/>
          <a:p>
            <a:pPr algn="ctr">
              <a:buNone/>
            </a:pPr>
            <a:r>
              <a:rPr lang="en-US" sz="850" b="1" dirty="0">
                <a:solidFill>
                  <a:srgbClr val="FFFFFF"/>
                </a:solidFill>
              </a:rPr>
              <a:t>SETUP &amp;</a:t>
            </a:r>
          </a:p>
          <a:p>
            <a:pPr algn="ctr">
              <a:buNone/>
            </a:pPr>
            <a:r>
              <a:rPr lang="en-US" sz="850" b="1" dirty="0">
                <a:solidFill>
                  <a:srgbClr val="FFFFFF"/>
                </a:solidFill>
              </a:rPr>
              <a:t>DESIGN</a:t>
            </a:r>
          </a:p>
        </p:txBody>
      </p:sp>
      <p:sp>
        <p:nvSpPr>
          <p:cNvPr id="203" name="s203"/>
          <p:cNvSpPr>
            <a:spLocks noGrp="1"/>
          </p:cNvSpPr>
          <p:nvPr/>
        </p:nvSpPr>
        <p:spPr>
          <a:xfrm>
            <a:off x="0" y="4749800"/>
            <a:ext cx="1397000" cy="647700"/>
          </a:xfrm>
          <a:prstGeom prst="rect">
            <a:avLst/>
          </a:prstGeom>
          <a:solidFill>
            <a:srgbClr val="DD594D"/>
          </a:solidFill>
          <a:ln>
            <a:noFill/>
          </a:ln>
        </p:spPr>
        <p:txBody>
          <a:bodyPr lIns="18288" tIns="9144" rIns="18288" bIns="9144" anchor="ctr"/>
          <a:lstStyle/>
          <a:p>
            <a:pPr algn="ctr">
              <a:buNone/>
            </a:pPr>
            <a:r>
              <a:rPr lang="en-US" sz="850" b="1" dirty="0">
                <a:solidFill>
                  <a:srgbClr val="FFFFFF"/>
                </a:solidFill>
              </a:rPr>
              <a:t>BUILD &amp;</a:t>
            </a:r>
          </a:p>
          <a:p>
            <a:pPr algn="ctr">
              <a:buNone/>
            </a:pPr>
            <a:r>
              <a:rPr lang="en-US" sz="850" b="1" dirty="0">
                <a:solidFill>
                  <a:srgbClr val="FFFFFF"/>
                </a:solidFill>
              </a:rPr>
              <a:t>TEST</a:t>
            </a:r>
          </a:p>
        </p:txBody>
      </p:sp>
      <p:sp>
        <p:nvSpPr>
          <p:cNvPr id="204" name="s204"/>
          <p:cNvSpPr>
            <a:spLocks noGrp="1"/>
          </p:cNvSpPr>
          <p:nvPr/>
        </p:nvSpPr>
        <p:spPr>
          <a:xfrm>
            <a:off x="0" y="5397500"/>
            <a:ext cx="1397000" cy="647700"/>
          </a:xfrm>
          <a:prstGeom prst="rect">
            <a:avLst/>
          </a:prstGeom>
          <a:solidFill>
            <a:srgbClr val="2BA89D"/>
          </a:solidFill>
          <a:ln>
            <a:noFill/>
          </a:ln>
        </p:spPr>
        <p:txBody>
          <a:bodyPr lIns="18288" tIns="9144" rIns="18288" bIns="9144" anchor="ctr"/>
          <a:lstStyle/>
          <a:p>
            <a:pPr algn="ctr">
              <a:buNone/>
            </a:pPr>
            <a:r>
              <a:rPr lang="en-US" sz="850" b="1" dirty="0">
                <a:solidFill>
                  <a:srgbClr val="FFFFFF"/>
                </a:solidFill>
              </a:rPr>
              <a:t>DEPLOY</a:t>
            </a:r>
          </a:p>
        </p:txBody>
      </p:sp>
      <p:sp>
        <p:nvSpPr>
          <p:cNvPr id="205" name="s205"/>
          <p:cNvSpPr>
            <a:spLocks noGrp="1"/>
          </p:cNvSpPr>
          <p:nvPr/>
        </p:nvSpPr>
        <p:spPr>
          <a:xfrm>
            <a:off x="0" y="6045200"/>
            <a:ext cx="1397000" cy="647700"/>
          </a:xfrm>
          <a:prstGeom prst="rect">
            <a:avLst/>
          </a:prstGeom>
          <a:solidFill>
            <a:srgbClr val="42A55F"/>
          </a:solidFill>
          <a:ln>
            <a:noFill/>
          </a:ln>
        </p:spPr>
        <p:txBody>
          <a:bodyPr lIns="18288" tIns="9144" rIns="18288" bIns="9144" anchor="ctr"/>
          <a:lstStyle/>
          <a:p>
            <a:pPr algn="ctr">
              <a:buNone/>
            </a:pPr>
            <a:r>
              <a:rPr lang="en-US" sz="850" b="1" dirty="0">
                <a:solidFill>
                  <a:srgbClr val="FFFFFF"/>
                </a:solidFill>
              </a:rPr>
              <a:t>POST-PROG</a:t>
            </a:r>
          </a:p>
        </p:txBody>
      </p:sp>
      <p:sp>
        <p:nvSpPr>
          <p:cNvPr id="300" name="s300"/>
          <p:cNvSpPr>
            <a:spLocks noGrp="1"/>
          </p:cNvSpPr>
          <p:nvPr/>
        </p:nvSpPr>
        <p:spPr>
          <a:xfrm>
            <a:off x="3204304" y="871559"/>
            <a:ext cx="635000" cy="486000"/>
          </a:xfrm>
          <a:prstGeom prst="rect">
            <a:avLst/>
          </a:prstGeom>
          <a:solidFill>
            <a:srgbClr val="3A87C6"/>
          </a:solidFill>
          <a:ln>
            <a:noFill/>
          </a:ln>
        </p:spPr>
        <p:txBody>
          <a:bodyPr vertOverflow="clip" wrap="square" lIns="0" tIns="0" rIns="0" bIns="0" anchor="ctr"/>
          <a:lstStyle/>
          <a:p>
            <a:pPr algn="ctr">
              <a:buNone/>
            </a:pPr>
            <a:r>
              <a:rPr lang="en-US" sz="1100" b="1" dirty="0">
                <a:solidFill>
                  <a:srgbClr val="FFFFFF"/>
                </a:solidFill>
              </a:rPr>
              <a:t>5</a:t>
            </a:r>
          </a:p>
        </p:txBody>
      </p:sp>
      <p:sp>
        <p:nvSpPr>
          <p:cNvPr id="301" name="s301"/>
          <p:cNvSpPr>
            <a:spLocks noGrp="1"/>
          </p:cNvSpPr>
          <p:nvPr/>
        </p:nvSpPr>
        <p:spPr>
          <a:xfrm>
            <a:off x="3175000" y="1350000"/>
            <a:ext cx="635000" cy="1134000"/>
          </a:xfrm>
          <a:prstGeom prst="rect">
            <a:avLst/>
          </a:prstGeom>
          <a:solidFill>
            <a:srgbClr val="162D45"/>
          </a:solidFill>
          <a:ln>
            <a:noFill/>
          </a:ln>
        </p:spPr>
        <p:txBody>
          <a:bodyPr vertOverflow="clip" wrap="square" lIns="9000" tIns="9000" rIns="9000" bIns="9000" anchor="ctr"/>
          <a:lstStyle/>
          <a:p>
            <a:pPr algn="ctr">
              <a:buNone/>
            </a:pPr>
            <a:r>
              <a:rPr lang="en-US" sz="1000" b="1" dirty="0">
                <a:solidFill>
                  <a:srgbClr val="FFFFFF"/>
                </a:solidFill>
              </a:rPr>
              <a:t>Benefits &amp;</a:t>
            </a:r>
          </a:p>
          <a:p>
            <a:pPr algn="ctr">
              <a:buNone/>
            </a:pPr>
            <a:r>
              <a:rPr lang="en-US" sz="900" dirty="0">
                <a:solidFill>
                  <a:srgbClr val="9FC5E8"/>
                </a:solidFill>
              </a:rPr>
              <a:t>Alignment</a:t>
            </a:r>
          </a:p>
        </p:txBody>
      </p:sp>
    </p:spTree>
    <p:extLst>
      <p:ext uri="{BB962C8B-B14F-4D97-AF65-F5344CB8AC3E}">
        <p14:creationId xmlns:p14="http://schemas.microsoft.com/office/powerpoint/2010/main" val="2567967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D2137"/>
        </a:solidFill>
        <a:effectLst/>
      </p:bgPr>
    </p:bg>
    <p:spTree>
      <p:nvGrpSpPr>
        <p:cNvPr id="1" name=""/>
        <p:cNvGrpSpPr/>
        <p:nvPr/>
      </p:nvGrpSpPr>
      <p:grpSpPr>
        <a:xfrm>
          <a:off x="0" y="0"/>
          <a:ext cx="0" cy="0"/>
          <a:chOff x="0" y="0"/>
          <a:chExt cx="0" cy="0"/>
        </a:xfrm>
      </p:grpSpPr>
      <p:sp>
        <p:nvSpPr>
          <p:cNvPr id="10" name="hdrBg"/>
          <p:cNvSpPr>
            <a:spLocks noGrp="1"/>
          </p:cNvSpPr>
          <p:nvPr/>
        </p:nvSpPr>
        <p:spPr>
          <a:xfrm>
            <a:off x="0" y="0"/>
            <a:ext cx="12192000" cy="533400"/>
          </a:xfrm>
          <a:prstGeom prst="rect">
            <a:avLst/>
          </a:prstGeom>
          <a:solidFill>
            <a:srgbClr val="3A87C6"/>
          </a:solidFill>
          <a:ln>
            <a:noFill/>
          </a:ln>
        </p:spPr>
        <p:txBody>
          <a:bodyPr lIns="36576" tIns="36576" rIns="36576" bIns="36576" anchor="ctr"/>
          <a:lstStyle/>
          <a:p>
            <a:pPr algn="ctr">
              <a:buNone/>
            </a:pPr>
            <a:r>
              <a:rPr lang="en-US" sz="2400" b="1" dirty="0">
                <a:solidFill>
                  <a:srgbClr val="FFFFFF"/>
                </a:solidFill>
              </a:rPr>
              <a:t>Pre-Programme Framework  ·  Stages 0–5  ·  12 Weeks</a:t>
            </a:r>
          </a:p>
        </p:txBody>
      </p:sp>
      <p:sp>
        <p:nvSpPr>
          <p:cNvPr id="11" name="tagline"/>
          <p:cNvSpPr>
            <a:spLocks noGrp="1"/>
          </p:cNvSpPr>
          <p:nvPr/>
        </p:nvSpPr>
        <p:spPr>
          <a:xfrm>
            <a:off x="0" y="533400"/>
            <a:ext cx="12192000" cy="355600"/>
          </a:xfrm>
          <a:prstGeom prst="rect">
            <a:avLst/>
          </a:prstGeom>
          <a:solidFill>
            <a:srgbClr val="1B3A5C"/>
          </a:solidFill>
          <a:ln>
            <a:noFill/>
          </a:ln>
        </p:spPr>
        <p:txBody>
          <a:bodyPr lIns="36576" tIns="36576" rIns="36576" bIns="36576" anchor="ctr"/>
          <a:lstStyle/>
          <a:p>
            <a:pPr algn="ctr">
              <a:buNone/>
            </a:pPr>
            <a:r>
              <a:rPr lang="en-US" sz="1100" dirty="0">
                <a:solidFill>
                  <a:srgbClr val="E8F0FA"/>
                </a:solidFill>
              </a:rPr>
              <a:t>Establishes the baselines, governance and ownership that make Selection through Optimisation (S6–S19) investment-grade  ·  Programme Charter produced in Design Governance &amp; Sponsorship (S3), activated at SI Selection with ROM Pricing (S9)</a:t>
            </a:r>
          </a:p>
        </p:txBody>
      </p:sp>
      <p:sp>
        <p:nvSpPr>
          <p:cNvPr id="12" name="botBar"/>
          <p:cNvSpPr>
            <a:spLocks noGrp="1"/>
          </p:cNvSpPr>
          <p:nvPr/>
        </p:nvSpPr>
        <p:spPr>
          <a:xfrm>
            <a:off x="0" y="6731000"/>
            <a:ext cx="12192000" cy="127000"/>
          </a:xfrm>
          <a:prstGeom prst="rect">
            <a:avLst/>
          </a:prstGeom>
          <a:solidFill>
            <a:srgbClr val="0D1B2A"/>
          </a:solidFill>
          <a:ln>
            <a:noFill/>
          </a:ln>
        </p:spPr>
        <p:txBody>
          <a:bodyPr lIns="36576" tIns="36576" rIns="36576" bIns="36576" anchor="ctr"/>
          <a:lstStyle/>
          <a:p>
            <a:endParaRPr lang="en-US" dirty="0"/>
          </a:p>
        </p:txBody>
      </p:sp>
      <p:sp>
        <p:nvSpPr>
          <p:cNvPr id="13" name="col0bg"/>
          <p:cNvSpPr>
            <a:spLocks noGrp="1"/>
          </p:cNvSpPr>
          <p:nvPr/>
        </p:nvSpPr>
        <p:spPr>
          <a:xfrm>
            <a:off x="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14" name="col0num"/>
          <p:cNvSpPr>
            <a:spLocks noGrp="1"/>
          </p:cNvSpPr>
          <p:nvPr/>
        </p:nvSpPr>
        <p:spPr>
          <a:xfrm>
            <a:off x="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0</a:t>
            </a:r>
          </a:p>
        </p:txBody>
      </p:sp>
      <p:sp>
        <p:nvSpPr>
          <p:cNvPr id="15" name="col0name"/>
          <p:cNvSpPr>
            <a:spLocks noGrp="1"/>
          </p:cNvSpPr>
          <p:nvPr/>
        </p:nvSpPr>
        <p:spPr>
          <a:xfrm>
            <a:off x="508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Problem / Opportunity Identification</a:t>
            </a:r>
          </a:p>
        </p:txBody>
      </p:sp>
      <p:sp>
        <p:nvSpPr>
          <p:cNvPr id="16" name="col0body"/>
          <p:cNvSpPr>
            <a:spLocks noGrp="1"/>
          </p:cNvSpPr>
          <p:nvPr/>
        </p:nvSpPr>
        <p:spPr>
          <a:xfrm>
            <a:off x="50800" y="1270000"/>
            <a:ext cx="1930400" cy="863600"/>
          </a:xfrm>
          <a:prstGeom prst="rect">
            <a:avLst/>
          </a:prstGeom>
          <a:noFill/>
          <a:ln>
            <a:noFill/>
          </a:ln>
        </p:spPr>
        <p:txBody>
          <a:bodyPr lIns="36576" tIns="36576" rIns="36576" bIns="36576" anchor="t"/>
          <a:lstStyle/>
          <a:p>
            <a:pPr algn="l">
              <a:buNone/>
            </a:pPr>
            <a:r>
              <a:rPr lang="en-US" sz="950" dirty="0">
                <a:solidFill>
                  <a:srgbClr val="B8D4F0"/>
                </a:solidFill>
              </a:rPr>
              <a:t>Defines the strategic trigger. Confirms the business problem or opportunity exists before any programme activity begins.</a:t>
            </a:r>
          </a:p>
        </p:txBody>
      </p:sp>
      <p:sp>
        <p:nvSpPr>
          <p:cNvPr id="17" name="col0div"/>
          <p:cNvSpPr>
            <a:spLocks noGrp="1"/>
          </p:cNvSpPr>
          <p:nvPr/>
        </p:nvSpPr>
        <p:spPr>
          <a:xfrm>
            <a:off x="254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18" name="col0b0"/>
          <p:cNvSpPr>
            <a:spLocks noGrp="1"/>
          </p:cNvSpPr>
          <p:nvPr/>
        </p:nvSpPr>
        <p:spPr>
          <a:xfrm>
            <a:off x="25400" y="2362200"/>
            <a:ext cx="1930400" cy="8636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Business problem or opportunity clearly articulated</a:t>
            </a:r>
          </a:p>
        </p:txBody>
      </p:sp>
      <p:sp>
        <p:nvSpPr>
          <p:cNvPr id="19" name="col0b1"/>
          <p:cNvSpPr>
            <a:spLocks noGrp="1"/>
          </p:cNvSpPr>
          <p:nvPr/>
        </p:nvSpPr>
        <p:spPr>
          <a:xfrm>
            <a:off x="50800" y="3098800"/>
            <a:ext cx="1930400" cy="8636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Current state pain points documented with evidence</a:t>
            </a:r>
          </a:p>
        </p:txBody>
      </p:sp>
      <p:sp>
        <p:nvSpPr>
          <p:cNvPr id="20" name="col0b2"/>
          <p:cNvSpPr>
            <a:spLocks noGrp="1"/>
          </p:cNvSpPr>
          <p:nvPr/>
        </p:nvSpPr>
        <p:spPr>
          <a:xfrm>
            <a:off x="50800" y="3886200"/>
            <a:ext cx="1930400" cy="8636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Strategic alignment to organisational priorities confirmed</a:t>
            </a:r>
          </a:p>
        </p:txBody>
      </p:sp>
      <p:sp>
        <p:nvSpPr>
          <p:cNvPr id="21" name="col0b3"/>
          <p:cNvSpPr>
            <a:spLocks noGrp="1"/>
          </p:cNvSpPr>
          <p:nvPr/>
        </p:nvSpPr>
        <p:spPr>
          <a:xfrm>
            <a:off x="50800" y="4622800"/>
            <a:ext cx="1930400" cy="8636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Executive sponsor identified and mandate confirmed</a:t>
            </a:r>
          </a:p>
        </p:txBody>
      </p:sp>
      <p:sp>
        <p:nvSpPr>
          <p:cNvPr id="22" name="col1bg"/>
          <p:cNvSpPr>
            <a:spLocks noGrp="1"/>
          </p:cNvSpPr>
          <p:nvPr/>
        </p:nvSpPr>
        <p:spPr>
          <a:xfrm>
            <a:off x="203200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23" name="vdiv1"/>
          <p:cNvSpPr>
            <a:spLocks noGrp="1"/>
          </p:cNvSpPr>
          <p:nvPr/>
        </p:nvSpPr>
        <p:spPr>
          <a:xfrm>
            <a:off x="2032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24" name="col1num"/>
          <p:cNvSpPr>
            <a:spLocks noGrp="1"/>
          </p:cNvSpPr>
          <p:nvPr/>
        </p:nvSpPr>
        <p:spPr>
          <a:xfrm>
            <a:off x="203200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1</a:t>
            </a:r>
          </a:p>
        </p:txBody>
      </p:sp>
      <p:sp>
        <p:nvSpPr>
          <p:cNvPr id="25" name="col1name"/>
          <p:cNvSpPr>
            <a:spLocks noGrp="1"/>
          </p:cNvSpPr>
          <p:nvPr/>
        </p:nvSpPr>
        <p:spPr>
          <a:xfrm>
            <a:off x="2540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Vision &amp; Strategy Alignment</a:t>
            </a:r>
          </a:p>
        </p:txBody>
      </p:sp>
      <p:sp>
        <p:nvSpPr>
          <p:cNvPr id="26" name="col1body"/>
          <p:cNvSpPr>
            <a:spLocks noGrp="1"/>
          </p:cNvSpPr>
          <p:nvPr/>
        </p:nvSpPr>
        <p:spPr>
          <a:xfrm>
            <a:off x="2082800" y="1270000"/>
            <a:ext cx="1930400" cy="965200"/>
          </a:xfrm>
          <a:prstGeom prst="rect">
            <a:avLst/>
          </a:prstGeom>
          <a:noFill/>
          <a:ln>
            <a:noFill/>
          </a:ln>
        </p:spPr>
        <p:txBody>
          <a:bodyPr lIns="36576" tIns="36576" rIns="36576" bIns="36576" anchor="t"/>
          <a:lstStyle/>
          <a:p>
            <a:pPr algn="l">
              <a:buNone/>
            </a:pPr>
            <a:r>
              <a:rPr lang="en-US" sz="950" dirty="0">
                <a:solidFill>
                  <a:srgbClr val="B8D4F0"/>
                </a:solidFill>
              </a:rPr>
              <a:t>Establishes the strategic baseline. Everything in Selection through Optimisation (S6–S19) is validated against the outputs of this stage.</a:t>
            </a:r>
          </a:p>
        </p:txBody>
      </p:sp>
      <p:sp>
        <p:nvSpPr>
          <p:cNvPr id="27" name="col1div"/>
          <p:cNvSpPr>
            <a:spLocks noGrp="1"/>
          </p:cNvSpPr>
          <p:nvPr/>
        </p:nvSpPr>
        <p:spPr>
          <a:xfrm>
            <a:off x="20828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28" name="col1b0"/>
          <p:cNvSpPr>
            <a:spLocks noGrp="1"/>
          </p:cNvSpPr>
          <p:nvPr/>
        </p:nvSpPr>
        <p:spPr>
          <a:xfrm>
            <a:off x="2082800" y="22606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Purpose statement drafted and agreed</a:t>
            </a:r>
          </a:p>
        </p:txBody>
      </p:sp>
      <p:sp>
        <p:nvSpPr>
          <p:cNvPr id="29" name="col1b1"/>
          <p:cNvSpPr>
            <a:spLocks noGrp="1"/>
          </p:cNvSpPr>
          <p:nvPr/>
        </p:nvSpPr>
        <p:spPr>
          <a:xfrm>
            <a:off x="2082800" y="33782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Capability baseline established</a:t>
            </a:r>
          </a:p>
        </p:txBody>
      </p:sp>
      <p:sp>
        <p:nvSpPr>
          <p:cNvPr id="30" name="col1b2"/>
          <p:cNvSpPr>
            <a:spLocks noGrp="1"/>
          </p:cNvSpPr>
          <p:nvPr/>
        </p:nvSpPr>
        <p:spPr>
          <a:xfrm>
            <a:off x="2082800" y="44958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Heatmap scored by functional leaders</a:t>
            </a:r>
          </a:p>
        </p:txBody>
      </p:sp>
      <p:sp>
        <p:nvSpPr>
          <p:cNvPr id="31" name="col1b3"/>
          <p:cNvSpPr>
            <a:spLocks noGrp="1"/>
          </p:cNvSpPr>
          <p:nvPr/>
        </p:nvSpPr>
        <p:spPr>
          <a:xfrm>
            <a:off x="2082800" y="56134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Operating model intent and guiding principles agreed</a:t>
            </a:r>
          </a:p>
        </p:txBody>
      </p:sp>
      <p:sp>
        <p:nvSpPr>
          <p:cNvPr id="32" name="col2bg"/>
          <p:cNvSpPr>
            <a:spLocks noGrp="1"/>
          </p:cNvSpPr>
          <p:nvPr/>
        </p:nvSpPr>
        <p:spPr>
          <a:xfrm>
            <a:off x="406400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33" name="vdiv2"/>
          <p:cNvSpPr>
            <a:spLocks noGrp="1"/>
          </p:cNvSpPr>
          <p:nvPr/>
        </p:nvSpPr>
        <p:spPr>
          <a:xfrm>
            <a:off x="4064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34" name="col2num"/>
          <p:cNvSpPr>
            <a:spLocks noGrp="1"/>
          </p:cNvSpPr>
          <p:nvPr/>
        </p:nvSpPr>
        <p:spPr>
          <a:xfrm>
            <a:off x="406400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2</a:t>
            </a:r>
          </a:p>
        </p:txBody>
      </p:sp>
      <p:sp>
        <p:nvSpPr>
          <p:cNvPr id="35" name="col2name"/>
          <p:cNvSpPr>
            <a:spLocks noGrp="1"/>
          </p:cNvSpPr>
          <p:nvPr/>
        </p:nvSpPr>
        <p:spPr>
          <a:xfrm>
            <a:off x="4572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Value Definition &amp; Case for Change</a:t>
            </a:r>
          </a:p>
        </p:txBody>
      </p:sp>
      <p:sp>
        <p:nvSpPr>
          <p:cNvPr id="36" name="col2body"/>
          <p:cNvSpPr>
            <a:spLocks noGrp="1"/>
          </p:cNvSpPr>
          <p:nvPr/>
        </p:nvSpPr>
        <p:spPr>
          <a:xfrm>
            <a:off x="4114800" y="1270000"/>
            <a:ext cx="1930400" cy="965200"/>
          </a:xfrm>
          <a:prstGeom prst="rect">
            <a:avLst/>
          </a:prstGeom>
          <a:noFill/>
          <a:ln>
            <a:noFill/>
          </a:ln>
        </p:spPr>
        <p:txBody>
          <a:bodyPr lIns="36576" tIns="36576" rIns="36576" bIns="36576" anchor="t"/>
          <a:lstStyle/>
          <a:p>
            <a:pPr algn="l">
              <a:buNone/>
            </a:pPr>
            <a:r>
              <a:rPr lang="en-US" sz="950" dirty="0">
                <a:solidFill>
                  <a:srgbClr val="B8D4F0"/>
                </a:solidFill>
              </a:rPr>
              <a:t>Builds the investment case from real baselines. Benefits mapped to named owners before any funding is approved.</a:t>
            </a:r>
          </a:p>
        </p:txBody>
      </p:sp>
      <p:sp>
        <p:nvSpPr>
          <p:cNvPr id="37" name="col2div"/>
          <p:cNvSpPr>
            <a:spLocks noGrp="1"/>
          </p:cNvSpPr>
          <p:nvPr/>
        </p:nvSpPr>
        <p:spPr>
          <a:xfrm>
            <a:off x="41148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38" name="col2b0"/>
          <p:cNvSpPr>
            <a:spLocks noGrp="1"/>
          </p:cNvSpPr>
          <p:nvPr/>
        </p:nvSpPr>
        <p:spPr>
          <a:xfrm>
            <a:off x="4114800" y="22606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Benefits map: every benefit linked to a named owner</a:t>
            </a:r>
          </a:p>
        </p:txBody>
      </p:sp>
      <p:sp>
        <p:nvSpPr>
          <p:cNvPr id="39" name="col2b1"/>
          <p:cNvSpPr>
            <a:spLocks noGrp="1"/>
          </p:cNvSpPr>
          <p:nvPr/>
        </p:nvSpPr>
        <p:spPr>
          <a:xfrm>
            <a:off x="4114800" y="33782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KPI baselines captured from live systems — not estimates</a:t>
            </a:r>
          </a:p>
        </p:txBody>
      </p:sp>
      <p:sp>
        <p:nvSpPr>
          <p:cNvPr id="40" name="col2b2"/>
          <p:cNvSpPr>
            <a:spLocks noGrp="1"/>
          </p:cNvSpPr>
          <p:nvPr/>
        </p:nvSpPr>
        <p:spPr>
          <a:xfrm>
            <a:off x="4114800" y="44958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ROI Driver Matrix completed</a:t>
            </a:r>
          </a:p>
        </p:txBody>
      </p:sp>
      <p:sp>
        <p:nvSpPr>
          <p:cNvPr id="41" name="col2b3"/>
          <p:cNvSpPr>
            <a:spLocks noGrp="1"/>
          </p:cNvSpPr>
          <p:nvPr/>
        </p:nvSpPr>
        <p:spPr>
          <a:xfrm>
            <a:off x="4114800" y="56134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Case for Change documented for Funding Envelope &amp; Benchmark Costs (S6) gate</a:t>
            </a:r>
          </a:p>
        </p:txBody>
      </p:sp>
      <p:sp>
        <p:nvSpPr>
          <p:cNvPr id="42" name="col3bg"/>
          <p:cNvSpPr>
            <a:spLocks noGrp="1"/>
          </p:cNvSpPr>
          <p:nvPr/>
        </p:nvSpPr>
        <p:spPr>
          <a:xfrm>
            <a:off x="609600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43" name="vdiv3"/>
          <p:cNvSpPr>
            <a:spLocks noGrp="1"/>
          </p:cNvSpPr>
          <p:nvPr/>
        </p:nvSpPr>
        <p:spPr>
          <a:xfrm>
            <a:off x="6096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44" name="col3num"/>
          <p:cNvSpPr>
            <a:spLocks noGrp="1"/>
          </p:cNvSpPr>
          <p:nvPr/>
        </p:nvSpPr>
        <p:spPr>
          <a:xfrm>
            <a:off x="609600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3</a:t>
            </a:r>
          </a:p>
        </p:txBody>
      </p:sp>
      <p:sp>
        <p:nvSpPr>
          <p:cNvPr id="45" name="col3name"/>
          <p:cNvSpPr>
            <a:spLocks noGrp="1"/>
          </p:cNvSpPr>
          <p:nvPr/>
        </p:nvSpPr>
        <p:spPr>
          <a:xfrm>
            <a:off x="6604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Design Governance &amp; Sponsorship</a:t>
            </a:r>
          </a:p>
        </p:txBody>
      </p:sp>
      <p:sp>
        <p:nvSpPr>
          <p:cNvPr id="46" name="col3body"/>
          <p:cNvSpPr>
            <a:spLocks noGrp="1"/>
          </p:cNvSpPr>
          <p:nvPr/>
        </p:nvSpPr>
        <p:spPr>
          <a:xfrm>
            <a:off x="6146800" y="1270000"/>
            <a:ext cx="1930400" cy="965200"/>
          </a:xfrm>
          <a:prstGeom prst="rect">
            <a:avLst/>
          </a:prstGeom>
          <a:noFill/>
          <a:ln>
            <a:noFill/>
          </a:ln>
        </p:spPr>
        <p:txBody>
          <a:bodyPr lIns="36576" tIns="36576" rIns="36576" bIns="36576" anchor="t"/>
          <a:lstStyle/>
          <a:p>
            <a:pPr algn="l">
              <a:buNone/>
            </a:pPr>
            <a:r>
              <a:rPr lang="en-US" sz="950" dirty="0">
                <a:solidFill>
                  <a:srgbClr val="B8D4F0"/>
                </a:solidFill>
              </a:rPr>
              <a:t>Governance structures and accountability confirmed. Programme Charter signed before Funding Envelope &amp; Benchmark Costs (S6) gate.</a:t>
            </a:r>
          </a:p>
        </p:txBody>
      </p:sp>
      <p:sp>
        <p:nvSpPr>
          <p:cNvPr id="47" name="col3div"/>
          <p:cNvSpPr>
            <a:spLocks noGrp="1"/>
          </p:cNvSpPr>
          <p:nvPr/>
        </p:nvSpPr>
        <p:spPr>
          <a:xfrm>
            <a:off x="61468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48" name="col3b0"/>
          <p:cNvSpPr>
            <a:spLocks noGrp="1"/>
          </p:cNvSpPr>
          <p:nvPr/>
        </p:nvSpPr>
        <p:spPr>
          <a:xfrm>
            <a:off x="6146800" y="22606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RACI: roles and accountability confirmed</a:t>
            </a:r>
          </a:p>
        </p:txBody>
      </p:sp>
      <p:sp>
        <p:nvSpPr>
          <p:cNvPr id="49" name="col3b1"/>
          <p:cNvSpPr>
            <a:spLocks noGrp="1"/>
          </p:cNvSpPr>
          <p:nvPr/>
        </p:nvSpPr>
        <p:spPr>
          <a:xfrm>
            <a:off x="6146800" y="33782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Decision Rights Framework established</a:t>
            </a:r>
          </a:p>
        </p:txBody>
      </p:sp>
      <p:sp>
        <p:nvSpPr>
          <p:cNvPr id="50" name="col3b2"/>
          <p:cNvSpPr>
            <a:spLocks noGrp="1"/>
          </p:cNvSpPr>
          <p:nvPr/>
        </p:nvSpPr>
        <p:spPr>
          <a:xfrm>
            <a:off x="6146800" y="44958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Design Authority terms of reference agreed</a:t>
            </a:r>
          </a:p>
        </p:txBody>
      </p:sp>
      <p:sp>
        <p:nvSpPr>
          <p:cNvPr id="51" name="col3b3"/>
          <p:cNvSpPr>
            <a:spLocks noGrp="1"/>
          </p:cNvSpPr>
          <p:nvPr/>
        </p:nvSpPr>
        <p:spPr>
          <a:xfrm>
            <a:off x="6146800" y="56134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Steering Committee membership and cadence confirmed</a:t>
            </a:r>
          </a:p>
        </p:txBody>
      </p:sp>
      <p:sp>
        <p:nvSpPr>
          <p:cNvPr id="52" name="col4bg"/>
          <p:cNvSpPr>
            <a:spLocks noGrp="1"/>
          </p:cNvSpPr>
          <p:nvPr/>
        </p:nvSpPr>
        <p:spPr>
          <a:xfrm>
            <a:off x="812800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53" name="vdiv4"/>
          <p:cNvSpPr>
            <a:spLocks noGrp="1"/>
          </p:cNvSpPr>
          <p:nvPr/>
        </p:nvSpPr>
        <p:spPr>
          <a:xfrm>
            <a:off x="8128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54" name="col4num"/>
          <p:cNvSpPr>
            <a:spLocks noGrp="1"/>
          </p:cNvSpPr>
          <p:nvPr/>
        </p:nvSpPr>
        <p:spPr>
          <a:xfrm>
            <a:off x="812800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4</a:t>
            </a:r>
          </a:p>
        </p:txBody>
      </p:sp>
      <p:sp>
        <p:nvSpPr>
          <p:cNvPr id="55" name="col4name"/>
          <p:cNvSpPr>
            <a:spLocks noGrp="1"/>
          </p:cNvSpPr>
          <p:nvPr/>
        </p:nvSpPr>
        <p:spPr>
          <a:xfrm>
            <a:off x="8636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Execution Enablement</a:t>
            </a:r>
          </a:p>
        </p:txBody>
      </p:sp>
      <p:sp>
        <p:nvSpPr>
          <p:cNvPr id="56" name="col4body"/>
          <p:cNvSpPr>
            <a:spLocks noGrp="1"/>
          </p:cNvSpPr>
          <p:nvPr/>
        </p:nvSpPr>
        <p:spPr>
          <a:xfrm>
            <a:off x="8178800" y="1270000"/>
            <a:ext cx="1930400" cy="965200"/>
          </a:xfrm>
          <a:prstGeom prst="rect">
            <a:avLst/>
          </a:prstGeom>
          <a:noFill/>
          <a:ln>
            <a:noFill/>
          </a:ln>
        </p:spPr>
        <p:txBody>
          <a:bodyPr lIns="36576" tIns="36576" rIns="36576" bIns="36576" anchor="t"/>
          <a:lstStyle/>
          <a:p>
            <a:pPr algn="l">
              <a:buNone/>
            </a:pPr>
            <a:r>
              <a:rPr lang="en-US" sz="950" dirty="0">
                <a:solidFill>
                  <a:srgbClr val="B8D4F0"/>
                </a:solidFill>
              </a:rPr>
              <a:t>Programme readiness confirmed. Mobilisation plan, risk register, and stage gate criteria locked before delivery begins.</a:t>
            </a:r>
          </a:p>
        </p:txBody>
      </p:sp>
      <p:sp>
        <p:nvSpPr>
          <p:cNvPr id="57" name="col4div"/>
          <p:cNvSpPr>
            <a:spLocks noGrp="1"/>
          </p:cNvSpPr>
          <p:nvPr/>
        </p:nvSpPr>
        <p:spPr>
          <a:xfrm>
            <a:off x="81788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58" name="col4b0"/>
          <p:cNvSpPr>
            <a:spLocks noGrp="1"/>
          </p:cNvSpPr>
          <p:nvPr/>
        </p:nvSpPr>
        <p:spPr>
          <a:xfrm>
            <a:off x="8178800" y="22606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Stage gate readiness criteria defined</a:t>
            </a:r>
          </a:p>
        </p:txBody>
      </p:sp>
      <p:sp>
        <p:nvSpPr>
          <p:cNvPr id="59" name="col4b1"/>
          <p:cNvSpPr>
            <a:spLocks noGrp="1"/>
          </p:cNvSpPr>
          <p:nvPr/>
        </p:nvSpPr>
        <p:spPr>
          <a:xfrm>
            <a:off x="8178800" y="33782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Change impact assessment and risk register completed</a:t>
            </a:r>
          </a:p>
        </p:txBody>
      </p:sp>
      <p:sp>
        <p:nvSpPr>
          <p:cNvPr id="60" name="col4b2"/>
          <p:cNvSpPr>
            <a:spLocks noGrp="1"/>
          </p:cNvSpPr>
          <p:nvPr/>
        </p:nvSpPr>
        <p:spPr>
          <a:xfrm>
            <a:off x="8178800" y="44958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Mobilisation plan confirmed with resource commitments</a:t>
            </a:r>
          </a:p>
        </p:txBody>
      </p:sp>
      <p:sp>
        <p:nvSpPr>
          <p:cNvPr id="61" name="col4b3"/>
          <p:cNvSpPr>
            <a:spLocks noGrp="1"/>
          </p:cNvSpPr>
          <p:nvPr/>
        </p:nvSpPr>
        <p:spPr>
          <a:xfrm>
            <a:off x="8178800" y="56134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Scope prioritisation matrix confirmed against benefits map</a:t>
            </a:r>
          </a:p>
        </p:txBody>
      </p:sp>
      <p:sp>
        <p:nvSpPr>
          <p:cNvPr id="500" name="s500"/>
          <p:cNvSpPr>
            <a:spLocks noGrp="1"/>
          </p:cNvSpPr>
          <p:nvPr/>
        </p:nvSpPr>
        <p:spPr>
          <a:xfrm>
            <a:off x="10160000" y="889000"/>
            <a:ext cx="2032000" cy="5842000"/>
          </a:xfrm>
          <a:prstGeom prst="rect">
            <a:avLst/>
          </a:prstGeom>
          <a:solidFill>
            <a:srgbClr val="162D45"/>
          </a:solidFill>
          <a:ln>
            <a:noFill/>
          </a:ln>
        </p:spPr>
        <p:txBody>
          <a:bodyPr lIns="36576" tIns="36576" rIns="36576" bIns="36576" anchor="ctr"/>
          <a:lstStyle/>
          <a:p>
            <a:endParaRPr lang="en-US" dirty="0"/>
          </a:p>
        </p:txBody>
      </p:sp>
      <p:sp>
        <p:nvSpPr>
          <p:cNvPr id="501" name="s501"/>
          <p:cNvSpPr>
            <a:spLocks noGrp="1"/>
          </p:cNvSpPr>
          <p:nvPr/>
        </p:nvSpPr>
        <p:spPr>
          <a:xfrm>
            <a:off x="10160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502" name="s502"/>
          <p:cNvSpPr>
            <a:spLocks noGrp="1"/>
          </p:cNvSpPr>
          <p:nvPr/>
        </p:nvSpPr>
        <p:spPr>
          <a:xfrm>
            <a:off x="10160000" y="889000"/>
            <a:ext cx="482600" cy="381000"/>
          </a:xfrm>
          <a:prstGeom prst="rect">
            <a:avLst/>
          </a:prstGeom>
          <a:solidFill>
            <a:srgbClr val="3A87C6"/>
          </a:solidFill>
          <a:ln>
            <a:noFill/>
          </a:ln>
        </p:spPr>
        <p:txBody>
          <a:bodyPr lIns="36576" tIns="36576" rIns="36576" bIns="36576" anchor="ctr"/>
          <a:lstStyle/>
          <a:p>
            <a:pPr algn="ctr">
              <a:buNone/>
            </a:pPr>
            <a:r>
              <a:rPr lang="en-US" sz="1600" b="1" dirty="0">
                <a:solidFill>
                  <a:srgbClr val="FFFFFF"/>
                </a:solidFill>
              </a:rPr>
              <a:t>5</a:t>
            </a:r>
          </a:p>
        </p:txBody>
      </p:sp>
      <p:sp>
        <p:nvSpPr>
          <p:cNvPr id="503" name="s503"/>
          <p:cNvSpPr>
            <a:spLocks noGrp="1"/>
          </p:cNvSpPr>
          <p:nvPr/>
        </p:nvSpPr>
        <p:spPr>
          <a:xfrm>
            <a:off x="10668000" y="889000"/>
            <a:ext cx="1524000" cy="381000"/>
          </a:xfrm>
          <a:prstGeom prst="rect">
            <a:avLst/>
          </a:prstGeom>
          <a:solidFill>
            <a:srgbClr val="1A3A5C"/>
          </a:solidFill>
          <a:ln>
            <a:noFill/>
          </a:ln>
        </p:spPr>
        <p:txBody>
          <a:bodyPr lIns="36576" tIns="36576" rIns="36576" bIns="36576" anchor="ctr"/>
          <a:lstStyle/>
          <a:p>
            <a:pPr algn="l">
              <a:buNone/>
            </a:pPr>
            <a:r>
              <a:rPr lang="en-US" sz="900" b="1" dirty="0">
                <a:solidFill>
                  <a:srgbClr val="FFFFFF"/>
                </a:solidFill>
              </a:rPr>
              <a:t>Benefits Realisation &amp; Continuous Alignment</a:t>
            </a:r>
          </a:p>
        </p:txBody>
      </p:sp>
      <p:sp>
        <p:nvSpPr>
          <p:cNvPr id="504" name="s504"/>
          <p:cNvSpPr>
            <a:spLocks noGrp="1"/>
          </p:cNvSpPr>
          <p:nvPr/>
        </p:nvSpPr>
        <p:spPr>
          <a:xfrm>
            <a:off x="10210800" y="1270000"/>
            <a:ext cx="1930400" cy="965200"/>
          </a:xfrm>
          <a:prstGeom prst="rect">
            <a:avLst/>
          </a:prstGeom>
          <a:noFill/>
          <a:ln>
            <a:noFill/>
          </a:ln>
        </p:spPr>
        <p:txBody>
          <a:bodyPr lIns="36576" tIns="36576" rIns="36576" bIns="36576" anchor="t"/>
          <a:lstStyle/>
          <a:p>
            <a:pPr algn="l">
              <a:buNone/>
            </a:pPr>
            <a:r>
              <a:rPr lang="en-US" sz="950" dirty="0">
                <a:solidFill>
                  <a:srgbClr val="B8D4F0"/>
                </a:solidFill>
              </a:rPr>
              <a:t>Measurement framework locked. Every benefit owner has a confirmed KPI, baseline, target, and reporting cadence.</a:t>
            </a:r>
          </a:p>
        </p:txBody>
      </p:sp>
      <p:sp>
        <p:nvSpPr>
          <p:cNvPr id="505" name="s505"/>
          <p:cNvSpPr>
            <a:spLocks noGrp="1"/>
          </p:cNvSpPr>
          <p:nvPr/>
        </p:nvSpPr>
        <p:spPr>
          <a:xfrm>
            <a:off x="10210800" y="2235200"/>
            <a:ext cx="1930400" cy="25400"/>
          </a:xfrm>
          <a:prstGeom prst="rect">
            <a:avLst/>
          </a:prstGeom>
          <a:solidFill>
            <a:srgbClr val="3A87C6"/>
          </a:solidFill>
          <a:ln>
            <a:noFill/>
          </a:ln>
        </p:spPr>
        <p:txBody>
          <a:bodyPr lIns="36576" tIns="36576" rIns="36576" bIns="36576" anchor="ctr"/>
          <a:lstStyle/>
          <a:p>
            <a:endParaRPr lang="en-US" dirty="0"/>
          </a:p>
        </p:txBody>
      </p:sp>
      <p:sp>
        <p:nvSpPr>
          <p:cNvPr id="506" name="s506"/>
          <p:cNvSpPr>
            <a:spLocks noGrp="1"/>
          </p:cNvSpPr>
          <p:nvPr/>
        </p:nvSpPr>
        <p:spPr>
          <a:xfrm>
            <a:off x="10210800" y="22606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Measurement framework per benefit owner locked</a:t>
            </a:r>
          </a:p>
        </p:txBody>
      </p:sp>
      <p:sp>
        <p:nvSpPr>
          <p:cNvPr id="507" name="s507"/>
          <p:cNvSpPr>
            <a:spLocks noGrp="1"/>
          </p:cNvSpPr>
          <p:nvPr/>
        </p:nvSpPr>
        <p:spPr>
          <a:xfrm>
            <a:off x="10210800" y="33782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Reporting cadence and review packs confirmed</a:t>
            </a:r>
          </a:p>
        </p:txBody>
      </p:sp>
      <p:sp>
        <p:nvSpPr>
          <p:cNvPr id="508" name="s508"/>
          <p:cNvSpPr>
            <a:spLocks noGrp="1"/>
          </p:cNvSpPr>
          <p:nvPr/>
        </p:nvSpPr>
        <p:spPr>
          <a:xfrm>
            <a:off x="10210800" y="44958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Benefits tracker template in place</a:t>
            </a:r>
          </a:p>
        </p:txBody>
      </p:sp>
      <p:sp>
        <p:nvSpPr>
          <p:cNvPr id="509" name="s509"/>
          <p:cNvSpPr>
            <a:spLocks noGrp="1"/>
          </p:cNvSpPr>
          <p:nvPr/>
        </p:nvSpPr>
        <p:spPr>
          <a:xfrm>
            <a:off x="10210800" y="5613400"/>
            <a:ext cx="1930400" cy="1092200"/>
          </a:xfrm>
          <a:prstGeom prst="rect">
            <a:avLst/>
          </a:prstGeom>
          <a:solidFill>
            <a:srgbClr val="1B2F45"/>
          </a:solidFill>
          <a:ln>
            <a:noFill/>
          </a:ln>
        </p:spPr>
        <p:txBody>
          <a:bodyPr lIns="36576" tIns="36576" rIns="36576" bIns="36576" anchor="ctr"/>
          <a:lstStyle/>
          <a:p>
            <a:pPr algn="l">
              <a:buNone/>
            </a:pPr>
            <a:r>
              <a:rPr lang="en-US" sz="950" dirty="0">
                <a:solidFill>
                  <a:srgbClr val="B8D4F0"/>
                </a:solidFill>
              </a:rPr>
              <a:t>· Exec oversight commitment and review cadence confirmed</a:t>
            </a:r>
          </a:p>
        </p:txBody>
      </p:sp>
      <p:sp>
        <p:nvSpPr>
          <p:cNvPr id="600" name="gateDiv"/>
          <p:cNvSpPr/>
          <p:nvPr/>
        </p:nvSpPr>
        <p:spPr>
          <a:xfrm>
            <a:off x="50800" y="5638800"/>
            <a:ext cx="1930400" cy="25400"/>
          </a:xfrm>
          <a:prstGeom prst="rect">
            <a:avLst/>
          </a:prstGeom>
          <a:solidFill>
            <a:srgbClr val="E89A35"/>
          </a:solidFill>
          <a:ln>
            <a:noFill/>
          </a:ln>
        </p:spPr>
        <p:txBody>
          <a:bodyPr wrap="square" lIns="0" tIns="0" rIns="0" bIns="0"/>
          <a:lstStyle/>
          <a:p>
            <a:endParaRPr lang="en-US"/>
          </a:p>
        </p:txBody>
      </p:sp>
      <p:sp>
        <p:nvSpPr>
          <p:cNvPr id="601" name="gateCheck"/>
          <p:cNvSpPr txBox="1"/>
          <p:nvPr/>
        </p:nvSpPr>
        <p:spPr>
          <a:xfrm>
            <a:off x="50800" y="5689600"/>
            <a:ext cx="1930400" cy="1016000"/>
          </a:xfrm>
          <a:prstGeom prst="rect">
            <a:avLst/>
          </a:prstGeom>
          <a:noFill/>
          <a:ln>
            <a:noFill/>
          </a:ln>
        </p:spPr>
        <p:txBody>
          <a:bodyPr wrap="square" lIns="0" tIns="0" rIns="0" bIns="0" anchor="t"/>
          <a:lstStyle/>
          <a:p>
            <a:pPr algn="l">
              <a:buNone/>
            </a:pPr>
            <a:r>
              <a:rPr lang="en-US" sz="900" b="1" dirty="0">
                <a:solidFill>
                  <a:srgbClr val="F4A024"/>
                </a:solidFill>
              </a:rPr>
              <a:t>⚠ Gate Check</a:t>
            </a:r>
          </a:p>
          <a:p>
            <a:pPr algn="l">
              <a:buNone/>
            </a:pPr>
            <a:r>
              <a:rPr lang="en-US" sz="850" i="1" dirty="0">
                <a:solidFill>
                  <a:srgbClr val="F4A024"/>
                </a:solidFill>
              </a:rPr>
              <a:t>If Problem / Opportunity (S0) is incomplete or informal, a 2-hour executive session is required to document and confirm the strategic trigger before proceeding. Do not start the 12-week clock until S0 is signed off.</a:t>
            </a:r>
          </a:p>
        </p:txBody>
      </p:sp>
    </p:spTree>
    <p:extLst>
      <p:ext uri="{BB962C8B-B14F-4D97-AF65-F5344CB8AC3E}">
        <p14:creationId xmlns:p14="http://schemas.microsoft.com/office/powerpoint/2010/main" val="462897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D2137"/>
        </a:solidFill>
        <a:effectLst/>
      </p:bgPr>
    </p:bg>
    <p:spTree>
      <p:nvGrpSpPr>
        <p:cNvPr id="1" name=""/>
        <p:cNvGrpSpPr/>
        <p:nvPr/>
      </p:nvGrpSpPr>
      <p:grpSpPr>
        <a:xfrm>
          <a:off x="0" y="0"/>
          <a:ext cx="0" cy="0"/>
          <a:chOff x="0" y="0"/>
          <a:chExt cx="0" cy="0"/>
        </a:xfrm>
      </p:grpSpPr>
      <p:sp>
        <p:nvSpPr>
          <p:cNvPr id="10" name="hdrBg"/>
          <p:cNvSpPr>
            <a:spLocks noGrp="1"/>
          </p:cNvSpPr>
          <p:nvPr/>
        </p:nvSpPr>
        <p:spPr>
          <a:xfrm>
            <a:off x="0" y="0"/>
            <a:ext cx="12192000" cy="533400"/>
          </a:xfrm>
          <a:prstGeom prst="rect">
            <a:avLst/>
          </a:prstGeom>
          <a:solidFill>
            <a:srgbClr val="E89A35"/>
          </a:solidFill>
          <a:ln>
            <a:noFill/>
          </a:ln>
        </p:spPr>
        <p:txBody>
          <a:bodyPr lIns="36576" tIns="36576" rIns="36576" bIns="36576" anchor="ctr"/>
          <a:lstStyle/>
          <a:p>
            <a:pPr algn="ctr">
              <a:buNone/>
            </a:pPr>
            <a:r>
              <a:rPr lang="en-US" sz="2400" b="1" dirty="0">
                <a:solidFill>
                  <a:srgbClr val="FFFFFF"/>
                </a:solidFill>
              </a:rPr>
              <a:t>Selection  ·  Stages 6–9</a:t>
            </a:r>
          </a:p>
        </p:txBody>
      </p:sp>
      <p:sp>
        <p:nvSpPr>
          <p:cNvPr id="11" name="tagline"/>
          <p:cNvSpPr>
            <a:spLocks noGrp="1"/>
          </p:cNvSpPr>
          <p:nvPr/>
        </p:nvSpPr>
        <p:spPr>
          <a:xfrm>
            <a:off x="0" y="533400"/>
            <a:ext cx="12192000" cy="355600"/>
          </a:xfrm>
          <a:prstGeom prst="rect">
            <a:avLst/>
          </a:prstGeom>
          <a:solidFill>
            <a:srgbClr val="1B3A5C"/>
          </a:solidFill>
          <a:ln>
            <a:noFill/>
          </a:ln>
        </p:spPr>
        <p:txBody>
          <a:bodyPr lIns="36576" tIns="36576" rIns="36576" bIns="36576" anchor="ctr"/>
          <a:lstStyle/>
          <a:p>
            <a:pPr algn="ctr">
              <a:buNone/>
            </a:pPr>
            <a:r>
              <a:rPr lang="en-US" sz="1100" dirty="0">
                <a:solidFill>
                  <a:srgbClr val="E8F0FA"/>
                </a:solidFill>
              </a:rPr>
              <a:t>Investment-grade selection decisions  ·  Real baselines, agreed capability heatmap and signed Decision Rights Framework already in place</a:t>
            </a:r>
          </a:p>
        </p:txBody>
      </p:sp>
      <p:sp>
        <p:nvSpPr>
          <p:cNvPr id="12" name="botBar"/>
          <p:cNvSpPr>
            <a:spLocks noGrp="1"/>
          </p:cNvSpPr>
          <p:nvPr/>
        </p:nvSpPr>
        <p:spPr>
          <a:xfrm>
            <a:off x="0" y="6731000"/>
            <a:ext cx="12192000" cy="127000"/>
          </a:xfrm>
          <a:prstGeom prst="rect">
            <a:avLst/>
          </a:prstGeom>
          <a:solidFill>
            <a:srgbClr val="0D1B2A"/>
          </a:solidFill>
          <a:ln>
            <a:noFill/>
          </a:ln>
        </p:spPr>
        <p:txBody>
          <a:bodyPr lIns="36576" tIns="36576" rIns="36576" bIns="36576" anchor="ctr"/>
          <a:lstStyle/>
          <a:p>
            <a:endParaRPr lang="en-US" dirty="0"/>
          </a:p>
        </p:txBody>
      </p:sp>
      <p:sp>
        <p:nvSpPr>
          <p:cNvPr id="20" name="col0bg"/>
          <p:cNvSpPr>
            <a:spLocks noGrp="1"/>
          </p:cNvSpPr>
          <p:nvPr/>
        </p:nvSpPr>
        <p:spPr>
          <a:xfrm>
            <a:off x="0" y="889000"/>
            <a:ext cx="3048000" cy="5842000"/>
          </a:xfrm>
          <a:prstGeom prst="rect">
            <a:avLst/>
          </a:prstGeom>
          <a:solidFill>
            <a:srgbClr val="162D45"/>
          </a:solidFill>
          <a:ln>
            <a:noFill/>
          </a:ln>
        </p:spPr>
        <p:txBody>
          <a:bodyPr lIns="36576" tIns="36576" rIns="36576" bIns="36576" anchor="ctr"/>
          <a:lstStyle/>
          <a:p>
            <a:endParaRPr lang="en-US" dirty="0"/>
          </a:p>
        </p:txBody>
      </p:sp>
      <p:sp>
        <p:nvSpPr>
          <p:cNvPr id="21" name="col0num"/>
          <p:cNvSpPr>
            <a:spLocks noGrp="1"/>
          </p:cNvSpPr>
          <p:nvPr/>
        </p:nvSpPr>
        <p:spPr>
          <a:xfrm>
            <a:off x="0" y="889000"/>
            <a:ext cx="584200" cy="381000"/>
          </a:xfrm>
          <a:prstGeom prst="rect">
            <a:avLst/>
          </a:prstGeom>
          <a:solidFill>
            <a:srgbClr val="E89A35"/>
          </a:solidFill>
          <a:ln>
            <a:noFill/>
          </a:ln>
        </p:spPr>
        <p:txBody>
          <a:bodyPr lIns="36576" tIns="36576" rIns="36576" bIns="36576" anchor="ctr"/>
          <a:lstStyle/>
          <a:p>
            <a:pPr algn="ctr">
              <a:buNone/>
            </a:pPr>
            <a:r>
              <a:rPr lang="en-US" sz="1600" b="1" dirty="0">
                <a:solidFill>
                  <a:srgbClr val="FFFFFF"/>
                </a:solidFill>
              </a:rPr>
              <a:t>6</a:t>
            </a:r>
          </a:p>
        </p:txBody>
      </p:sp>
      <p:sp>
        <p:nvSpPr>
          <p:cNvPr id="22" name="col0name"/>
          <p:cNvSpPr>
            <a:spLocks noGrp="1"/>
          </p:cNvSpPr>
          <p:nvPr/>
        </p:nvSpPr>
        <p:spPr>
          <a:xfrm>
            <a:off x="609600" y="889000"/>
            <a:ext cx="2413000" cy="381000"/>
          </a:xfrm>
          <a:prstGeom prst="rect">
            <a:avLst/>
          </a:prstGeom>
          <a:solidFill>
            <a:srgbClr val="1A3A5C"/>
          </a:solidFill>
          <a:ln>
            <a:noFill/>
          </a:ln>
        </p:spPr>
        <p:txBody>
          <a:bodyPr lIns="36576" tIns="36576" rIns="36576" bIns="36576" anchor="ctr"/>
          <a:lstStyle/>
          <a:p>
            <a:pPr algn="l">
              <a:buNone/>
            </a:pPr>
            <a:r>
              <a:rPr lang="en-US" sz="1000" b="1" dirty="0">
                <a:solidFill>
                  <a:srgbClr val="FFFFFF"/>
                </a:solidFill>
              </a:rPr>
              <a:t>Funding Envelope &amp; Benchmark Costs</a:t>
            </a:r>
          </a:p>
        </p:txBody>
      </p:sp>
      <p:sp>
        <p:nvSpPr>
          <p:cNvPr id="23" name="col0body"/>
          <p:cNvSpPr>
            <a:spLocks noGrp="1"/>
          </p:cNvSpPr>
          <p:nvPr/>
        </p:nvSpPr>
        <p:spPr>
          <a:xfrm>
            <a:off x="50800" y="1320800"/>
            <a:ext cx="2946400" cy="965200"/>
          </a:xfrm>
          <a:prstGeom prst="rect">
            <a:avLst/>
          </a:prstGeom>
          <a:noFill/>
          <a:ln>
            <a:noFill/>
          </a:ln>
        </p:spPr>
        <p:txBody>
          <a:bodyPr lIns="36576" tIns="36576" rIns="36576" bIns="36576" anchor="t"/>
          <a:lstStyle/>
          <a:p>
            <a:pPr algn="l">
              <a:buNone/>
            </a:pPr>
            <a:r>
              <a:rPr lang="en-US" sz="900" dirty="0">
                <a:solidFill>
                  <a:srgbClr val="D4E1F0"/>
                </a:solidFill>
              </a:rPr>
              <a:t>Funding envelope built on benchmark costs from the Case for Change. Board-ready with named executive sponsor and agreed budget.</a:t>
            </a:r>
          </a:p>
        </p:txBody>
      </p:sp>
      <p:sp>
        <p:nvSpPr>
          <p:cNvPr id="24" name="col0div"/>
          <p:cNvSpPr>
            <a:spLocks noGrp="1"/>
          </p:cNvSpPr>
          <p:nvPr/>
        </p:nvSpPr>
        <p:spPr>
          <a:xfrm>
            <a:off x="50800" y="2311400"/>
            <a:ext cx="2946400" cy="25400"/>
          </a:xfrm>
          <a:prstGeom prst="rect">
            <a:avLst/>
          </a:prstGeom>
          <a:solidFill>
            <a:srgbClr val="E89A35"/>
          </a:solidFill>
          <a:ln>
            <a:noFill/>
          </a:ln>
        </p:spPr>
        <p:txBody>
          <a:bodyPr lIns="36576" tIns="36576" rIns="36576" bIns="36576" anchor="ctr"/>
          <a:lstStyle/>
          <a:p>
            <a:endParaRPr lang="en-US" dirty="0"/>
          </a:p>
        </p:txBody>
      </p:sp>
      <p:sp>
        <p:nvSpPr>
          <p:cNvPr id="25" name="col0b0"/>
          <p:cNvSpPr>
            <a:spLocks noGrp="1"/>
          </p:cNvSpPr>
          <p:nvPr/>
        </p:nvSpPr>
        <p:spPr>
          <a:xfrm>
            <a:off x="50800" y="2362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Funding envelope with benchmark costs completed and board-ready</a:t>
            </a:r>
          </a:p>
        </p:txBody>
      </p:sp>
      <p:sp>
        <p:nvSpPr>
          <p:cNvPr id="26" name="col0b1"/>
          <p:cNvSpPr>
            <a:spLocks noGrp="1"/>
          </p:cNvSpPr>
          <p:nvPr/>
        </p:nvSpPr>
        <p:spPr>
          <a:xfrm>
            <a:off x="50800" y="3441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Options appraisal documented with recommended approach</a:t>
            </a:r>
          </a:p>
        </p:txBody>
      </p:sp>
      <p:sp>
        <p:nvSpPr>
          <p:cNvPr id="27" name="col0b2"/>
          <p:cNvSpPr>
            <a:spLocks noGrp="1"/>
          </p:cNvSpPr>
          <p:nvPr/>
        </p:nvSpPr>
        <p:spPr>
          <a:xfrm>
            <a:off x="50800" y="4521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Funding approval obtained with agreed budget envelope</a:t>
            </a:r>
          </a:p>
        </p:txBody>
      </p:sp>
      <p:sp>
        <p:nvSpPr>
          <p:cNvPr id="28" name="col0b3"/>
          <p:cNvSpPr>
            <a:spLocks noGrp="1"/>
          </p:cNvSpPr>
          <p:nvPr/>
        </p:nvSpPr>
        <p:spPr>
          <a:xfrm>
            <a:off x="50800" y="5600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Programme initiation authorised with named executive sponsor</a:t>
            </a:r>
          </a:p>
        </p:txBody>
      </p:sp>
      <p:sp>
        <p:nvSpPr>
          <p:cNvPr id="29" name="col1bg"/>
          <p:cNvSpPr>
            <a:spLocks noGrp="1"/>
          </p:cNvSpPr>
          <p:nvPr/>
        </p:nvSpPr>
        <p:spPr>
          <a:xfrm>
            <a:off x="3048000" y="889000"/>
            <a:ext cx="3048000" cy="5842000"/>
          </a:xfrm>
          <a:prstGeom prst="rect">
            <a:avLst/>
          </a:prstGeom>
          <a:solidFill>
            <a:srgbClr val="162D45"/>
          </a:solidFill>
          <a:ln>
            <a:noFill/>
          </a:ln>
        </p:spPr>
        <p:txBody>
          <a:bodyPr lIns="36576" tIns="36576" rIns="36576" bIns="36576" anchor="ctr"/>
          <a:lstStyle/>
          <a:p>
            <a:endParaRPr lang="en-US" dirty="0"/>
          </a:p>
        </p:txBody>
      </p:sp>
      <p:sp>
        <p:nvSpPr>
          <p:cNvPr id="30" name="vdiv1"/>
          <p:cNvSpPr>
            <a:spLocks noGrp="1"/>
          </p:cNvSpPr>
          <p:nvPr/>
        </p:nvSpPr>
        <p:spPr>
          <a:xfrm>
            <a:off x="3048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31" name="col1num"/>
          <p:cNvSpPr>
            <a:spLocks noGrp="1"/>
          </p:cNvSpPr>
          <p:nvPr/>
        </p:nvSpPr>
        <p:spPr>
          <a:xfrm>
            <a:off x="3048000" y="889000"/>
            <a:ext cx="584200" cy="381000"/>
          </a:xfrm>
          <a:prstGeom prst="rect">
            <a:avLst/>
          </a:prstGeom>
          <a:solidFill>
            <a:srgbClr val="E89A35"/>
          </a:solidFill>
          <a:ln>
            <a:noFill/>
          </a:ln>
        </p:spPr>
        <p:txBody>
          <a:bodyPr lIns="36576" tIns="36576" rIns="36576" bIns="36576" anchor="ctr"/>
          <a:lstStyle/>
          <a:p>
            <a:pPr algn="ctr">
              <a:buNone/>
            </a:pPr>
            <a:r>
              <a:rPr lang="en-US" sz="1600" b="1" dirty="0">
                <a:solidFill>
                  <a:srgbClr val="FFFFFF"/>
                </a:solidFill>
              </a:rPr>
              <a:t>7</a:t>
            </a:r>
          </a:p>
        </p:txBody>
      </p:sp>
      <p:sp>
        <p:nvSpPr>
          <p:cNvPr id="32" name="col1name"/>
          <p:cNvSpPr>
            <a:spLocks noGrp="1"/>
          </p:cNvSpPr>
          <p:nvPr/>
        </p:nvSpPr>
        <p:spPr>
          <a:xfrm>
            <a:off x="3657600" y="889000"/>
            <a:ext cx="2413000" cy="381000"/>
          </a:xfrm>
          <a:prstGeom prst="rect">
            <a:avLst/>
          </a:prstGeom>
          <a:solidFill>
            <a:srgbClr val="1A3A5C"/>
          </a:solidFill>
          <a:ln>
            <a:noFill/>
          </a:ln>
        </p:spPr>
        <p:txBody>
          <a:bodyPr lIns="36576" tIns="36576" rIns="36576" bIns="36576" anchor="ctr"/>
          <a:lstStyle/>
          <a:p>
            <a:pPr algn="l">
              <a:buNone/>
            </a:pPr>
            <a:r>
              <a:rPr lang="en-US" sz="1000" b="1" dirty="0">
                <a:solidFill>
                  <a:srgbClr val="FFFFFF"/>
                </a:solidFill>
              </a:rPr>
              <a:t>Market Engagement &amp; RFI</a:t>
            </a:r>
          </a:p>
        </p:txBody>
      </p:sp>
      <p:sp>
        <p:nvSpPr>
          <p:cNvPr id="33" name="col1body"/>
          <p:cNvSpPr>
            <a:spLocks noGrp="1"/>
          </p:cNvSpPr>
          <p:nvPr/>
        </p:nvSpPr>
        <p:spPr>
          <a:xfrm>
            <a:off x="3098800" y="1320800"/>
            <a:ext cx="2946400" cy="965200"/>
          </a:xfrm>
          <a:prstGeom prst="rect">
            <a:avLst/>
          </a:prstGeom>
          <a:noFill/>
          <a:ln>
            <a:noFill/>
          </a:ln>
        </p:spPr>
        <p:txBody>
          <a:bodyPr lIns="36576" tIns="36576" rIns="36576" bIns="36576" anchor="t"/>
          <a:lstStyle/>
          <a:p>
            <a:pPr algn="l">
              <a:buNone/>
            </a:pPr>
            <a:r>
              <a:rPr lang="en-US" sz="900" dirty="0">
                <a:solidFill>
                  <a:srgbClr val="D4E1F0"/>
                </a:solidFill>
              </a:rPr>
              <a:t>Capability heatmap defines exactly which gaps need addressing. RFIs are targeted, not a fishing exercise.</a:t>
            </a:r>
          </a:p>
        </p:txBody>
      </p:sp>
      <p:sp>
        <p:nvSpPr>
          <p:cNvPr id="34" name="col1div"/>
          <p:cNvSpPr>
            <a:spLocks noGrp="1"/>
          </p:cNvSpPr>
          <p:nvPr/>
        </p:nvSpPr>
        <p:spPr>
          <a:xfrm>
            <a:off x="3098800" y="2311400"/>
            <a:ext cx="2946400" cy="25400"/>
          </a:xfrm>
          <a:prstGeom prst="rect">
            <a:avLst/>
          </a:prstGeom>
          <a:solidFill>
            <a:srgbClr val="E89A35"/>
          </a:solidFill>
          <a:ln>
            <a:noFill/>
          </a:ln>
        </p:spPr>
        <p:txBody>
          <a:bodyPr lIns="36576" tIns="36576" rIns="36576" bIns="36576" anchor="ctr"/>
          <a:lstStyle/>
          <a:p>
            <a:endParaRPr lang="en-US" dirty="0"/>
          </a:p>
        </p:txBody>
      </p:sp>
      <p:sp>
        <p:nvSpPr>
          <p:cNvPr id="35" name="col1b0"/>
          <p:cNvSpPr>
            <a:spLocks noGrp="1"/>
          </p:cNvSpPr>
          <p:nvPr/>
        </p:nvSpPr>
        <p:spPr>
          <a:xfrm>
            <a:off x="3098800" y="2362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Longlist of vendors and SIs identified via RFI responses</a:t>
            </a:r>
          </a:p>
        </p:txBody>
      </p:sp>
      <p:sp>
        <p:nvSpPr>
          <p:cNvPr id="36" name="col1b1"/>
          <p:cNvSpPr>
            <a:spLocks noGrp="1"/>
          </p:cNvSpPr>
          <p:nvPr/>
        </p:nvSpPr>
        <p:spPr>
          <a:xfrm>
            <a:off x="3098800" y="3441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Capability heatmap gaps mapped to vendor capability responses</a:t>
            </a:r>
          </a:p>
        </p:txBody>
      </p:sp>
      <p:sp>
        <p:nvSpPr>
          <p:cNvPr id="37" name="col1b2"/>
          <p:cNvSpPr>
            <a:spLocks noGrp="1"/>
          </p:cNvSpPr>
          <p:nvPr/>
        </p:nvSpPr>
        <p:spPr>
          <a:xfrm>
            <a:off x="3098800" y="4521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Reference sites and analyst briefings completed</a:t>
            </a:r>
          </a:p>
        </p:txBody>
      </p:sp>
      <p:sp>
        <p:nvSpPr>
          <p:cNvPr id="38" name="col1b3"/>
          <p:cNvSpPr>
            <a:spLocks noGrp="1"/>
          </p:cNvSpPr>
          <p:nvPr/>
        </p:nvSpPr>
        <p:spPr>
          <a:xfrm>
            <a:off x="3098800" y="5600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Shortlist of 3–5 vendors agreed for formal evaluation</a:t>
            </a:r>
          </a:p>
        </p:txBody>
      </p:sp>
      <p:sp>
        <p:nvSpPr>
          <p:cNvPr id="39" name="col2bg"/>
          <p:cNvSpPr>
            <a:spLocks noGrp="1"/>
          </p:cNvSpPr>
          <p:nvPr/>
        </p:nvSpPr>
        <p:spPr>
          <a:xfrm>
            <a:off x="6096000" y="889000"/>
            <a:ext cx="3048000" cy="5842000"/>
          </a:xfrm>
          <a:prstGeom prst="rect">
            <a:avLst/>
          </a:prstGeom>
          <a:solidFill>
            <a:srgbClr val="162D45"/>
          </a:solidFill>
          <a:ln>
            <a:noFill/>
          </a:ln>
        </p:spPr>
        <p:txBody>
          <a:bodyPr lIns="36576" tIns="36576" rIns="36576" bIns="36576" anchor="ctr"/>
          <a:lstStyle/>
          <a:p>
            <a:endParaRPr lang="en-US" dirty="0"/>
          </a:p>
        </p:txBody>
      </p:sp>
      <p:sp>
        <p:nvSpPr>
          <p:cNvPr id="40" name="vdiv2"/>
          <p:cNvSpPr>
            <a:spLocks noGrp="1"/>
          </p:cNvSpPr>
          <p:nvPr/>
        </p:nvSpPr>
        <p:spPr>
          <a:xfrm>
            <a:off x="6096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41" name="col2num"/>
          <p:cNvSpPr>
            <a:spLocks noGrp="1"/>
          </p:cNvSpPr>
          <p:nvPr/>
        </p:nvSpPr>
        <p:spPr>
          <a:xfrm>
            <a:off x="6096000" y="889000"/>
            <a:ext cx="584200" cy="381000"/>
          </a:xfrm>
          <a:prstGeom prst="rect">
            <a:avLst/>
          </a:prstGeom>
          <a:solidFill>
            <a:srgbClr val="E89A35"/>
          </a:solidFill>
          <a:ln>
            <a:noFill/>
          </a:ln>
        </p:spPr>
        <p:txBody>
          <a:bodyPr lIns="36576" tIns="36576" rIns="36576" bIns="36576" anchor="ctr"/>
          <a:lstStyle/>
          <a:p>
            <a:pPr algn="ctr">
              <a:buNone/>
            </a:pPr>
            <a:r>
              <a:rPr lang="en-US" sz="1600" b="1" dirty="0">
                <a:solidFill>
                  <a:srgbClr val="FFFFFF"/>
                </a:solidFill>
              </a:rPr>
              <a:t>8</a:t>
            </a:r>
          </a:p>
        </p:txBody>
      </p:sp>
      <p:sp>
        <p:nvSpPr>
          <p:cNvPr id="42" name="col2name"/>
          <p:cNvSpPr>
            <a:spLocks noGrp="1"/>
          </p:cNvSpPr>
          <p:nvPr/>
        </p:nvSpPr>
        <p:spPr>
          <a:xfrm>
            <a:off x="6705600" y="889000"/>
            <a:ext cx="2413000" cy="381000"/>
          </a:xfrm>
          <a:prstGeom prst="rect">
            <a:avLst/>
          </a:prstGeom>
          <a:solidFill>
            <a:srgbClr val="1A3A5C"/>
          </a:solidFill>
          <a:ln>
            <a:noFill/>
          </a:ln>
        </p:spPr>
        <p:txBody>
          <a:bodyPr lIns="36576" tIns="36576" rIns="36576" bIns="36576" anchor="ctr"/>
          <a:lstStyle/>
          <a:p>
            <a:pPr algn="l">
              <a:buNone/>
            </a:pPr>
            <a:r>
              <a:rPr lang="en-US" sz="1000" b="1" dirty="0">
                <a:solidFill>
                  <a:srgbClr val="FFFFFF"/>
                </a:solidFill>
              </a:rPr>
              <a:t>Software Selection</a:t>
            </a:r>
          </a:p>
        </p:txBody>
      </p:sp>
      <p:sp>
        <p:nvSpPr>
          <p:cNvPr id="43" name="col2body"/>
          <p:cNvSpPr>
            <a:spLocks noGrp="1"/>
          </p:cNvSpPr>
          <p:nvPr/>
        </p:nvSpPr>
        <p:spPr>
          <a:xfrm>
            <a:off x="6146800" y="1320800"/>
            <a:ext cx="2946400" cy="965200"/>
          </a:xfrm>
          <a:prstGeom prst="rect">
            <a:avLst/>
          </a:prstGeom>
          <a:noFill/>
          <a:ln>
            <a:noFill/>
          </a:ln>
        </p:spPr>
        <p:txBody>
          <a:bodyPr lIns="36576" tIns="36576" rIns="36576" bIns="36576" anchor="t"/>
          <a:lstStyle/>
          <a:p>
            <a:pPr algn="l">
              <a:buNone/>
            </a:pPr>
            <a:r>
              <a:rPr lang="en-US" sz="900" dirty="0">
                <a:solidFill>
                  <a:srgbClr val="D4E1F0"/>
                </a:solidFill>
              </a:rPr>
              <a:t>Validated against strategic priorities from Vision &amp; Strategy (S1). Selection criteria come directly from the Vision Charter.</a:t>
            </a:r>
          </a:p>
        </p:txBody>
      </p:sp>
      <p:sp>
        <p:nvSpPr>
          <p:cNvPr id="44" name="col2div"/>
          <p:cNvSpPr>
            <a:spLocks noGrp="1"/>
          </p:cNvSpPr>
          <p:nvPr/>
        </p:nvSpPr>
        <p:spPr>
          <a:xfrm>
            <a:off x="6146800" y="2311400"/>
            <a:ext cx="2946400" cy="25400"/>
          </a:xfrm>
          <a:prstGeom prst="rect">
            <a:avLst/>
          </a:prstGeom>
          <a:solidFill>
            <a:srgbClr val="E89A35"/>
          </a:solidFill>
          <a:ln>
            <a:noFill/>
          </a:ln>
        </p:spPr>
        <p:txBody>
          <a:bodyPr lIns="36576" tIns="36576" rIns="36576" bIns="36576" anchor="ctr"/>
          <a:lstStyle/>
          <a:p>
            <a:endParaRPr lang="en-US" dirty="0"/>
          </a:p>
        </p:txBody>
      </p:sp>
      <p:sp>
        <p:nvSpPr>
          <p:cNvPr id="45" name="col2b0"/>
          <p:cNvSpPr>
            <a:spLocks noGrp="1"/>
          </p:cNvSpPr>
          <p:nvPr/>
        </p:nvSpPr>
        <p:spPr>
          <a:xfrm>
            <a:off x="6146800" y="2362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Weighted scoring evaluation completed against agreed criteria</a:t>
            </a:r>
          </a:p>
        </p:txBody>
      </p:sp>
      <p:sp>
        <p:nvSpPr>
          <p:cNvPr id="46" name="col2b1"/>
          <p:cNvSpPr>
            <a:spLocks noGrp="1"/>
          </p:cNvSpPr>
          <p:nvPr/>
        </p:nvSpPr>
        <p:spPr>
          <a:xfrm>
            <a:off x="6146800" y="3441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Proof of concept or scripted demo conducted against key scenarios</a:t>
            </a:r>
          </a:p>
        </p:txBody>
      </p:sp>
      <p:sp>
        <p:nvSpPr>
          <p:cNvPr id="47" name="col2b2"/>
          <p:cNvSpPr>
            <a:spLocks noGrp="1"/>
          </p:cNvSpPr>
          <p:nvPr/>
        </p:nvSpPr>
        <p:spPr>
          <a:xfrm>
            <a:off x="6146800" y="4521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Preferred vendor selected with documented rationale</a:t>
            </a:r>
          </a:p>
        </p:txBody>
      </p:sp>
      <p:sp>
        <p:nvSpPr>
          <p:cNvPr id="48" name="col2b3"/>
          <p:cNvSpPr>
            <a:spLocks noGrp="1"/>
          </p:cNvSpPr>
          <p:nvPr/>
        </p:nvSpPr>
        <p:spPr>
          <a:xfrm>
            <a:off x="6146800" y="5600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Commercial terms and licensing model agreed in principle</a:t>
            </a:r>
          </a:p>
        </p:txBody>
      </p:sp>
      <p:sp>
        <p:nvSpPr>
          <p:cNvPr id="49" name="col3bg"/>
          <p:cNvSpPr>
            <a:spLocks noGrp="1"/>
          </p:cNvSpPr>
          <p:nvPr/>
        </p:nvSpPr>
        <p:spPr>
          <a:xfrm>
            <a:off x="9144000" y="889000"/>
            <a:ext cx="3048000" cy="5842000"/>
          </a:xfrm>
          <a:prstGeom prst="rect">
            <a:avLst/>
          </a:prstGeom>
          <a:solidFill>
            <a:srgbClr val="162D45"/>
          </a:solidFill>
          <a:ln>
            <a:noFill/>
          </a:ln>
        </p:spPr>
        <p:txBody>
          <a:bodyPr lIns="36576" tIns="36576" rIns="36576" bIns="36576" anchor="ctr"/>
          <a:lstStyle/>
          <a:p>
            <a:endParaRPr lang="en-US" dirty="0"/>
          </a:p>
        </p:txBody>
      </p:sp>
      <p:sp>
        <p:nvSpPr>
          <p:cNvPr id="50" name="vdiv3"/>
          <p:cNvSpPr>
            <a:spLocks noGrp="1"/>
          </p:cNvSpPr>
          <p:nvPr/>
        </p:nvSpPr>
        <p:spPr>
          <a:xfrm>
            <a:off x="9144000" y="889000"/>
            <a:ext cx="25400" cy="5842000"/>
          </a:xfrm>
          <a:prstGeom prst="rect">
            <a:avLst/>
          </a:prstGeom>
          <a:solidFill>
            <a:srgbClr val="0A1628"/>
          </a:solidFill>
          <a:ln>
            <a:noFill/>
          </a:ln>
        </p:spPr>
        <p:txBody>
          <a:bodyPr lIns="36576" tIns="36576" rIns="36576" bIns="36576" anchor="ctr"/>
          <a:lstStyle/>
          <a:p>
            <a:endParaRPr lang="en-US" dirty="0"/>
          </a:p>
        </p:txBody>
      </p:sp>
      <p:sp>
        <p:nvSpPr>
          <p:cNvPr id="51" name="col3num"/>
          <p:cNvSpPr>
            <a:spLocks noGrp="1"/>
          </p:cNvSpPr>
          <p:nvPr/>
        </p:nvSpPr>
        <p:spPr>
          <a:xfrm>
            <a:off x="9144000" y="889000"/>
            <a:ext cx="584200" cy="381000"/>
          </a:xfrm>
          <a:prstGeom prst="rect">
            <a:avLst/>
          </a:prstGeom>
          <a:solidFill>
            <a:srgbClr val="E89A35"/>
          </a:solidFill>
          <a:ln>
            <a:noFill/>
          </a:ln>
        </p:spPr>
        <p:txBody>
          <a:bodyPr lIns="36576" tIns="36576" rIns="36576" bIns="36576" anchor="ctr"/>
          <a:lstStyle/>
          <a:p>
            <a:pPr algn="ctr">
              <a:buNone/>
            </a:pPr>
            <a:r>
              <a:rPr lang="en-US" sz="1600" b="1" dirty="0">
                <a:solidFill>
                  <a:srgbClr val="FFFFFF"/>
                </a:solidFill>
              </a:rPr>
              <a:t>9</a:t>
            </a:r>
          </a:p>
        </p:txBody>
      </p:sp>
      <p:sp>
        <p:nvSpPr>
          <p:cNvPr id="52" name="col3name"/>
          <p:cNvSpPr>
            <a:spLocks noGrp="1"/>
          </p:cNvSpPr>
          <p:nvPr/>
        </p:nvSpPr>
        <p:spPr>
          <a:xfrm>
            <a:off x="9753600" y="889000"/>
            <a:ext cx="2413000" cy="381000"/>
          </a:xfrm>
          <a:prstGeom prst="rect">
            <a:avLst/>
          </a:prstGeom>
          <a:solidFill>
            <a:srgbClr val="1A3A5C"/>
          </a:solidFill>
          <a:ln>
            <a:noFill/>
          </a:ln>
        </p:spPr>
        <p:txBody>
          <a:bodyPr lIns="36576" tIns="36576" rIns="36576" bIns="36576" anchor="ctr"/>
          <a:lstStyle/>
          <a:p>
            <a:pPr algn="l">
              <a:buNone/>
            </a:pPr>
            <a:r>
              <a:rPr lang="en-US" sz="1000" b="1" dirty="0">
                <a:solidFill>
                  <a:srgbClr val="FFFFFF"/>
                </a:solidFill>
              </a:rPr>
              <a:t>SI Selection (ROM Pricing)</a:t>
            </a:r>
          </a:p>
        </p:txBody>
      </p:sp>
      <p:sp>
        <p:nvSpPr>
          <p:cNvPr id="53" name="col3body"/>
          <p:cNvSpPr>
            <a:spLocks noGrp="1"/>
          </p:cNvSpPr>
          <p:nvPr/>
        </p:nvSpPr>
        <p:spPr>
          <a:xfrm>
            <a:off x="9194800" y="1320800"/>
            <a:ext cx="2946400" cy="965200"/>
          </a:xfrm>
          <a:prstGeom prst="rect">
            <a:avLst/>
          </a:prstGeom>
          <a:noFill/>
          <a:ln>
            <a:noFill/>
          </a:ln>
        </p:spPr>
        <p:txBody>
          <a:bodyPr lIns="36576" tIns="36576" rIns="36576" bIns="36576" anchor="t"/>
          <a:lstStyle/>
          <a:p>
            <a:pPr algn="l">
              <a:buNone/>
            </a:pPr>
            <a:r>
              <a:rPr lang="en-US" sz="900" dirty="0">
                <a:solidFill>
                  <a:srgbClr val="D4E1F0"/>
                </a:solidFill>
              </a:rPr>
              <a:t>SI contracted with ROM estimate (±30% variance). Firm costs not available until Discovery &amp; Design complete at Solution Design &amp; Full Business Case (S12).</a:t>
            </a:r>
          </a:p>
        </p:txBody>
      </p:sp>
      <p:sp>
        <p:nvSpPr>
          <p:cNvPr id="54" name="col3div"/>
          <p:cNvSpPr>
            <a:spLocks noGrp="1"/>
          </p:cNvSpPr>
          <p:nvPr/>
        </p:nvSpPr>
        <p:spPr>
          <a:xfrm>
            <a:off x="9194800" y="2311400"/>
            <a:ext cx="2946400" cy="25400"/>
          </a:xfrm>
          <a:prstGeom prst="rect">
            <a:avLst/>
          </a:prstGeom>
          <a:solidFill>
            <a:srgbClr val="E89A35"/>
          </a:solidFill>
          <a:ln>
            <a:noFill/>
          </a:ln>
        </p:spPr>
        <p:txBody>
          <a:bodyPr lIns="36576" tIns="36576" rIns="36576" bIns="36576" anchor="ctr"/>
          <a:lstStyle/>
          <a:p>
            <a:endParaRPr lang="en-US" dirty="0"/>
          </a:p>
        </p:txBody>
      </p:sp>
      <p:sp>
        <p:nvSpPr>
          <p:cNvPr id="55" name="col3b0"/>
          <p:cNvSpPr>
            <a:spLocks noGrp="1"/>
          </p:cNvSpPr>
          <p:nvPr/>
        </p:nvSpPr>
        <p:spPr>
          <a:xfrm>
            <a:off x="9194800" y="2362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SI ROM estimate included in business case (±30% variance)</a:t>
            </a:r>
          </a:p>
        </p:txBody>
      </p:sp>
      <p:sp>
        <p:nvSpPr>
          <p:cNvPr id="56" name="col3b1"/>
          <p:cNvSpPr>
            <a:spLocks noGrp="1"/>
          </p:cNvSpPr>
          <p:nvPr/>
        </p:nvSpPr>
        <p:spPr>
          <a:xfrm>
            <a:off x="9194800" y="3441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Contracts and statements of work signed — ROM basis</a:t>
            </a:r>
          </a:p>
        </p:txBody>
      </p:sp>
      <p:sp>
        <p:nvSpPr>
          <p:cNvPr id="57" name="col3b2"/>
          <p:cNvSpPr>
            <a:spLocks noGrp="1"/>
          </p:cNvSpPr>
          <p:nvPr/>
        </p:nvSpPr>
        <p:spPr>
          <a:xfrm>
            <a:off x="9194800" y="45212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Preferred SI selected and heads of terms agreed</a:t>
            </a:r>
          </a:p>
        </p:txBody>
      </p:sp>
      <p:sp>
        <p:nvSpPr>
          <p:cNvPr id="58" name="col3b3"/>
          <p:cNvSpPr>
            <a:spLocks noGrp="1"/>
          </p:cNvSpPr>
          <p:nvPr/>
        </p:nvSpPr>
        <p:spPr>
          <a:xfrm>
            <a:off x="9194800" y="5600700"/>
            <a:ext cx="2946400" cy="1054100"/>
          </a:xfrm>
          <a:prstGeom prst="rect">
            <a:avLst/>
          </a:prstGeom>
          <a:solidFill>
            <a:srgbClr val="1B2F45"/>
          </a:solidFill>
          <a:ln>
            <a:noFill/>
          </a:ln>
        </p:spPr>
        <p:txBody>
          <a:bodyPr lIns="36576" tIns="36576" rIns="36576" bIns="36576" anchor="ctr"/>
          <a:lstStyle/>
          <a:p>
            <a:pPr algn="l">
              <a:buNone/>
            </a:pPr>
            <a:r>
              <a:rPr lang="en-US" sz="900" dirty="0">
                <a:solidFill>
                  <a:srgbClr val="D4E1F0"/>
                </a:solidFill>
              </a:rPr>
              <a:t>· Firm SI costs deferred to Solution Design &amp; Full Business Case (S12) (post-Discovery &amp; Design)</a:t>
            </a:r>
          </a:p>
        </p:txBody>
      </p:sp>
    </p:spTree>
    <p:extLst>
      <p:ext uri="{BB962C8B-B14F-4D97-AF65-F5344CB8AC3E}">
        <p14:creationId xmlns:p14="http://schemas.microsoft.com/office/powerpoint/2010/main" val="1617324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D2137"/>
        </a:solidFill>
        <a:effectLst/>
      </p:bgPr>
    </p:bg>
    <p:spTree>
      <p:nvGrpSpPr>
        <p:cNvPr id="1" name=""/>
        <p:cNvGrpSpPr/>
        <p:nvPr/>
      </p:nvGrpSpPr>
      <p:grpSpPr>
        <a:xfrm>
          <a:off x="0" y="0"/>
          <a:ext cx="0" cy="0"/>
          <a:chOff x="0" y="0"/>
          <a:chExt cx="0" cy="0"/>
        </a:xfrm>
      </p:grpSpPr>
      <p:sp>
        <p:nvSpPr>
          <p:cNvPr id="10" name="hdrBg"/>
          <p:cNvSpPr>
            <a:spLocks noGrp="1"/>
          </p:cNvSpPr>
          <p:nvPr/>
        </p:nvSpPr>
        <p:spPr>
          <a:xfrm>
            <a:off x="0" y="0"/>
            <a:ext cx="12192000" cy="482600"/>
          </a:xfrm>
          <a:prstGeom prst="rect">
            <a:avLst/>
          </a:prstGeom>
          <a:solidFill>
            <a:srgbClr val="9C4FB6"/>
          </a:solidFill>
          <a:ln/>
        </p:spPr>
        <p:txBody>
          <a:bodyPr lIns="45720" tIns="36576" rIns="45720" bIns="36576" anchor="ctr"/>
          <a:lstStyle/>
          <a:p>
            <a:pPr algn="ctr">
              <a:buNone/>
            </a:pPr>
            <a:r>
              <a:rPr lang="en-US" sz="2200" b="1" dirty="0">
                <a:solidFill>
                  <a:srgbClr val="FFFFFF"/>
                </a:solidFill>
              </a:rPr>
              <a:t>Setup &amp; Design / Build &amp; Test  ·  Setup &amp; Design through Build &amp; Test (S10–S14)</a:t>
            </a:r>
          </a:p>
        </p:txBody>
      </p:sp>
      <p:sp>
        <p:nvSpPr>
          <p:cNvPr id="11" name="tagline"/>
          <p:cNvSpPr>
            <a:spLocks noGrp="1"/>
          </p:cNvSpPr>
          <p:nvPr/>
        </p:nvSpPr>
        <p:spPr>
          <a:xfrm>
            <a:off x="0" y="482600"/>
            <a:ext cx="12192000" cy="304800"/>
          </a:xfrm>
          <a:prstGeom prst="rect">
            <a:avLst/>
          </a:prstGeom>
          <a:solidFill>
            <a:srgbClr val="1B3A5C"/>
          </a:solidFill>
          <a:ln/>
        </p:spPr>
        <p:txBody>
          <a:bodyPr lIns="45720" tIns="36576" rIns="45720" bIns="36576" anchor="ctr"/>
          <a:lstStyle/>
          <a:p>
            <a:pPr algn="ctr">
              <a:buNone/>
            </a:pPr>
            <a:r>
              <a:rPr lang="en-US" sz="1050" dirty="0">
                <a:solidFill>
                  <a:srgbClr val="FFFFFF"/>
                </a:solidFill>
              </a:rPr>
              <a:t>Design Authority live  ·  Every design decision traced to the Benefits Map  ·  Solution Design &amp; Full Business Case (S12): Full Business Case with firm SI costs  ·  Teams structured at Programme Setup &amp; Mobilisation (S10)</a:t>
            </a:r>
          </a:p>
        </p:txBody>
      </p:sp>
      <p:sp>
        <p:nvSpPr>
          <p:cNvPr id="12" name="bottomBar"/>
          <p:cNvSpPr>
            <a:spLocks noGrp="1"/>
          </p:cNvSpPr>
          <p:nvPr/>
        </p:nvSpPr>
        <p:spPr>
          <a:xfrm>
            <a:off x="0" y="6731000"/>
            <a:ext cx="12192000" cy="127000"/>
          </a:xfrm>
          <a:prstGeom prst="rect">
            <a:avLst/>
          </a:prstGeom>
          <a:solidFill>
            <a:srgbClr val="0D1B2A"/>
          </a:solidFill>
          <a:ln/>
        </p:spPr>
        <p:txBody>
          <a:bodyPr lIns="45720" tIns="36576" rIns="45720" bIns="36576" anchor="t"/>
          <a:lstStyle/>
          <a:p>
            <a:endParaRPr lang="en-US" dirty="0"/>
          </a:p>
        </p:txBody>
      </p:sp>
      <p:sp>
        <p:nvSpPr>
          <p:cNvPr id="20" name="col0bg"/>
          <p:cNvSpPr>
            <a:spLocks noGrp="1"/>
          </p:cNvSpPr>
          <p:nvPr/>
        </p:nvSpPr>
        <p:spPr>
          <a:xfrm>
            <a:off x="0" y="787400"/>
            <a:ext cx="2438400" cy="5943600"/>
          </a:xfrm>
          <a:prstGeom prst="rect">
            <a:avLst/>
          </a:prstGeom>
          <a:solidFill>
            <a:srgbClr val="162D45"/>
          </a:solidFill>
          <a:ln/>
        </p:spPr>
        <p:txBody>
          <a:bodyPr lIns="45720" tIns="36576" rIns="45720" bIns="36576" anchor="t"/>
          <a:lstStyle/>
          <a:p>
            <a:endParaRPr lang="en-US" dirty="0"/>
          </a:p>
        </p:txBody>
      </p:sp>
      <p:sp>
        <p:nvSpPr>
          <p:cNvPr id="21" name="col0num"/>
          <p:cNvSpPr>
            <a:spLocks noGrp="1"/>
          </p:cNvSpPr>
          <p:nvPr/>
        </p:nvSpPr>
        <p:spPr>
          <a:xfrm>
            <a:off x="0" y="787400"/>
            <a:ext cx="584200" cy="355600"/>
          </a:xfrm>
          <a:prstGeom prst="rect">
            <a:avLst/>
          </a:prstGeom>
          <a:solidFill>
            <a:srgbClr val="9C4FB6"/>
          </a:solidFill>
          <a:ln/>
        </p:spPr>
        <p:txBody>
          <a:bodyPr lIns="45720" tIns="36576" rIns="45720" bIns="36576" anchor="ctr"/>
          <a:lstStyle/>
          <a:p>
            <a:pPr algn="ctr">
              <a:buNone/>
            </a:pPr>
            <a:r>
              <a:rPr lang="en-US" sz="1600" b="1" dirty="0">
                <a:solidFill>
                  <a:srgbClr val="FFFFFF"/>
                </a:solidFill>
              </a:rPr>
              <a:t>10</a:t>
            </a:r>
          </a:p>
        </p:txBody>
      </p:sp>
      <p:sp>
        <p:nvSpPr>
          <p:cNvPr id="22" name="col0name"/>
          <p:cNvSpPr>
            <a:spLocks noGrp="1"/>
          </p:cNvSpPr>
          <p:nvPr/>
        </p:nvSpPr>
        <p:spPr>
          <a:xfrm>
            <a:off x="6096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Programme Setup &amp; Mobilisation</a:t>
            </a:r>
          </a:p>
        </p:txBody>
      </p:sp>
      <p:sp>
        <p:nvSpPr>
          <p:cNvPr id="23" name="col0body"/>
          <p:cNvSpPr>
            <a:spLocks noGrp="1"/>
          </p:cNvSpPr>
          <p:nvPr/>
        </p:nvSpPr>
        <p:spPr>
          <a:xfrm>
            <a:off x="381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Programme team onboarded and workstreams activated. Scope prioritised against benefits map.</a:t>
            </a:r>
          </a:p>
        </p:txBody>
      </p:sp>
      <p:sp>
        <p:nvSpPr>
          <p:cNvPr id="24" name="col0div"/>
          <p:cNvSpPr>
            <a:spLocks noGrp="1"/>
          </p:cNvSpPr>
          <p:nvPr/>
        </p:nvSpPr>
        <p:spPr>
          <a:xfrm>
            <a:off x="38100" y="2336800"/>
            <a:ext cx="2362200" cy="25400"/>
          </a:xfrm>
          <a:prstGeom prst="rect">
            <a:avLst/>
          </a:prstGeom>
          <a:solidFill>
            <a:srgbClr val="9C4FB6"/>
          </a:solidFill>
          <a:ln/>
        </p:spPr>
        <p:txBody>
          <a:bodyPr lIns="45720" tIns="36576" rIns="45720" bIns="36576" anchor="t"/>
          <a:lstStyle/>
          <a:p>
            <a:endParaRPr lang="en-US" dirty="0"/>
          </a:p>
        </p:txBody>
      </p:sp>
      <p:sp>
        <p:nvSpPr>
          <p:cNvPr id="25" name="col0b0"/>
          <p:cNvSpPr>
            <a:spLocks noGrp="1"/>
          </p:cNvSpPr>
          <p:nvPr/>
        </p:nvSpPr>
        <p:spPr>
          <a:xfrm>
            <a:off x="38100" y="24130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Governance cadence live — Steering Committee and Design Authority scheduled</a:t>
            </a:r>
          </a:p>
        </p:txBody>
      </p:sp>
      <p:sp>
        <p:nvSpPr>
          <p:cNvPr id="26" name="col0b1"/>
          <p:cNvSpPr>
            <a:spLocks noGrp="1"/>
          </p:cNvSpPr>
          <p:nvPr/>
        </p:nvSpPr>
        <p:spPr>
          <a:xfrm>
            <a:off x="38100" y="35814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Programme environments provisioned and tooling in place</a:t>
            </a:r>
          </a:p>
        </p:txBody>
      </p:sp>
      <p:sp>
        <p:nvSpPr>
          <p:cNvPr id="27" name="col0b2"/>
          <p:cNvSpPr>
            <a:spLocks noGrp="1"/>
          </p:cNvSpPr>
          <p:nvPr/>
        </p:nvSpPr>
        <p:spPr>
          <a:xfrm>
            <a:off x="38100" y="47498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Scope prioritisation matrix confirmed against benefits map</a:t>
            </a:r>
          </a:p>
        </p:txBody>
      </p:sp>
      <p:sp>
        <p:nvSpPr>
          <p:cNvPr id="28" name="col1bg"/>
          <p:cNvSpPr>
            <a:spLocks noGrp="1"/>
          </p:cNvSpPr>
          <p:nvPr/>
        </p:nvSpPr>
        <p:spPr>
          <a:xfrm>
            <a:off x="2438400" y="787400"/>
            <a:ext cx="2438400" cy="5943600"/>
          </a:xfrm>
          <a:prstGeom prst="rect">
            <a:avLst/>
          </a:prstGeom>
          <a:solidFill>
            <a:srgbClr val="162D45"/>
          </a:solidFill>
          <a:ln/>
        </p:spPr>
        <p:txBody>
          <a:bodyPr lIns="45720" tIns="36576" rIns="45720" bIns="36576" anchor="t"/>
          <a:lstStyle/>
          <a:p>
            <a:endParaRPr lang="en-US" dirty="0"/>
          </a:p>
        </p:txBody>
      </p:sp>
      <p:sp>
        <p:nvSpPr>
          <p:cNvPr id="29" name="col1num"/>
          <p:cNvSpPr>
            <a:spLocks noGrp="1"/>
          </p:cNvSpPr>
          <p:nvPr/>
        </p:nvSpPr>
        <p:spPr>
          <a:xfrm>
            <a:off x="2438400" y="787400"/>
            <a:ext cx="584200" cy="355600"/>
          </a:xfrm>
          <a:prstGeom prst="rect">
            <a:avLst/>
          </a:prstGeom>
          <a:solidFill>
            <a:srgbClr val="9C4FB6"/>
          </a:solidFill>
          <a:ln/>
        </p:spPr>
        <p:txBody>
          <a:bodyPr lIns="45720" tIns="36576" rIns="45720" bIns="36576" anchor="ctr"/>
          <a:lstStyle/>
          <a:p>
            <a:pPr algn="ctr">
              <a:buNone/>
            </a:pPr>
            <a:r>
              <a:rPr lang="en-US" sz="1600" b="1" dirty="0">
                <a:solidFill>
                  <a:srgbClr val="FFFFFF"/>
                </a:solidFill>
              </a:rPr>
              <a:t>11</a:t>
            </a:r>
          </a:p>
        </p:txBody>
      </p:sp>
      <p:sp>
        <p:nvSpPr>
          <p:cNvPr id="30" name="col1name"/>
          <p:cNvSpPr>
            <a:spLocks noGrp="1"/>
          </p:cNvSpPr>
          <p:nvPr/>
        </p:nvSpPr>
        <p:spPr>
          <a:xfrm>
            <a:off x="30480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Discovery</a:t>
            </a:r>
          </a:p>
        </p:txBody>
      </p:sp>
      <p:sp>
        <p:nvSpPr>
          <p:cNvPr id="31" name="col1body"/>
          <p:cNvSpPr>
            <a:spLocks noGrp="1"/>
          </p:cNvSpPr>
          <p:nvPr/>
        </p:nvSpPr>
        <p:spPr>
          <a:xfrm>
            <a:off x="24765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Detailed requirements gathered. As-is process maps and gap analysis completed across all workstreams.</a:t>
            </a:r>
          </a:p>
        </p:txBody>
      </p:sp>
      <p:sp>
        <p:nvSpPr>
          <p:cNvPr id="32" name="col1div"/>
          <p:cNvSpPr>
            <a:spLocks noGrp="1"/>
          </p:cNvSpPr>
          <p:nvPr/>
        </p:nvSpPr>
        <p:spPr>
          <a:xfrm>
            <a:off x="2476500" y="2336800"/>
            <a:ext cx="2362200" cy="25400"/>
          </a:xfrm>
          <a:prstGeom prst="rect">
            <a:avLst/>
          </a:prstGeom>
          <a:solidFill>
            <a:srgbClr val="9C4FB6"/>
          </a:solidFill>
          <a:ln/>
        </p:spPr>
        <p:txBody>
          <a:bodyPr lIns="45720" tIns="36576" rIns="45720" bIns="36576" anchor="t"/>
          <a:lstStyle/>
          <a:p>
            <a:endParaRPr lang="en-US" dirty="0"/>
          </a:p>
        </p:txBody>
      </p:sp>
      <p:sp>
        <p:nvSpPr>
          <p:cNvPr id="33" name="col1b0"/>
          <p:cNvSpPr>
            <a:spLocks noGrp="1"/>
          </p:cNvSpPr>
          <p:nvPr/>
        </p:nvSpPr>
        <p:spPr>
          <a:xfrm>
            <a:off x="2476500" y="24130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As-is process maps documented and gap analysis completed</a:t>
            </a:r>
          </a:p>
        </p:txBody>
      </p:sp>
      <p:sp>
        <p:nvSpPr>
          <p:cNvPr id="34" name="col1b1"/>
          <p:cNvSpPr>
            <a:spLocks noGrp="1"/>
          </p:cNvSpPr>
          <p:nvPr/>
        </p:nvSpPr>
        <p:spPr>
          <a:xfrm>
            <a:off x="2476500" y="35814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Data assessment completed with migration strategy defined</a:t>
            </a:r>
          </a:p>
        </p:txBody>
      </p:sp>
      <p:sp>
        <p:nvSpPr>
          <p:cNvPr id="35" name="col1b2"/>
          <p:cNvSpPr>
            <a:spLocks noGrp="1"/>
          </p:cNvSpPr>
          <p:nvPr/>
        </p:nvSpPr>
        <p:spPr>
          <a:xfrm>
            <a:off x="2476500" y="47498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Integration catalogue confirmed with technical approach per interface</a:t>
            </a:r>
          </a:p>
        </p:txBody>
      </p:sp>
      <p:sp>
        <p:nvSpPr>
          <p:cNvPr id="36" name="col2bg"/>
          <p:cNvSpPr>
            <a:spLocks noGrp="1"/>
          </p:cNvSpPr>
          <p:nvPr/>
        </p:nvSpPr>
        <p:spPr>
          <a:xfrm>
            <a:off x="4876800" y="787400"/>
            <a:ext cx="2438400" cy="5943600"/>
          </a:xfrm>
          <a:prstGeom prst="rect">
            <a:avLst/>
          </a:prstGeom>
          <a:solidFill>
            <a:srgbClr val="162D45"/>
          </a:solidFill>
          <a:ln/>
        </p:spPr>
        <p:txBody>
          <a:bodyPr lIns="45720" tIns="36576" rIns="45720" bIns="36576" anchor="t"/>
          <a:lstStyle/>
          <a:p>
            <a:endParaRPr lang="en-US" dirty="0"/>
          </a:p>
        </p:txBody>
      </p:sp>
      <p:sp>
        <p:nvSpPr>
          <p:cNvPr id="37" name="col2num"/>
          <p:cNvSpPr>
            <a:spLocks noGrp="1"/>
          </p:cNvSpPr>
          <p:nvPr/>
        </p:nvSpPr>
        <p:spPr>
          <a:xfrm>
            <a:off x="4876800" y="787400"/>
            <a:ext cx="584200" cy="355600"/>
          </a:xfrm>
          <a:prstGeom prst="rect">
            <a:avLst/>
          </a:prstGeom>
          <a:solidFill>
            <a:srgbClr val="9C4FB6"/>
          </a:solidFill>
          <a:ln/>
        </p:spPr>
        <p:txBody>
          <a:bodyPr lIns="45720" tIns="36576" rIns="45720" bIns="36576" anchor="ctr"/>
          <a:lstStyle/>
          <a:p>
            <a:pPr algn="ctr">
              <a:buNone/>
            </a:pPr>
            <a:r>
              <a:rPr lang="en-US" sz="1600" b="1" dirty="0">
                <a:solidFill>
                  <a:srgbClr val="FFFFFF"/>
                </a:solidFill>
              </a:rPr>
              <a:t>12</a:t>
            </a:r>
          </a:p>
        </p:txBody>
      </p:sp>
      <p:sp>
        <p:nvSpPr>
          <p:cNvPr id="38" name="col2name"/>
          <p:cNvSpPr>
            <a:spLocks noGrp="1"/>
          </p:cNvSpPr>
          <p:nvPr/>
        </p:nvSpPr>
        <p:spPr>
          <a:xfrm>
            <a:off x="54864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Solution Design &amp; Full Business Case</a:t>
            </a:r>
          </a:p>
        </p:txBody>
      </p:sp>
      <p:sp>
        <p:nvSpPr>
          <p:cNvPr id="39" name="col2body"/>
          <p:cNvSpPr>
            <a:spLocks noGrp="1"/>
          </p:cNvSpPr>
          <p:nvPr/>
        </p:nvSpPr>
        <p:spPr>
          <a:xfrm>
            <a:off x="49149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Design documents produced. Full Business Case confirmed with firm SI costs (±10–15%). Final investment decision before build begins.</a:t>
            </a:r>
          </a:p>
        </p:txBody>
      </p:sp>
      <p:sp>
        <p:nvSpPr>
          <p:cNvPr id="40" name="col2div"/>
          <p:cNvSpPr>
            <a:spLocks noGrp="1"/>
          </p:cNvSpPr>
          <p:nvPr/>
        </p:nvSpPr>
        <p:spPr>
          <a:xfrm>
            <a:off x="4914900" y="2336800"/>
            <a:ext cx="2362200" cy="25400"/>
          </a:xfrm>
          <a:prstGeom prst="rect">
            <a:avLst/>
          </a:prstGeom>
          <a:solidFill>
            <a:srgbClr val="9C4FB6"/>
          </a:solidFill>
          <a:ln/>
        </p:spPr>
        <p:txBody>
          <a:bodyPr lIns="45720" tIns="36576" rIns="45720" bIns="36576" anchor="t"/>
          <a:lstStyle/>
          <a:p>
            <a:endParaRPr lang="en-US" dirty="0"/>
          </a:p>
        </p:txBody>
      </p:sp>
      <p:sp>
        <p:nvSpPr>
          <p:cNvPr id="41" name="col2b0"/>
          <p:cNvSpPr>
            <a:spLocks noGrp="1"/>
          </p:cNvSpPr>
          <p:nvPr/>
        </p:nvSpPr>
        <p:spPr>
          <a:xfrm>
            <a:off x="4914900" y="24130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Technical architecture and integration design confirmed</a:t>
            </a:r>
          </a:p>
        </p:txBody>
      </p:sp>
      <p:sp>
        <p:nvSpPr>
          <p:cNvPr id="42" name="col2b1"/>
          <p:cNvSpPr>
            <a:spLocks noGrp="1"/>
          </p:cNvSpPr>
          <p:nvPr/>
        </p:nvSpPr>
        <p:spPr>
          <a:xfrm>
            <a:off x="4914900" y="35814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Data migration design and cleansing rules agreed</a:t>
            </a:r>
          </a:p>
        </p:txBody>
      </p:sp>
      <p:sp>
        <p:nvSpPr>
          <p:cNvPr id="43" name="col2b2"/>
          <p:cNvSpPr>
            <a:spLocks noGrp="1"/>
          </p:cNvSpPr>
          <p:nvPr/>
        </p:nvSpPr>
        <p:spPr>
          <a:xfrm>
            <a:off x="4914900" y="4749800"/>
            <a:ext cx="2362200" cy="1117600"/>
          </a:xfrm>
          <a:prstGeom prst="rect">
            <a:avLst/>
          </a:prstGeom>
          <a:solidFill>
            <a:srgbClr val="1E1535"/>
          </a:solidFill>
          <a:ln/>
        </p:spPr>
        <p:txBody>
          <a:bodyPr lIns="45720" tIns="36576" rIns="45720" bIns="36576" anchor="ctr"/>
          <a:lstStyle/>
          <a:p>
            <a:pPr algn="l">
              <a:buNone/>
            </a:pPr>
            <a:r>
              <a:rPr lang="en-US" sz="1050" dirty="0">
                <a:solidFill>
                  <a:srgbClr val="D4E1F0"/>
                </a:solidFill>
              </a:rPr>
              <a:t>· Full Business Case confirmed with firm/capped SI pricing</a:t>
            </a:r>
          </a:p>
        </p:txBody>
      </p:sp>
      <p:sp>
        <p:nvSpPr>
          <p:cNvPr id="44" name="col3bg"/>
          <p:cNvSpPr>
            <a:spLocks noGrp="1"/>
          </p:cNvSpPr>
          <p:nvPr/>
        </p:nvSpPr>
        <p:spPr>
          <a:xfrm>
            <a:off x="7315200" y="787400"/>
            <a:ext cx="2438400" cy="5943600"/>
          </a:xfrm>
          <a:prstGeom prst="rect">
            <a:avLst/>
          </a:prstGeom>
          <a:solidFill>
            <a:srgbClr val="162D45"/>
          </a:solidFill>
          <a:ln/>
        </p:spPr>
        <p:txBody>
          <a:bodyPr lIns="45720" tIns="36576" rIns="45720" bIns="36576" anchor="t"/>
          <a:lstStyle/>
          <a:p>
            <a:endParaRPr lang="en-US" dirty="0"/>
          </a:p>
        </p:txBody>
      </p:sp>
      <p:sp>
        <p:nvSpPr>
          <p:cNvPr id="45" name="col3num"/>
          <p:cNvSpPr>
            <a:spLocks noGrp="1"/>
          </p:cNvSpPr>
          <p:nvPr/>
        </p:nvSpPr>
        <p:spPr>
          <a:xfrm>
            <a:off x="7315200" y="787400"/>
            <a:ext cx="584200" cy="355600"/>
          </a:xfrm>
          <a:prstGeom prst="rect">
            <a:avLst/>
          </a:prstGeom>
          <a:solidFill>
            <a:srgbClr val="DD594D"/>
          </a:solidFill>
          <a:ln/>
        </p:spPr>
        <p:txBody>
          <a:bodyPr lIns="45720" tIns="36576" rIns="45720" bIns="36576" anchor="ctr"/>
          <a:lstStyle/>
          <a:p>
            <a:pPr algn="ctr">
              <a:buNone/>
            </a:pPr>
            <a:r>
              <a:rPr lang="en-US" sz="1600" b="1" dirty="0">
                <a:solidFill>
                  <a:srgbClr val="FFFFFF"/>
                </a:solidFill>
              </a:rPr>
              <a:t>13</a:t>
            </a:r>
          </a:p>
        </p:txBody>
      </p:sp>
      <p:sp>
        <p:nvSpPr>
          <p:cNvPr id="46" name="col3name"/>
          <p:cNvSpPr>
            <a:spLocks noGrp="1"/>
          </p:cNvSpPr>
          <p:nvPr/>
        </p:nvSpPr>
        <p:spPr>
          <a:xfrm>
            <a:off x="79248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Build &amp; Configuration</a:t>
            </a:r>
          </a:p>
        </p:txBody>
      </p:sp>
      <p:sp>
        <p:nvSpPr>
          <p:cNvPr id="47" name="col3body"/>
          <p:cNvSpPr>
            <a:spLocks noGrp="1"/>
          </p:cNvSpPr>
          <p:nvPr/>
        </p:nvSpPr>
        <p:spPr>
          <a:xfrm>
            <a:off x="73533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System configured and custom development completed per design. Integration build unit tested.</a:t>
            </a:r>
          </a:p>
        </p:txBody>
      </p:sp>
      <p:sp>
        <p:nvSpPr>
          <p:cNvPr id="48" name="col3div"/>
          <p:cNvSpPr>
            <a:spLocks noGrp="1"/>
          </p:cNvSpPr>
          <p:nvPr/>
        </p:nvSpPr>
        <p:spPr>
          <a:xfrm>
            <a:off x="7353300" y="2336800"/>
            <a:ext cx="2362200" cy="25400"/>
          </a:xfrm>
          <a:prstGeom prst="rect">
            <a:avLst/>
          </a:prstGeom>
          <a:solidFill>
            <a:srgbClr val="C0392B"/>
          </a:solidFill>
          <a:ln/>
        </p:spPr>
        <p:txBody>
          <a:bodyPr lIns="45720" tIns="36576" rIns="45720" bIns="36576" anchor="t"/>
          <a:lstStyle/>
          <a:p>
            <a:endParaRPr lang="en-US" dirty="0"/>
          </a:p>
        </p:txBody>
      </p:sp>
      <p:sp>
        <p:nvSpPr>
          <p:cNvPr id="49" name="col3b0"/>
          <p:cNvSpPr>
            <a:spLocks noGrp="1"/>
          </p:cNvSpPr>
          <p:nvPr/>
        </p:nvSpPr>
        <p:spPr>
          <a:xfrm>
            <a:off x="7353300" y="24130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Integration build completed and unit tested</a:t>
            </a:r>
          </a:p>
        </p:txBody>
      </p:sp>
      <p:sp>
        <p:nvSpPr>
          <p:cNvPr id="50" name="col3b1"/>
          <p:cNvSpPr>
            <a:spLocks noGrp="1"/>
          </p:cNvSpPr>
          <p:nvPr/>
        </p:nvSpPr>
        <p:spPr>
          <a:xfrm>
            <a:off x="7353300" y="35814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Data migration scripts built and dry run completed</a:t>
            </a:r>
          </a:p>
        </p:txBody>
      </p:sp>
      <p:sp>
        <p:nvSpPr>
          <p:cNvPr id="51" name="col3b2"/>
          <p:cNvSpPr>
            <a:spLocks noGrp="1"/>
          </p:cNvSpPr>
          <p:nvPr/>
        </p:nvSpPr>
        <p:spPr>
          <a:xfrm>
            <a:off x="7353300" y="47498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Test environments populated and ready for SIT</a:t>
            </a:r>
          </a:p>
        </p:txBody>
      </p:sp>
      <p:sp>
        <p:nvSpPr>
          <p:cNvPr id="52" name="col4bg"/>
          <p:cNvSpPr>
            <a:spLocks noGrp="1"/>
          </p:cNvSpPr>
          <p:nvPr/>
        </p:nvSpPr>
        <p:spPr>
          <a:xfrm>
            <a:off x="9753600" y="787400"/>
            <a:ext cx="2438400" cy="5943600"/>
          </a:xfrm>
          <a:prstGeom prst="rect">
            <a:avLst/>
          </a:prstGeom>
          <a:solidFill>
            <a:srgbClr val="162D45"/>
          </a:solidFill>
          <a:ln/>
        </p:spPr>
        <p:txBody>
          <a:bodyPr lIns="45720" tIns="36576" rIns="45720" bIns="36576" anchor="t"/>
          <a:lstStyle/>
          <a:p>
            <a:endParaRPr lang="en-US" dirty="0"/>
          </a:p>
        </p:txBody>
      </p:sp>
      <p:sp>
        <p:nvSpPr>
          <p:cNvPr id="53" name="col4num"/>
          <p:cNvSpPr>
            <a:spLocks noGrp="1"/>
          </p:cNvSpPr>
          <p:nvPr/>
        </p:nvSpPr>
        <p:spPr>
          <a:xfrm>
            <a:off x="9753600" y="787400"/>
            <a:ext cx="584200" cy="355600"/>
          </a:xfrm>
          <a:prstGeom prst="rect">
            <a:avLst/>
          </a:prstGeom>
          <a:solidFill>
            <a:srgbClr val="DD594D"/>
          </a:solidFill>
          <a:ln/>
        </p:spPr>
        <p:txBody>
          <a:bodyPr lIns="45720" tIns="36576" rIns="45720" bIns="36576" anchor="ctr"/>
          <a:lstStyle/>
          <a:p>
            <a:pPr algn="ctr">
              <a:buNone/>
            </a:pPr>
            <a:r>
              <a:rPr lang="en-US" sz="1600" b="1" dirty="0">
                <a:solidFill>
                  <a:srgbClr val="FFFFFF"/>
                </a:solidFill>
              </a:rPr>
              <a:t>14</a:t>
            </a:r>
          </a:p>
        </p:txBody>
      </p:sp>
      <p:sp>
        <p:nvSpPr>
          <p:cNvPr id="54" name="col4name"/>
          <p:cNvSpPr>
            <a:spLocks noGrp="1"/>
          </p:cNvSpPr>
          <p:nvPr/>
        </p:nvSpPr>
        <p:spPr>
          <a:xfrm>
            <a:off x="103632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Testing</a:t>
            </a:r>
          </a:p>
        </p:txBody>
      </p:sp>
      <p:sp>
        <p:nvSpPr>
          <p:cNvPr id="55" name="col4body"/>
          <p:cNvSpPr>
            <a:spLocks noGrp="1"/>
          </p:cNvSpPr>
          <p:nvPr/>
        </p:nvSpPr>
        <p:spPr>
          <a:xfrm>
            <a:off x="97917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SIT, UAT and performance testing completed. Go-live readiness confirmed against baseline KPIs.</a:t>
            </a:r>
          </a:p>
        </p:txBody>
      </p:sp>
      <p:sp>
        <p:nvSpPr>
          <p:cNvPr id="56" name="col4div"/>
          <p:cNvSpPr>
            <a:spLocks noGrp="1"/>
          </p:cNvSpPr>
          <p:nvPr/>
        </p:nvSpPr>
        <p:spPr>
          <a:xfrm>
            <a:off x="9791700" y="2336800"/>
            <a:ext cx="2362200" cy="25400"/>
          </a:xfrm>
          <a:prstGeom prst="rect">
            <a:avLst/>
          </a:prstGeom>
          <a:solidFill>
            <a:srgbClr val="C0392B"/>
          </a:solidFill>
          <a:ln/>
        </p:spPr>
        <p:txBody>
          <a:bodyPr lIns="45720" tIns="36576" rIns="45720" bIns="36576" anchor="t"/>
          <a:lstStyle/>
          <a:p>
            <a:endParaRPr lang="en-US" dirty="0"/>
          </a:p>
        </p:txBody>
      </p:sp>
      <p:sp>
        <p:nvSpPr>
          <p:cNvPr id="57" name="col4b0"/>
          <p:cNvSpPr>
            <a:spLocks noGrp="1"/>
          </p:cNvSpPr>
          <p:nvPr/>
        </p:nvSpPr>
        <p:spPr>
          <a:xfrm>
            <a:off x="9791700" y="24130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UAT signed off by process owners</a:t>
            </a:r>
          </a:p>
        </p:txBody>
      </p:sp>
      <p:sp>
        <p:nvSpPr>
          <p:cNvPr id="58" name="col4b1"/>
          <p:cNvSpPr>
            <a:spLocks noGrp="1"/>
          </p:cNvSpPr>
          <p:nvPr/>
        </p:nvSpPr>
        <p:spPr>
          <a:xfrm>
            <a:off x="9791700" y="35814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Performance and load testing completed against volume benchmarks</a:t>
            </a:r>
          </a:p>
        </p:txBody>
      </p:sp>
      <p:sp>
        <p:nvSpPr>
          <p:cNvPr id="59" name="col4b2"/>
          <p:cNvSpPr>
            <a:spLocks noGrp="1"/>
          </p:cNvSpPr>
          <p:nvPr/>
        </p:nvSpPr>
        <p:spPr>
          <a:xfrm>
            <a:off x="9791700" y="4749800"/>
            <a:ext cx="2362200" cy="1117600"/>
          </a:xfrm>
          <a:prstGeom prst="rect">
            <a:avLst/>
          </a:prstGeom>
          <a:solidFill>
            <a:srgbClr val="1F1515"/>
          </a:solidFill>
          <a:ln/>
        </p:spPr>
        <p:txBody>
          <a:bodyPr lIns="45720" tIns="36576" rIns="45720" bIns="36576" anchor="ctr"/>
          <a:lstStyle/>
          <a:p>
            <a:pPr algn="l">
              <a:buNone/>
            </a:pPr>
            <a:r>
              <a:rPr lang="en-US" sz="1050" dirty="0">
                <a:solidFill>
                  <a:srgbClr val="D4E1F0"/>
                </a:solidFill>
              </a:rPr>
              <a:t>· Regression testing passed and go-live readiness confirmed</a:t>
            </a:r>
          </a:p>
        </p:txBody>
      </p:sp>
      <p:sp>
        <p:nvSpPr>
          <p:cNvPr id="100" name="vdiv192"/>
          <p:cNvSpPr>
            <a:spLocks noGrp="1"/>
          </p:cNvSpPr>
          <p:nvPr/>
        </p:nvSpPr>
        <p:spPr>
          <a:xfrm>
            <a:off x="2438400" y="787400"/>
            <a:ext cx="12700" cy="5943600"/>
          </a:xfrm>
          <a:prstGeom prst="rect">
            <a:avLst/>
          </a:prstGeom>
          <a:solidFill>
            <a:srgbClr val="0A1628"/>
          </a:solidFill>
          <a:ln>
            <a:noFill/>
          </a:ln>
        </p:spPr>
        <p:txBody>
          <a:bodyPr/>
          <a:lstStyle/>
          <a:p>
            <a:endParaRPr lang="en-US" dirty="0"/>
          </a:p>
        </p:txBody>
      </p:sp>
      <p:sp>
        <p:nvSpPr>
          <p:cNvPr id="101" name="vdiv384"/>
          <p:cNvSpPr>
            <a:spLocks noGrp="1"/>
          </p:cNvSpPr>
          <p:nvPr/>
        </p:nvSpPr>
        <p:spPr>
          <a:xfrm>
            <a:off x="4876800" y="787400"/>
            <a:ext cx="12700" cy="5943600"/>
          </a:xfrm>
          <a:prstGeom prst="rect">
            <a:avLst/>
          </a:prstGeom>
          <a:solidFill>
            <a:srgbClr val="0A1628"/>
          </a:solidFill>
          <a:ln>
            <a:noFill/>
          </a:ln>
        </p:spPr>
        <p:txBody>
          <a:bodyPr/>
          <a:lstStyle/>
          <a:p>
            <a:endParaRPr lang="en-US" dirty="0"/>
          </a:p>
        </p:txBody>
      </p:sp>
      <p:sp>
        <p:nvSpPr>
          <p:cNvPr id="102" name="vdiv576"/>
          <p:cNvSpPr>
            <a:spLocks noGrp="1"/>
          </p:cNvSpPr>
          <p:nvPr/>
        </p:nvSpPr>
        <p:spPr>
          <a:xfrm>
            <a:off x="7315200" y="787400"/>
            <a:ext cx="12700" cy="5943600"/>
          </a:xfrm>
          <a:prstGeom prst="rect">
            <a:avLst/>
          </a:prstGeom>
          <a:solidFill>
            <a:srgbClr val="0A1628"/>
          </a:solidFill>
          <a:ln>
            <a:noFill/>
          </a:ln>
        </p:spPr>
        <p:txBody>
          <a:bodyPr/>
          <a:lstStyle/>
          <a:p>
            <a:endParaRPr lang="en-US" dirty="0"/>
          </a:p>
        </p:txBody>
      </p:sp>
      <p:sp>
        <p:nvSpPr>
          <p:cNvPr id="103" name="vdiv768"/>
          <p:cNvSpPr>
            <a:spLocks noGrp="1"/>
          </p:cNvSpPr>
          <p:nvPr/>
        </p:nvSpPr>
        <p:spPr>
          <a:xfrm>
            <a:off x="9753600" y="787400"/>
            <a:ext cx="12700" cy="5943600"/>
          </a:xfrm>
          <a:prstGeom prst="rect">
            <a:avLst/>
          </a:prstGeom>
          <a:solidFill>
            <a:srgbClr val="0A1628"/>
          </a:solidFill>
          <a:ln>
            <a:noFill/>
          </a:ln>
        </p:spPr>
        <p:txBody>
          <a:bodyPr/>
          <a:lstStyle/>
          <a:p>
            <a:endParaRPr lang="en-US" dirty="0"/>
          </a:p>
        </p:txBody>
      </p:sp>
    </p:spTree>
    <p:extLst>
      <p:ext uri="{BB962C8B-B14F-4D97-AF65-F5344CB8AC3E}">
        <p14:creationId xmlns:p14="http://schemas.microsoft.com/office/powerpoint/2010/main" val="1946369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D2137"/>
        </a:solidFill>
        <a:effectLst/>
      </p:bgPr>
    </p:bg>
    <p:spTree>
      <p:nvGrpSpPr>
        <p:cNvPr id="1" name=""/>
        <p:cNvGrpSpPr/>
        <p:nvPr/>
      </p:nvGrpSpPr>
      <p:grpSpPr>
        <a:xfrm>
          <a:off x="0" y="0"/>
          <a:ext cx="0" cy="0"/>
          <a:chOff x="0" y="0"/>
          <a:chExt cx="0" cy="0"/>
        </a:xfrm>
      </p:grpSpPr>
      <p:sp>
        <p:nvSpPr>
          <p:cNvPr id="10" name="hdrBg"/>
          <p:cNvSpPr>
            <a:spLocks noGrp="1"/>
          </p:cNvSpPr>
          <p:nvPr/>
        </p:nvSpPr>
        <p:spPr>
          <a:xfrm>
            <a:off x="0" y="0"/>
            <a:ext cx="12192000" cy="482600"/>
          </a:xfrm>
          <a:prstGeom prst="rect">
            <a:avLst/>
          </a:prstGeom>
          <a:solidFill>
            <a:srgbClr val="42A55F"/>
          </a:solidFill>
          <a:ln/>
        </p:spPr>
        <p:txBody>
          <a:bodyPr lIns="45720" tIns="36576" rIns="45720" bIns="36576" anchor="ctr"/>
          <a:lstStyle/>
          <a:p>
            <a:pPr algn="ctr">
              <a:buNone/>
            </a:pPr>
            <a:r>
              <a:rPr lang="en-US" sz="2200" b="1" dirty="0">
                <a:solidFill>
                  <a:srgbClr val="FFFFFF"/>
                </a:solidFill>
              </a:rPr>
              <a:t>Deploy &amp; Post-Programme  ·  Stages 15–19</a:t>
            </a:r>
          </a:p>
        </p:txBody>
      </p:sp>
      <p:sp>
        <p:nvSpPr>
          <p:cNvPr id="11" name="tagline"/>
          <p:cNvSpPr>
            <a:spLocks noGrp="1"/>
          </p:cNvSpPr>
          <p:nvPr/>
        </p:nvSpPr>
        <p:spPr>
          <a:xfrm>
            <a:off x="0" y="482600"/>
            <a:ext cx="12192000" cy="304800"/>
          </a:xfrm>
          <a:prstGeom prst="rect">
            <a:avLst/>
          </a:prstGeom>
          <a:solidFill>
            <a:srgbClr val="1B3A5C"/>
          </a:solidFill>
          <a:ln/>
        </p:spPr>
        <p:txBody>
          <a:bodyPr lIns="45720" tIns="36576" rIns="45720" bIns="36576" anchor="ctr"/>
          <a:lstStyle/>
          <a:p>
            <a:pPr algn="ctr">
              <a:buNone/>
            </a:pPr>
            <a:r>
              <a:rPr lang="en-US" sz="1050" dirty="0">
                <a:solidFill>
                  <a:srgbClr val="FFFFFF"/>
                </a:solidFill>
              </a:rPr>
              <a:t>Benefit owners briefed and KPI tracking ready  ·  Baselines already 12+ months old by go-live  ·  Benefits measured against pre-programme baselines from Value Definition &amp; Case for Change (S2)</a:t>
            </a:r>
          </a:p>
        </p:txBody>
      </p:sp>
      <p:sp>
        <p:nvSpPr>
          <p:cNvPr id="12" name="bottomBar"/>
          <p:cNvSpPr>
            <a:spLocks noGrp="1"/>
          </p:cNvSpPr>
          <p:nvPr/>
        </p:nvSpPr>
        <p:spPr>
          <a:xfrm>
            <a:off x="0" y="6731000"/>
            <a:ext cx="12192000" cy="127000"/>
          </a:xfrm>
          <a:prstGeom prst="rect">
            <a:avLst/>
          </a:prstGeom>
          <a:solidFill>
            <a:srgbClr val="0D1B2A"/>
          </a:solidFill>
          <a:ln/>
        </p:spPr>
        <p:txBody>
          <a:bodyPr lIns="45720" tIns="36576" rIns="45720" bIns="36576" anchor="t"/>
          <a:lstStyle/>
          <a:p>
            <a:endParaRPr lang="en-US" dirty="0"/>
          </a:p>
        </p:txBody>
      </p:sp>
      <p:sp>
        <p:nvSpPr>
          <p:cNvPr id="20" name="col0bg"/>
          <p:cNvSpPr>
            <a:spLocks noGrp="1"/>
          </p:cNvSpPr>
          <p:nvPr/>
        </p:nvSpPr>
        <p:spPr>
          <a:xfrm>
            <a:off x="0" y="787400"/>
            <a:ext cx="2438400" cy="5943600"/>
          </a:xfrm>
          <a:prstGeom prst="rect">
            <a:avLst/>
          </a:prstGeom>
          <a:solidFill>
            <a:srgbClr val="162D45"/>
          </a:solidFill>
          <a:ln/>
        </p:spPr>
        <p:txBody>
          <a:bodyPr lIns="45720" tIns="36576" rIns="45720" bIns="36576" anchor="t"/>
          <a:lstStyle/>
          <a:p>
            <a:endParaRPr lang="en-US" dirty="0"/>
          </a:p>
        </p:txBody>
      </p:sp>
      <p:sp>
        <p:nvSpPr>
          <p:cNvPr id="21" name="col0num"/>
          <p:cNvSpPr>
            <a:spLocks noGrp="1"/>
          </p:cNvSpPr>
          <p:nvPr/>
        </p:nvSpPr>
        <p:spPr>
          <a:xfrm>
            <a:off x="0" y="787400"/>
            <a:ext cx="584200" cy="355600"/>
          </a:xfrm>
          <a:prstGeom prst="rect">
            <a:avLst/>
          </a:prstGeom>
          <a:solidFill>
            <a:srgbClr val="2BA89D"/>
          </a:solidFill>
          <a:ln/>
        </p:spPr>
        <p:txBody>
          <a:bodyPr lIns="45720" tIns="36576" rIns="45720" bIns="36576" anchor="ctr"/>
          <a:lstStyle/>
          <a:p>
            <a:pPr algn="ctr">
              <a:buNone/>
            </a:pPr>
            <a:r>
              <a:rPr lang="en-US" sz="1600" b="1" dirty="0">
                <a:solidFill>
                  <a:srgbClr val="FFFFFF"/>
                </a:solidFill>
              </a:rPr>
              <a:t>15</a:t>
            </a:r>
          </a:p>
        </p:txBody>
      </p:sp>
      <p:sp>
        <p:nvSpPr>
          <p:cNvPr id="22" name="col0name"/>
          <p:cNvSpPr>
            <a:spLocks noGrp="1"/>
          </p:cNvSpPr>
          <p:nvPr/>
        </p:nvSpPr>
        <p:spPr>
          <a:xfrm>
            <a:off x="6096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Cutover Planning</a:t>
            </a:r>
          </a:p>
        </p:txBody>
      </p:sp>
      <p:sp>
        <p:nvSpPr>
          <p:cNvPr id="23" name="col0body"/>
          <p:cNvSpPr>
            <a:spLocks noGrp="1"/>
          </p:cNvSpPr>
          <p:nvPr/>
        </p:nvSpPr>
        <p:spPr>
          <a:xfrm>
            <a:off x="381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Cutover strategy confirmed — go/no-go criteria defined. Contingency and rollback plan rehearsed before go-live.</a:t>
            </a:r>
          </a:p>
        </p:txBody>
      </p:sp>
      <p:sp>
        <p:nvSpPr>
          <p:cNvPr id="24" name="col0div"/>
          <p:cNvSpPr>
            <a:spLocks noGrp="1"/>
          </p:cNvSpPr>
          <p:nvPr/>
        </p:nvSpPr>
        <p:spPr>
          <a:xfrm>
            <a:off x="38100" y="2336800"/>
            <a:ext cx="2362200" cy="25400"/>
          </a:xfrm>
          <a:prstGeom prst="rect">
            <a:avLst/>
          </a:prstGeom>
          <a:solidFill>
            <a:srgbClr val="138D75"/>
          </a:solidFill>
          <a:ln/>
        </p:spPr>
        <p:txBody>
          <a:bodyPr lIns="45720" tIns="36576" rIns="45720" bIns="36576" anchor="t"/>
          <a:lstStyle/>
          <a:p>
            <a:endParaRPr lang="en-US" dirty="0"/>
          </a:p>
        </p:txBody>
      </p:sp>
      <p:sp>
        <p:nvSpPr>
          <p:cNvPr id="25" name="col0b0"/>
          <p:cNvSpPr>
            <a:spLocks noGrp="1"/>
          </p:cNvSpPr>
          <p:nvPr/>
        </p:nvSpPr>
        <p:spPr>
          <a:xfrm>
            <a:off x="38100" y="24130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Go/no-go criteria defined and signed off by Steering Committee</a:t>
            </a:r>
          </a:p>
        </p:txBody>
      </p:sp>
      <p:sp>
        <p:nvSpPr>
          <p:cNvPr id="26" name="col0b1"/>
          <p:cNvSpPr>
            <a:spLocks noGrp="1"/>
          </p:cNvSpPr>
          <p:nvPr/>
        </p:nvSpPr>
        <p:spPr>
          <a:xfrm>
            <a:off x="38100" y="35814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Contingency and rollback plan documented and rehearsed</a:t>
            </a:r>
          </a:p>
        </p:txBody>
      </p:sp>
      <p:sp>
        <p:nvSpPr>
          <p:cNvPr id="27" name="col0b2"/>
          <p:cNvSpPr>
            <a:spLocks noGrp="1"/>
          </p:cNvSpPr>
          <p:nvPr/>
        </p:nvSpPr>
        <p:spPr>
          <a:xfrm>
            <a:off x="38100" y="47498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Cutover rehearsal completed with timing and sequencing validated</a:t>
            </a:r>
          </a:p>
        </p:txBody>
      </p:sp>
      <p:sp>
        <p:nvSpPr>
          <p:cNvPr id="28" name="col1bg"/>
          <p:cNvSpPr>
            <a:spLocks noGrp="1"/>
          </p:cNvSpPr>
          <p:nvPr/>
        </p:nvSpPr>
        <p:spPr>
          <a:xfrm>
            <a:off x="2438400" y="787400"/>
            <a:ext cx="2438400" cy="5943600"/>
          </a:xfrm>
          <a:prstGeom prst="rect">
            <a:avLst/>
          </a:prstGeom>
          <a:solidFill>
            <a:srgbClr val="162D45"/>
          </a:solidFill>
          <a:ln/>
        </p:spPr>
        <p:txBody>
          <a:bodyPr lIns="45720" tIns="36576" rIns="45720" bIns="36576" anchor="t"/>
          <a:lstStyle/>
          <a:p>
            <a:endParaRPr lang="en-US" dirty="0"/>
          </a:p>
        </p:txBody>
      </p:sp>
      <p:sp>
        <p:nvSpPr>
          <p:cNvPr id="29" name="col1num"/>
          <p:cNvSpPr>
            <a:spLocks noGrp="1"/>
          </p:cNvSpPr>
          <p:nvPr/>
        </p:nvSpPr>
        <p:spPr>
          <a:xfrm>
            <a:off x="2438400" y="787400"/>
            <a:ext cx="584200" cy="355600"/>
          </a:xfrm>
          <a:prstGeom prst="rect">
            <a:avLst/>
          </a:prstGeom>
          <a:solidFill>
            <a:srgbClr val="2BA89D"/>
          </a:solidFill>
          <a:ln/>
        </p:spPr>
        <p:txBody>
          <a:bodyPr lIns="45720" tIns="36576" rIns="45720" bIns="36576" anchor="ctr"/>
          <a:lstStyle/>
          <a:p>
            <a:pPr algn="ctr">
              <a:buNone/>
            </a:pPr>
            <a:r>
              <a:rPr lang="en-US" sz="1600" b="1" dirty="0">
                <a:solidFill>
                  <a:srgbClr val="FFFFFF"/>
                </a:solidFill>
              </a:rPr>
              <a:t>16</a:t>
            </a:r>
          </a:p>
        </p:txBody>
      </p:sp>
      <p:sp>
        <p:nvSpPr>
          <p:cNvPr id="30" name="col1name"/>
          <p:cNvSpPr>
            <a:spLocks noGrp="1"/>
          </p:cNvSpPr>
          <p:nvPr/>
        </p:nvSpPr>
        <p:spPr>
          <a:xfrm>
            <a:off x="30480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Deployment &amp; Go Live</a:t>
            </a:r>
          </a:p>
        </p:txBody>
      </p:sp>
      <p:sp>
        <p:nvSpPr>
          <p:cNvPr id="31" name="col1body"/>
          <p:cNvSpPr>
            <a:spLocks noGrp="1"/>
          </p:cNvSpPr>
          <p:nvPr/>
        </p:nvSpPr>
        <p:spPr>
          <a:xfrm>
            <a:off x="24765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Data migration executed and validated. System live for all users with war room and hypercare support in place.</a:t>
            </a:r>
          </a:p>
        </p:txBody>
      </p:sp>
      <p:sp>
        <p:nvSpPr>
          <p:cNvPr id="32" name="col1div"/>
          <p:cNvSpPr>
            <a:spLocks noGrp="1"/>
          </p:cNvSpPr>
          <p:nvPr/>
        </p:nvSpPr>
        <p:spPr>
          <a:xfrm>
            <a:off x="2476500" y="2336800"/>
            <a:ext cx="2362200" cy="25400"/>
          </a:xfrm>
          <a:prstGeom prst="rect">
            <a:avLst/>
          </a:prstGeom>
          <a:solidFill>
            <a:srgbClr val="138D75"/>
          </a:solidFill>
          <a:ln/>
        </p:spPr>
        <p:txBody>
          <a:bodyPr lIns="45720" tIns="36576" rIns="45720" bIns="36576" anchor="t"/>
          <a:lstStyle/>
          <a:p>
            <a:endParaRPr lang="en-US" dirty="0"/>
          </a:p>
        </p:txBody>
      </p:sp>
      <p:sp>
        <p:nvSpPr>
          <p:cNvPr id="33" name="col1b0"/>
          <p:cNvSpPr>
            <a:spLocks noGrp="1"/>
          </p:cNvSpPr>
          <p:nvPr/>
        </p:nvSpPr>
        <p:spPr>
          <a:xfrm>
            <a:off x="2476500" y="24130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Data migration executed and validated against quality thresholds</a:t>
            </a:r>
          </a:p>
        </p:txBody>
      </p:sp>
      <p:sp>
        <p:nvSpPr>
          <p:cNvPr id="34" name="col1b1"/>
          <p:cNvSpPr>
            <a:spLocks noGrp="1"/>
          </p:cNvSpPr>
          <p:nvPr/>
        </p:nvSpPr>
        <p:spPr>
          <a:xfrm>
            <a:off x="2476500" y="35814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Cutover completed and system live for all users</a:t>
            </a:r>
          </a:p>
        </p:txBody>
      </p:sp>
      <p:sp>
        <p:nvSpPr>
          <p:cNvPr id="35" name="col1b2"/>
          <p:cNvSpPr>
            <a:spLocks noGrp="1"/>
          </p:cNvSpPr>
          <p:nvPr/>
        </p:nvSpPr>
        <p:spPr>
          <a:xfrm>
            <a:off x="2476500" y="4749800"/>
            <a:ext cx="2362200" cy="1117600"/>
          </a:xfrm>
          <a:prstGeom prst="rect">
            <a:avLst/>
          </a:prstGeom>
          <a:solidFill>
            <a:srgbClr val="0F2820"/>
          </a:solidFill>
          <a:ln/>
        </p:spPr>
        <p:txBody>
          <a:bodyPr lIns="45720" tIns="36576" rIns="45720" bIns="36576" anchor="ctr"/>
          <a:lstStyle/>
          <a:p>
            <a:pPr algn="l">
              <a:buNone/>
            </a:pPr>
            <a:r>
              <a:rPr lang="en-US" sz="1050" dirty="0">
                <a:solidFill>
                  <a:srgbClr val="D4E1F0"/>
                </a:solidFill>
              </a:rPr>
              <a:t>· Go-live communication issued to all stakeholders</a:t>
            </a:r>
          </a:p>
        </p:txBody>
      </p:sp>
      <p:sp>
        <p:nvSpPr>
          <p:cNvPr id="36" name="col2bg"/>
          <p:cNvSpPr>
            <a:spLocks noGrp="1"/>
          </p:cNvSpPr>
          <p:nvPr/>
        </p:nvSpPr>
        <p:spPr>
          <a:xfrm>
            <a:off x="4876800" y="787400"/>
            <a:ext cx="2438400" cy="5943600"/>
          </a:xfrm>
          <a:prstGeom prst="rect">
            <a:avLst/>
          </a:prstGeom>
          <a:solidFill>
            <a:srgbClr val="162D45"/>
          </a:solidFill>
          <a:ln/>
        </p:spPr>
        <p:txBody>
          <a:bodyPr lIns="45720" tIns="36576" rIns="45720" bIns="36576" anchor="t"/>
          <a:lstStyle/>
          <a:p>
            <a:endParaRPr lang="en-US" dirty="0"/>
          </a:p>
        </p:txBody>
      </p:sp>
      <p:sp>
        <p:nvSpPr>
          <p:cNvPr id="37" name="col2num"/>
          <p:cNvSpPr>
            <a:spLocks noGrp="1"/>
          </p:cNvSpPr>
          <p:nvPr/>
        </p:nvSpPr>
        <p:spPr>
          <a:xfrm>
            <a:off x="4876800" y="787400"/>
            <a:ext cx="584200" cy="355600"/>
          </a:xfrm>
          <a:prstGeom prst="rect">
            <a:avLst/>
          </a:prstGeom>
          <a:solidFill>
            <a:srgbClr val="2BA89D"/>
          </a:solidFill>
          <a:ln/>
        </p:spPr>
        <p:txBody>
          <a:bodyPr lIns="45720" tIns="36576" rIns="45720" bIns="36576" anchor="ctr"/>
          <a:lstStyle/>
          <a:p>
            <a:pPr algn="ctr">
              <a:buNone/>
            </a:pPr>
            <a:r>
              <a:rPr lang="en-US" sz="1600" b="1" dirty="0">
                <a:solidFill>
                  <a:srgbClr val="FFFFFF"/>
                </a:solidFill>
              </a:rPr>
              <a:t>17</a:t>
            </a:r>
          </a:p>
        </p:txBody>
      </p:sp>
      <p:sp>
        <p:nvSpPr>
          <p:cNvPr id="38" name="col2name"/>
          <p:cNvSpPr>
            <a:spLocks noGrp="1"/>
          </p:cNvSpPr>
          <p:nvPr/>
        </p:nvSpPr>
        <p:spPr>
          <a:xfrm>
            <a:off x="54864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Hypercare &amp; Stabilisation</a:t>
            </a:r>
          </a:p>
        </p:txBody>
      </p:sp>
      <p:sp>
        <p:nvSpPr>
          <p:cNvPr id="39" name="col2body"/>
          <p:cNvSpPr>
            <a:spLocks noGrp="1"/>
          </p:cNvSpPr>
          <p:nvPr/>
        </p:nvSpPr>
        <p:spPr>
          <a:xfrm>
            <a:off x="49149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Critical defects resolved within SLA. User adoption monitored. Hypercare exit criteria met before transition to BAU.</a:t>
            </a:r>
          </a:p>
        </p:txBody>
      </p:sp>
      <p:sp>
        <p:nvSpPr>
          <p:cNvPr id="40" name="col2div"/>
          <p:cNvSpPr>
            <a:spLocks noGrp="1"/>
          </p:cNvSpPr>
          <p:nvPr/>
        </p:nvSpPr>
        <p:spPr>
          <a:xfrm>
            <a:off x="4914900" y="2336800"/>
            <a:ext cx="2362200" cy="25400"/>
          </a:xfrm>
          <a:prstGeom prst="rect">
            <a:avLst/>
          </a:prstGeom>
          <a:solidFill>
            <a:srgbClr val="1E8449"/>
          </a:solidFill>
          <a:ln/>
        </p:spPr>
        <p:txBody>
          <a:bodyPr lIns="45720" tIns="36576" rIns="45720" bIns="36576" anchor="t"/>
          <a:lstStyle/>
          <a:p>
            <a:endParaRPr lang="en-US" dirty="0"/>
          </a:p>
        </p:txBody>
      </p:sp>
      <p:sp>
        <p:nvSpPr>
          <p:cNvPr id="41" name="col2b0"/>
          <p:cNvSpPr>
            <a:spLocks noGrp="1"/>
          </p:cNvSpPr>
          <p:nvPr/>
        </p:nvSpPr>
        <p:spPr>
          <a:xfrm>
            <a:off x="4914900" y="24130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Critical defects resolved within agreed SLA</a:t>
            </a:r>
          </a:p>
        </p:txBody>
      </p:sp>
      <p:sp>
        <p:nvSpPr>
          <p:cNvPr id="42" name="col2b1"/>
          <p:cNvSpPr>
            <a:spLocks noGrp="1"/>
          </p:cNvSpPr>
          <p:nvPr/>
        </p:nvSpPr>
        <p:spPr>
          <a:xfrm>
            <a:off x="4914900" y="35814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System performance validated against baseline benchmarks</a:t>
            </a:r>
          </a:p>
        </p:txBody>
      </p:sp>
      <p:sp>
        <p:nvSpPr>
          <p:cNvPr id="43" name="col2b2"/>
          <p:cNvSpPr>
            <a:spLocks noGrp="1"/>
          </p:cNvSpPr>
          <p:nvPr/>
        </p:nvSpPr>
        <p:spPr>
          <a:xfrm>
            <a:off x="4914900" y="47498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Hypercare exit criteria met and transition to BAU confirmed</a:t>
            </a:r>
          </a:p>
        </p:txBody>
      </p:sp>
      <p:sp>
        <p:nvSpPr>
          <p:cNvPr id="44" name="col3bg"/>
          <p:cNvSpPr>
            <a:spLocks noGrp="1"/>
          </p:cNvSpPr>
          <p:nvPr/>
        </p:nvSpPr>
        <p:spPr>
          <a:xfrm>
            <a:off x="7315200" y="787400"/>
            <a:ext cx="2438400" cy="5943600"/>
          </a:xfrm>
          <a:prstGeom prst="rect">
            <a:avLst/>
          </a:prstGeom>
          <a:solidFill>
            <a:srgbClr val="162D45"/>
          </a:solidFill>
          <a:ln/>
        </p:spPr>
        <p:txBody>
          <a:bodyPr lIns="45720" tIns="36576" rIns="45720" bIns="36576" anchor="t"/>
          <a:lstStyle/>
          <a:p>
            <a:endParaRPr lang="en-US" dirty="0"/>
          </a:p>
        </p:txBody>
      </p:sp>
      <p:sp>
        <p:nvSpPr>
          <p:cNvPr id="45" name="col3num"/>
          <p:cNvSpPr>
            <a:spLocks noGrp="1"/>
          </p:cNvSpPr>
          <p:nvPr/>
        </p:nvSpPr>
        <p:spPr>
          <a:xfrm>
            <a:off x="7315200" y="787400"/>
            <a:ext cx="584200" cy="355600"/>
          </a:xfrm>
          <a:prstGeom prst="rect">
            <a:avLst/>
          </a:prstGeom>
          <a:solidFill>
            <a:srgbClr val="42A55F"/>
          </a:solidFill>
          <a:ln/>
        </p:spPr>
        <p:txBody>
          <a:bodyPr lIns="45720" tIns="36576" rIns="45720" bIns="36576" anchor="ctr"/>
          <a:lstStyle/>
          <a:p>
            <a:pPr algn="ctr">
              <a:buNone/>
            </a:pPr>
            <a:r>
              <a:rPr lang="en-US" sz="1600" b="1" dirty="0">
                <a:solidFill>
                  <a:srgbClr val="FFFFFF"/>
                </a:solidFill>
              </a:rPr>
              <a:t>18</a:t>
            </a:r>
          </a:p>
        </p:txBody>
      </p:sp>
      <p:sp>
        <p:nvSpPr>
          <p:cNvPr id="46" name="col3name"/>
          <p:cNvSpPr>
            <a:spLocks noGrp="1"/>
          </p:cNvSpPr>
          <p:nvPr/>
        </p:nvSpPr>
        <p:spPr>
          <a:xfrm>
            <a:off x="79248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Benefits Realisation &amp; Review</a:t>
            </a:r>
          </a:p>
        </p:txBody>
      </p:sp>
      <p:sp>
        <p:nvSpPr>
          <p:cNvPr id="47" name="col3body"/>
          <p:cNvSpPr>
            <a:spLocks noGrp="1"/>
          </p:cNvSpPr>
          <p:nvPr/>
        </p:nvSpPr>
        <p:spPr>
          <a:xfrm>
            <a:off x="73533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KPI actuals measured against Value Definition &amp; Case for Change (S2) baselines. Benefit owner reviews completed and programme closure documented.</a:t>
            </a:r>
          </a:p>
        </p:txBody>
      </p:sp>
      <p:sp>
        <p:nvSpPr>
          <p:cNvPr id="48" name="col3div"/>
          <p:cNvSpPr>
            <a:spLocks noGrp="1"/>
          </p:cNvSpPr>
          <p:nvPr/>
        </p:nvSpPr>
        <p:spPr>
          <a:xfrm>
            <a:off x="7353300" y="2336800"/>
            <a:ext cx="2362200" cy="25400"/>
          </a:xfrm>
          <a:prstGeom prst="rect">
            <a:avLst/>
          </a:prstGeom>
          <a:solidFill>
            <a:srgbClr val="1E8449"/>
          </a:solidFill>
          <a:ln/>
        </p:spPr>
        <p:txBody>
          <a:bodyPr lIns="45720" tIns="36576" rIns="45720" bIns="36576" anchor="t"/>
          <a:lstStyle/>
          <a:p>
            <a:endParaRPr lang="en-US" dirty="0"/>
          </a:p>
        </p:txBody>
      </p:sp>
      <p:sp>
        <p:nvSpPr>
          <p:cNvPr id="49" name="col3b0"/>
          <p:cNvSpPr>
            <a:spLocks noGrp="1"/>
          </p:cNvSpPr>
          <p:nvPr/>
        </p:nvSpPr>
        <p:spPr>
          <a:xfrm>
            <a:off x="7353300" y="24130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KPI actuals measured against baselines set in Value Definition &amp; Case for Change (S2)</a:t>
            </a:r>
          </a:p>
        </p:txBody>
      </p:sp>
      <p:sp>
        <p:nvSpPr>
          <p:cNvPr id="50" name="col3b1"/>
          <p:cNvSpPr>
            <a:spLocks noGrp="1"/>
          </p:cNvSpPr>
          <p:nvPr/>
        </p:nvSpPr>
        <p:spPr>
          <a:xfrm>
            <a:off x="7353300" y="35814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Benefits tracker updated and presented to Steering Committee</a:t>
            </a:r>
          </a:p>
        </p:txBody>
      </p:sp>
      <p:sp>
        <p:nvSpPr>
          <p:cNvPr id="51" name="col3b2"/>
          <p:cNvSpPr>
            <a:spLocks noGrp="1"/>
          </p:cNvSpPr>
          <p:nvPr/>
        </p:nvSpPr>
        <p:spPr>
          <a:xfrm>
            <a:off x="7353300" y="47498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Programme closure report produced with lessons learned</a:t>
            </a:r>
          </a:p>
        </p:txBody>
      </p:sp>
      <p:sp>
        <p:nvSpPr>
          <p:cNvPr id="52" name="col4bg"/>
          <p:cNvSpPr>
            <a:spLocks noGrp="1"/>
          </p:cNvSpPr>
          <p:nvPr/>
        </p:nvSpPr>
        <p:spPr>
          <a:xfrm>
            <a:off x="9753600" y="787400"/>
            <a:ext cx="2438400" cy="5943600"/>
          </a:xfrm>
          <a:prstGeom prst="rect">
            <a:avLst/>
          </a:prstGeom>
          <a:solidFill>
            <a:srgbClr val="162D45"/>
          </a:solidFill>
          <a:ln/>
        </p:spPr>
        <p:txBody>
          <a:bodyPr lIns="45720" tIns="36576" rIns="45720" bIns="36576" anchor="t"/>
          <a:lstStyle/>
          <a:p>
            <a:endParaRPr lang="en-US" dirty="0"/>
          </a:p>
        </p:txBody>
      </p:sp>
      <p:sp>
        <p:nvSpPr>
          <p:cNvPr id="53" name="col4num"/>
          <p:cNvSpPr>
            <a:spLocks noGrp="1"/>
          </p:cNvSpPr>
          <p:nvPr/>
        </p:nvSpPr>
        <p:spPr>
          <a:xfrm>
            <a:off x="9753600" y="787400"/>
            <a:ext cx="584200" cy="355600"/>
          </a:xfrm>
          <a:prstGeom prst="rect">
            <a:avLst/>
          </a:prstGeom>
          <a:solidFill>
            <a:srgbClr val="42A55F"/>
          </a:solidFill>
          <a:ln/>
        </p:spPr>
        <p:txBody>
          <a:bodyPr lIns="45720" tIns="36576" rIns="45720" bIns="36576" anchor="ctr"/>
          <a:lstStyle/>
          <a:p>
            <a:pPr algn="ctr">
              <a:buNone/>
            </a:pPr>
            <a:r>
              <a:rPr lang="en-US" sz="1600" b="1" dirty="0">
                <a:solidFill>
                  <a:srgbClr val="FFFFFF"/>
                </a:solidFill>
              </a:rPr>
              <a:t>19</a:t>
            </a:r>
          </a:p>
        </p:txBody>
      </p:sp>
      <p:sp>
        <p:nvSpPr>
          <p:cNvPr id="54" name="col4name"/>
          <p:cNvSpPr>
            <a:spLocks noGrp="1"/>
          </p:cNvSpPr>
          <p:nvPr/>
        </p:nvSpPr>
        <p:spPr>
          <a:xfrm>
            <a:off x="10363200" y="787400"/>
            <a:ext cx="1803400" cy="355600"/>
          </a:xfrm>
          <a:prstGeom prst="rect">
            <a:avLst/>
          </a:prstGeom>
          <a:solidFill>
            <a:srgbClr val="1A3A5C"/>
          </a:solidFill>
          <a:ln/>
        </p:spPr>
        <p:txBody>
          <a:bodyPr lIns="45720" tIns="36576" rIns="45720" bIns="36576" anchor="ctr"/>
          <a:lstStyle/>
          <a:p>
            <a:pPr algn="l">
              <a:buNone/>
            </a:pPr>
            <a:r>
              <a:rPr lang="en-US" sz="1000" b="1" dirty="0">
                <a:solidFill>
                  <a:srgbClr val="FFFFFF"/>
                </a:solidFill>
              </a:rPr>
              <a:t>Optimisation &amp; Maturity</a:t>
            </a:r>
          </a:p>
        </p:txBody>
      </p:sp>
      <p:sp>
        <p:nvSpPr>
          <p:cNvPr id="55" name="col4body"/>
          <p:cNvSpPr>
            <a:spLocks noGrp="1"/>
          </p:cNvSpPr>
          <p:nvPr/>
        </p:nvSpPr>
        <p:spPr>
          <a:xfrm>
            <a:off x="9791700" y="1193800"/>
            <a:ext cx="2362200" cy="1143000"/>
          </a:xfrm>
          <a:prstGeom prst="rect">
            <a:avLst/>
          </a:prstGeom>
          <a:noFill/>
          <a:ln>
            <a:noFill/>
          </a:ln>
        </p:spPr>
        <p:txBody>
          <a:bodyPr lIns="45720" tIns="36576" rIns="45720" bIns="36576" anchor="t"/>
          <a:lstStyle/>
          <a:p>
            <a:pPr algn="l">
              <a:buNone/>
            </a:pPr>
            <a:r>
              <a:rPr lang="en-US" sz="1050" dirty="0">
                <a:solidFill>
                  <a:srgbClr val="D4E1F0"/>
                </a:solidFill>
              </a:rPr>
              <a:t>Continuous improvement pipeline identified. Additional phase roadmap agreed and platform health reviewed.</a:t>
            </a:r>
          </a:p>
        </p:txBody>
      </p:sp>
      <p:sp>
        <p:nvSpPr>
          <p:cNvPr id="56" name="col4div"/>
          <p:cNvSpPr>
            <a:spLocks noGrp="1"/>
          </p:cNvSpPr>
          <p:nvPr/>
        </p:nvSpPr>
        <p:spPr>
          <a:xfrm>
            <a:off x="9791700" y="2336800"/>
            <a:ext cx="2362200" cy="25400"/>
          </a:xfrm>
          <a:prstGeom prst="rect">
            <a:avLst/>
          </a:prstGeom>
          <a:solidFill>
            <a:srgbClr val="1E8449"/>
          </a:solidFill>
          <a:ln/>
        </p:spPr>
        <p:txBody>
          <a:bodyPr lIns="45720" tIns="36576" rIns="45720" bIns="36576" anchor="t"/>
          <a:lstStyle/>
          <a:p>
            <a:endParaRPr lang="en-US" dirty="0"/>
          </a:p>
        </p:txBody>
      </p:sp>
      <p:sp>
        <p:nvSpPr>
          <p:cNvPr id="57" name="col4b0"/>
          <p:cNvSpPr>
            <a:spLocks noGrp="1"/>
          </p:cNvSpPr>
          <p:nvPr/>
        </p:nvSpPr>
        <p:spPr>
          <a:xfrm>
            <a:off x="9791700" y="24130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Additional module or phase roadmap agreed and funded</a:t>
            </a:r>
          </a:p>
        </p:txBody>
      </p:sp>
      <p:sp>
        <p:nvSpPr>
          <p:cNvPr id="58" name="col4b1"/>
          <p:cNvSpPr>
            <a:spLocks noGrp="1"/>
          </p:cNvSpPr>
          <p:nvPr/>
        </p:nvSpPr>
        <p:spPr>
          <a:xfrm>
            <a:off x="9791700" y="35814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User adoption deepened through enhanced training and self-service</a:t>
            </a:r>
          </a:p>
        </p:txBody>
      </p:sp>
      <p:sp>
        <p:nvSpPr>
          <p:cNvPr id="59" name="col4b2"/>
          <p:cNvSpPr>
            <a:spLocks noGrp="1"/>
          </p:cNvSpPr>
          <p:nvPr/>
        </p:nvSpPr>
        <p:spPr>
          <a:xfrm>
            <a:off x="9791700" y="4749800"/>
            <a:ext cx="2362200" cy="1117600"/>
          </a:xfrm>
          <a:prstGeom prst="rect">
            <a:avLst/>
          </a:prstGeom>
          <a:solidFill>
            <a:srgbClr val="0F2218"/>
          </a:solidFill>
          <a:ln/>
        </p:spPr>
        <p:txBody>
          <a:bodyPr lIns="45720" tIns="36576" rIns="45720" bIns="36576" anchor="ctr"/>
          <a:lstStyle/>
          <a:p>
            <a:pPr algn="l">
              <a:buNone/>
            </a:pPr>
            <a:r>
              <a:rPr lang="en-US" sz="1050" dirty="0">
                <a:solidFill>
                  <a:srgbClr val="D4E1F0"/>
                </a:solidFill>
              </a:rPr>
              <a:t>· Platform health reviewed and technical debt remediation plan in place</a:t>
            </a:r>
          </a:p>
        </p:txBody>
      </p:sp>
      <p:sp>
        <p:nvSpPr>
          <p:cNvPr id="100" name="vdiv192"/>
          <p:cNvSpPr>
            <a:spLocks noGrp="1"/>
          </p:cNvSpPr>
          <p:nvPr/>
        </p:nvSpPr>
        <p:spPr>
          <a:xfrm>
            <a:off x="2438400" y="787400"/>
            <a:ext cx="12700" cy="5943600"/>
          </a:xfrm>
          <a:prstGeom prst="rect">
            <a:avLst/>
          </a:prstGeom>
          <a:solidFill>
            <a:srgbClr val="0A1628"/>
          </a:solidFill>
          <a:ln>
            <a:noFill/>
          </a:ln>
        </p:spPr>
        <p:txBody>
          <a:bodyPr/>
          <a:lstStyle/>
          <a:p>
            <a:endParaRPr lang="en-US" dirty="0"/>
          </a:p>
        </p:txBody>
      </p:sp>
      <p:sp>
        <p:nvSpPr>
          <p:cNvPr id="101" name="vdiv384"/>
          <p:cNvSpPr>
            <a:spLocks noGrp="1"/>
          </p:cNvSpPr>
          <p:nvPr/>
        </p:nvSpPr>
        <p:spPr>
          <a:xfrm>
            <a:off x="4876800" y="787400"/>
            <a:ext cx="12700" cy="5943600"/>
          </a:xfrm>
          <a:prstGeom prst="rect">
            <a:avLst/>
          </a:prstGeom>
          <a:solidFill>
            <a:srgbClr val="0A1628"/>
          </a:solidFill>
          <a:ln>
            <a:noFill/>
          </a:ln>
        </p:spPr>
        <p:txBody>
          <a:bodyPr/>
          <a:lstStyle/>
          <a:p>
            <a:endParaRPr lang="en-US" dirty="0"/>
          </a:p>
        </p:txBody>
      </p:sp>
      <p:sp>
        <p:nvSpPr>
          <p:cNvPr id="102" name="vdiv576"/>
          <p:cNvSpPr>
            <a:spLocks noGrp="1"/>
          </p:cNvSpPr>
          <p:nvPr/>
        </p:nvSpPr>
        <p:spPr>
          <a:xfrm>
            <a:off x="7315200" y="787400"/>
            <a:ext cx="12700" cy="5943600"/>
          </a:xfrm>
          <a:prstGeom prst="rect">
            <a:avLst/>
          </a:prstGeom>
          <a:solidFill>
            <a:srgbClr val="0A1628"/>
          </a:solidFill>
          <a:ln>
            <a:noFill/>
          </a:ln>
        </p:spPr>
        <p:txBody>
          <a:bodyPr/>
          <a:lstStyle/>
          <a:p>
            <a:endParaRPr lang="en-US" dirty="0"/>
          </a:p>
        </p:txBody>
      </p:sp>
      <p:sp>
        <p:nvSpPr>
          <p:cNvPr id="103" name="vdiv768"/>
          <p:cNvSpPr>
            <a:spLocks noGrp="1"/>
          </p:cNvSpPr>
          <p:nvPr/>
        </p:nvSpPr>
        <p:spPr>
          <a:xfrm>
            <a:off x="9753600" y="787400"/>
            <a:ext cx="12700" cy="5943600"/>
          </a:xfrm>
          <a:prstGeom prst="rect">
            <a:avLst/>
          </a:prstGeom>
          <a:solidFill>
            <a:srgbClr val="0A1628"/>
          </a:solidFill>
          <a:ln>
            <a:noFill/>
          </a:ln>
        </p:spPr>
        <p:txBody>
          <a:bodyPr/>
          <a:lstStyle/>
          <a:p>
            <a:endParaRPr lang="en-US" dirty="0"/>
          </a:p>
        </p:txBody>
      </p:sp>
    </p:spTree>
    <p:extLst>
      <p:ext uri="{BB962C8B-B14F-4D97-AF65-F5344CB8AC3E}">
        <p14:creationId xmlns:p14="http://schemas.microsoft.com/office/powerpoint/2010/main" val="3825173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10"/>
          <p:cNvSpPr>
            <a:spLocks noGrp="1"/>
          </p:cNvSpPr>
          <p:nvPr/>
        </p:nvSpPr>
        <p:spPr>
          <a:xfrm>
            <a:off x="0" y="0"/>
            <a:ext cx="12192000" cy="504000"/>
          </a:xfrm>
          <a:prstGeom prst="rect">
            <a:avLst/>
          </a:prstGeom>
          <a:solidFill>
            <a:srgbClr val="1B3A5C"/>
          </a:solidFill>
          <a:ln>
            <a:noFill/>
          </a:ln>
        </p:spPr>
        <p:txBody>
          <a:bodyPr vertOverflow="clip" wrap="square" lIns="54000" tIns="27000" rIns="54000" bIns="27000" anchor="ctr"/>
          <a:lstStyle/>
          <a:p>
            <a:pPr algn="ctr">
              <a:buNone/>
            </a:pPr>
            <a:r>
              <a:rPr lang="en-US" sz="2500" b="1" dirty="0">
                <a:solidFill>
                  <a:srgbClr val="FFFFFF"/>
                </a:solidFill>
              </a:rPr>
              <a:t>Governance Model · Three Bodies · One Connected Accountability Chain</a:t>
            </a:r>
          </a:p>
        </p:txBody>
      </p:sp>
      <p:sp>
        <p:nvSpPr>
          <p:cNvPr id="11" name="s11"/>
          <p:cNvSpPr>
            <a:spLocks noGrp="1"/>
          </p:cNvSpPr>
          <p:nvPr/>
        </p:nvSpPr>
        <p:spPr>
          <a:xfrm>
            <a:off x="0" y="504000"/>
            <a:ext cx="12192000" cy="336000"/>
          </a:xfrm>
          <a:prstGeom prst="rect">
            <a:avLst/>
          </a:prstGeom>
          <a:solidFill>
            <a:srgbClr val="0D1B2A"/>
          </a:solidFill>
          <a:ln>
            <a:noFill/>
          </a:ln>
        </p:spPr>
        <p:txBody>
          <a:bodyPr vertOverflow="clip" wrap="square" lIns="54000" tIns="27000" rIns="54000" bIns="27000" anchor="ctr"/>
          <a:lstStyle/>
          <a:p>
            <a:pPr algn="ctr">
              <a:buNone/>
            </a:pPr>
            <a:r>
              <a:rPr lang="en-US" sz="1300" i="1" dirty="0">
                <a:solidFill>
                  <a:srgbClr val="7FA8C9"/>
                </a:solidFill>
              </a:rPr>
              <a:t>Every governance body and every governance artefact is established in the pre-programme — before a single supplier is engaged</a:t>
            </a:r>
          </a:p>
        </p:txBody>
      </p:sp>
      <p:sp>
        <p:nvSpPr>
          <p:cNvPr id="12" name="s12"/>
          <p:cNvSpPr>
            <a:spLocks noGrp="1"/>
          </p:cNvSpPr>
          <p:nvPr/>
        </p:nvSpPr>
        <p:spPr>
          <a:xfrm>
            <a:off x="0" y="924000"/>
            <a:ext cx="4051999" cy="2879999"/>
          </a:xfrm>
          <a:prstGeom prst="rect">
            <a:avLst/>
          </a:prstGeom>
          <a:solidFill>
            <a:srgbClr val="162D45"/>
          </a:solidFill>
          <a:ln>
            <a:noFill/>
          </a:ln>
        </p:spPr>
        <p:txBody>
          <a:bodyPr vertOverflow="clip" wrap="square" lIns="54000" tIns="27000" rIns="54000" bIns="27000" anchor="ctr"/>
          <a:lstStyle/>
          <a:p>
            <a:endParaRPr lang="en-US" dirty="0"/>
          </a:p>
        </p:txBody>
      </p:sp>
      <p:sp>
        <p:nvSpPr>
          <p:cNvPr id="13" name="s13"/>
          <p:cNvSpPr>
            <a:spLocks noGrp="1"/>
          </p:cNvSpPr>
          <p:nvPr/>
        </p:nvSpPr>
        <p:spPr>
          <a:xfrm>
            <a:off x="0" y="924000"/>
            <a:ext cx="4051999" cy="431999"/>
          </a:xfrm>
          <a:prstGeom prst="rect">
            <a:avLst/>
          </a:prstGeom>
          <a:solidFill>
            <a:srgbClr val="3A87C6"/>
          </a:solidFill>
          <a:ln>
            <a:noFill/>
          </a:ln>
        </p:spPr>
        <p:txBody>
          <a:bodyPr vertOverflow="clip" wrap="square" lIns="54000" tIns="27000" rIns="54000" bIns="27000" anchor="ctr"/>
          <a:lstStyle/>
          <a:p>
            <a:pPr algn="ctr">
              <a:buNone/>
            </a:pPr>
            <a:r>
              <a:rPr lang="en-US" sz="1600" b="1" dirty="0">
                <a:solidFill>
                  <a:srgbClr val="FFFFFF"/>
                </a:solidFill>
              </a:rPr>
              <a:t>Executive Sponsor Group</a:t>
            </a:r>
          </a:p>
        </p:txBody>
      </p:sp>
      <p:sp>
        <p:nvSpPr>
          <p:cNvPr id="14" name="s14"/>
          <p:cNvSpPr>
            <a:spLocks noGrp="1"/>
          </p:cNvSpPr>
          <p:nvPr/>
        </p:nvSpPr>
        <p:spPr>
          <a:xfrm>
            <a:off x="48000" y="1380000"/>
            <a:ext cx="3955999" cy="336000"/>
          </a:xfrm>
          <a:prstGeom prst="rect">
            <a:avLst/>
          </a:prstGeom>
          <a:noFill/>
          <a:ln>
            <a:noFill/>
          </a:ln>
        </p:spPr>
        <p:txBody>
          <a:bodyPr vertOverflow="clip" wrap="square" lIns="54000" tIns="27000" rIns="54000" bIns="27000" anchor="t"/>
          <a:lstStyle/>
          <a:p>
            <a:pPr algn="l">
              <a:buNone/>
            </a:pPr>
            <a:r>
              <a:rPr lang="en-US" sz="1100" i="1" dirty="0">
                <a:solidFill>
                  <a:srgbClr val="7FA8C9"/>
                </a:solidFill>
              </a:rPr>
              <a:t>Formed: Phase 1, Week 1 · Active: Throughout the full SDLC</a:t>
            </a:r>
          </a:p>
        </p:txBody>
      </p:sp>
      <p:sp>
        <p:nvSpPr>
          <p:cNvPr id="15" name="s15"/>
          <p:cNvSpPr>
            <a:spLocks noGrp="1"/>
          </p:cNvSpPr>
          <p:nvPr/>
        </p:nvSpPr>
        <p:spPr>
          <a:xfrm>
            <a:off x="48000" y="1764000"/>
            <a:ext cx="3955999" cy="1200000"/>
          </a:xfrm>
          <a:prstGeom prst="rect">
            <a:avLst/>
          </a:prstGeom>
          <a:noFill/>
          <a:ln>
            <a:noFill/>
          </a:ln>
        </p:spPr>
        <p:txBody>
          <a:bodyPr vertOverflow="clip" wrap="square" lIns="54000" tIns="27000" rIns="54000" bIns="27000" anchor="t"/>
          <a:lstStyle/>
          <a:p>
            <a:pPr algn="l">
              <a:buNone/>
            </a:pPr>
            <a:r>
              <a:rPr lang="en-US" sz="1100" b="1" dirty="0">
                <a:solidFill>
                  <a:srgbClr val="FFFFFF"/>
                </a:solidFill>
              </a:rPr>
              <a:t>Composition: </a:t>
            </a:r>
            <a:r>
              <a:rPr lang="en-US" sz="1100" dirty="0">
                <a:solidFill>
                  <a:srgbClr val="D4E1F0"/>
                </a:solidFill>
              </a:rPr>
              <a:t>Programme Sponsor (chair), CXO stakeholders, Finance lead, Business Change lead</a:t>
            </a:r>
          </a:p>
          <a:p>
            <a:pPr algn="l">
              <a:buNone/>
            </a:pPr>
            <a:r>
              <a:rPr lang="en-US" sz="1100" b="1" dirty="0">
                <a:solidFill>
                  <a:srgbClr val="FFFFFF"/>
                </a:solidFill>
              </a:rPr>
              <a:t>Mandate: Produced by Programme Sponsor. Signed at Design Governance &amp; Sponsorship (S3) gate. Reconfirmed at each phase gate.</a:t>
            </a:r>
            <a:r>
              <a:rPr lang="en-US" sz="1100" dirty="0">
                <a:solidFill>
                  <a:srgbClr val="D4E1F0"/>
                </a:solidFill>
              </a:rPr>
              <a:t/>
            </a:r>
          </a:p>
          <a:p>
            <a:pPr algn="l">
              <a:buNone/>
            </a:pPr>
            <a:r>
              <a:rPr lang="en-US" sz="1100" b="1" dirty="0">
                <a:solidFill>
                  <a:srgbClr val="FFFFFF"/>
                </a:solidFill>
              </a:rPr>
              <a:t>Cadence: </a:t>
            </a:r>
            <a:r>
              <a:rPr lang="en-US" sz="1100" dirty="0">
                <a:solidFill>
                  <a:srgbClr val="D4E1F0"/>
                </a:solidFill>
              </a:rPr>
              <a:t>Monthly steering review. Quarterly strategic review. Attends every phase gate.</a:t>
            </a:r>
          </a:p>
        </p:txBody>
      </p:sp>
      <p:sp>
        <p:nvSpPr>
          <p:cNvPr id="16" name="s16"/>
          <p:cNvSpPr>
            <a:spLocks noGrp="1"/>
          </p:cNvSpPr>
          <p:nvPr/>
        </p:nvSpPr>
        <p:spPr>
          <a:xfrm>
            <a:off x="48000" y="3035999"/>
            <a:ext cx="3955999" cy="336000"/>
          </a:xfrm>
          <a:prstGeom prst="rect">
            <a:avLst/>
          </a:prstGeom>
          <a:noFill/>
          <a:ln>
            <a:noFill/>
          </a:ln>
        </p:spPr>
        <p:txBody>
          <a:bodyPr vertOverflow="clip" wrap="square" lIns="54000" tIns="27000" rIns="54000" bIns="27000" anchor="t"/>
          <a:lstStyle/>
          <a:p>
            <a:pPr algn="l">
              <a:buNone/>
            </a:pPr>
            <a:r>
              <a:rPr lang="en-US" sz="1050" b="1" dirty="0">
                <a:solidFill>
                  <a:srgbClr val="2E86DE"/>
                </a:solidFill>
              </a:rPr>
              <a:t>Sign-offs: Execution Enablement (S4) Mandate · Phase gate reconfirmations · Benefits Review · BAU handover</a:t>
            </a:r>
          </a:p>
        </p:txBody>
      </p:sp>
      <p:sp>
        <p:nvSpPr>
          <p:cNvPr id="17" name="s17"/>
          <p:cNvSpPr>
            <a:spLocks noGrp="1"/>
          </p:cNvSpPr>
          <p:nvPr/>
        </p:nvSpPr>
        <p:spPr>
          <a:xfrm>
            <a:off x="24000" y="3467999"/>
            <a:ext cx="4004000" cy="312000"/>
          </a:xfrm>
          <a:prstGeom prst="rect">
            <a:avLst/>
          </a:prstGeom>
          <a:solidFill>
            <a:srgbClr val="0D1B2A"/>
          </a:solidFill>
          <a:ln>
            <a:noFill/>
          </a:ln>
        </p:spPr>
        <p:txBody>
          <a:bodyPr vertOverflow="clip" wrap="square" lIns="54000" tIns="27000" rIns="54000" bIns="27000" anchor="ctr"/>
          <a:lstStyle/>
          <a:p>
            <a:pPr algn="l">
              <a:buNone/>
            </a:pPr>
            <a:r>
              <a:rPr lang="en-US" sz="1200" i="1" dirty="0">
                <a:solidFill>
                  <a:srgbClr val="7FA8C9"/>
                </a:solidFill>
              </a:rPr>
              <a:t>Vision Alignment Charter · Strategic Priority Ranking</a:t>
            </a:r>
          </a:p>
        </p:txBody>
      </p:sp>
      <p:sp>
        <p:nvSpPr>
          <p:cNvPr id="18" name="s18"/>
          <p:cNvSpPr>
            <a:spLocks noGrp="1"/>
          </p:cNvSpPr>
          <p:nvPr/>
        </p:nvSpPr>
        <p:spPr>
          <a:xfrm>
            <a:off x="4076000" y="924000"/>
            <a:ext cx="4051999" cy="2879999"/>
          </a:xfrm>
          <a:prstGeom prst="rect">
            <a:avLst/>
          </a:prstGeom>
          <a:solidFill>
            <a:srgbClr val="162D45"/>
          </a:solidFill>
          <a:ln>
            <a:noFill/>
          </a:ln>
        </p:spPr>
        <p:txBody>
          <a:bodyPr vertOverflow="clip" wrap="square" lIns="54000" tIns="27000" rIns="54000" bIns="27000" anchor="ctr"/>
          <a:lstStyle/>
          <a:p>
            <a:endParaRPr lang="en-US" dirty="0"/>
          </a:p>
        </p:txBody>
      </p:sp>
      <p:sp>
        <p:nvSpPr>
          <p:cNvPr id="19" name="s19"/>
          <p:cNvSpPr>
            <a:spLocks noGrp="1"/>
          </p:cNvSpPr>
          <p:nvPr/>
        </p:nvSpPr>
        <p:spPr>
          <a:xfrm>
            <a:off x="4076000" y="924000"/>
            <a:ext cx="4051999" cy="431999"/>
          </a:xfrm>
          <a:prstGeom prst="rect">
            <a:avLst/>
          </a:prstGeom>
          <a:solidFill>
            <a:srgbClr val="9C4FB6"/>
          </a:solidFill>
          <a:ln>
            <a:noFill/>
          </a:ln>
        </p:spPr>
        <p:txBody>
          <a:bodyPr vertOverflow="clip" wrap="square" lIns="54000" tIns="27000" rIns="54000" bIns="27000" anchor="ctr"/>
          <a:lstStyle/>
          <a:p>
            <a:pPr algn="ctr">
              <a:buNone/>
            </a:pPr>
            <a:r>
              <a:rPr lang="en-US" sz="1600" b="1" dirty="0">
                <a:solidFill>
                  <a:srgbClr val="FFFFFF"/>
                </a:solidFill>
              </a:rPr>
              <a:t>Design Authority</a:t>
            </a:r>
          </a:p>
        </p:txBody>
      </p:sp>
      <p:sp>
        <p:nvSpPr>
          <p:cNvPr id="20" name="s20"/>
          <p:cNvSpPr>
            <a:spLocks noGrp="1"/>
          </p:cNvSpPr>
          <p:nvPr/>
        </p:nvSpPr>
        <p:spPr>
          <a:xfrm>
            <a:off x="4123999" y="1380000"/>
            <a:ext cx="3955999" cy="336000"/>
          </a:xfrm>
          <a:prstGeom prst="rect">
            <a:avLst/>
          </a:prstGeom>
          <a:noFill/>
          <a:ln>
            <a:noFill/>
          </a:ln>
        </p:spPr>
        <p:txBody>
          <a:bodyPr vertOverflow="clip" wrap="square" lIns="54000" tIns="27000" rIns="54000" bIns="27000" anchor="t"/>
          <a:lstStyle/>
          <a:p>
            <a:pPr algn="l">
              <a:buNone/>
            </a:pPr>
            <a:r>
              <a:rPr lang="en-US" sz="1300" i="1" dirty="0">
                <a:solidFill>
                  <a:srgbClr val="7FA8C9"/>
                </a:solidFill>
              </a:rPr>
              <a:t>Established: Phase 3, Week 12</a:t>
            </a:r>
          </a:p>
        </p:txBody>
      </p:sp>
      <p:sp>
        <p:nvSpPr>
          <p:cNvPr id="21" name="s21"/>
          <p:cNvSpPr>
            <a:spLocks noGrp="1"/>
          </p:cNvSpPr>
          <p:nvPr/>
        </p:nvSpPr>
        <p:spPr>
          <a:xfrm>
            <a:off x="4123999" y="1764000"/>
            <a:ext cx="3955999" cy="1200000"/>
          </a:xfrm>
          <a:prstGeom prst="rect">
            <a:avLst/>
          </a:prstGeom>
          <a:noFill/>
          <a:ln>
            <a:noFill/>
          </a:ln>
        </p:spPr>
        <p:txBody>
          <a:bodyPr vertOverflow="clip" wrap="square" lIns="54000" tIns="27000" rIns="54000" bIns="27000" anchor="t"/>
          <a:lstStyle/>
          <a:p>
            <a:pPr algn="l">
              <a:buNone/>
            </a:pPr>
            <a:r>
              <a:rPr lang="en-US" sz="1300" dirty="0">
                <a:solidFill>
                  <a:srgbClr val="D4E1F0"/>
                </a:solidFill>
              </a:rPr>
              <a:t>Governs every design and build decision against the benefits map and ROI Driver Matrix. Enforces the Decision Rights Framework for all scope changes.</a:t>
            </a:r>
          </a:p>
        </p:txBody>
      </p:sp>
      <p:sp>
        <p:nvSpPr>
          <p:cNvPr id="22" name="s22"/>
          <p:cNvSpPr>
            <a:spLocks noGrp="1"/>
          </p:cNvSpPr>
          <p:nvPr/>
        </p:nvSpPr>
        <p:spPr>
          <a:xfrm>
            <a:off x="4123999" y="3035999"/>
            <a:ext cx="3955999" cy="336000"/>
          </a:xfrm>
          <a:prstGeom prst="rect">
            <a:avLst/>
          </a:prstGeom>
          <a:noFill/>
          <a:ln>
            <a:noFill/>
          </a:ln>
        </p:spPr>
        <p:txBody>
          <a:bodyPr vertOverflow="clip" wrap="square" lIns="54000" tIns="27000" rIns="54000" bIns="27000" anchor="t"/>
          <a:lstStyle/>
          <a:p>
            <a:pPr algn="l">
              <a:buNone/>
            </a:pPr>
            <a:r>
              <a:rPr lang="en-US" sz="1300" b="1" dirty="0">
                <a:solidFill>
                  <a:srgbClr val="8E44AD"/>
                </a:solidFill>
              </a:rPr>
              <a:t>Active: Stages 9–14 · Closes: End of S14</a:t>
            </a:r>
          </a:p>
        </p:txBody>
      </p:sp>
      <p:sp>
        <p:nvSpPr>
          <p:cNvPr id="23" name="s23"/>
          <p:cNvSpPr>
            <a:spLocks noGrp="1"/>
          </p:cNvSpPr>
          <p:nvPr/>
        </p:nvSpPr>
        <p:spPr>
          <a:xfrm>
            <a:off x="4100000" y="3467999"/>
            <a:ext cx="4004000" cy="312000"/>
          </a:xfrm>
          <a:prstGeom prst="rect">
            <a:avLst/>
          </a:prstGeom>
          <a:solidFill>
            <a:srgbClr val="0D1B2A"/>
          </a:solidFill>
          <a:ln>
            <a:noFill/>
          </a:ln>
        </p:spPr>
        <p:txBody>
          <a:bodyPr vertOverflow="clip" wrap="square" lIns="54000" tIns="27000" rIns="54000" bIns="27000" anchor="ctr"/>
          <a:lstStyle/>
          <a:p>
            <a:pPr algn="l">
              <a:buNone/>
            </a:pPr>
            <a:r>
              <a:rPr lang="en-US" sz="1200" i="1" dirty="0">
                <a:solidFill>
                  <a:srgbClr val="7FA8C9"/>
                </a:solidFill>
              </a:rPr>
              <a:t>ROI Driver Matrix · Decision Rights Framework · Benefits Map</a:t>
            </a:r>
          </a:p>
        </p:txBody>
      </p:sp>
      <p:sp>
        <p:nvSpPr>
          <p:cNvPr id="24" name="s24"/>
          <p:cNvSpPr>
            <a:spLocks noGrp="1"/>
          </p:cNvSpPr>
          <p:nvPr/>
        </p:nvSpPr>
        <p:spPr>
          <a:xfrm>
            <a:off x="8140000" y="924000"/>
            <a:ext cx="4064000" cy="2879999"/>
          </a:xfrm>
          <a:prstGeom prst="rect">
            <a:avLst/>
          </a:prstGeom>
          <a:solidFill>
            <a:srgbClr val="162D45"/>
          </a:solidFill>
          <a:ln>
            <a:noFill/>
          </a:ln>
        </p:spPr>
        <p:txBody>
          <a:bodyPr vertOverflow="clip" wrap="square" lIns="54000" tIns="27000" rIns="54000" bIns="27000" anchor="ctr"/>
          <a:lstStyle/>
          <a:p>
            <a:endParaRPr lang="en-US" dirty="0"/>
          </a:p>
        </p:txBody>
      </p:sp>
      <p:sp>
        <p:nvSpPr>
          <p:cNvPr id="25" name="s25"/>
          <p:cNvSpPr>
            <a:spLocks noGrp="1"/>
          </p:cNvSpPr>
          <p:nvPr/>
        </p:nvSpPr>
        <p:spPr>
          <a:xfrm>
            <a:off x="8140000" y="924000"/>
            <a:ext cx="4064000" cy="431999"/>
          </a:xfrm>
          <a:prstGeom prst="rect">
            <a:avLst/>
          </a:prstGeom>
          <a:solidFill>
            <a:srgbClr val="42A55F"/>
          </a:solidFill>
          <a:ln>
            <a:noFill/>
          </a:ln>
        </p:spPr>
        <p:txBody>
          <a:bodyPr vertOverflow="clip" wrap="square" lIns="54000" tIns="27000" rIns="54000" bIns="27000" anchor="ctr"/>
          <a:lstStyle/>
          <a:p>
            <a:pPr algn="ctr">
              <a:buNone/>
            </a:pPr>
            <a:r>
              <a:rPr lang="en-US" sz="1600" b="1" dirty="0">
                <a:solidFill>
                  <a:srgbClr val="FFFFFF"/>
                </a:solidFill>
              </a:rPr>
              <a:t>Steering Committee</a:t>
            </a:r>
          </a:p>
        </p:txBody>
      </p:sp>
      <p:sp>
        <p:nvSpPr>
          <p:cNvPr id="26" name="s26"/>
          <p:cNvSpPr>
            <a:spLocks noGrp="1"/>
          </p:cNvSpPr>
          <p:nvPr/>
        </p:nvSpPr>
        <p:spPr>
          <a:xfrm>
            <a:off x="8187999" y="1380000"/>
            <a:ext cx="3967999" cy="336000"/>
          </a:xfrm>
          <a:prstGeom prst="rect">
            <a:avLst/>
          </a:prstGeom>
          <a:noFill/>
          <a:ln>
            <a:noFill/>
          </a:ln>
        </p:spPr>
        <p:txBody>
          <a:bodyPr vertOverflow="clip" wrap="square" lIns="54000" tIns="27000" rIns="54000" bIns="27000" anchor="t"/>
          <a:lstStyle/>
          <a:p>
            <a:pPr algn="l">
              <a:buNone/>
            </a:pPr>
            <a:r>
              <a:rPr lang="en-US" sz="1300" i="1" dirty="0">
                <a:solidFill>
                  <a:srgbClr val="7FA8C9"/>
                </a:solidFill>
              </a:rPr>
              <a:t>Active: Stages 9–17 · Bi-weekly</a:t>
            </a:r>
          </a:p>
        </p:txBody>
      </p:sp>
      <p:sp>
        <p:nvSpPr>
          <p:cNvPr id="27" name="s27"/>
          <p:cNvSpPr>
            <a:spLocks noGrp="1"/>
          </p:cNvSpPr>
          <p:nvPr/>
        </p:nvSpPr>
        <p:spPr>
          <a:xfrm>
            <a:off x="8187999" y="1764000"/>
            <a:ext cx="3967999" cy="1200000"/>
          </a:xfrm>
          <a:prstGeom prst="rect">
            <a:avLst/>
          </a:prstGeom>
          <a:noFill/>
          <a:ln>
            <a:noFill/>
          </a:ln>
        </p:spPr>
        <p:txBody>
          <a:bodyPr vertOverflow="clip" wrap="square" lIns="54000" tIns="27000" rIns="54000" bIns="27000" anchor="t"/>
          <a:lstStyle/>
          <a:p>
            <a:pPr algn="l">
              <a:buNone/>
            </a:pPr>
            <a:r>
              <a:rPr lang="en-US" sz="1300" dirty="0">
                <a:solidFill>
                  <a:srgbClr val="D4E1F0"/>
                </a:solidFill>
              </a:rPr>
              <a:t>Monthly reviews of benefit realisation against the pre-programme baselines. Governs optimisation investment decisions in the post-programme phase.</a:t>
            </a:r>
          </a:p>
        </p:txBody>
      </p:sp>
      <p:sp>
        <p:nvSpPr>
          <p:cNvPr id="28" name="s28"/>
          <p:cNvSpPr>
            <a:spLocks noGrp="1"/>
          </p:cNvSpPr>
          <p:nvPr/>
        </p:nvSpPr>
        <p:spPr>
          <a:xfrm>
            <a:off x="8187999" y="3035999"/>
            <a:ext cx="3967999" cy="336000"/>
          </a:xfrm>
          <a:prstGeom prst="rect">
            <a:avLst/>
          </a:prstGeom>
          <a:noFill/>
          <a:ln>
            <a:noFill/>
          </a:ln>
        </p:spPr>
        <p:txBody>
          <a:bodyPr vertOverflow="clip" wrap="square" lIns="54000" tIns="27000" rIns="54000" bIns="27000" anchor="t"/>
          <a:lstStyle/>
          <a:p>
            <a:pPr algn="l">
              <a:buNone/>
            </a:pPr>
            <a:r>
              <a:rPr lang="en-US" sz="1300" b="1" dirty="0">
                <a:solidFill>
                  <a:srgbClr val="27AE60"/>
                </a:solidFill>
              </a:rPr>
              <a:t>Active: Stages 3–18 · Transitions to BAU at S19</a:t>
            </a:r>
          </a:p>
        </p:txBody>
      </p:sp>
      <p:sp>
        <p:nvSpPr>
          <p:cNvPr id="29" name="s29"/>
          <p:cNvSpPr>
            <a:spLocks noGrp="1"/>
          </p:cNvSpPr>
          <p:nvPr/>
        </p:nvSpPr>
        <p:spPr>
          <a:xfrm>
            <a:off x="8164000" y="3467999"/>
            <a:ext cx="4016000" cy="312000"/>
          </a:xfrm>
          <a:prstGeom prst="rect">
            <a:avLst/>
          </a:prstGeom>
          <a:solidFill>
            <a:srgbClr val="0D1B2A"/>
          </a:solidFill>
          <a:ln>
            <a:noFill/>
          </a:ln>
        </p:spPr>
        <p:txBody>
          <a:bodyPr vertOverflow="clip" wrap="square" lIns="54000" tIns="27000" rIns="54000" bIns="27000" anchor="ctr"/>
          <a:lstStyle/>
          <a:p>
            <a:pPr algn="l">
              <a:buNone/>
            </a:pPr>
            <a:r>
              <a:rPr lang="en-US" sz="1200" i="1" dirty="0">
                <a:solidFill>
                  <a:srgbClr val="7FA8C9"/>
                </a:solidFill>
              </a:rPr>
              <a:t>Benefits Map · ROI Driver Matrix · Governance Charter</a:t>
            </a:r>
          </a:p>
        </p:txBody>
      </p:sp>
      <p:sp>
        <p:nvSpPr>
          <p:cNvPr id="30" name="s30"/>
          <p:cNvSpPr>
            <a:spLocks noGrp="1"/>
          </p:cNvSpPr>
          <p:nvPr/>
        </p:nvSpPr>
        <p:spPr>
          <a:xfrm>
            <a:off x="0" y="3876000"/>
            <a:ext cx="12192000" cy="287999"/>
          </a:xfrm>
          <a:prstGeom prst="rect">
            <a:avLst/>
          </a:prstGeom>
          <a:solidFill>
            <a:srgbClr val="1B3A5C"/>
          </a:solidFill>
          <a:ln>
            <a:noFill/>
          </a:ln>
        </p:spPr>
        <p:txBody>
          <a:bodyPr vertOverflow="clip" wrap="square" lIns="54000" tIns="27000" rIns="54000" bIns="27000" anchor="ctr"/>
          <a:lstStyle/>
          <a:p>
            <a:pPr algn="ctr">
              <a:buNone/>
            </a:pPr>
            <a:r>
              <a:rPr lang="en-US" sz="1300" b="1" dirty="0">
                <a:solidFill>
                  <a:srgbClr val="7FA8C9"/>
                </a:solidFill>
              </a:rPr>
              <a:t>GOVERNANCE ARTEFACTS — All created in the pre-programme, before Funding Envelope &amp; Benchmark Costs (S6)</a:t>
            </a:r>
          </a:p>
        </p:txBody>
      </p:sp>
      <p:sp>
        <p:nvSpPr>
          <p:cNvPr id="31" name="s31"/>
          <p:cNvSpPr>
            <a:spLocks noGrp="1"/>
          </p:cNvSpPr>
          <p:nvPr/>
        </p:nvSpPr>
        <p:spPr>
          <a:xfrm>
            <a:off x="0" y="4212000"/>
            <a:ext cx="1512000" cy="2531999"/>
          </a:xfrm>
          <a:prstGeom prst="rect">
            <a:avLst/>
          </a:prstGeom>
          <a:solidFill>
            <a:srgbClr val="3A87C6"/>
          </a:solidFill>
          <a:ln>
            <a:noFill/>
          </a:ln>
        </p:spPr>
        <p:txBody>
          <a:bodyPr vertOverflow="clip" wrap="square" lIns="54000" tIns="27000" rIns="54000" bIns="27000" anchor="ctr"/>
          <a:lstStyle/>
          <a:p>
            <a:pPr algn="l">
              <a:buNone/>
            </a:pPr>
            <a:r>
              <a:rPr lang="en-US" sz="900" b="1" dirty="0">
                <a:solidFill>
                  <a:srgbClr val="FFFFFF"/>
                </a:solidFill>
              </a:rPr>
              <a:t>Vision Charter</a:t>
            </a:r>
          </a:p>
          <a:p>
            <a:pPr algn="l">
              <a:buNone/>
            </a:pPr>
            <a:r>
              <a:rPr lang="en-US" sz="825" dirty="0">
                <a:solidFill>
                  <a:srgbClr val="C8E0F4"/>
                </a:solidFill>
              </a:rPr>
              <a:t>Week 4</a:t>
            </a:r>
          </a:p>
        </p:txBody>
      </p:sp>
      <p:sp>
        <p:nvSpPr>
          <p:cNvPr id="32" name="s32"/>
          <p:cNvSpPr>
            <a:spLocks noGrp="1"/>
          </p:cNvSpPr>
          <p:nvPr/>
        </p:nvSpPr>
        <p:spPr>
          <a:xfrm>
            <a:off x="1524000" y="4212000"/>
            <a:ext cx="1512000" cy="2531999"/>
          </a:xfrm>
          <a:prstGeom prst="rect">
            <a:avLst/>
          </a:prstGeom>
          <a:solidFill>
            <a:srgbClr val="3A87C6"/>
          </a:solidFill>
          <a:ln>
            <a:noFill/>
          </a:ln>
        </p:spPr>
        <p:txBody>
          <a:bodyPr vertOverflow="clip" wrap="square" lIns="54000" tIns="27000" rIns="54000" bIns="27000" anchor="ctr"/>
          <a:lstStyle/>
          <a:p>
            <a:pPr algn="l">
              <a:buNone/>
            </a:pPr>
            <a:r>
              <a:rPr lang="en-US" sz="900" b="1" dirty="0">
                <a:solidFill>
                  <a:srgbClr val="FFFFFF"/>
                </a:solidFill>
              </a:rPr>
              <a:t>Capability Heatmap</a:t>
            </a:r>
          </a:p>
          <a:p>
            <a:pPr algn="l">
              <a:buNone/>
            </a:pPr>
            <a:r>
              <a:rPr lang="en-US" sz="825" dirty="0">
                <a:solidFill>
                  <a:srgbClr val="C8E0F4"/>
                </a:solidFill>
              </a:rPr>
              <a:t>Week 1</a:t>
            </a:r>
          </a:p>
        </p:txBody>
      </p:sp>
      <p:sp>
        <p:nvSpPr>
          <p:cNvPr id="33" name="s33"/>
          <p:cNvSpPr>
            <a:spLocks noGrp="1"/>
          </p:cNvSpPr>
          <p:nvPr/>
        </p:nvSpPr>
        <p:spPr>
          <a:xfrm>
            <a:off x="3048000" y="4212000"/>
            <a:ext cx="1512000" cy="2531999"/>
          </a:xfrm>
          <a:prstGeom prst="rect">
            <a:avLst/>
          </a:prstGeom>
          <a:solidFill>
            <a:srgbClr val="1E6FA0"/>
          </a:solidFill>
          <a:ln>
            <a:noFill/>
          </a:ln>
        </p:spPr>
        <p:txBody>
          <a:bodyPr vertOverflow="clip" wrap="square" lIns="54000" tIns="27000" rIns="54000" bIns="27000" anchor="ctr"/>
          <a:lstStyle/>
          <a:p>
            <a:pPr algn="l">
              <a:buNone/>
            </a:pPr>
            <a:r>
              <a:rPr lang="en-US" sz="900" b="1" dirty="0">
                <a:solidFill>
                  <a:srgbClr val="FFFFFF"/>
                </a:solidFill>
              </a:rPr>
              <a:t>Benefits Map</a:t>
            </a:r>
          </a:p>
          <a:p>
            <a:pPr algn="l">
              <a:buNone/>
            </a:pPr>
            <a:r>
              <a:rPr lang="en-US" sz="825" dirty="0">
                <a:solidFill>
                  <a:srgbClr val="C8E0F4"/>
                </a:solidFill>
              </a:rPr>
              <a:t>Week 8</a:t>
            </a:r>
          </a:p>
        </p:txBody>
      </p:sp>
      <p:sp>
        <p:nvSpPr>
          <p:cNvPr id="34" name="s34"/>
          <p:cNvSpPr>
            <a:spLocks noGrp="1"/>
          </p:cNvSpPr>
          <p:nvPr/>
        </p:nvSpPr>
        <p:spPr>
          <a:xfrm>
            <a:off x="4572000" y="4212000"/>
            <a:ext cx="1512000" cy="2531999"/>
          </a:xfrm>
          <a:prstGeom prst="rect">
            <a:avLst/>
          </a:prstGeom>
          <a:solidFill>
            <a:srgbClr val="1E6FA0"/>
          </a:solidFill>
          <a:ln>
            <a:noFill/>
          </a:ln>
        </p:spPr>
        <p:txBody>
          <a:bodyPr vertOverflow="clip" wrap="square" lIns="54000" tIns="27000" rIns="54000" bIns="27000" anchor="ctr"/>
          <a:lstStyle/>
          <a:p>
            <a:pPr algn="l">
              <a:buNone/>
            </a:pPr>
            <a:r>
              <a:rPr lang="en-US" sz="900" b="1" dirty="0">
                <a:solidFill>
                  <a:srgbClr val="FFFFFF"/>
                </a:solidFill>
              </a:rPr>
              <a:t>ROI Driver Matrix</a:t>
            </a:r>
          </a:p>
          <a:p>
            <a:pPr algn="l">
              <a:buNone/>
            </a:pPr>
            <a:r>
              <a:rPr lang="en-US" sz="825" dirty="0">
                <a:solidFill>
                  <a:srgbClr val="C8E0F4"/>
                </a:solidFill>
              </a:rPr>
              <a:t>Week 8</a:t>
            </a:r>
          </a:p>
        </p:txBody>
      </p:sp>
      <p:sp>
        <p:nvSpPr>
          <p:cNvPr id="35" name="s35"/>
          <p:cNvSpPr>
            <a:spLocks noGrp="1"/>
          </p:cNvSpPr>
          <p:nvPr/>
        </p:nvSpPr>
        <p:spPr>
          <a:xfrm>
            <a:off x="6096000" y="4212000"/>
            <a:ext cx="1512000" cy="2531999"/>
          </a:xfrm>
          <a:prstGeom prst="rect">
            <a:avLst/>
          </a:prstGeom>
          <a:solidFill>
            <a:srgbClr val="1E6FA0"/>
          </a:solidFill>
          <a:ln>
            <a:noFill/>
          </a:ln>
        </p:spPr>
        <p:txBody>
          <a:bodyPr vertOverflow="clip" wrap="square" lIns="54000" tIns="27000" rIns="54000" bIns="27000" anchor="ctr"/>
          <a:lstStyle/>
          <a:p>
            <a:pPr algn="l">
              <a:buNone/>
            </a:pPr>
            <a:r>
              <a:rPr lang="en-US" sz="900" b="1" dirty="0">
                <a:solidFill>
                  <a:srgbClr val="FFFFFF"/>
                </a:solidFill>
              </a:rPr>
              <a:t>Case for Change</a:t>
            </a:r>
          </a:p>
          <a:p>
            <a:pPr algn="l">
              <a:buNone/>
            </a:pPr>
            <a:r>
              <a:rPr lang="en-US" sz="825" dirty="0">
                <a:solidFill>
                  <a:srgbClr val="C8E0F4"/>
                </a:solidFill>
              </a:rPr>
              <a:t>Week 8</a:t>
            </a:r>
          </a:p>
        </p:txBody>
      </p:sp>
      <p:sp>
        <p:nvSpPr>
          <p:cNvPr id="36" name="s36"/>
          <p:cNvSpPr>
            <a:spLocks noGrp="1"/>
          </p:cNvSpPr>
          <p:nvPr/>
        </p:nvSpPr>
        <p:spPr>
          <a:xfrm>
            <a:off x="7620000" y="4212000"/>
            <a:ext cx="1512000" cy="2531999"/>
          </a:xfrm>
          <a:prstGeom prst="rect">
            <a:avLst/>
          </a:prstGeom>
          <a:solidFill>
            <a:srgbClr val="166090"/>
          </a:solidFill>
          <a:ln>
            <a:noFill/>
          </a:ln>
        </p:spPr>
        <p:txBody>
          <a:bodyPr vertOverflow="clip" wrap="square" lIns="54000" tIns="27000" rIns="54000" bIns="27000" anchor="ctr"/>
          <a:lstStyle/>
          <a:p>
            <a:pPr algn="l">
              <a:buNone/>
            </a:pPr>
            <a:r>
              <a:rPr lang="en-US" sz="900" b="1" dirty="0">
                <a:solidFill>
                  <a:srgbClr val="FFFFFF"/>
                </a:solidFill>
              </a:rPr>
              <a:t>Risk Register</a:t>
            </a:r>
          </a:p>
          <a:p>
            <a:pPr algn="l">
              <a:buNone/>
            </a:pPr>
            <a:r>
              <a:rPr lang="en-US" sz="825" dirty="0">
                <a:solidFill>
                  <a:srgbClr val="C8E0F4"/>
                </a:solidFill>
              </a:rPr>
              <a:t>Week 8</a:t>
            </a:r>
          </a:p>
        </p:txBody>
      </p:sp>
      <p:sp>
        <p:nvSpPr>
          <p:cNvPr id="37" name="s37"/>
          <p:cNvSpPr>
            <a:spLocks noGrp="1"/>
          </p:cNvSpPr>
          <p:nvPr/>
        </p:nvSpPr>
        <p:spPr>
          <a:xfrm>
            <a:off x="9144000" y="4212000"/>
            <a:ext cx="1512000" cy="2531999"/>
          </a:xfrm>
          <a:prstGeom prst="rect">
            <a:avLst/>
          </a:prstGeom>
          <a:solidFill>
            <a:srgbClr val="166090"/>
          </a:solidFill>
          <a:ln>
            <a:noFill/>
          </a:ln>
        </p:spPr>
        <p:txBody>
          <a:bodyPr vertOverflow="clip" wrap="square" lIns="54000" tIns="27000" rIns="54000" bIns="27000" anchor="ctr"/>
          <a:lstStyle/>
          <a:p>
            <a:pPr algn="l">
              <a:buNone/>
            </a:pPr>
            <a:r>
              <a:rPr lang="en-US" sz="900" b="1" dirty="0">
                <a:solidFill>
                  <a:srgbClr val="FFFFFF"/>
                </a:solidFill>
              </a:rPr>
              <a:t>RACI</a:t>
            </a:r>
          </a:p>
          <a:p>
            <a:pPr algn="l">
              <a:buNone/>
            </a:pPr>
            <a:r>
              <a:rPr lang="en-US" sz="825" dirty="0">
                <a:solidFill>
                  <a:srgbClr val="C8E0F4"/>
                </a:solidFill>
              </a:rPr>
              <a:t>Week 12</a:t>
            </a:r>
          </a:p>
        </p:txBody>
      </p:sp>
      <p:sp>
        <p:nvSpPr>
          <p:cNvPr id="38" name="s38"/>
          <p:cNvSpPr>
            <a:spLocks noGrp="1"/>
          </p:cNvSpPr>
          <p:nvPr/>
        </p:nvSpPr>
        <p:spPr>
          <a:xfrm>
            <a:off x="10668000" y="4212000"/>
            <a:ext cx="1524000" cy="2531999"/>
          </a:xfrm>
          <a:prstGeom prst="rect">
            <a:avLst/>
          </a:prstGeom>
          <a:solidFill>
            <a:srgbClr val="166090"/>
          </a:solidFill>
          <a:ln>
            <a:noFill/>
          </a:ln>
        </p:spPr>
        <p:txBody>
          <a:bodyPr vertOverflow="clip" wrap="square" lIns="54000" tIns="27000" rIns="54000" bIns="27000" anchor="ctr"/>
          <a:lstStyle/>
          <a:p>
            <a:pPr algn="l">
              <a:buNone/>
            </a:pPr>
            <a:r>
              <a:rPr lang="en-US" sz="900" b="1" dirty="0">
                <a:solidFill>
                  <a:srgbClr val="FFFFFF"/>
                </a:solidFill>
              </a:rPr>
              <a:t>Decision Rights</a:t>
            </a:r>
          </a:p>
          <a:p>
            <a:pPr algn="l">
              <a:buNone/>
            </a:pPr>
            <a:r>
              <a:rPr lang="en-US" sz="825" dirty="0">
                <a:solidFill>
                  <a:srgbClr val="C8E0F4"/>
                </a:solidFill>
              </a:rPr>
              <a:t>Week 12</a:t>
            </a:r>
          </a:p>
        </p:txBody>
      </p:sp>
      <p:sp>
        <p:nvSpPr>
          <p:cNvPr id="39" name="s39"/>
          <p:cNvSpPr>
            <a:spLocks noGrp="1"/>
          </p:cNvSpPr>
          <p:nvPr/>
        </p:nvSpPr>
        <p:spPr>
          <a:xfrm>
            <a:off x="0" y="6743999"/>
            <a:ext cx="12192000" cy="114000"/>
          </a:xfrm>
          <a:prstGeom prst="rect">
            <a:avLst/>
          </a:prstGeom>
          <a:solidFill>
            <a:srgbClr val="0D1B2A"/>
          </a:solidFill>
          <a:ln>
            <a:noFill/>
          </a:ln>
        </p:spPr>
        <p:txBody>
          <a:bodyPr vertOverflow="clip" wrap="square" lIns="54000" tIns="27000" rIns="54000" bIns="27000" anchor="ctr"/>
          <a:lstStyle/>
          <a:p>
            <a:pPr algn="ctr">
              <a:buNone/>
            </a:pPr>
            <a:r>
              <a:rPr lang="en-US" sz="1200" i="1" dirty="0">
                <a:solidFill>
                  <a:srgbClr val="7FA8C9"/>
                </a:solidFill>
              </a:rPr>
              <a:t>All artefacts are live documents — updated as the programme progresses through each phase</a:t>
            </a:r>
          </a:p>
        </p:txBody>
      </p:sp>
    </p:spTree>
    <p:extLst>
      <p:ext uri="{BB962C8B-B14F-4D97-AF65-F5344CB8AC3E}">
        <p14:creationId xmlns:p14="http://schemas.microsoft.com/office/powerpoint/2010/main" val="4269076437"/>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777240"/>
          </a:xfrm>
          <a:prstGeom prst="rect">
            <a:avLst/>
          </a:prstGeom>
          <a:solidFill>
            <a:srgbClr val="1B2A4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45720"/>
            <a:ext cx="11887200" cy="411480"/>
          </a:xfrm>
          <a:prstGeom prst="rect">
            <a:avLst/>
          </a:prstGeom>
          <a:noFill/>
        </p:spPr>
        <p:txBody>
          <a:bodyPr wrap="square" lIns="36000" rIns="36000" tIns="18000" bIns="18000" anchor="t">
            <a:spAutoFit/>
          </a:bodyPr>
          <a:lstStyle/>
          <a:p>
            <a:pPr algn="l"/>
            <a:r>
              <a:rPr sz="2200" b="1">
                <a:solidFill>
                  <a:srgbClr val="FFFFFF"/>
                </a:solidFill>
                <a:latin typeface="Calibri"/>
              </a:rPr>
              <a:t>Programme Lifecycle  ·  Entry &amp; Exit Gates</a:t>
            </a:r>
          </a:p>
        </p:txBody>
      </p:sp>
      <p:sp>
        <p:nvSpPr>
          <p:cNvPr id="5" name="TextBox 4"/>
          <p:cNvSpPr txBox="1"/>
          <p:nvPr/>
        </p:nvSpPr>
        <p:spPr>
          <a:xfrm>
            <a:off x="365760" y="438912"/>
            <a:ext cx="11887200" cy="320040"/>
          </a:xfrm>
          <a:prstGeom prst="rect">
            <a:avLst/>
          </a:prstGeom>
          <a:noFill/>
        </p:spPr>
        <p:txBody>
          <a:bodyPr wrap="square" lIns="36000" rIns="36000" tIns="18000" bIns="18000" anchor="t">
            <a:spAutoFit/>
          </a:bodyPr>
          <a:lstStyle/>
          <a:p>
            <a:pPr algn="l"/>
            <a:r>
              <a:rPr sz="1050" b="0">
                <a:solidFill>
                  <a:srgbClr val="CCD3E0"/>
                </a:solidFill>
                <a:latin typeface="Calibri"/>
              </a:rPr>
              <a:t>Three gate tiers — Board Gates · Executive Go/No-Go · Phase Checkpoints   |   Diamonds are not indicative of time</a:t>
            </a:r>
          </a:p>
        </p:txBody>
      </p:sp>
      <p:sp>
        <p:nvSpPr>
          <p:cNvPr id="6" name="Rectangle 5"/>
          <p:cNvSpPr/>
          <p:nvPr/>
        </p:nvSpPr>
        <p:spPr>
          <a:xfrm>
            <a:off x="457200" y="914400"/>
            <a:ext cx="1409319" cy="59436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960120"/>
            <a:ext cx="1409319" cy="594360"/>
          </a:xfrm>
          <a:prstGeom prst="rect">
            <a:avLst/>
          </a:prstGeom>
          <a:noFill/>
        </p:spPr>
        <p:txBody>
          <a:bodyPr wrap="square" lIns="0" rIns="0" tIns="0" bIns="0" anchor="t">
            <a:spAutoFit/>
          </a:bodyPr>
          <a:lstStyle/>
          <a:p>
            <a:pPr algn="ctr"/>
            <a:r>
              <a:rPr sz="1200" b="1">
                <a:solidFill>
                  <a:srgbClr val="FFFFFF"/>
                </a:solidFill>
                <a:latin typeface="Calibri"/>
              </a:rPr>
              <a:t>Pre-Programme</a:t>
            </a:r>
          </a:p>
          <a:p>
            <a:pPr algn="ctr"/>
            <a:r>
              <a:rPr sz="900" b="0">
                <a:solidFill>
                  <a:srgbClr val="FFFFFF"/>
                </a:solidFill>
                <a:latin typeface="Calibri"/>
              </a:rPr>
              <a:t>Stages 0–5  ·  12 wks</a:t>
            </a:r>
          </a:p>
        </p:txBody>
      </p:sp>
      <p:sp>
        <p:nvSpPr>
          <p:cNvPr id="8" name="Rectangle 7"/>
          <p:cNvSpPr/>
          <p:nvPr/>
        </p:nvSpPr>
        <p:spPr>
          <a:xfrm>
            <a:off x="1866519" y="914400"/>
            <a:ext cx="2348865" cy="59436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866519" y="960120"/>
            <a:ext cx="2348865" cy="594360"/>
          </a:xfrm>
          <a:prstGeom prst="rect">
            <a:avLst/>
          </a:prstGeom>
          <a:noFill/>
        </p:spPr>
        <p:txBody>
          <a:bodyPr wrap="square" lIns="0" rIns="0" tIns="0" bIns="0" anchor="t">
            <a:spAutoFit/>
          </a:bodyPr>
          <a:lstStyle/>
          <a:p>
            <a:pPr algn="ctr"/>
            <a:r>
              <a:rPr sz="1200" b="1">
                <a:solidFill>
                  <a:srgbClr val="FFFFFF"/>
                </a:solidFill>
                <a:latin typeface="Calibri"/>
              </a:rPr>
              <a:t>Selection</a:t>
            </a:r>
          </a:p>
          <a:p>
            <a:pPr algn="ctr"/>
            <a:r>
              <a:rPr sz="900" b="0">
                <a:solidFill>
                  <a:srgbClr val="FFFFFF"/>
                </a:solidFill>
                <a:latin typeface="Calibri"/>
              </a:rPr>
              <a:t>Stages 6–9  ·  17–24 wks</a:t>
            </a:r>
          </a:p>
        </p:txBody>
      </p:sp>
      <p:sp>
        <p:nvSpPr>
          <p:cNvPr id="10" name="Rectangle 9"/>
          <p:cNvSpPr/>
          <p:nvPr/>
        </p:nvSpPr>
        <p:spPr>
          <a:xfrm>
            <a:off x="4215384" y="914400"/>
            <a:ext cx="1761648" cy="594360"/>
          </a:xfrm>
          <a:prstGeom prst="rect">
            <a:avLst/>
          </a:prstGeom>
          <a:solidFill>
            <a:srgbClr val="6F429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215384" y="960120"/>
            <a:ext cx="1761648" cy="594360"/>
          </a:xfrm>
          <a:prstGeom prst="rect">
            <a:avLst/>
          </a:prstGeom>
          <a:noFill/>
        </p:spPr>
        <p:txBody>
          <a:bodyPr wrap="square" lIns="0" rIns="0" tIns="0" bIns="0" anchor="t">
            <a:spAutoFit/>
          </a:bodyPr>
          <a:lstStyle/>
          <a:p>
            <a:pPr algn="ctr"/>
            <a:r>
              <a:rPr sz="1200" b="1">
                <a:solidFill>
                  <a:srgbClr val="FFFFFF"/>
                </a:solidFill>
                <a:latin typeface="Calibri"/>
              </a:rPr>
              <a:t>Setup &amp; Design</a:t>
            </a:r>
          </a:p>
          <a:p>
            <a:pPr algn="ctr"/>
            <a:r>
              <a:rPr sz="900" b="0">
                <a:solidFill>
                  <a:srgbClr val="FFFFFF"/>
                </a:solidFill>
                <a:latin typeface="Calibri"/>
              </a:rPr>
              <a:t>Stages 10–12  ·  12–18 wks</a:t>
            </a:r>
          </a:p>
        </p:txBody>
      </p:sp>
      <p:sp>
        <p:nvSpPr>
          <p:cNvPr id="12" name="Rectangle 11"/>
          <p:cNvSpPr/>
          <p:nvPr/>
        </p:nvSpPr>
        <p:spPr>
          <a:xfrm>
            <a:off x="5977032" y="914400"/>
            <a:ext cx="2231421" cy="594360"/>
          </a:xfrm>
          <a:prstGeom prst="rect">
            <a:avLst/>
          </a:prstGeom>
          <a:solidFill>
            <a:srgbClr val="DD594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977032" y="960120"/>
            <a:ext cx="2231421" cy="594360"/>
          </a:xfrm>
          <a:prstGeom prst="rect">
            <a:avLst/>
          </a:prstGeom>
          <a:noFill/>
        </p:spPr>
        <p:txBody>
          <a:bodyPr wrap="square" lIns="0" rIns="0" tIns="0" bIns="0" anchor="t">
            <a:spAutoFit/>
          </a:bodyPr>
          <a:lstStyle/>
          <a:p>
            <a:pPr algn="ctr"/>
            <a:r>
              <a:rPr sz="1200" b="1">
                <a:solidFill>
                  <a:srgbClr val="FFFFFF"/>
                </a:solidFill>
                <a:latin typeface="Calibri"/>
              </a:rPr>
              <a:t>Build &amp; Test</a:t>
            </a:r>
          </a:p>
          <a:p>
            <a:pPr algn="ctr"/>
            <a:r>
              <a:rPr sz="900" b="0">
                <a:solidFill>
                  <a:srgbClr val="FFFFFF"/>
                </a:solidFill>
                <a:latin typeface="Calibri"/>
              </a:rPr>
              <a:t>Stages 13–14  ·  14–24 wks</a:t>
            </a:r>
          </a:p>
        </p:txBody>
      </p:sp>
      <p:sp>
        <p:nvSpPr>
          <p:cNvPr id="14" name="Rectangle 13"/>
          <p:cNvSpPr/>
          <p:nvPr/>
        </p:nvSpPr>
        <p:spPr>
          <a:xfrm>
            <a:off x="8208453" y="914400"/>
            <a:ext cx="1291875" cy="594360"/>
          </a:xfrm>
          <a:prstGeom prst="rect">
            <a:avLst/>
          </a:prstGeom>
          <a:solidFill>
            <a:srgbClr val="42A5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08453" y="960120"/>
            <a:ext cx="1291875" cy="594360"/>
          </a:xfrm>
          <a:prstGeom prst="rect">
            <a:avLst/>
          </a:prstGeom>
          <a:noFill/>
        </p:spPr>
        <p:txBody>
          <a:bodyPr wrap="square" lIns="0" rIns="0" tIns="0" bIns="0" anchor="t">
            <a:spAutoFit/>
          </a:bodyPr>
          <a:lstStyle/>
          <a:p>
            <a:pPr algn="ctr"/>
            <a:r>
              <a:rPr sz="1200" b="1">
                <a:solidFill>
                  <a:srgbClr val="FFFFFF"/>
                </a:solidFill>
                <a:latin typeface="Calibri"/>
              </a:rPr>
              <a:t>Deploy</a:t>
            </a:r>
          </a:p>
          <a:p>
            <a:pPr algn="ctr"/>
            <a:r>
              <a:rPr sz="900" b="0">
                <a:solidFill>
                  <a:srgbClr val="FFFFFF"/>
                </a:solidFill>
                <a:latin typeface="Calibri"/>
              </a:rPr>
              <a:t>Stages 15–17  ·  8–14 wks</a:t>
            </a:r>
          </a:p>
        </p:txBody>
      </p:sp>
      <p:sp>
        <p:nvSpPr>
          <p:cNvPr id="16" name="Rectangle 15"/>
          <p:cNvSpPr/>
          <p:nvPr/>
        </p:nvSpPr>
        <p:spPr>
          <a:xfrm>
            <a:off x="9500328" y="914400"/>
            <a:ext cx="2231421" cy="594360"/>
          </a:xfrm>
          <a:prstGeom prst="rect">
            <a:avLst/>
          </a:prstGeom>
          <a:solidFill>
            <a:srgbClr val="2BA8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500328" y="960120"/>
            <a:ext cx="2231421" cy="594360"/>
          </a:xfrm>
          <a:prstGeom prst="rect">
            <a:avLst/>
          </a:prstGeom>
          <a:noFill/>
        </p:spPr>
        <p:txBody>
          <a:bodyPr wrap="square" lIns="0" rIns="0" tIns="0" bIns="0" anchor="t">
            <a:spAutoFit/>
          </a:bodyPr>
          <a:lstStyle/>
          <a:p>
            <a:pPr algn="ctr"/>
            <a:r>
              <a:rPr sz="1200" b="1">
                <a:solidFill>
                  <a:srgbClr val="FFFFFF"/>
                </a:solidFill>
                <a:latin typeface="Calibri"/>
              </a:rPr>
              <a:t>Post-Programme</a:t>
            </a:r>
          </a:p>
          <a:p>
            <a:pPr algn="ctr"/>
            <a:r>
              <a:rPr sz="900" b="0">
                <a:solidFill>
                  <a:srgbClr val="FFFFFF"/>
                </a:solidFill>
                <a:latin typeface="Calibri"/>
              </a:rPr>
              <a:t>Stages 18–19  ·  12–26 wks</a:t>
            </a:r>
          </a:p>
        </p:txBody>
      </p:sp>
      <p:cxnSp>
        <p:nvCxnSpPr>
          <p:cNvPr id="18" name="Connector 17"/>
          <p:cNvCxnSpPr/>
          <p:nvPr/>
        </p:nvCxnSpPr>
        <p:spPr>
          <a:xfrm>
            <a:off x="457200" y="2834640"/>
            <a:ext cx="11274552" cy="0"/>
          </a:xfrm>
          <a:prstGeom prst="line">
            <a:avLst/>
          </a:prstGeom>
          <a:ln w="19050">
            <a:solidFill>
              <a:srgbClr val="D8DDE5"/>
            </a:solidFill>
          </a:ln>
        </p:spPr>
        <p:style>
          <a:lnRef idx="2">
            <a:schemeClr val="accent1"/>
          </a:lnRef>
          <a:fillRef idx="0">
            <a:schemeClr val="accent1"/>
          </a:fillRef>
          <a:effectRef idx="1">
            <a:schemeClr val="accent1"/>
          </a:effectRef>
          <a:fontRef idx="minor">
            <a:schemeClr val="tx1"/>
          </a:fontRef>
        </p:style>
      </p:cxnSp>
      <p:cxnSp>
        <p:nvCxnSpPr>
          <p:cNvPr id="19" name="Connector 18"/>
          <p:cNvCxnSpPr/>
          <p:nvPr/>
        </p:nvCxnSpPr>
        <p:spPr>
          <a:xfrm>
            <a:off x="1866519"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4215384"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5977032"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2" name="Connector 21"/>
          <p:cNvCxnSpPr/>
          <p:nvPr/>
        </p:nvCxnSpPr>
        <p:spPr>
          <a:xfrm>
            <a:off x="8208453"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cxnSp>
        <p:nvCxnSpPr>
          <p:cNvPr id="23" name="Connector 22"/>
          <p:cNvCxnSpPr/>
          <p:nvPr/>
        </p:nvCxnSpPr>
        <p:spPr>
          <a:xfrm>
            <a:off x="9500328" y="1508760"/>
            <a:ext cx="0" cy="3246120"/>
          </a:xfrm>
          <a:prstGeom prst="line">
            <a:avLst/>
          </a:prstGeom>
          <a:ln w="9525">
            <a:solidFill>
              <a:srgbClr val="D8DDE5"/>
            </a:solidFill>
            <a:prstDash val="dash"/>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451827"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5" name="Connector 24"/>
          <p:cNvCxnSpPr/>
          <p:nvPr/>
        </p:nvCxnSpPr>
        <p:spPr>
          <a:xfrm>
            <a:off x="598131"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247689"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Programme Trigger</a:t>
            </a:r>
          </a:p>
          <a:p>
            <a:pPr algn="ctr"/>
            <a:r>
              <a:rPr sz="900" b="0">
                <a:solidFill>
                  <a:srgbClr val="1F2A44"/>
                </a:solidFill>
                <a:latin typeface="Calibri"/>
              </a:rPr>
              <a:t>Confirmed</a:t>
            </a:r>
          </a:p>
        </p:txBody>
      </p:sp>
      <p:sp>
        <p:nvSpPr>
          <p:cNvPr id="27" name="Diamond 26"/>
          <p:cNvSpPr/>
          <p:nvPr/>
        </p:nvSpPr>
        <p:spPr>
          <a:xfrm>
            <a:off x="1621562"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8" name="Connector 27"/>
          <p:cNvCxnSpPr/>
          <p:nvPr/>
        </p:nvCxnSpPr>
        <p:spPr>
          <a:xfrm>
            <a:off x="1767866"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922046"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Programme Charter</a:t>
            </a:r>
          </a:p>
          <a:p>
            <a:pPr algn="ctr"/>
            <a:r>
              <a:rPr sz="900" b="0">
                <a:solidFill>
                  <a:srgbClr val="1F2A44"/>
                </a:solidFill>
                <a:latin typeface="Calibri"/>
              </a:rPr>
              <a:t>Signed</a:t>
            </a:r>
          </a:p>
        </p:txBody>
      </p:sp>
      <p:sp>
        <p:nvSpPr>
          <p:cNvPr id="30" name="Diamond 29"/>
          <p:cNvSpPr/>
          <p:nvPr/>
        </p:nvSpPr>
        <p:spPr>
          <a:xfrm>
            <a:off x="2131809" y="2583180"/>
            <a:ext cx="502920" cy="5029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2131809" y="2583180"/>
            <a:ext cx="502920" cy="502920"/>
          </a:xfrm>
          <a:prstGeom prst="rect">
            <a:avLst/>
          </a:prstGeom>
          <a:noFill/>
        </p:spPr>
        <p:txBody>
          <a:bodyPr wrap="square" lIns="36000" rIns="36000" tIns="18000" bIns="18000" anchor="ctr">
            <a:spAutoFit/>
          </a:bodyPr>
          <a:lstStyle/>
          <a:p>
            <a:pPr algn="ctr"/>
            <a:r>
              <a:rPr sz="1100" b="1">
                <a:solidFill>
                  <a:srgbClr val="FFFFFF"/>
                </a:solidFill>
                <a:latin typeface="Calibri"/>
              </a:rPr>
              <a:t>G1</a:t>
            </a:r>
          </a:p>
        </p:txBody>
      </p:sp>
      <p:cxnSp>
        <p:nvCxnSpPr>
          <p:cNvPr id="32" name="Connector 31"/>
          <p:cNvCxnSpPr/>
          <p:nvPr/>
        </p:nvCxnSpPr>
        <p:spPr>
          <a:xfrm>
            <a:off x="2383269" y="2537460"/>
            <a:ext cx="0" cy="45720"/>
          </a:xfrm>
          <a:prstGeom prst="line">
            <a:avLst/>
          </a:prstGeom>
          <a:ln w="12700">
            <a:solidFill>
              <a:srgbClr val="C01B1B"/>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377429" y="1897380"/>
            <a:ext cx="2011680" cy="640080"/>
          </a:xfrm>
          <a:prstGeom prst="rect">
            <a:avLst/>
          </a:prstGeom>
          <a:noFill/>
        </p:spPr>
        <p:txBody>
          <a:bodyPr wrap="square" lIns="0" rIns="0" tIns="0" bIns="0" anchor="b">
            <a:spAutoFit/>
          </a:bodyPr>
          <a:lstStyle/>
          <a:p>
            <a:pPr algn="ctr"/>
            <a:r>
              <a:rPr sz="1000" b="1">
                <a:solidFill>
                  <a:srgbClr val="C01B1B"/>
                </a:solidFill>
                <a:latin typeface="Calibri"/>
              </a:rPr>
              <a:t>BOARD GATE 1</a:t>
            </a:r>
          </a:p>
          <a:p>
            <a:pPr algn="ctr"/>
            <a:r>
              <a:rPr sz="900" b="0">
                <a:solidFill>
                  <a:srgbClr val="1F2A44"/>
                </a:solidFill>
                <a:latin typeface="Calibri"/>
              </a:rPr>
              <a:t>Funding Envelope Approved</a:t>
            </a:r>
          </a:p>
        </p:txBody>
      </p:sp>
      <p:sp>
        <p:nvSpPr>
          <p:cNvPr id="34" name="Diamond 33"/>
          <p:cNvSpPr/>
          <p:nvPr/>
        </p:nvSpPr>
        <p:spPr>
          <a:xfrm>
            <a:off x="3951636"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35" name="Connector 34"/>
          <p:cNvCxnSpPr/>
          <p:nvPr/>
        </p:nvCxnSpPr>
        <p:spPr>
          <a:xfrm>
            <a:off x="4097940"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3252120"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SI Contracts</a:t>
            </a:r>
          </a:p>
          <a:p>
            <a:pPr algn="ctr"/>
            <a:r>
              <a:rPr sz="900" b="0">
                <a:solidFill>
                  <a:srgbClr val="1F2A44"/>
                </a:solidFill>
                <a:latin typeface="Calibri"/>
              </a:rPr>
              <a:t>Signed</a:t>
            </a:r>
          </a:p>
        </p:txBody>
      </p:sp>
      <p:sp>
        <p:nvSpPr>
          <p:cNvPr id="37" name="Diamond 36"/>
          <p:cNvSpPr/>
          <p:nvPr/>
        </p:nvSpPr>
        <p:spPr>
          <a:xfrm>
            <a:off x="4861821"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38" name="Connector 37"/>
          <p:cNvCxnSpPr/>
          <p:nvPr/>
        </p:nvCxnSpPr>
        <p:spPr>
          <a:xfrm>
            <a:off x="5008125"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4162305"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Discovery</a:t>
            </a:r>
          </a:p>
          <a:p>
            <a:pPr algn="ctr"/>
            <a:r>
              <a:rPr sz="900" b="0">
                <a:solidFill>
                  <a:srgbClr val="1F2A44"/>
                </a:solidFill>
                <a:latin typeface="Calibri"/>
              </a:rPr>
              <a:t>Sign-Off</a:t>
            </a:r>
          </a:p>
        </p:txBody>
      </p:sp>
      <p:sp>
        <p:nvSpPr>
          <p:cNvPr id="40" name="Diamond 39"/>
          <p:cNvSpPr/>
          <p:nvPr/>
        </p:nvSpPr>
        <p:spPr>
          <a:xfrm>
            <a:off x="5637489" y="2583180"/>
            <a:ext cx="502920" cy="5029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5637489" y="2583180"/>
            <a:ext cx="502920" cy="502920"/>
          </a:xfrm>
          <a:prstGeom prst="rect">
            <a:avLst/>
          </a:prstGeom>
          <a:noFill/>
        </p:spPr>
        <p:txBody>
          <a:bodyPr wrap="square" lIns="36000" rIns="36000" tIns="18000" bIns="18000" anchor="ctr">
            <a:spAutoFit/>
          </a:bodyPr>
          <a:lstStyle/>
          <a:p>
            <a:pPr algn="ctr"/>
            <a:r>
              <a:rPr sz="1100" b="1">
                <a:solidFill>
                  <a:srgbClr val="FFFFFF"/>
                </a:solidFill>
                <a:latin typeface="Calibri"/>
              </a:rPr>
              <a:t>G2</a:t>
            </a:r>
          </a:p>
        </p:txBody>
      </p:sp>
      <p:cxnSp>
        <p:nvCxnSpPr>
          <p:cNvPr id="42" name="Connector 41"/>
          <p:cNvCxnSpPr/>
          <p:nvPr/>
        </p:nvCxnSpPr>
        <p:spPr>
          <a:xfrm>
            <a:off x="5888949" y="3086100"/>
            <a:ext cx="0" cy="45720"/>
          </a:xfrm>
          <a:prstGeom prst="line">
            <a:avLst/>
          </a:prstGeom>
          <a:ln w="12700">
            <a:solidFill>
              <a:srgbClr val="C01B1B"/>
            </a:solidFill>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4883109" y="3131820"/>
            <a:ext cx="2011680" cy="640080"/>
          </a:xfrm>
          <a:prstGeom prst="rect">
            <a:avLst/>
          </a:prstGeom>
          <a:noFill/>
        </p:spPr>
        <p:txBody>
          <a:bodyPr wrap="square" lIns="0" rIns="0" tIns="0" bIns="0" anchor="t">
            <a:spAutoFit/>
          </a:bodyPr>
          <a:lstStyle/>
          <a:p>
            <a:pPr algn="ctr"/>
            <a:r>
              <a:rPr sz="1000" b="1">
                <a:solidFill>
                  <a:srgbClr val="C01B1B"/>
                </a:solidFill>
                <a:latin typeface="Calibri"/>
              </a:rPr>
              <a:t>BOARD GATE 2</a:t>
            </a:r>
          </a:p>
          <a:p>
            <a:pPr algn="ctr"/>
            <a:r>
              <a:rPr sz="900" b="0">
                <a:solidFill>
                  <a:srgbClr val="1F2A44"/>
                </a:solidFill>
                <a:latin typeface="Calibri"/>
              </a:rPr>
              <a:t>Full Business Case Approved</a:t>
            </a:r>
          </a:p>
        </p:txBody>
      </p:sp>
      <p:sp>
        <p:nvSpPr>
          <p:cNvPr id="44" name="Diamond 43"/>
          <p:cNvSpPr/>
          <p:nvPr/>
        </p:nvSpPr>
        <p:spPr>
          <a:xfrm>
            <a:off x="7058009"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5" name="Connector 44"/>
          <p:cNvCxnSpPr/>
          <p:nvPr/>
        </p:nvCxnSpPr>
        <p:spPr>
          <a:xfrm>
            <a:off x="7204313"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6358493"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Build</a:t>
            </a:r>
          </a:p>
          <a:p>
            <a:pPr algn="ctr"/>
            <a:r>
              <a:rPr sz="900" b="0">
                <a:solidFill>
                  <a:srgbClr val="1F2A44"/>
                </a:solidFill>
                <a:latin typeface="Calibri"/>
              </a:rPr>
              <a:t>Complete</a:t>
            </a:r>
          </a:p>
        </p:txBody>
      </p:sp>
      <p:sp>
        <p:nvSpPr>
          <p:cNvPr id="47" name="Diamond 46"/>
          <p:cNvSpPr/>
          <p:nvPr/>
        </p:nvSpPr>
        <p:spPr>
          <a:xfrm>
            <a:off x="7950577"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8" name="Connector 47"/>
          <p:cNvCxnSpPr/>
          <p:nvPr/>
        </p:nvCxnSpPr>
        <p:spPr>
          <a:xfrm>
            <a:off x="8096881"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7251061"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Test Exit /</a:t>
            </a:r>
          </a:p>
          <a:p>
            <a:pPr algn="ctr"/>
            <a:r>
              <a:rPr sz="900" b="0">
                <a:solidFill>
                  <a:srgbClr val="1F2A44"/>
                </a:solidFill>
                <a:latin typeface="Calibri"/>
              </a:rPr>
              <a:t>Cutover Readiness</a:t>
            </a:r>
          </a:p>
        </p:txBody>
      </p:sp>
      <p:sp>
        <p:nvSpPr>
          <p:cNvPr id="50" name="Diamond 49"/>
          <p:cNvSpPr/>
          <p:nvPr/>
        </p:nvSpPr>
        <p:spPr>
          <a:xfrm>
            <a:off x="8367415" y="2606040"/>
            <a:ext cx="457200" cy="457200"/>
          </a:xfrm>
          <a:prstGeom prst="diamond">
            <a:avLst/>
          </a:prstGeom>
          <a:solidFill>
            <a:srgbClr val="E67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8367415" y="2606040"/>
            <a:ext cx="457200" cy="457200"/>
          </a:xfrm>
          <a:prstGeom prst="rect">
            <a:avLst/>
          </a:prstGeom>
          <a:noFill/>
        </p:spPr>
        <p:txBody>
          <a:bodyPr wrap="square" lIns="36000" rIns="36000" tIns="18000" bIns="18000" anchor="ctr">
            <a:spAutoFit/>
          </a:bodyPr>
          <a:lstStyle/>
          <a:p>
            <a:pPr algn="ctr"/>
            <a:r>
              <a:rPr sz="1400" b="1">
                <a:solidFill>
                  <a:srgbClr val="FFFFFF"/>
                </a:solidFill>
                <a:latin typeface="Calibri"/>
              </a:rPr>
              <a:t>!</a:t>
            </a:r>
          </a:p>
        </p:txBody>
      </p:sp>
      <p:cxnSp>
        <p:nvCxnSpPr>
          <p:cNvPr id="52" name="Connector 51"/>
          <p:cNvCxnSpPr/>
          <p:nvPr/>
        </p:nvCxnSpPr>
        <p:spPr>
          <a:xfrm>
            <a:off x="8596015" y="2560320"/>
            <a:ext cx="0" cy="45720"/>
          </a:xfrm>
          <a:prstGeom prst="line">
            <a:avLst/>
          </a:prstGeom>
          <a:ln w="12700">
            <a:solidFill>
              <a:srgbClr val="E67A00"/>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681615" y="1965960"/>
            <a:ext cx="1828800" cy="594360"/>
          </a:xfrm>
          <a:prstGeom prst="rect">
            <a:avLst/>
          </a:prstGeom>
          <a:noFill/>
        </p:spPr>
        <p:txBody>
          <a:bodyPr wrap="square" lIns="0" rIns="0" tIns="0" bIns="0" anchor="b">
            <a:spAutoFit/>
          </a:bodyPr>
          <a:lstStyle/>
          <a:p>
            <a:pPr algn="ctr"/>
            <a:r>
              <a:rPr sz="1000" b="1">
                <a:solidFill>
                  <a:srgbClr val="E67A00"/>
                </a:solidFill>
                <a:latin typeface="Calibri"/>
              </a:rPr>
              <a:t>GO-LIVE</a:t>
            </a:r>
          </a:p>
          <a:p>
            <a:pPr algn="ctr"/>
            <a:r>
              <a:rPr sz="950" b="1">
                <a:solidFill>
                  <a:srgbClr val="E67A00"/>
                </a:solidFill>
                <a:latin typeface="Calibri"/>
              </a:rPr>
              <a:t>GO / NO-GO</a:t>
            </a:r>
          </a:p>
        </p:txBody>
      </p:sp>
      <p:sp>
        <p:nvSpPr>
          <p:cNvPr id="54" name="5-Point Star 53"/>
          <p:cNvSpPr/>
          <p:nvPr/>
        </p:nvSpPr>
        <p:spPr>
          <a:xfrm>
            <a:off x="8690384" y="2606040"/>
            <a:ext cx="457200" cy="457200"/>
          </a:xfrm>
          <a:prstGeom prst="star5">
            <a:avLst/>
          </a:prstGeom>
          <a:solidFill>
            <a:srgbClr val="F5C5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8461784" y="3099816"/>
            <a:ext cx="914400" cy="292608"/>
          </a:xfrm>
          <a:prstGeom prst="rect">
            <a:avLst/>
          </a:prstGeom>
          <a:noFill/>
        </p:spPr>
        <p:txBody>
          <a:bodyPr wrap="square" lIns="36000" rIns="36000" tIns="18000" bIns="18000" anchor="t">
            <a:spAutoFit/>
          </a:bodyPr>
          <a:lstStyle/>
          <a:p>
            <a:pPr algn="ctr"/>
            <a:r>
              <a:rPr sz="1000" b="1">
                <a:solidFill>
                  <a:srgbClr val="B88E00"/>
                </a:solidFill>
                <a:latin typeface="Calibri"/>
              </a:rPr>
              <a:t>GO-LIVE</a:t>
            </a:r>
          </a:p>
        </p:txBody>
      </p:sp>
      <p:sp>
        <p:nvSpPr>
          <p:cNvPr id="56" name="Diamond 55"/>
          <p:cNvSpPr/>
          <p:nvPr/>
        </p:nvSpPr>
        <p:spPr>
          <a:xfrm>
            <a:off x="9263592"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57" name="Connector 56"/>
          <p:cNvCxnSpPr/>
          <p:nvPr/>
        </p:nvCxnSpPr>
        <p:spPr>
          <a:xfrm>
            <a:off x="9409896" y="2642616"/>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8564076" y="2139696"/>
            <a:ext cx="1691640" cy="502920"/>
          </a:xfrm>
          <a:prstGeom prst="rect">
            <a:avLst/>
          </a:prstGeom>
          <a:noFill/>
        </p:spPr>
        <p:txBody>
          <a:bodyPr wrap="square" lIns="0" rIns="0" tIns="0" bIns="0" anchor="b">
            <a:spAutoFit/>
          </a:bodyPr>
          <a:lstStyle/>
          <a:p>
            <a:pPr algn="ctr"/>
            <a:r>
              <a:rPr sz="900" b="1">
                <a:solidFill>
                  <a:srgbClr val="2C4F8F"/>
                </a:solidFill>
                <a:latin typeface="Calibri"/>
              </a:rPr>
              <a:t>Hypercare Exit /</a:t>
            </a:r>
          </a:p>
          <a:p>
            <a:pPr algn="ctr"/>
            <a:r>
              <a:rPr sz="900" b="0">
                <a:solidFill>
                  <a:srgbClr val="1F2A44"/>
                </a:solidFill>
                <a:latin typeface="Calibri"/>
              </a:rPr>
              <a:t>BAU Transition</a:t>
            </a:r>
          </a:p>
        </p:txBody>
      </p:sp>
      <p:sp>
        <p:nvSpPr>
          <p:cNvPr id="59" name="Diamond 58"/>
          <p:cNvSpPr/>
          <p:nvPr/>
        </p:nvSpPr>
        <p:spPr>
          <a:xfrm>
            <a:off x="10581305" y="2688336"/>
            <a:ext cx="292608" cy="292608"/>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60" name="Connector 59"/>
          <p:cNvCxnSpPr/>
          <p:nvPr/>
        </p:nvCxnSpPr>
        <p:spPr>
          <a:xfrm>
            <a:off x="10727609" y="2980944"/>
            <a:ext cx="0" cy="45720"/>
          </a:xfrm>
          <a:prstGeom prst="line">
            <a:avLst/>
          </a:prstGeom>
          <a:ln w="9525">
            <a:solidFill>
              <a:srgbClr val="2C4F8F"/>
            </a:solidFill>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9881789" y="3026664"/>
            <a:ext cx="1691640" cy="502920"/>
          </a:xfrm>
          <a:prstGeom prst="rect">
            <a:avLst/>
          </a:prstGeom>
          <a:noFill/>
        </p:spPr>
        <p:txBody>
          <a:bodyPr wrap="square" lIns="0" rIns="0" tIns="0" bIns="0" anchor="t">
            <a:spAutoFit/>
          </a:bodyPr>
          <a:lstStyle/>
          <a:p>
            <a:pPr algn="ctr"/>
            <a:r>
              <a:rPr sz="900" b="1">
                <a:solidFill>
                  <a:srgbClr val="2C4F8F"/>
                </a:solidFill>
                <a:latin typeface="Calibri"/>
              </a:rPr>
              <a:t>Programme</a:t>
            </a:r>
          </a:p>
          <a:p>
            <a:pPr algn="ctr"/>
            <a:r>
              <a:rPr sz="900" b="0">
                <a:solidFill>
                  <a:srgbClr val="1F2A44"/>
                </a:solidFill>
                <a:latin typeface="Calibri"/>
              </a:rPr>
              <a:t>Closure</a:t>
            </a:r>
          </a:p>
        </p:txBody>
      </p:sp>
      <p:sp>
        <p:nvSpPr>
          <p:cNvPr id="62" name="Rectangle 61"/>
          <p:cNvSpPr/>
          <p:nvPr/>
        </p:nvSpPr>
        <p:spPr>
          <a:xfrm>
            <a:off x="457200" y="4937760"/>
            <a:ext cx="11274552" cy="1508760"/>
          </a:xfrm>
          <a:prstGeom prst="rect">
            <a:avLst/>
          </a:prstGeom>
          <a:solidFill>
            <a:srgbClr val="F6F7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640080" y="4983480"/>
            <a:ext cx="3657600" cy="292608"/>
          </a:xfrm>
          <a:prstGeom prst="rect">
            <a:avLst/>
          </a:prstGeom>
          <a:noFill/>
        </p:spPr>
        <p:txBody>
          <a:bodyPr wrap="square" lIns="36000" rIns="36000" tIns="18000" bIns="18000" anchor="t">
            <a:spAutoFit/>
          </a:bodyPr>
          <a:lstStyle/>
          <a:p>
            <a:pPr algn="l"/>
            <a:r>
              <a:rPr sz="1100" b="1">
                <a:solidFill>
                  <a:srgbClr val="1F2A44"/>
                </a:solidFill>
                <a:latin typeface="Calibri"/>
              </a:rPr>
              <a:t>Gate Tiers</a:t>
            </a:r>
          </a:p>
        </p:txBody>
      </p:sp>
      <p:sp>
        <p:nvSpPr>
          <p:cNvPr id="64" name="Diamond 63"/>
          <p:cNvSpPr/>
          <p:nvPr/>
        </p:nvSpPr>
        <p:spPr>
          <a:xfrm>
            <a:off x="640080" y="5349240"/>
            <a:ext cx="274320" cy="274320"/>
          </a:xfrm>
          <a:prstGeom prst="diamond">
            <a:avLst/>
          </a:prstGeom>
          <a:solidFill>
            <a:srgbClr val="C01B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1051560" y="533095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Board Gate (binary go/no-go)</a:t>
            </a:r>
          </a:p>
        </p:txBody>
      </p:sp>
      <p:sp>
        <p:nvSpPr>
          <p:cNvPr id="66" name="TextBox 65"/>
          <p:cNvSpPr txBox="1"/>
          <p:nvPr/>
        </p:nvSpPr>
        <p:spPr>
          <a:xfrm>
            <a:off x="3429000" y="533095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Binding board decision. Two only — Funding Envelope &amp; Benchmark Costs (S6) (proceed into market) and Solution Design &amp; Full Business Case (S12) (commit to build). Never present these as soft milestones.</a:t>
            </a:r>
          </a:p>
        </p:txBody>
      </p:sp>
      <p:sp>
        <p:nvSpPr>
          <p:cNvPr id="67" name="Diamond 66"/>
          <p:cNvSpPr/>
          <p:nvPr/>
        </p:nvSpPr>
        <p:spPr>
          <a:xfrm>
            <a:off x="658367" y="5687567"/>
            <a:ext cx="237744" cy="237744"/>
          </a:xfrm>
          <a:prstGeom prst="diamond">
            <a:avLst/>
          </a:prstGeom>
          <a:solidFill>
            <a:srgbClr val="E67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1051560" y="565099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Executive Go/No-Go</a:t>
            </a:r>
          </a:p>
        </p:txBody>
      </p:sp>
      <p:sp>
        <p:nvSpPr>
          <p:cNvPr id="69" name="TextBox 68"/>
          <p:cNvSpPr txBox="1"/>
          <p:nvPr/>
        </p:nvSpPr>
        <p:spPr>
          <a:xfrm>
            <a:off x="3429000" y="565099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Single binary decision by the Executive Sponsor — go-live readiness. Cutover does not start without it.</a:t>
            </a:r>
          </a:p>
        </p:txBody>
      </p:sp>
      <p:sp>
        <p:nvSpPr>
          <p:cNvPr id="70" name="Diamond 69"/>
          <p:cNvSpPr/>
          <p:nvPr/>
        </p:nvSpPr>
        <p:spPr>
          <a:xfrm>
            <a:off x="685799" y="6035039"/>
            <a:ext cx="182880" cy="182880"/>
          </a:xfrm>
          <a:prstGeom prst="diamond">
            <a:avLst/>
          </a:prstGeom>
          <a:solidFill>
            <a:srgbClr val="2C4F8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1051560" y="597103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Phase Checkpoint</a:t>
            </a:r>
          </a:p>
        </p:txBody>
      </p:sp>
      <p:sp>
        <p:nvSpPr>
          <p:cNvPr id="72" name="TextBox 71"/>
          <p:cNvSpPr txBox="1"/>
          <p:nvPr/>
        </p:nvSpPr>
        <p:spPr>
          <a:xfrm>
            <a:off x="3429000" y="597103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Forum review at a phase boundary. Confirms exit/entry criteria are met before the next phase begins. Not a board gate.</a:t>
            </a:r>
          </a:p>
        </p:txBody>
      </p:sp>
      <p:sp>
        <p:nvSpPr>
          <p:cNvPr id="73" name="5-Point Star 72"/>
          <p:cNvSpPr/>
          <p:nvPr/>
        </p:nvSpPr>
        <p:spPr>
          <a:xfrm>
            <a:off x="658368" y="6281928"/>
            <a:ext cx="237744" cy="237744"/>
          </a:xfrm>
          <a:prstGeom prst="star5">
            <a:avLst/>
          </a:prstGeom>
          <a:solidFill>
            <a:srgbClr val="F5C51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1051560" y="6245352"/>
            <a:ext cx="2377440" cy="292608"/>
          </a:xfrm>
          <a:prstGeom prst="rect">
            <a:avLst/>
          </a:prstGeom>
          <a:noFill/>
        </p:spPr>
        <p:txBody>
          <a:bodyPr wrap="square" lIns="36000" rIns="36000" tIns="18000" bIns="18000" anchor="t">
            <a:spAutoFit/>
          </a:bodyPr>
          <a:lstStyle/>
          <a:p>
            <a:pPr algn="l"/>
            <a:r>
              <a:rPr sz="1000" b="1">
                <a:solidFill>
                  <a:srgbClr val="1F2A44"/>
                </a:solidFill>
                <a:latin typeface="Calibri"/>
              </a:rPr>
              <a:t>Go-Live Event</a:t>
            </a:r>
          </a:p>
        </p:txBody>
      </p:sp>
      <p:sp>
        <p:nvSpPr>
          <p:cNvPr id="75" name="TextBox 74"/>
          <p:cNvSpPr txBox="1"/>
          <p:nvPr/>
        </p:nvSpPr>
        <p:spPr>
          <a:xfrm>
            <a:off x="3429000" y="6245352"/>
            <a:ext cx="8138160" cy="329184"/>
          </a:xfrm>
          <a:prstGeom prst="rect">
            <a:avLst/>
          </a:prstGeom>
          <a:noFill/>
        </p:spPr>
        <p:txBody>
          <a:bodyPr wrap="square" lIns="36000" rIns="36000" tIns="18000" bIns="18000" anchor="t">
            <a:spAutoFit/>
          </a:bodyPr>
          <a:lstStyle/>
          <a:p>
            <a:pPr algn="l"/>
            <a:r>
              <a:rPr sz="950" b="0">
                <a:solidFill>
                  <a:srgbClr val="606B80"/>
                </a:solidFill>
                <a:latin typeface="Calibri"/>
              </a:rPr>
              <a:t>System live. Hypercare begins. KPI measurement against Value Definition &amp; Case for Change (S2) baselines starts here.</a:t>
            </a:r>
          </a:p>
        </p:txBody>
      </p:sp>
      <p:sp>
        <p:nvSpPr>
          <p:cNvPr id="76" name="TextBox 75"/>
          <p:cNvSpPr txBox="1"/>
          <p:nvPr/>
        </p:nvSpPr>
        <p:spPr>
          <a:xfrm>
            <a:off x="457200" y="6492240"/>
            <a:ext cx="11274552" cy="274320"/>
          </a:xfrm>
          <a:prstGeom prst="rect">
            <a:avLst/>
          </a:prstGeom>
          <a:noFill/>
        </p:spPr>
        <p:txBody>
          <a:bodyPr wrap="square" lIns="36000" rIns="36000" tIns="18000" bIns="18000" anchor="t">
            <a:spAutoFit/>
          </a:bodyPr>
          <a:lstStyle/>
          <a:p>
            <a:pPr algn="ctr"/>
            <a:r>
              <a:rPr sz="900" b="0">
                <a:solidFill>
                  <a:srgbClr val="606B80"/>
                </a:solidFill>
                <a:latin typeface="Calibri"/>
              </a:rPr>
              <a:t>Diamond positions are illustrative — they show sequence, not duration. Phase widths reflect indicative ranges; actual durations confirmed at Solution Design &amp; Full Business Case (S12).</a:t>
            </a:r>
          </a:p>
        </p:txBody>
      </p:sp>
    </p:spTree>
  </p:cSld>
  <p:clrMapOvr>
    <a:masterClrMapping/>
  </p:clrMapOvr>
</p:sld>
</file>

<file path=ppt/theme/theme1.xml><?xml version="1.0" encoding="utf-8"?>
<a:theme xmlns:a="http://schemas.openxmlformats.org/drawingml/2006/main" name="Office Theme">
  <a:themeElements>
    <a:clrScheme name="Office">
      <a:dk1>
        <a:srgbClr val="FFFFFF"/>
      </a:dk1>
      <a:lt1>
        <a:srgbClr val="0F1E30"/>
      </a:lt1>
      <a:dk2>
        <a:srgbClr val="1B3A5C"/>
      </a:dk2>
      <a:lt2>
        <a:srgbClr val="1A2E45"/>
      </a:lt2>
      <a:accent1>
        <a:srgbClr val="2E86DE"/>
      </a:accent1>
      <a:accent2>
        <a:srgbClr val="F4A024"/>
      </a:accent2>
      <a:accent3>
        <a:srgbClr val="8E44AD"/>
      </a:accent3>
      <a:accent4>
        <a:srgbClr val="E74C3C"/>
      </a:accent4>
      <a:accent5>
        <a:srgbClr val="16A085"/>
      </a:accent5>
      <a:accent6>
        <a:srgbClr val="27AE60"/>
      </a:accent6>
      <a:hlink>
        <a:srgbClr val="467886"/>
      </a:hlink>
      <a:folHlink>
        <a:srgbClr val="96607D"/>
      </a:folHlink>
    </a:clrScheme>
    <a:fontScheme name="Office">
      <a:majorFont>
        <a:latin typeface="Calibri"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5869779-5D0F-45E0-A373-94626247C37F}">
  <we:reference id="wa200010001" version="1.0.0.0" store="en-US" storeType="OMEX"/>
  <we:alternateReferences>
    <we:reference id="WA200010001" version="1.0.0.0" store=""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16715</TotalTime>
  <Words>2280</Words>
  <Application>Microsoft Office PowerPoint</Application>
  <PresentationFormat>Widescreen</PresentationFormat>
  <Paragraphs>287</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Peel</dc:creator>
  <cp:lastModifiedBy>Andrew Peel</cp:lastModifiedBy>
  <cp:revision>13</cp:revision>
  <dcterms:created xsi:type="dcterms:W3CDTF">2026-02-23T15:46:44Z</dcterms:created>
  <dcterms:modified xsi:type="dcterms:W3CDTF">2026-03-26T17:20:33Z</dcterms:modified>
</cp:coreProperties>
</file>