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webextensions/taskpanes.xml" ContentType="application/vnd.ms-office.webextensiontaskpanes+xml"/>
  <Override PartName="/ppt/webextensions/webextension1.xml" ContentType="application/vnd.ms-office.webextension+xml"/>
</Types>
</file>

<file path=_rels/.rels><?xml version='1.0' encoding='UTF-8' standalone='yes'?>
<Relationships xmlns="http://schemas.openxmlformats.org/package/2006/relationships"><Relationship Id="rId1" Type="http://schemas.microsoft.com/office/2011/relationships/webextensiontaskpanes" Target="ppt/webextensions/taskpanes.xml"/><Relationship Id="rId2" Type="http://schemas.openxmlformats.org/officeDocument/2006/relationships/officeDocument" Target="ppt/presentation.xml"/><Relationship Id="rId3" Type="http://schemas.openxmlformats.org/package/2006/relationships/metadata/thumbnail" Target="docProps/thumbnail.jpeg"/><Relationship Id="rId4" Type="http://schemas.openxmlformats.org/package/2006/relationships/metadata/core-properties" Target="docProps/core.xml"/><Relationship Id="rId5"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93" r:id="rId3"/>
    <p:sldId id="294" r:id="rId4"/>
    <p:sldId id="296" r:id="rId5"/>
    <p:sldId id="297" r:id="rId6"/>
    <p:sldId id="298" r:id="rId7"/>
    <p:sldId id="300" r:id="rId8"/>
    <p:sldId id="290" r:id="rId9"/>
    <p:sldId id="30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7" autoAdjust="0"/>
    <p:restoredTop sz="61834" autoAdjust="0"/>
  </p:normalViewPr>
  <p:slideViewPr>
    <p:cSldViewPr snapToGrid="0">
      <p:cViewPr varScale="1">
        <p:scale>
          <a:sx n="43" d="100"/>
          <a:sy n="43" d="100"/>
        </p:scale>
        <p:origin x="66"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5"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14C89E-F230-4DC0-9026-652670342347}" type="datetimeFigureOut">
              <a:rPr lang="en-GB" smtClean="0"/>
              <a:t>23/03/2026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052797-B565-437C-9A18-8F7DC12E54B5}" type="slidenum">
              <a:rPr lang="en-GB" smtClean="0"/>
              <a:t>‹#›</a:t>
            </a:fld>
            <a:endParaRPr lang="en-GB"/>
          </a:p>
        </p:txBody>
      </p:sp>
    </p:spTree>
    <p:extLst>
      <p:ext uri="{BB962C8B-B14F-4D97-AF65-F5344CB8AC3E}">
        <p14:creationId xmlns:p14="http://schemas.microsoft.com/office/powerpoint/2010/main" val="3924045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p:cNvSpPr>
            <a:spLocks noGrp="1"/>
          </p:cNvSpPr>
          <p:nvPr>
            <p:ph type="body" idx="1"/>
          </p:nvPr>
        </p:nvSpPr>
        <p:spPr/>
        <p:txBody>
          <a:bodyPr/>
          <a:lstStyle/>
          <a:p>
            <a:r>
              <a:rPr lang="en-GB" dirty="0"/>
              <a:t>This is the detail behind the POAP. Walk it phase by phase, but keep it brisk.</a:t>
            </a:r>
          </a:p>
          <a:p>
            <a:r>
              <a:rPr lang="en-GB" dirty="0"/>
              <a:t/>
            </a:r>
          </a:p>
          <a:p>
            <a:r>
              <a:rPr lang="en-GB" dirty="0"/>
              <a:t>Pre-Programme is 12 weeks and it cannot be compressed — that's the most important thing on the slide. About 1.5 days of executive time across workshops plus pre-work. Best return on time you'll get all programme.</a:t>
            </a:r>
          </a:p>
          <a:p>
            <a:r>
              <a:rPr lang="en-GB" dirty="0"/>
              <a:t/>
            </a:r>
          </a:p>
          <a:p>
            <a:r>
              <a:rPr lang="en-GB" dirty="0"/>
              <a:t>Selection is where the room is most active — scripted demos, vendor scoring, SI interviews, contracts. Client BAs run requirements mapping in parallel, so the Selection time is doing two jobs.</a:t>
            </a:r>
          </a:p>
          <a:p>
            <a:r>
              <a:rPr lang="en-GB" dirty="0"/>
              <a:t/>
            </a:r>
          </a:p>
          <a:p>
            <a:r>
              <a:rPr lang="en-GB" dirty="0"/>
              <a:t>Setup &amp; Design — SI is in, embedded in governance. Discovery is joint. Design Authority signs off everything before build. Exec involvement drops to monthly.</a:t>
            </a:r>
          </a:p>
          <a:p>
            <a:r>
              <a:rPr lang="en-GB" dirty="0"/>
              <a:t/>
            </a:r>
          </a:p>
          <a:p>
            <a:r>
              <a:rPr lang="en-GB" dirty="0"/>
              <a:t>Build &amp; Test is the longest stretch. Agile sprints with FAT and Mini-BAT during build, then SIT, UAT, BAT, SAT post-build. Programme team is heads-down. Execs surface for the readiness gate.</a:t>
            </a:r>
          </a:p>
          <a:p>
            <a:r>
              <a:rPr lang="en-GB" dirty="0"/>
              <a:t/>
            </a:r>
          </a:p>
          <a:p>
            <a:r>
              <a:rPr lang="en-GB" dirty="0"/>
              <a:t>Deploy is compressed and intense. Cutover, go/no-go, go-live, hypercare. The go/no-go is the single biggest exec call in the programme.</a:t>
            </a:r>
          </a:p>
          <a:p>
            <a:r>
              <a:rPr lang="en-GB" dirty="0"/>
              <a:t/>
            </a:r>
          </a:p>
          <a:p>
            <a:r>
              <a:rPr lang="en-GB" dirty="0"/>
              <a:t>Post-Programme runs at least two quarterly review cycles. Programme formally closes at end of Benefits Realisation &amp; Review (S18); Optimisation &amp; Maturity (S19) carries on as continuous improvement.</a:t>
            </a:r>
          </a:p>
          <a:p>
            <a:r>
              <a:rPr lang="en-GB" dirty="0"/>
              <a:t/>
            </a:r>
          </a:p>
          <a:p>
            <a:r>
              <a:rPr lang="en-GB" dirty="0"/>
              <a:t>The right-hand column — exec time — is the one to highlight. Across an 18 to 24 month programme, total exec commitment is 8 to 10 days. That's tiny. But it determines the quality of every decision the room will make.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p:cNvSpPr>
            <a:spLocks noGrp="1"/>
          </p:cNvSpPr>
          <p:nvPr>
            <p:ph type="body" idx="1"/>
          </p:nvPr>
        </p:nvSpPr>
        <p:spPr/>
        <p:txBody>
          <a:bodyPr/>
          <a:lstStyle/>
          <a:p>
            <a:r>
              <a:rPr lang="en-GB" dirty="0"/>
              <a:t>Eight planning assumptions. Walk the ones that matter most for this room.</a:t>
            </a:r>
          </a:p>
          <a:p>
            <a:r>
              <a:rPr lang="en-GB" dirty="0"/>
              <a:t/>
            </a:r>
          </a:p>
          <a:p>
            <a:r>
              <a:rPr lang="en-GB" dirty="0"/>
              <a:t>Assumption 1 — durations are ranges. Someone will ask for a single number. Resist. A range is more honest. The range narrows as you progress; by Solution Design &amp; Full Business Case (S12) you'll have a confident date.</a:t>
            </a:r>
          </a:p>
          <a:p>
            <a:r>
              <a:rPr lang="en-GB" dirty="0"/>
              <a:t/>
            </a:r>
          </a:p>
          <a:p>
            <a:r>
              <a:rPr lang="en-GB" dirty="0"/>
              <a:t>Assumption 3 — Pre-Programme can't be compressed. People try. The result is always the same: estimated baselines instead of real ones, template governance instead of tailored, named-only Benefit Owners. Every shortcut shows up downstream.</a:t>
            </a:r>
          </a:p>
          <a:p>
            <a:r>
              <a:rPr lang="en-GB" dirty="0"/>
              <a:t/>
            </a:r>
          </a:p>
          <a:p>
            <a:r>
              <a:rPr lang="en-GB" dirty="0"/>
              <a:t>Assumption 4 — requirements mapping runs parallel with Selection. This is a capacity question. You need 2 to 3 BAs for 8 to 12 weeks. If you don't fund it, the SI does the work at their day rate during Discovery. More expensive, no faster.</a:t>
            </a:r>
          </a:p>
          <a:p>
            <a:r>
              <a:rPr lang="en-GB" dirty="0"/>
              <a:t/>
            </a:r>
          </a:p>
          <a:p>
            <a:r>
              <a:rPr lang="en-GB" dirty="0"/>
              <a:t>Assumption 6 — SI is embedded from Programme Setup &amp; Mobilisation (S10) to Hypercare &amp; Stabilisation (S17). Build named personnel and minimum commitment periods into the SI contract during SI Selection with ROM Pricing (S9). Otherwise they swap people out.</a:t>
            </a:r>
          </a:p>
          <a:p>
            <a:r>
              <a:rPr lang="en-GB" dirty="0"/>
              <a:t/>
            </a:r>
          </a:p>
          <a:p>
            <a:r>
              <a:rPr lang="en-GB" dirty="0"/>
              <a:t>Assumption 7 is the big one — go-live date is an output, not an input. Every exec wants a go-live date on day one. The honest answer: we'll give you a range now, a confident date after S12. Setting a firm date earlier creates a deadline the programme cuts corners to hit. If someone pushes back, ask them: would you rather have a date that's right, or a date that's early? You can't reliably have both.</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lstStyle/>
          <a:p>
            <a:r>
              <a:rPr lang="en-GB" dirty="0"/>
              <a:t>Ten constraints. Frame these as the rules of the road — not suggestions, agreed before mobilisation.</a:t>
            </a:r>
          </a:p>
          <a:p>
            <a:r>
              <a:rPr lang="en-GB" dirty="0"/>
              <a:t/>
            </a:r>
          </a:p>
          <a:p>
            <a:r>
              <a:rPr lang="en-GB" dirty="0"/>
              <a:t>Constraint 1 will get challenged. "Can we do Pre-Programme in 8 weeks?" You can. The quality drops. Real baseline data takes time. BA synthesis takes time. Compress below 10 weeks and you're choosing speed over quality, and that choice echoes through the whole programme.</a:t>
            </a:r>
          </a:p>
          <a:p>
            <a:r>
              <a:rPr lang="en-GB" dirty="0"/>
              <a:t/>
            </a:r>
          </a:p>
          <a:p>
            <a:r>
              <a:rPr lang="en-GB" dirty="0"/>
              <a:t>Constraint 4 gets tested during delivery. The SI brings their own methods — some are good, adopt those. But the governance framework is the Client's. Design Authority decisions bind the SI. If the SI builds something DA hasn't approved, you've lost control of scope.</a:t>
            </a:r>
          </a:p>
          <a:p>
            <a:r>
              <a:rPr lang="en-GB" dirty="0"/>
              <a:t/>
            </a:r>
          </a:p>
          <a:p>
            <a:r>
              <a:rPr lang="en-GB" dirty="0"/>
              <a:t>Constraint 9 is the one execs push back on hardest. They want a date for the board. Offer the range, explain it narrows, hold the line. Committing to a date before Solution Design &amp; Full Business Case (S12) is a political call, not a planning call — and political dates have a poor track record.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lstStyle/>
          <a:p>
            <a:r>
              <a:rPr lang="en-GB" dirty="0"/>
              <a:t>Dependencies are the hidden timeline risk. Most delays aren't caused by the work — they're caused by something upstream not being ready.</a:t>
            </a:r>
          </a:p>
          <a:p>
            <a:r>
              <a:rPr lang="en-GB" dirty="0"/>
              <a:t/>
            </a:r>
          </a:p>
          <a:p>
            <a:r>
              <a:rPr lang="en-GB" dirty="0"/>
              <a:t>The internal chain is straightforward: Benefits Map (S2) → Funding (S6) → Requirements Baseline (S7–S9) → SI Discovery (S11) → FDDs (S12) → Build (S13) → Testing (S14) → Go-Live (S16). A delay anywhere cascades.</a:t>
            </a:r>
          </a:p>
          <a:p>
            <a:r>
              <a:rPr lang="en-GB" dirty="0"/>
              <a:t/>
            </a:r>
          </a:p>
          <a:p>
            <a:r>
              <a:rPr lang="en-GB" dirty="0"/>
              <a:t>Three external ones cause most pain. Executive availability — get the Sponsor's calendar blocked 6 weeks ahead for Week 1 workshops, non-negotiable. IT infrastructure — environment provisioning is always underestimated; if you don't start until S10, you've lost weeks before the SI can be productive. Data quality — if Discovery (S11) shows 30 per cent of customer records are duplicates, you start cleansing immediately, not at Testing (S14). Flag data quality as a risk at S2 and track it through.</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lstStyle/>
          <a:p>
            <a:r>
              <a:t>Thirteen risks. These aren't theoretical — they're patterns. Every one has happened on a real programme.</a:t>
            </a:r>
          </a:p>
          <a:p>
            <a:r>
              <a:t/>
            </a:r>
          </a:p>
          <a:p>
            <a:r>
              <a:t>Risk 1, executive disengagement, is the most common and most damaging. Sponsor is engaged through Pre-Programme and Selection, then build starts, it feels like a tech project, they delegate to the PMO. By the time go/no-go arrives, they don't have the context. Prevention: Steering Committee attendance is a personal commitment, not a calendar option.</a:t>
            </a:r>
          </a:p>
          <a:p>
            <a:r>
              <a:t/>
            </a:r>
          </a:p>
          <a:p>
            <a:r>
              <a:t>Risk 3, SI key personnel reassignment, is the most predictable. Their best people win the deal, then move to the next one. Prevention is contractual — named personnel, minimum commitment, replacement approval.</a:t>
            </a:r>
          </a:p>
          <a:p>
            <a:r>
              <a:t/>
            </a:r>
          </a:p>
          <a:p>
            <a:r>
              <a:t>Risk 7, compressed testing, is the most dangerous. There'll be a moment when the timeline's under pressure and someone suggests cutting test. Always say no. Hold the gates.</a:t>
            </a:r>
          </a:p>
          <a:p>
            <a:r>
              <a:t/>
            </a:r>
          </a:p>
          <a:p>
            <a:r>
              <a:t>Risk 10, political go-live dates, is the most insidious. A board member says "we need to go live by March." The plan reverse-engineers to March. Testing compressed, hypercare shortened, go-live happens with open P2s and 65 per cent adoption. Within 3 months the programme is in recovery. The date was hit. The programme failed.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lstStyle/>
          <a:p>
            <a:r>
              <a:t>Eight critical success factors. If all eight are in place, the conditions are right. If any are missing, the timeline extends and risk goes up.</a:t>
            </a:r>
          </a:p>
          <a:p>
            <a:r>
              <a:t/>
            </a:r>
          </a:p>
          <a:p>
            <a:r>
              <a:t>Factor 1 — active exec sponsorship — is the foundation. Never seen a successful programme without it. Have seen several failures where the Sponsor was engaged at the start and gone by build.</a:t>
            </a:r>
          </a:p>
          <a:p>
            <a:r>
              <a:t/>
            </a:r>
          </a:p>
          <a:p>
            <a:r>
              <a:t>Factor 3 — requirements mapping during Selection — is the one execs underfund because they see it as optional prep. It isn't. It's the difference between a 6-week Discovery and a 12-week Discovery, and between SI validating requirements and SI gathering them.</a:t>
            </a:r>
          </a:p>
          <a:p>
            <a:r>
              <a:t/>
            </a:r>
          </a:p>
          <a:p>
            <a:r>
              <a:t>Factor 6 — testing protection — is the one the PM fights for. Around Build &amp; Configuration (S13) sprint 6 the build will be 2 weeks behind and someone will propose cutting UAT. The PM has to say no. Every test day cut increases go-live defects.</a:t>
            </a:r>
          </a:p>
          <a:p>
            <a:r>
              <a:t/>
            </a:r>
          </a:p>
          <a:p>
            <a:r>
              <a:t>Factor 8 — go-live date is the output of design, not the input. Worth repeating because it's worth repeating. Most common cause of ERP programme failure is a date set before the scope was understood. Set the date after design. Not before.</a:t>
            </a:r>
          </a:p>
          <a:p>
            <a:r>
              <a:t/>
            </a:r>
          </a:p>
          <a:p>
            <a:r>
              <a:t>The Data Lead callout is just for reference — Client-side coordinator of the Data workstream from S2 to Hypercare &amp; Stabilisation (S17). Data Owners report in.</a:t>
            </a:r>
          </a:p>
        </p:txBody>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One-page programme view. Don't try to read it line by line — let people scan. Then move to slide 2 for the actual phase walkthrough. This is the slide they'll print and pin to the wall, so the value is the shape, not the detail.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Walk the room through the six phases left to right. Pre-Programme is fixed at 12 weeks — don't compress. Selection runs 17 to 24 because vendor cycles vary. Setup &amp; Design and Build &amp; Test are the workhorse phases. Deploy is short and intense. Post-Programme runs at least two quarterly review cycles. The total range is 18 to 24 months and you should resist anyone who wants a single number this early.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Same gate map as the Overall Timeline deck. Three tiers: two Board Gates (end of S6 and end of S12) doing the heavy money lifting, the Go-Live Gate which is the Exec Sponsor's binary call (not a board gate), and Phase Checkpoints in between for governance hygiene. Worth flagging the GLG distinction explicitly — people often assume it's another board call. It isn't.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40BCC-7D90-7F33-A83C-18CEA1A0A4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7EE05F2-2813-5133-2143-C2CFEA8434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7F3A496-01D7-28BA-93D7-9A516E03EB5F}"/>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5" name="Footer Placeholder 4">
            <a:extLst>
              <a:ext uri="{FF2B5EF4-FFF2-40B4-BE49-F238E27FC236}">
                <a16:creationId xmlns:a16="http://schemas.microsoft.com/office/drawing/2014/main" id="{A7384E7B-3651-A7A3-2590-9F0EDF2F3D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A16B9-33E6-A507-5213-715C258C6680}"/>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1090266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F47B0-3ED2-6D41-99BE-E817B172156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B6D74B-2FD9-642C-9B08-B3608C9EFC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547FB5-3FE9-857E-449C-41DCE3CA7A3D}"/>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5" name="Footer Placeholder 4">
            <a:extLst>
              <a:ext uri="{FF2B5EF4-FFF2-40B4-BE49-F238E27FC236}">
                <a16:creationId xmlns:a16="http://schemas.microsoft.com/office/drawing/2014/main" id="{E653E94E-F7DE-D76A-224F-5BDF322711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6B50A7-1796-2F83-8B0A-E7C10BE89BFA}"/>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912003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D919D8-D9F0-7CD8-56DE-92D69A398C5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6FF46EA-0F95-9673-0274-A87CF73371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CB1C14-E175-47D5-1860-90B2F9129888}"/>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5" name="Footer Placeholder 4">
            <a:extLst>
              <a:ext uri="{FF2B5EF4-FFF2-40B4-BE49-F238E27FC236}">
                <a16:creationId xmlns:a16="http://schemas.microsoft.com/office/drawing/2014/main" id="{9CC817B4-5953-43AB-FF27-5439039DCB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E5538E-82D3-D553-E74A-BC3CE0FC4C8B}"/>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4118681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3C7F-87B7-39CF-1AD8-31EC5A3B57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D91129-84E3-6BD1-1560-A1A5690ED2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1C321D-49FF-960B-EE0F-AB4C33DFEF8A}"/>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5" name="Footer Placeholder 4">
            <a:extLst>
              <a:ext uri="{FF2B5EF4-FFF2-40B4-BE49-F238E27FC236}">
                <a16:creationId xmlns:a16="http://schemas.microsoft.com/office/drawing/2014/main" id="{A77B86DD-6F41-68DB-C881-3BB0F6F302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42E888-36B0-0E8A-1D89-3B5FE5921CE4}"/>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3592960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F1D74-141C-B306-E078-31041CCF99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3484EE-8058-EE16-248C-DB9CAF5089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C3FA6C-AE12-F228-04B6-B196FA722A10}"/>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5" name="Footer Placeholder 4">
            <a:extLst>
              <a:ext uri="{FF2B5EF4-FFF2-40B4-BE49-F238E27FC236}">
                <a16:creationId xmlns:a16="http://schemas.microsoft.com/office/drawing/2014/main" id="{8D1DDDE8-ACDD-A06B-71D8-98F9CD7AFB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BA2636-67F1-1582-2107-240F5D5C1A40}"/>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1547971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663F1-A5E5-22C5-EF08-F8624F54DB5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6AE05B6-C01F-0909-9A3B-346812A5AF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AA53F4-6B78-2E5A-01C0-8BE97F257C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787E141-00FA-D07D-29A6-01119160FB67}"/>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6" name="Footer Placeholder 5">
            <a:extLst>
              <a:ext uri="{FF2B5EF4-FFF2-40B4-BE49-F238E27FC236}">
                <a16:creationId xmlns:a16="http://schemas.microsoft.com/office/drawing/2014/main" id="{8658D0C8-DFAF-CDD4-E70C-04BD087627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28F6AF-EDB1-B861-AEEA-174259C772F9}"/>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3201080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075DC-D00F-BEE5-DBD3-87CEF4FFB5F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3B60256-6BC4-CC7F-B51C-BC2C25DD9F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A778E4-CE8A-1041-BAA0-9DD3E641F3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596A754-5F51-37A9-5290-515747DCB4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1F736C-2A41-30DA-E7DE-7A586C3B21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8E24933-7D62-2593-CF87-40AD22EF46F7}"/>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8" name="Footer Placeholder 7">
            <a:extLst>
              <a:ext uri="{FF2B5EF4-FFF2-40B4-BE49-F238E27FC236}">
                <a16:creationId xmlns:a16="http://schemas.microsoft.com/office/drawing/2014/main" id="{4544D707-6D76-B7BC-C3BD-3DC80CE3C75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28407C6-41AB-3A6D-7659-82C37490A1A8}"/>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1743302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90A57-97F4-96C5-8CA2-BFA57D8FAF7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A151907-DB91-28B0-F3BB-F2E34A27FB1D}"/>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4" name="Footer Placeholder 3">
            <a:extLst>
              <a:ext uri="{FF2B5EF4-FFF2-40B4-BE49-F238E27FC236}">
                <a16:creationId xmlns:a16="http://schemas.microsoft.com/office/drawing/2014/main" id="{0E039D11-C6C9-D777-3E92-CD32F3C94FD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0DEE26E-D00B-030C-D0E3-F39E5648AC3E}"/>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160422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2DFF6C-A283-F5EA-010F-5E90493FEA97}"/>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3" name="Footer Placeholder 2">
            <a:extLst>
              <a:ext uri="{FF2B5EF4-FFF2-40B4-BE49-F238E27FC236}">
                <a16:creationId xmlns:a16="http://schemas.microsoft.com/office/drawing/2014/main" id="{C14422D9-B22B-1DE2-F408-21601D56B41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4556FC1-8C64-CF2E-A96A-191ACECDE54A}"/>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1326350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637F8-9349-E5F5-BB02-514D7DB451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A484E1E-E7AE-A7FE-2CB8-607D0BEA64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93E08E7-7369-629D-1284-EB140CB66D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914FCF-A0A9-FBD8-4676-5E2ED0BD979D}"/>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6" name="Footer Placeholder 5">
            <a:extLst>
              <a:ext uri="{FF2B5EF4-FFF2-40B4-BE49-F238E27FC236}">
                <a16:creationId xmlns:a16="http://schemas.microsoft.com/office/drawing/2014/main" id="{2EA8A621-DEE5-E009-6606-E7783E8904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224AC08-96D9-6F75-A3EB-64FFAC3EAFB3}"/>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2844742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D897B-E592-709A-4413-FFED6ACE91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EA9BB4-FD0A-F6CB-51FD-ADE6600A71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5AFE81-2FDC-F46B-8409-C849E0E032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858507-E615-1D4F-F5BD-8721FDEACDC9}"/>
              </a:ext>
            </a:extLst>
          </p:cNvPr>
          <p:cNvSpPr>
            <a:spLocks noGrp="1"/>
          </p:cNvSpPr>
          <p:nvPr>
            <p:ph type="dt" sz="half" idx="10"/>
          </p:nvPr>
        </p:nvSpPr>
        <p:spPr/>
        <p:txBody>
          <a:bodyPr/>
          <a:lstStyle/>
          <a:p>
            <a:fld id="{F3C904C8-DE1C-48EB-A98E-1ECB532C588A}" type="datetimeFigureOut">
              <a:rPr lang="en-GB" smtClean="0"/>
              <a:t>23/03/2026</a:t>
            </a:fld>
            <a:endParaRPr lang="en-GB"/>
          </a:p>
        </p:txBody>
      </p:sp>
      <p:sp>
        <p:nvSpPr>
          <p:cNvPr id="6" name="Footer Placeholder 5">
            <a:extLst>
              <a:ext uri="{FF2B5EF4-FFF2-40B4-BE49-F238E27FC236}">
                <a16:creationId xmlns:a16="http://schemas.microsoft.com/office/drawing/2014/main" id="{5C57788B-436B-CD51-2182-C4B259F347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A650C2-09BC-CAE6-33B9-8A2D60AB7A0A}"/>
              </a:ext>
            </a:extLst>
          </p:cNvPr>
          <p:cNvSpPr>
            <a:spLocks noGrp="1"/>
          </p:cNvSpPr>
          <p:nvPr>
            <p:ph type="sldNum" sz="quarter" idx="12"/>
          </p:nvPr>
        </p:nvSpPr>
        <p:spPr/>
        <p:txBody>
          <a:bodyPr/>
          <a:lstStyle/>
          <a:p>
            <a:fld id="{564210F4-6AB6-4786-AB36-78F5FA661D66}" type="slidenum">
              <a:rPr lang="en-GB" smtClean="0"/>
              <a:t>‹#›</a:t>
            </a:fld>
            <a:endParaRPr lang="en-GB"/>
          </a:p>
        </p:txBody>
      </p:sp>
    </p:spTree>
    <p:extLst>
      <p:ext uri="{BB962C8B-B14F-4D97-AF65-F5344CB8AC3E}">
        <p14:creationId xmlns:p14="http://schemas.microsoft.com/office/powerpoint/2010/main" val="2682878633"/>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3A47DE-A3B8-5C06-35CC-1BB28FB082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05DCD1D-C6A1-2763-EA94-A8141A1C3E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79311B-671D-222D-650E-05E61D2AE3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3C904C8-DE1C-48EB-A98E-1ECB532C588A}" type="datetimeFigureOut">
              <a:rPr lang="en-GB" smtClean="0"/>
              <a:t>23/03/2026</a:t>
            </a:fld>
            <a:endParaRPr lang="en-GB"/>
          </a:p>
        </p:txBody>
      </p:sp>
      <p:sp>
        <p:nvSpPr>
          <p:cNvPr id="5" name="Footer Placeholder 4">
            <a:extLst>
              <a:ext uri="{FF2B5EF4-FFF2-40B4-BE49-F238E27FC236}">
                <a16:creationId xmlns:a16="http://schemas.microsoft.com/office/drawing/2014/main" id="{AFF487E6-F0FD-8693-5175-DFA4BBA078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04B9B55-4B56-89CE-D349-A0999AA643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4210F4-6AB6-4786-AB36-78F5FA661D66}" type="slidenum">
              <a:rPr lang="en-GB" smtClean="0"/>
              <a:t>‹#›</a:t>
            </a:fld>
            <a:endParaRPr lang="en-GB"/>
          </a:p>
        </p:txBody>
      </p:sp>
      <p:sp>
        <p:nvSpPr>
          <p:cNvPr id="900" name="AccentLine"/>
          <p:cNvSpPr/>
          <p:nvPr userDrawn="1"/>
        </p:nvSpPr>
        <p:spPr>
          <a:xfrm>
            <a:off x="0" y="6766560"/>
            <a:ext cx="12192000" cy="91440"/>
          </a:xfrm>
          <a:prstGeom prst="rect">
            <a:avLst/>
          </a:prstGeom>
          <a:solidFill>
            <a:srgbClr val="1B2A4A"/>
          </a:solidFill>
          <a:ln w="0">
            <a:noFill/>
          </a:ln>
        </p:spPr>
        <p:txBody>
          <a:bodyPr/>
          <a:lstStyle/>
          <a:p>
            <a:endParaRPr lang="en-US"/>
          </a:p>
        </p:txBody>
      </p:sp>
    </p:spTree>
    <p:extLst>
      <p:ext uri="{BB962C8B-B14F-4D97-AF65-F5344CB8AC3E}">
        <p14:creationId xmlns:p14="http://schemas.microsoft.com/office/powerpoint/2010/main" val="15134264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1B2A4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C3E5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C3E5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C3E5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9pPr>
    </p:bodyStyle>
    <p:otherStyle>
      <a:defPPr>
        <a:defRPr lang="en-US">
          <a:solidFill>
            <a:srgbClr val="2C3E50"/>
          </a:solidFill>
        </a:defRPr>
      </a:defPPr>
      <a:lvl1pPr marL="0" algn="l" defTabSz="914400" rtl="0" eaLnBrk="1" latinLnBrk="0" hangingPunct="1">
        <a:defRPr sz="1800" kern="1200">
          <a:solidFill>
            <a:srgbClr val="2C3E50"/>
          </a:solidFill>
          <a:latin typeface="+mn-lt"/>
          <a:ea typeface="+mn-ea"/>
          <a:cs typeface="+mn-cs"/>
        </a:defRPr>
      </a:lvl1pPr>
      <a:lvl2pPr marL="457200" algn="l" defTabSz="914400" rtl="0" eaLnBrk="1" latinLnBrk="0" hangingPunct="1">
        <a:defRPr sz="1800" kern="1200">
          <a:solidFill>
            <a:srgbClr val="2C3E50"/>
          </a:solidFill>
          <a:latin typeface="+mn-lt"/>
          <a:ea typeface="+mn-ea"/>
          <a:cs typeface="+mn-cs"/>
        </a:defRPr>
      </a:lvl2pPr>
      <a:lvl3pPr marL="914400" algn="l" defTabSz="914400" rtl="0" eaLnBrk="1" latinLnBrk="0" hangingPunct="1">
        <a:defRPr sz="1800" kern="1200">
          <a:solidFill>
            <a:srgbClr val="2C3E50"/>
          </a:solidFill>
          <a:latin typeface="+mn-lt"/>
          <a:ea typeface="+mn-ea"/>
          <a:cs typeface="+mn-cs"/>
        </a:defRPr>
      </a:lvl3pPr>
      <a:lvl4pPr marL="1371600" algn="l" defTabSz="914400" rtl="0" eaLnBrk="1" latinLnBrk="0" hangingPunct="1">
        <a:defRPr sz="1800" kern="1200">
          <a:solidFill>
            <a:srgbClr val="2C3E50"/>
          </a:solidFill>
          <a:latin typeface="+mn-lt"/>
          <a:ea typeface="+mn-ea"/>
          <a:cs typeface="+mn-cs"/>
        </a:defRPr>
      </a:lvl4pPr>
      <a:lvl5pPr marL="1828800" algn="l" defTabSz="914400" rtl="0" eaLnBrk="1" latinLnBrk="0" hangingPunct="1">
        <a:defRPr sz="1800" kern="1200">
          <a:solidFill>
            <a:srgbClr val="2C3E50"/>
          </a:solidFill>
          <a:latin typeface="+mn-lt"/>
          <a:ea typeface="+mn-ea"/>
          <a:cs typeface="+mn-cs"/>
        </a:defRPr>
      </a:lvl5pPr>
      <a:lvl6pPr marL="2286000" algn="l" defTabSz="914400" rtl="0" eaLnBrk="1" latinLnBrk="0" hangingPunct="1">
        <a:defRPr sz="1800" kern="1200">
          <a:solidFill>
            <a:srgbClr val="2C3E50"/>
          </a:solidFill>
          <a:latin typeface="+mn-lt"/>
          <a:ea typeface="+mn-ea"/>
          <a:cs typeface="+mn-cs"/>
        </a:defRPr>
      </a:lvl6pPr>
      <a:lvl7pPr marL="2743200" algn="l" defTabSz="914400" rtl="0" eaLnBrk="1" latinLnBrk="0" hangingPunct="1">
        <a:defRPr sz="1800" kern="1200">
          <a:solidFill>
            <a:srgbClr val="2C3E50"/>
          </a:solidFill>
          <a:latin typeface="+mn-lt"/>
          <a:ea typeface="+mn-ea"/>
          <a:cs typeface="+mn-cs"/>
        </a:defRPr>
      </a:lvl7pPr>
      <a:lvl8pPr marL="3200400" algn="l" defTabSz="914400" rtl="0" eaLnBrk="1" latinLnBrk="0" hangingPunct="1">
        <a:defRPr sz="1800" kern="1200">
          <a:solidFill>
            <a:srgbClr val="2C3E50"/>
          </a:solidFill>
          <a:latin typeface="+mn-lt"/>
          <a:ea typeface="+mn-ea"/>
          <a:cs typeface="+mn-cs"/>
        </a:defRPr>
      </a:lvl8pPr>
      <a:lvl9pPr marL="3657600" algn="l" defTabSz="914400" rtl="0" eaLnBrk="1" latinLnBrk="0" hangingPunct="1">
        <a:defRPr sz="1800" kern="1200">
          <a:solidFill>
            <a:srgbClr val="2C3E50"/>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30E433-DBDC-446A-B6BF-C0362EF5B6E3}"/>
              </a:ext>
            </a:extLst>
          </p:cNvPr>
          <p:cNvSpPr/>
          <p:nvPr/>
        </p:nvSpPr>
        <p:spPr>
          <a:xfrm>
            <a:off x="0" y="0"/>
            <a:ext cx="12192000" cy="762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3" name="TextBox 2">
            <a:extLst>
              <a:ext uri="{FF2B5EF4-FFF2-40B4-BE49-F238E27FC236}">
                <a16:creationId xmlns:a16="http://schemas.microsoft.com/office/drawing/2014/main" id="{1F719528-1DD3-43DD-B14C-A6FB4C58CE45}"/>
              </a:ext>
            </a:extLst>
          </p:cNvPr>
          <p:cNvSpPr txBox="1"/>
          <p:nvPr/>
        </p:nvSpPr>
        <p:spPr>
          <a:xfrm>
            <a:off x="1016000" y="1968500"/>
            <a:ext cx="10160000" cy="762000"/>
          </a:xfrm>
          <a:prstGeom prst="rect">
            <a:avLst/>
          </a:prstGeom>
          <a:noFill/>
        </p:spPr>
        <p:txBody>
          <a:bodyPr vertOverflow="overflow" vert="horz" wrap="square" rtlCol="0" anchor="t">
            <a:spAutoFit/>
          </a:bodyPr>
          <a:lstStyle/>
          <a:p>
            <a:pPr algn="l"/>
            <a:r>
              <a:rPr lang="en-GB" sz="3200" b="1">
                <a:solidFill>
                  <a:srgbClr val="FFFFFF"/>
                </a:solidFill>
                <a:latin typeface="Segoe UI Semibold"/>
                <a:cs typeface="Segoe UI Semibold"/>
              </a:rPr>
              <a:t>Programme Lifecycle · Plan on a Page</a:t>
            </a:r>
          </a:p>
        </p:txBody>
      </p:sp>
      <p:sp>
        <p:nvSpPr>
          <p:cNvPr id="4" name="TextBox 3">
            <a:extLst>
              <a:ext uri="{FF2B5EF4-FFF2-40B4-BE49-F238E27FC236}">
                <a16:creationId xmlns:a16="http://schemas.microsoft.com/office/drawing/2014/main" id="{B6ECD3CD-CABF-4323-8F24-BB35A6417F98}"/>
              </a:ext>
            </a:extLst>
          </p:cNvPr>
          <p:cNvSpPr txBox="1"/>
          <p:nvPr/>
        </p:nvSpPr>
        <p:spPr>
          <a:xfrm>
            <a:off x="1016000" y="2794000"/>
            <a:ext cx="10160000" cy="508000"/>
          </a:xfrm>
          <a:prstGeom prst="rect">
            <a:avLst/>
          </a:prstGeom>
          <a:noFill/>
        </p:spPr>
        <p:txBody>
          <a:bodyPr vertOverflow="overflow" vert="horz" wrap="square" rtlCol="0" anchor="t">
            <a:spAutoFit/>
          </a:bodyPr>
          <a:lstStyle/>
          <a:p>
            <a:pPr algn="l"/>
            <a:r>
              <a:rPr lang="en-GB">
                <a:solidFill>
                  <a:srgbClr val="8FA3BF"/>
                </a:solidFill>
                <a:latin typeface="Segoe UI"/>
                <a:cs typeface="Segoe UI"/>
              </a:rPr>
              <a:t>20 Stages · 6 Governance Phases · Illustrative Timeline</a:t>
            </a:r>
          </a:p>
        </p:txBody>
      </p:sp>
      <p:sp>
        <p:nvSpPr>
          <p:cNvPr id="5" name="Rectangle 4">
            <a:extLst>
              <a:ext uri="{FF2B5EF4-FFF2-40B4-BE49-F238E27FC236}">
                <a16:creationId xmlns:a16="http://schemas.microsoft.com/office/drawing/2014/main" id="{3A4B4CBA-E62C-403E-921E-F716B5286557}"/>
              </a:ext>
            </a:extLst>
          </p:cNvPr>
          <p:cNvSpPr/>
          <p:nvPr/>
        </p:nvSpPr>
        <p:spPr>
          <a:xfrm>
            <a:off x="1016000" y="3429000"/>
            <a:ext cx="2540000" cy="254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Rectangle: Rounded Corners 5">
            <a:extLst>
              <a:ext uri="{FF2B5EF4-FFF2-40B4-BE49-F238E27FC236}">
                <a16:creationId xmlns:a16="http://schemas.microsoft.com/office/drawing/2014/main" id="{9B542C09-0151-401B-8C92-B46291823DEE}"/>
              </a:ext>
            </a:extLst>
          </p:cNvPr>
          <p:cNvSpPr/>
          <p:nvPr/>
        </p:nvSpPr>
        <p:spPr>
          <a:xfrm>
            <a:off x="1016000" y="3746500"/>
            <a:ext cx="127000" cy="127000"/>
          </a:xfrm>
          <a:prstGeom prst="roundRect">
            <a:avLst/>
          </a:prstGeom>
          <a:solidFill>
            <a:srgbClr val="3A87C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089CAAA5-FFD4-4591-9551-994AE3FB01A7}"/>
              </a:ext>
            </a:extLst>
          </p:cNvPr>
          <p:cNvSpPr txBox="1"/>
          <p:nvPr/>
        </p:nvSpPr>
        <p:spPr>
          <a:xfrm>
            <a:off x="1193800" y="3708400"/>
            <a:ext cx="1524000" cy="228600"/>
          </a:xfrm>
          <a:prstGeom prst="rect">
            <a:avLst/>
          </a:prstGeom>
          <a:noFill/>
        </p:spPr>
        <p:txBody>
          <a:bodyPr vertOverflow="overflow" vert="horz" wrap="square" rtlCol="0" anchor="t">
            <a:spAutoFit/>
          </a:bodyPr>
          <a:lstStyle/>
          <a:p>
            <a:pPr algn="l"/>
            <a:r>
              <a:rPr lang="en-GB" sz="900">
                <a:solidFill>
                  <a:srgbClr val="8FA3BF"/>
                </a:solidFill>
                <a:latin typeface="Segoe UI"/>
                <a:cs typeface="Segoe UI"/>
              </a:rPr>
              <a:t>Pre-Programme</a:t>
            </a:r>
          </a:p>
        </p:txBody>
      </p:sp>
      <p:sp>
        <p:nvSpPr>
          <p:cNvPr id="8" name="Rectangle: Rounded Corners 7">
            <a:extLst>
              <a:ext uri="{FF2B5EF4-FFF2-40B4-BE49-F238E27FC236}">
                <a16:creationId xmlns:a16="http://schemas.microsoft.com/office/drawing/2014/main" id="{95F67DCF-BA97-4F51-AE82-6984C83BE856}"/>
              </a:ext>
            </a:extLst>
          </p:cNvPr>
          <p:cNvSpPr/>
          <p:nvPr/>
        </p:nvSpPr>
        <p:spPr>
          <a:xfrm>
            <a:off x="2794000" y="3746500"/>
            <a:ext cx="127000" cy="127000"/>
          </a:xfrm>
          <a:prstGeom prst="round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TextBox 8">
            <a:extLst>
              <a:ext uri="{FF2B5EF4-FFF2-40B4-BE49-F238E27FC236}">
                <a16:creationId xmlns:a16="http://schemas.microsoft.com/office/drawing/2014/main" id="{D173687B-DAED-4B42-A087-B616C40666BA}"/>
              </a:ext>
            </a:extLst>
          </p:cNvPr>
          <p:cNvSpPr txBox="1"/>
          <p:nvPr/>
        </p:nvSpPr>
        <p:spPr>
          <a:xfrm>
            <a:off x="2971800" y="3708400"/>
            <a:ext cx="1524000" cy="228600"/>
          </a:xfrm>
          <a:prstGeom prst="rect">
            <a:avLst/>
          </a:prstGeom>
          <a:noFill/>
        </p:spPr>
        <p:txBody>
          <a:bodyPr vertOverflow="overflow" vert="horz" wrap="square" rtlCol="0" anchor="t">
            <a:spAutoFit/>
          </a:bodyPr>
          <a:lstStyle/>
          <a:p>
            <a:pPr algn="l"/>
            <a:r>
              <a:rPr lang="en-GB" sz="900">
                <a:solidFill>
                  <a:srgbClr val="8FA3BF"/>
                </a:solidFill>
                <a:latin typeface="Segoe UI"/>
                <a:cs typeface="Segoe UI"/>
              </a:rPr>
              <a:t>Selection</a:t>
            </a:r>
          </a:p>
        </p:txBody>
      </p:sp>
      <p:sp>
        <p:nvSpPr>
          <p:cNvPr id="10" name="Rectangle: Rounded Corners 9">
            <a:extLst>
              <a:ext uri="{FF2B5EF4-FFF2-40B4-BE49-F238E27FC236}">
                <a16:creationId xmlns:a16="http://schemas.microsoft.com/office/drawing/2014/main" id="{295D1A8C-ED5A-4779-BC50-CE29E7BCE66B}"/>
              </a:ext>
            </a:extLst>
          </p:cNvPr>
          <p:cNvSpPr/>
          <p:nvPr/>
        </p:nvSpPr>
        <p:spPr>
          <a:xfrm>
            <a:off x="4572000" y="3746500"/>
            <a:ext cx="127000" cy="127000"/>
          </a:xfrm>
          <a:prstGeom prst="round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1" name="TextBox 10">
            <a:extLst>
              <a:ext uri="{FF2B5EF4-FFF2-40B4-BE49-F238E27FC236}">
                <a16:creationId xmlns:a16="http://schemas.microsoft.com/office/drawing/2014/main" id="{12EDF00D-3EAB-499F-A381-B834D02AAD72}"/>
              </a:ext>
            </a:extLst>
          </p:cNvPr>
          <p:cNvSpPr txBox="1"/>
          <p:nvPr/>
        </p:nvSpPr>
        <p:spPr>
          <a:xfrm>
            <a:off x="4749800" y="3708400"/>
            <a:ext cx="1524000" cy="228600"/>
          </a:xfrm>
          <a:prstGeom prst="rect">
            <a:avLst/>
          </a:prstGeom>
          <a:noFill/>
        </p:spPr>
        <p:txBody>
          <a:bodyPr vertOverflow="overflow" vert="horz" wrap="square" rtlCol="0" anchor="t">
            <a:spAutoFit/>
          </a:bodyPr>
          <a:lstStyle/>
          <a:p>
            <a:pPr algn="l"/>
            <a:r>
              <a:rPr lang="en-GB" sz="900">
                <a:solidFill>
                  <a:srgbClr val="8FA3BF"/>
                </a:solidFill>
                <a:latin typeface="Segoe UI"/>
                <a:cs typeface="Segoe UI"/>
              </a:rPr>
              <a:t>Setup &amp; Design</a:t>
            </a:r>
          </a:p>
        </p:txBody>
      </p:sp>
      <p:sp>
        <p:nvSpPr>
          <p:cNvPr id="12" name="Rectangle: Rounded Corners 11">
            <a:extLst>
              <a:ext uri="{FF2B5EF4-FFF2-40B4-BE49-F238E27FC236}">
                <a16:creationId xmlns:a16="http://schemas.microsoft.com/office/drawing/2014/main" id="{B716C8D2-A0D4-4A3A-A94F-0C6A77B896E5}"/>
              </a:ext>
            </a:extLst>
          </p:cNvPr>
          <p:cNvSpPr/>
          <p:nvPr/>
        </p:nvSpPr>
        <p:spPr>
          <a:xfrm>
            <a:off x="6350000" y="3746500"/>
            <a:ext cx="127000" cy="127000"/>
          </a:xfrm>
          <a:prstGeom prst="round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3" name="TextBox 12">
            <a:extLst>
              <a:ext uri="{FF2B5EF4-FFF2-40B4-BE49-F238E27FC236}">
                <a16:creationId xmlns:a16="http://schemas.microsoft.com/office/drawing/2014/main" id="{14F4ABB8-D03D-442F-8194-117F3D036F20}"/>
              </a:ext>
            </a:extLst>
          </p:cNvPr>
          <p:cNvSpPr txBox="1"/>
          <p:nvPr/>
        </p:nvSpPr>
        <p:spPr>
          <a:xfrm>
            <a:off x="6527800" y="3708400"/>
            <a:ext cx="1524000" cy="228600"/>
          </a:xfrm>
          <a:prstGeom prst="rect">
            <a:avLst/>
          </a:prstGeom>
          <a:noFill/>
        </p:spPr>
        <p:txBody>
          <a:bodyPr vertOverflow="overflow" vert="horz" wrap="square" rtlCol="0" anchor="t">
            <a:spAutoFit/>
          </a:bodyPr>
          <a:lstStyle/>
          <a:p>
            <a:pPr algn="l"/>
            <a:r>
              <a:rPr lang="en-GB" sz="900">
                <a:solidFill>
                  <a:srgbClr val="8FA3BF"/>
                </a:solidFill>
                <a:latin typeface="Segoe UI"/>
                <a:cs typeface="Segoe UI"/>
              </a:rPr>
              <a:t>Build &amp; Test</a:t>
            </a:r>
          </a:p>
        </p:txBody>
      </p:sp>
      <p:sp>
        <p:nvSpPr>
          <p:cNvPr id="14" name="Rectangle: Rounded Corners 13">
            <a:extLst>
              <a:ext uri="{FF2B5EF4-FFF2-40B4-BE49-F238E27FC236}">
                <a16:creationId xmlns:a16="http://schemas.microsoft.com/office/drawing/2014/main" id="{6566EDB1-A51D-4889-946F-5A8739CF8716}"/>
              </a:ext>
            </a:extLst>
          </p:cNvPr>
          <p:cNvSpPr/>
          <p:nvPr/>
        </p:nvSpPr>
        <p:spPr>
          <a:xfrm>
            <a:off x="8128000" y="3746500"/>
            <a:ext cx="127000" cy="127000"/>
          </a:xfrm>
          <a:prstGeom prst="roundRect">
            <a:avLst/>
          </a:prstGeom>
          <a:solidFill>
            <a:srgbClr val="2BA89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5" name="TextBox 14">
            <a:extLst>
              <a:ext uri="{FF2B5EF4-FFF2-40B4-BE49-F238E27FC236}">
                <a16:creationId xmlns:a16="http://schemas.microsoft.com/office/drawing/2014/main" id="{B5DC6AED-B77A-4DCE-9300-71A9A35CDB1F}"/>
              </a:ext>
            </a:extLst>
          </p:cNvPr>
          <p:cNvSpPr txBox="1"/>
          <p:nvPr/>
        </p:nvSpPr>
        <p:spPr>
          <a:xfrm>
            <a:off x="8305800" y="3708400"/>
            <a:ext cx="1524000" cy="228600"/>
          </a:xfrm>
          <a:prstGeom prst="rect">
            <a:avLst/>
          </a:prstGeom>
          <a:noFill/>
        </p:spPr>
        <p:txBody>
          <a:bodyPr vertOverflow="overflow" vert="horz" wrap="square" rtlCol="0" anchor="t">
            <a:spAutoFit/>
          </a:bodyPr>
          <a:lstStyle/>
          <a:p>
            <a:pPr algn="l"/>
            <a:r>
              <a:rPr lang="en-GB" sz="900">
                <a:solidFill>
                  <a:srgbClr val="8FA3BF"/>
                </a:solidFill>
                <a:latin typeface="Segoe UI"/>
                <a:cs typeface="Segoe UI"/>
              </a:rPr>
              <a:t>Deploy</a:t>
            </a:r>
          </a:p>
        </p:txBody>
      </p:sp>
      <p:sp>
        <p:nvSpPr>
          <p:cNvPr id="16" name="Rectangle: Rounded Corners 15">
            <a:extLst>
              <a:ext uri="{FF2B5EF4-FFF2-40B4-BE49-F238E27FC236}">
                <a16:creationId xmlns:a16="http://schemas.microsoft.com/office/drawing/2014/main" id="{F50B27EB-A6AE-4126-A014-724B60E38C82}"/>
              </a:ext>
            </a:extLst>
          </p:cNvPr>
          <p:cNvSpPr/>
          <p:nvPr/>
        </p:nvSpPr>
        <p:spPr>
          <a:xfrm>
            <a:off x="9906000" y="3746500"/>
            <a:ext cx="127000" cy="127000"/>
          </a:xfrm>
          <a:prstGeom prst="roundRect">
            <a:avLst/>
          </a:prstGeom>
          <a:solidFill>
            <a:srgbClr val="42A55F"/>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7" name="TextBox 16">
            <a:extLst>
              <a:ext uri="{FF2B5EF4-FFF2-40B4-BE49-F238E27FC236}">
                <a16:creationId xmlns:a16="http://schemas.microsoft.com/office/drawing/2014/main" id="{53705917-8D2C-4EBE-A027-28F4044F0179}"/>
              </a:ext>
            </a:extLst>
          </p:cNvPr>
          <p:cNvSpPr txBox="1"/>
          <p:nvPr/>
        </p:nvSpPr>
        <p:spPr>
          <a:xfrm>
            <a:off x="10083800" y="3708400"/>
            <a:ext cx="1524000" cy="228600"/>
          </a:xfrm>
          <a:prstGeom prst="rect">
            <a:avLst/>
          </a:prstGeom>
          <a:noFill/>
        </p:spPr>
        <p:txBody>
          <a:bodyPr vertOverflow="overflow" vert="horz" wrap="square" rtlCol="0" anchor="t">
            <a:spAutoFit/>
          </a:bodyPr>
          <a:lstStyle/>
          <a:p>
            <a:pPr algn="l"/>
            <a:r>
              <a:rPr lang="en-GB" sz="900">
                <a:solidFill>
                  <a:srgbClr val="8FA3BF"/>
                </a:solidFill>
                <a:latin typeface="Segoe UI"/>
                <a:cs typeface="Segoe UI"/>
              </a:rPr>
              <a:t>Post-Programme</a:t>
            </a:r>
          </a:p>
        </p:txBody>
      </p:sp>
      <p:sp>
        <p:nvSpPr>
          <p:cNvPr id="18" name="TextBox 17">
            <a:extLst>
              <a:ext uri="{FF2B5EF4-FFF2-40B4-BE49-F238E27FC236}">
                <a16:creationId xmlns:a16="http://schemas.microsoft.com/office/drawing/2014/main" id="{246AD3A9-4878-4476-877A-3B2DA13E0725}"/>
              </a:ext>
            </a:extLst>
          </p:cNvPr>
          <p:cNvSpPr txBox="1"/>
          <p:nvPr/>
        </p:nvSpPr>
        <p:spPr>
          <a:xfrm>
            <a:off x="1016000" y="5842000"/>
            <a:ext cx="10160000" cy="508000"/>
          </a:xfrm>
          <a:prstGeom prst="rect">
            <a:avLst/>
          </a:prstGeom>
          <a:noFill/>
        </p:spPr>
        <p:txBody>
          <a:bodyPr vertOverflow="overflow" vert="horz" wrap="square" rtlCol="0" anchor="t">
            <a:spAutoFit/>
          </a:bodyPr>
          <a:lstStyle/>
          <a:p>
            <a:pPr algn="l"/>
            <a:r>
              <a:rPr lang="en-GB" sz="1100" i="1">
                <a:solidFill>
                  <a:srgbClr val="5A7394"/>
                </a:solidFill>
                <a:latin typeface="Segoe UI"/>
                <a:cs typeface="Segoe UI"/>
              </a:rPr>
              <a:t>Strategic overview — not a project plan. Durations are indicative and will be refined during programme mobilisation.</a:t>
            </a:r>
          </a:p>
        </p:txBody>
      </p:sp>
      <p:sp>
        <p:nvSpPr>
          <p:cNvPr id="19" name="TextBox 18">
            <a:extLst>
              <a:ext uri="{FF2B5EF4-FFF2-40B4-BE49-F238E27FC236}">
                <a16:creationId xmlns:a16="http://schemas.microsoft.com/office/drawing/2014/main" id="{B7D6BF2E-09C7-47A8-A2EB-0EEC701B0BAE}"/>
              </a:ext>
            </a:extLst>
          </p:cNvPr>
          <p:cNvSpPr txBox="1"/>
          <p:nvPr/>
        </p:nvSpPr>
        <p:spPr>
          <a:xfrm>
            <a:off x="1016000" y="4635500"/>
            <a:ext cx="5500000" cy="635000"/>
          </a:xfrm>
          <a:prstGeom prst="rect">
            <a:avLst/>
          </a:prstGeom>
          <a:noFill/>
        </p:spPr>
        <p:txBody>
          <a:bodyPr vertOverflow="overflow" vert="horz" wrap="square" rtlCol="0" anchor="t">
            <a:spAutoFit/>
          </a:bodyPr>
          <a:lstStyle/>
          <a:p>
            <a:pPr algn="l"/>
            <a:r>
              <a:rPr lang="en-GB" sz="3600" b="1">
                <a:solidFill>
                  <a:srgbClr val="E8832A"/>
                </a:solidFill>
                <a:latin typeface="Segoe UI Semibold"/>
                <a:cs typeface="Segoe UI Semibold"/>
              </a:rPr>
              <a:t>~18–24 months</a:t>
            </a:r>
          </a:p>
        </p:txBody>
      </p:sp>
      <p:sp>
        <p:nvSpPr>
          <p:cNvPr id="20" name="TextBox 19">
            <a:extLst>
              <a:ext uri="{FF2B5EF4-FFF2-40B4-BE49-F238E27FC236}">
                <a16:creationId xmlns:a16="http://schemas.microsoft.com/office/drawing/2014/main" id="{FBC06385-291E-45DE-BD9F-B86A81EE1FCB}"/>
              </a:ext>
            </a:extLst>
          </p:cNvPr>
          <p:cNvSpPr txBox="1"/>
          <p:nvPr/>
        </p:nvSpPr>
        <p:spPr>
          <a:xfrm>
            <a:off x="1016000" y="5270500"/>
            <a:ext cx="3810000" cy="317500"/>
          </a:xfrm>
          <a:prstGeom prst="rect">
            <a:avLst/>
          </a:prstGeom>
          <a:noFill/>
        </p:spPr>
        <p:txBody>
          <a:bodyPr vertOverflow="overflow" vert="horz" wrap="square" rtlCol="0" anchor="t">
            <a:spAutoFit/>
          </a:bodyPr>
          <a:lstStyle/>
          <a:p>
            <a:pPr algn="l"/>
            <a:r>
              <a:rPr lang="en-GB" sz="1400">
                <a:solidFill>
                  <a:srgbClr val="8FA3BF"/>
                </a:solidFill>
                <a:latin typeface="Segoe UI"/>
                <a:cs typeface="Segoe UI"/>
              </a:rPr>
              <a:t>Indicative total programme duration</a:t>
            </a:r>
          </a:p>
        </p:txBody>
      </p:sp>
      <p:sp>
        <p:nvSpPr>
          <p:cNvPr id="21" name="TextBox 20">
            <a:extLst>
              <a:ext uri="{FF2B5EF4-FFF2-40B4-BE49-F238E27FC236}">
                <a16:creationId xmlns:a16="http://schemas.microsoft.com/office/drawing/2014/main" id="{CA7D1988-9808-4094-B969-CFD647917162}"/>
              </a:ext>
            </a:extLst>
          </p:cNvPr>
          <p:cNvSpPr txBox="1"/>
          <p:nvPr/>
        </p:nvSpPr>
        <p:spPr>
          <a:xfrm>
            <a:off x="9525000" y="4254500"/>
            <a:ext cx="1524000" cy="762000"/>
          </a:xfrm>
          <a:prstGeom prst="rect">
            <a:avLst/>
          </a:prstGeom>
          <a:noFill/>
        </p:spPr>
        <p:txBody>
          <a:bodyPr vertOverflow="overflow" vert="horz" wrap="square" rtlCol="0" anchor="t">
            <a:spAutoFit/>
          </a:bodyPr>
          <a:lstStyle/>
          <a:p>
            <a:pPr algn="l"/>
            <a:r>
              <a:rPr lang="en-GB" sz="5600" b="1">
                <a:solidFill>
                  <a:srgbClr val="FFFFFF"/>
                </a:solidFill>
                <a:latin typeface="Segoe UI Semibold"/>
                <a:cs typeface="Segoe UI Semibold"/>
              </a:rPr>
              <a:t>20</a:t>
            </a:r>
          </a:p>
        </p:txBody>
      </p:sp>
      <p:sp>
        <p:nvSpPr>
          <p:cNvPr id="22" name="TextBox 21">
            <a:extLst>
              <a:ext uri="{FF2B5EF4-FFF2-40B4-BE49-F238E27FC236}">
                <a16:creationId xmlns:a16="http://schemas.microsoft.com/office/drawing/2014/main" id="{1C525392-8D00-4A24-8CF4-0BE30389B7FE}"/>
              </a:ext>
            </a:extLst>
          </p:cNvPr>
          <p:cNvSpPr txBox="1"/>
          <p:nvPr/>
        </p:nvSpPr>
        <p:spPr>
          <a:xfrm>
            <a:off x="9525000" y="5080000"/>
            <a:ext cx="1524000" cy="317500"/>
          </a:xfrm>
          <a:prstGeom prst="rect">
            <a:avLst/>
          </a:prstGeom>
          <a:noFill/>
        </p:spPr>
        <p:txBody>
          <a:bodyPr vertOverflow="overflow" vert="horz" wrap="square" rtlCol="0" anchor="t">
            <a:spAutoFit/>
          </a:bodyPr>
          <a:lstStyle/>
          <a:p>
            <a:pPr algn="l"/>
            <a:r>
              <a:rPr lang="en-GB" sz="1600">
                <a:solidFill>
                  <a:srgbClr val="8FA3BF"/>
                </a:solidFill>
                <a:latin typeface="Segoe UI"/>
                <a:cs typeface="Segoe UI"/>
              </a:rPr>
              <a:t>Stages</a:t>
            </a:r>
          </a:p>
        </p:txBody>
      </p:sp>
    </p:spTree>
    <p:extLst>
      <p:ext uri="{BB962C8B-B14F-4D97-AF65-F5344CB8AC3E}">
        <p14:creationId xmlns:p14="http://schemas.microsoft.com/office/powerpoint/2010/main" val="1709846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 name="headerBg"/>
          <p:cNvSpPr/>
          <p:nvPr/>
        </p:nvSpPr>
        <p:spPr>
          <a:xfrm>
            <a:off x="0" y="0"/>
            <a:ext cx="12192000" cy="533400"/>
          </a:xfrm>
          <a:prstGeom prst="rect">
            <a:avLst/>
          </a:prstGeom>
          <a:solidFill>
            <a:srgbClr val="1B2A4A"/>
          </a:solidFill>
          <a:ln>
            <a:noFill/>
          </a:ln>
        </p:spPr>
        <p:txBody>
          <a:bodyPr wrap="square" lIns="180000" anchor="ctr"/>
          <a:lstStyle/>
          <a:p>
            <a:pPr algn="l">
              <a:buNone/>
            </a:pPr>
            <a:r>
              <a:rPr lang="en-GB" sz="1400" b="1" dirty="0">
                <a:solidFill>
                  <a:srgbClr val="FFFFFF"/>
                </a:solidFill>
                <a:latin typeface="Segoe UI Semibold"/>
              </a:rPr>
              <a:t>Programme Lifecycle · Plan on a Page</a:t>
            </a:r>
            <a:r>
              <a:rPr lang="en-GB" sz="900" dirty="0">
                <a:solidFill>
                  <a:srgbClr val="5A6B7D"/>
                </a:solidFill>
                <a:latin typeface="Segoe UI"/>
              </a:rPr>
              <a:t>   20 Stages · 6 Phases · ~18–24 Months</a:t>
            </a:r>
          </a:p>
        </p:txBody>
      </p:sp>
      <p:sp>
        <p:nvSpPr>
          <p:cNvPr id="11" name="accentLine"/>
          <p:cNvSpPr/>
          <p:nvPr/>
        </p:nvSpPr>
        <p:spPr>
          <a:xfrm>
            <a:off x="0" y="533400"/>
            <a:ext cx="12192000" cy="25400"/>
          </a:xfrm>
          <a:prstGeom prst="rect">
            <a:avLst/>
          </a:prstGeom>
          <a:solidFill>
            <a:srgbClr val="E89A35"/>
          </a:solidFill>
          <a:ln>
            <a:noFill/>
          </a:ln>
        </p:spPr>
        <p:txBody>
          <a:bodyPr/>
          <a:lstStyle/>
          <a:p>
            <a:endParaRPr lang="en-GB"/>
          </a:p>
        </p:txBody>
      </p:sp>
      <p:sp>
        <p:nvSpPr>
          <p:cNvPr id="12" name="lblPhase"/>
          <p:cNvSpPr txBox="1"/>
          <p:nvPr/>
        </p:nvSpPr>
        <p:spPr>
          <a:xfrm>
            <a:off x="190500" y="685800"/>
            <a:ext cx="889000" cy="660400"/>
          </a:xfrm>
          <a:prstGeom prst="rect">
            <a:avLst/>
          </a:prstGeom>
          <a:noFill/>
          <a:ln>
            <a:noFill/>
          </a:ln>
        </p:spPr>
        <p:txBody>
          <a:bodyPr wrap="square" anchor="ctr"/>
          <a:lstStyle/>
          <a:p>
            <a:pPr algn="r">
              <a:buNone/>
            </a:pPr>
            <a:r>
              <a:rPr lang="en-GB" sz="1000" b="1" dirty="0">
                <a:solidFill>
                  <a:srgbClr val="5A6B7D"/>
                </a:solidFill>
                <a:latin typeface="Segoe UI Semibold"/>
              </a:rPr>
              <a:t>PHASE</a:t>
            </a:r>
          </a:p>
        </p:txBody>
      </p:sp>
      <p:sp>
        <p:nvSpPr>
          <p:cNvPr id="13" name="bar_PRE"/>
          <p:cNvSpPr/>
          <p:nvPr/>
        </p:nvSpPr>
        <p:spPr>
          <a:xfrm>
            <a:off x="1143000" y="685800"/>
            <a:ext cx="1357313" cy="660400"/>
          </a:xfrm>
          <a:prstGeom prst="roundRect">
            <a:avLst>
              <a:gd name="adj" fmla="val 8000"/>
            </a:avLst>
          </a:prstGeom>
          <a:solidFill>
            <a:srgbClr val="3A87C6"/>
          </a:solidFill>
          <a:ln>
            <a:noFill/>
          </a:ln>
          <a:effectLst>
            <a:outerShdw blurRad="38100" dist="19050" dir="5400000" algn="t" rotWithShape="0">
              <a:srgbClr val="000000">
                <a:alpha val="25000"/>
              </a:srgbClr>
            </a:outerShdw>
          </a:effectLst>
        </p:spPr>
        <p:txBody>
          <a:bodyPr wrap="square" lIns="36000" tIns="18000" rIns="36000" bIns="18000" anchor="ctr"/>
          <a:lstStyle/>
          <a:p>
            <a:pPr algn="ctr">
              <a:lnSpc>
                <a:spcPts val="900"/>
              </a:lnSpc>
              <a:buNone/>
            </a:pPr>
            <a:r>
              <a:rPr lang="en-GB" sz="900" b="1" dirty="0">
                <a:solidFill>
                  <a:srgbClr val="FFFFFF"/>
                </a:solidFill>
                <a:latin typeface="Segoe UI Semibold"/>
              </a:rPr>
              <a:t>Pre-Programme</a:t>
            </a:r>
          </a:p>
          <a:p>
            <a:pPr algn="ctr">
              <a:lnSpc>
                <a:spcPts val="800"/>
              </a:lnSpc>
              <a:buNone/>
            </a:pPr>
            <a:r>
              <a:rPr lang="en-GB" sz="1000" dirty="0">
                <a:solidFill>
                  <a:srgbClr val="FFFFFF">
                    <a:alpha val="80000"/>
                  </a:srgbClr>
                </a:solidFill>
                <a:latin typeface="Segoe UI"/>
              </a:rPr>
              <a:t>Stages 0–5</a:t>
            </a:r>
          </a:p>
          <a:p>
            <a:pPr algn="ctr">
              <a:lnSpc>
                <a:spcPts val="800"/>
              </a:lnSpc>
              <a:buNone/>
            </a:pPr>
            <a:r>
              <a:rPr lang="en-GB" sz="1000" dirty="0">
                <a:solidFill>
                  <a:srgbClr val="FFFFFF">
                    <a:alpha val="80000"/>
                  </a:srgbClr>
                </a:solidFill>
                <a:latin typeface="Segoe UI"/>
              </a:rPr>
              <a:t>12 wks</a:t>
            </a:r>
          </a:p>
        </p:txBody>
      </p:sp>
      <p:sp>
        <p:nvSpPr>
          <p:cNvPr id="14" name="bar_SEL"/>
          <p:cNvSpPr/>
          <p:nvPr/>
        </p:nvSpPr>
        <p:spPr>
          <a:xfrm>
            <a:off x="2500313" y="685800"/>
            <a:ext cx="2262188" cy="660400"/>
          </a:xfrm>
          <a:prstGeom prst="roundRect">
            <a:avLst>
              <a:gd name="adj" fmla="val 8000"/>
            </a:avLst>
          </a:prstGeom>
          <a:solidFill>
            <a:srgbClr val="E89A35"/>
          </a:solidFill>
          <a:ln>
            <a:noFill/>
          </a:ln>
          <a:effectLst>
            <a:outerShdw blurRad="38100" dist="19050" dir="5400000" algn="t" rotWithShape="0">
              <a:srgbClr val="000000">
                <a:alpha val="25000"/>
              </a:srgbClr>
            </a:outerShdw>
          </a:effectLst>
        </p:spPr>
        <p:txBody>
          <a:bodyPr wrap="square" lIns="36000" tIns="18000" rIns="36000" bIns="18000" anchor="ctr"/>
          <a:lstStyle/>
          <a:p>
            <a:pPr algn="ctr">
              <a:lnSpc>
                <a:spcPts val="900"/>
              </a:lnSpc>
              <a:buNone/>
            </a:pPr>
            <a:r>
              <a:rPr lang="en-GB" sz="900" b="1" dirty="0">
                <a:solidFill>
                  <a:srgbClr val="FFFFFF"/>
                </a:solidFill>
                <a:latin typeface="Segoe UI Semibold"/>
              </a:rPr>
              <a:t>Selection</a:t>
            </a:r>
          </a:p>
          <a:p>
            <a:pPr algn="ctr">
              <a:lnSpc>
                <a:spcPts val="800"/>
              </a:lnSpc>
              <a:buNone/>
            </a:pPr>
            <a:r>
              <a:rPr lang="en-GB" sz="1000" dirty="0">
                <a:solidFill>
                  <a:srgbClr val="FFFFFF">
                    <a:alpha val="80000"/>
                  </a:srgbClr>
                </a:solidFill>
                <a:latin typeface="Segoe UI"/>
              </a:rPr>
              <a:t>Stages 6–9</a:t>
            </a:r>
          </a:p>
          <a:p>
            <a:pPr algn="ctr">
              <a:lnSpc>
                <a:spcPts val="800"/>
              </a:lnSpc>
              <a:buNone/>
            </a:pPr>
            <a:r>
              <a:rPr lang="en-GB" sz="1000" dirty="0">
                <a:solidFill>
                  <a:srgbClr val="FFFFFF">
                    <a:alpha val="80000"/>
                  </a:srgbClr>
                </a:solidFill>
                <a:latin typeface="Segoe UI"/>
              </a:rPr>
              <a:t>17–24 wks</a:t>
            </a:r>
          </a:p>
        </p:txBody>
      </p:sp>
      <p:sp>
        <p:nvSpPr>
          <p:cNvPr id="15" name="bar_S&amp;D"/>
          <p:cNvSpPr/>
          <p:nvPr/>
        </p:nvSpPr>
        <p:spPr>
          <a:xfrm>
            <a:off x="4762500" y="685800"/>
            <a:ext cx="1696641" cy="660400"/>
          </a:xfrm>
          <a:prstGeom prst="roundRect">
            <a:avLst>
              <a:gd name="adj" fmla="val 8000"/>
            </a:avLst>
          </a:prstGeom>
          <a:solidFill>
            <a:srgbClr val="9C4FB6"/>
          </a:solidFill>
          <a:ln>
            <a:noFill/>
          </a:ln>
          <a:effectLst>
            <a:outerShdw blurRad="38100" dist="19050" dir="5400000" algn="t" rotWithShape="0">
              <a:srgbClr val="000000">
                <a:alpha val="25000"/>
              </a:srgbClr>
            </a:outerShdw>
          </a:effectLst>
        </p:spPr>
        <p:txBody>
          <a:bodyPr wrap="square" lIns="36000" tIns="18000" rIns="36000" bIns="18000" anchor="ctr"/>
          <a:lstStyle/>
          <a:p>
            <a:pPr algn="ctr">
              <a:lnSpc>
                <a:spcPts val="900"/>
              </a:lnSpc>
              <a:buNone/>
            </a:pPr>
            <a:r>
              <a:rPr lang="en-GB" sz="900" b="1" dirty="0">
                <a:solidFill>
                  <a:srgbClr val="FFFFFF"/>
                </a:solidFill>
                <a:latin typeface="Segoe UI Semibold"/>
              </a:rPr>
              <a:t>Setup &amp; Design</a:t>
            </a:r>
          </a:p>
          <a:p>
            <a:pPr algn="ctr">
              <a:lnSpc>
                <a:spcPts val="800"/>
              </a:lnSpc>
              <a:buNone/>
            </a:pPr>
            <a:r>
              <a:rPr lang="en-GB" sz="1000" dirty="0">
                <a:solidFill>
                  <a:srgbClr val="FFFFFF">
                    <a:alpha val="80000"/>
                  </a:srgbClr>
                </a:solidFill>
                <a:latin typeface="Segoe UI"/>
              </a:rPr>
              <a:t>Stages 10–12</a:t>
            </a:r>
          </a:p>
          <a:p>
            <a:pPr algn="ctr">
              <a:lnSpc>
                <a:spcPts val="800"/>
              </a:lnSpc>
              <a:buNone/>
            </a:pPr>
            <a:r>
              <a:rPr lang="en-GB" sz="1000" dirty="0">
                <a:solidFill>
                  <a:srgbClr val="FFFFFF">
                    <a:alpha val="80000"/>
                  </a:srgbClr>
                </a:solidFill>
                <a:latin typeface="Segoe UI"/>
              </a:rPr>
              <a:t>12–18 wks</a:t>
            </a:r>
          </a:p>
        </p:txBody>
      </p:sp>
      <p:sp>
        <p:nvSpPr>
          <p:cNvPr id="16" name="bar_B&amp;T"/>
          <p:cNvSpPr/>
          <p:nvPr/>
        </p:nvSpPr>
        <p:spPr>
          <a:xfrm>
            <a:off x="6459141" y="685800"/>
            <a:ext cx="2149078" cy="660400"/>
          </a:xfrm>
          <a:prstGeom prst="roundRect">
            <a:avLst>
              <a:gd name="adj" fmla="val 8000"/>
            </a:avLst>
          </a:prstGeom>
          <a:solidFill>
            <a:srgbClr val="DD594D"/>
          </a:solidFill>
          <a:ln>
            <a:noFill/>
          </a:ln>
          <a:effectLst>
            <a:outerShdw blurRad="38100" dist="19050" dir="5400000" algn="t" rotWithShape="0">
              <a:srgbClr val="000000">
                <a:alpha val="25000"/>
              </a:srgbClr>
            </a:outerShdw>
          </a:effectLst>
        </p:spPr>
        <p:txBody>
          <a:bodyPr wrap="square" lIns="36000" tIns="18000" rIns="36000" bIns="18000" anchor="ctr"/>
          <a:lstStyle/>
          <a:p>
            <a:pPr algn="ctr">
              <a:lnSpc>
                <a:spcPts val="900"/>
              </a:lnSpc>
              <a:buNone/>
            </a:pPr>
            <a:r>
              <a:rPr lang="en-GB" sz="900" b="1" dirty="0">
                <a:solidFill>
                  <a:srgbClr val="FFFFFF"/>
                </a:solidFill>
                <a:latin typeface="Segoe UI Semibold"/>
              </a:rPr>
              <a:t>Build &amp; Test</a:t>
            </a:r>
          </a:p>
          <a:p>
            <a:pPr algn="ctr">
              <a:lnSpc>
                <a:spcPts val="800"/>
              </a:lnSpc>
              <a:buNone/>
            </a:pPr>
            <a:r>
              <a:rPr lang="en-GB" sz="1000" dirty="0">
                <a:solidFill>
                  <a:srgbClr val="FFFFFF">
                    <a:alpha val="80000"/>
                  </a:srgbClr>
                </a:solidFill>
                <a:latin typeface="Segoe UI"/>
              </a:rPr>
              <a:t>Stages 13–14</a:t>
            </a:r>
          </a:p>
          <a:p>
            <a:pPr algn="ctr">
              <a:lnSpc>
                <a:spcPts val="800"/>
              </a:lnSpc>
              <a:buNone/>
            </a:pPr>
            <a:r>
              <a:rPr lang="en-GB" sz="1000" dirty="0">
                <a:solidFill>
                  <a:srgbClr val="FFFFFF">
                    <a:alpha val="80000"/>
                  </a:srgbClr>
                </a:solidFill>
                <a:latin typeface="Segoe UI"/>
              </a:rPr>
              <a:t>14–24 wks</a:t>
            </a:r>
          </a:p>
        </p:txBody>
      </p:sp>
      <p:sp>
        <p:nvSpPr>
          <p:cNvPr id="17" name="bar_DEP"/>
          <p:cNvSpPr/>
          <p:nvPr/>
        </p:nvSpPr>
        <p:spPr>
          <a:xfrm>
            <a:off x="8608219" y="685800"/>
            <a:ext cx="1244203" cy="660400"/>
          </a:xfrm>
          <a:prstGeom prst="roundRect">
            <a:avLst>
              <a:gd name="adj" fmla="val 8000"/>
            </a:avLst>
          </a:prstGeom>
          <a:solidFill>
            <a:srgbClr val="2BA89D"/>
          </a:solidFill>
          <a:ln>
            <a:noFill/>
          </a:ln>
          <a:effectLst>
            <a:outerShdw blurRad="38100" dist="19050" dir="5400000" algn="t" rotWithShape="0">
              <a:srgbClr val="000000">
                <a:alpha val="25000"/>
              </a:srgbClr>
            </a:outerShdw>
          </a:effectLst>
        </p:spPr>
        <p:txBody>
          <a:bodyPr wrap="square" lIns="36000" tIns="18000" rIns="36000" bIns="18000" anchor="ctr"/>
          <a:lstStyle/>
          <a:p>
            <a:pPr algn="ctr">
              <a:lnSpc>
                <a:spcPts val="900"/>
              </a:lnSpc>
              <a:buNone/>
            </a:pPr>
            <a:r>
              <a:rPr lang="en-GB" sz="900" b="1" dirty="0">
                <a:solidFill>
                  <a:srgbClr val="FFFFFF"/>
                </a:solidFill>
                <a:latin typeface="Segoe UI Semibold"/>
              </a:rPr>
              <a:t>Deploy</a:t>
            </a:r>
          </a:p>
          <a:p>
            <a:pPr algn="ctr">
              <a:lnSpc>
                <a:spcPts val="800"/>
              </a:lnSpc>
              <a:buNone/>
            </a:pPr>
            <a:r>
              <a:rPr lang="en-GB" sz="1000" dirty="0">
                <a:solidFill>
                  <a:srgbClr val="FFFFFF">
                    <a:alpha val="80000"/>
                  </a:srgbClr>
                </a:solidFill>
                <a:latin typeface="Segoe UI"/>
              </a:rPr>
              <a:t>Stages 15–17</a:t>
            </a:r>
          </a:p>
          <a:p>
            <a:pPr algn="ctr">
              <a:lnSpc>
                <a:spcPts val="800"/>
              </a:lnSpc>
              <a:buNone/>
            </a:pPr>
            <a:r>
              <a:rPr lang="en-GB" sz="1000" dirty="0">
                <a:solidFill>
                  <a:srgbClr val="FFFFFF">
                    <a:alpha val="80000"/>
                  </a:srgbClr>
                </a:solidFill>
                <a:latin typeface="Segoe UI"/>
              </a:rPr>
              <a:t>8–14 wks</a:t>
            </a:r>
          </a:p>
        </p:txBody>
      </p:sp>
      <p:sp>
        <p:nvSpPr>
          <p:cNvPr id="18" name="bar_POST"/>
          <p:cNvSpPr/>
          <p:nvPr/>
        </p:nvSpPr>
        <p:spPr>
          <a:xfrm>
            <a:off x="9852422" y="685800"/>
            <a:ext cx="2149078" cy="660400"/>
          </a:xfrm>
          <a:prstGeom prst="roundRect">
            <a:avLst>
              <a:gd name="adj" fmla="val 8000"/>
            </a:avLst>
          </a:prstGeom>
          <a:solidFill>
            <a:srgbClr val="42A55F"/>
          </a:solidFill>
          <a:ln>
            <a:noFill/>
          </a:ln>
          <a:effectLst>
            <a:outerShdw blurRad="38100" dist="19050" dir="5400000" algn="t" rotWithShape="0">
              <a:srgbClr val="000000">
                <a:alpha val="25000"/>
              </a:srgbClr>
            </a:outerShdw>
          </a:effectLst>
        </p:spPr>
        <p:txBody>
          <a:bodyPr wrap="square" lIns="36000" tIns="18000" rIns="36000" bIns="18000" anchor="ctr"/>
          <a:lstStyle/>
          <a:p>
            <a:pPr algn="ctr">
              <a:lnSpc>
                <a:spcPts val="900"/>
              </a:lnSpc>
              <a:buNone/>
            </a:pPr>
            <a:r>
              <a:rPr lang="en-GB" sz="900" b="1" dirty="0">
                <a:solidFill>
                  <a:srgbClr val="FFFFFF"/>
                </a:solidFill>
                <a:latin typeface="Segoe UI Semibold"/>
              </a:rPr>
              <a:t>Post-Programme</a:t>
            </a:r>
          </a:p>
          <a:p>
            <a:pPr algn="ctr">
              <a:lnSpc>
                <a:spcPts val="800"/>
              </a:lnSpc>
              <a:buNone/>
            </a:pPr>
            <a:r>
              <a:rPr lang="en-GB" sz="1000" dirty="0">
                <a:solidFill>
                  <a:srgbClr val="FFFFFF">
                    <a:alpha val="80000"/>
                  </a:srgbClr>
                </a:solidFill>
                <a:latin typeface="Segoe UI"/>
              </a:rPr>
              <a:t>Stages 18–19</a:t>
            </a:r>
          </a:p>
          <a:p>
            <a:pPr algn="ctr">
              <a:lnSpc>
                <a:spcPts val="800"/>
              </a:lnSpc>
              <a:buNone/>
            </a:pPr>
            <a:r>
              <a:rPr lang="en-GB" sz="1000" dirty="0">
                <a:solidFill>
                  <a:srgbClr val="FFFFFF">
                    <a:alpha val="80000"/>
                  </a:srgbClr>
                </a:solidFill>
                <a:latin typeface="Segoe UI"/>
              </a:rPr>
              <a:t>12–26 wks</a:t>
            </a:r>
          </a:p>
        </p:txBody>
      </p:sp>
      <p:sp>
        <p:nvSpPr>
          <p:cNvPr id="19" name="lblStages"/>
          <p:cNvSpPr txBox="1"/>
          <p:nvPr/>
        </p:nvSpPr>
        <p:spPr>
          <a:xfrm>
            <a:off x="190500" y="1397000"/>
            <a:ext cx="889000" cy="457200"/>
          </a:xfrm>
          <a:prstGeom prst="rect">
            <a:avLst/>
          </a:prstGeom>
          <a:noFill/>
          <a:ln>
            <a:noFill/>
          </a:ln>
        </p:spPr>
        <p:txBody>
          <a:bodyPr wrap="square" anchor="ctr"/>
          <a:lstStyle/>
          <a:p>
            <a:pPr algn="r">
              <a:buNone/>
            </a:pPr>
            <a:r>
              <a:rPr lang="en-GB" sz="1000" b="1" dirty="0">
                <a:solidFill>
                  <a:srgbClr val="5A6B7D"/>
                </a:solidFill>
                <a:latin typeface="Segoe UI Semibold"/>
              </a:rPr>
              <a:t>STAGES</a:t>
            </a:r>
          </a:p>
        </p:txBody>
      </p:sp>
      <p:sp>
        <p:nvSpPr>
          <p:cNvPr id="20" name="stage_PRE_0"/>
          <p:cNvSpPr/>
          <p:nvPr/>
        </p:nvSpPr>
        <p:spPr>
          <a:xfrm>
            <a:off x="1149350" y="1397000"/>
            <a:ext cx="213519" cy="762000"/>
          </a:xfrm>
          <a:prstGeom prst="roundRect">
            <a:avLst>
              <a:gd name="adj" fmla="val 12000"/>
            </a:avLst>
          </a:prstGeom>
          <a:solidFill>
            <a:srgbClr val="E89A35">
              <a:alpha val="15000"/>
            </a:srgbClr>
          </a:solidFill>
          <a:ln w="6350">
            <a:solidFill>
              <a:srgbClr val="E8832A">
                <a:alpha val="30000"/>
              </a:srgbClr>
            </a:solidFill>
          </a:ln>
        </p:spPr>
        <p:txBody>
          <a:bodyPr vert="vert270" wrap="square" lIns="9000" tIns="9000" rIns="9000" bIns="9000" anchor="ctr"/>
          <a:lstStyle/>
          <a:p>
            <a:pPr algn="ctr">
              <a:lnSpc>
                <a:spcPts val="600"/>
              </a:lnSpc>
              <a:buNone/>
            </a:pPr>
            <a:r>
              <a:rPr lang="en-GB" sz="1000" b="1" dirty="0">
                <a:solidFill>
                  <a:srgbClr val="E8832A"/>
                </a:solidFill>
                <a:latin typeface="Segoe UI Semibold"/>
              </a:rPr>
              <a:t>0</a:t>
            </a:r>
            <a:r>
              <a:rPr lang="en-GB" sz="1000" dirty="0">
                <a:solidFill>
                  <a:srgbClr val="4A5568"/>
                </a:solidFill>
                <a:latin typeface="Segoe UI"/>
              </a:rPr>
              <a:t>  Problem / Opportunity</a:t>
            </a:r>
          </a:p>
        </p:txBody>
      </p:sp>
      <p:sp>
        <p:nvSpPr>
          <p:cNvPr id="21" name="stage_PRE_1"/>
          <p:cNvSpPr/>
          <p:nvPr/>
        </p:nvSpPr>
        <p:spPr>
          <a:xfrm>
            <a:off x="1375569" y="1397000"/>
            <a:ext cx="213519" cy="762000"/>
          </a:xfrm>
          <a:prstGeom prst="roundRect">
            <a:avLst>
              <a:gd name="adj" fmla="val 12000"/>
            </a:avLst>
          </a:prstGeom>
          <a:solidFill>
            <a:srgbClr val="E89A35">
              <a:alpha val="15000"/>
            </a:srgbClr>
          </a:solidFill>
          <a:ln w="6350">
            <a:solidFill>
              <a:srgbClr val="E8832A">
                <a:alpha val="30000"/>
              </a:srgbClr>
            </a:solidFill>
          </a:ln>
        </p:spPr>
        <p:txBody>
          <a:bodyPr vert="vert270" wrap="square" lIns="9000" tIns="9000" rIns="9000" bIns="9000" anchor="ctr"/>
          <a:lstStyle/>
          <a:p>
            <a:pPr algn="ctr">
              <a:lnSpc>
                <a:spcPts val="600"/>
              </a:lnSpc>
              <a:buNone/>
            </a:pPr>
            <a:r>
              <a:rPr lang="en-GB" sz="1000" b="1" dirty="0">
                <a:solidFill>
                  <a:srgbClr val="E8832A"/>
                </a:solidFill>
                <a:latin typeface="Segoe UI Semibold"/>
              </a:rPr>
              <a:t>1</a:t>
            </a:r>
            <a:r>
              <a:rPr lang="en-GB" sz="1000" dirty="0">
                <a:solidFill>
                  <a:srgbClr val="4A5568"/>
                </a:solidFill>
                <a:latin typeface="Segoe UI"/>
              </a:rPr>
              <a:t>  Vision &amp; Strategy</a:t>
            </a:r>
          </a:p>
        </p:txBody>
      </p:sp>
      <p:sp>
        <p:nvSpPr>
          <p:cNvPr id="22" name="stage_PRE_2"/>
          <p:cNvSpPr/>
          <p:nvPr/>
        </p:nvSpPr>
        <p:spPr>
          <a:xfrm>
            <a:off x="1601788" y="1397000"/>
            <a:ext cx="213519" cy="762000"/>
          </a:xfrm>
          <a:prstGeom prst="roundRect">
            <a:avLst>
              <a:gd name="adj" fmla="val 12000"/>
            </a:avLst>
          </a:prstGeom>
          <a:solidFill>
            <a:srgbClr val="E89A35">
              <a:alpha val="15000"/>
            </a:srgbClr>
          </a:solidFill>
          <a:ln w="6350">
            <a:solidFill>
              <a:srgbClr val="E8832A">
                <a:alpha val="30000"/>
              </a:srgbClr>
            </a:solidFill>
          </a:ln>
        </p:spPr>
        <p:txBody>
          <a:bodyPr vert="vert270" wrap="square" lIns="9000" tIns="9000" rIns="9000" bIns="9000" anchor="ctr"/>
          <a:lstStyle/>
          <a:p>
            <a:pPr algn="ctr">
              <a:lnSpc>
                <a:spcPts val="600"/>
              </a:lnSpc>
              <a:buNone/>
            </a:pPr>
            <a:r>
              <a:rPr lang="en-GB" sz="1000" b="1" dirty="0">
                <a:solidFill>
                  <a:srgbClr val="E8832A"/>
                </a:solidFill>
                <a:latin typeface="Segoe UI Semibold"/>
              </a:rPr>
              <a:t>2</a:t>
            </a:r>
            <a:r>
              <a:rPr lang="en-GB" sz="1000" dirty="0">
                <a:solidFill>
                  <a:srgbClr val="4A5568"/>
                </a:solidFill>
                <a:latin typeface="Segoe UI"/>
              </a:rPr>
              <a:t>  Value Defn &amp; CfC</a:t>
            </a:r>
          </a:p>
        </p:txBody>
      </p:sp>
      <p:sp>
        <p:nvSpPr>
          <p:cNvPr id="23" name="stage_PRE_3"/>
          <p:cNvSpPr/>
          <p:nvPr/>
        </p:nvSpPr>
        <p:spPr>
          <a:xfrm>
            <a:off x="1828006" y="1397000"/>
            <a:ext cx="213519" cy="762000"/>
          </a:xfrm>
          <a:prstGeom prst="roundRect">
            <a:avLst>
              <a:gd name="adj" fmla="val 12000"/>
            </a:avLst>
          </a:prstGeom>
          <a:solidFill>
            <a:srgbClr val="E89A35">
              <a:alpha val="15000"/>
            </a:srgbClr>
          </a:solidFill>
          <a:ln w="6350">
            <a:solidFill>
              <a:srgbClr val="E8832A">
                <a:alpha val="30000"/>
              </a:srgbClr>
            </a:solidFill>
          </a:ln>
        </p:spPr>
        <p:txBody>
          <a:bodyPr vert="vert270" wrap="square" lIns="9000" tIns="9000" rIns="9000" bIns="9000" anchor="ctr"/>
          <a:lstStyle/>
          <a:p>
            <a:pPr algn="ctr">
              <a:lnSpc>
                <a:spcPts val="600"/>
              </a:lnSpc>
              <a:buNone/>
            </a:pPr>
            <a:r>
              <a:rPr lang="en-GB" sz="1000" b="1" dirty="0">
                <a:solidFill>
                  <a:srgbClr val="E8832A"/>
                </a:solidFill>
                <a:latin typeface="Segoe UI Semibold"/>
              </a:rPr>
              <a:t>3</a:t>
            </a:r>
            <a:r>
              <a:rPr lang="en-GB" sz="1000" dirty="0">
                <a:solidFill>
                  <a:srgbClr val="4A5568"/>
                </a:solidFill>
                <a:latin typeface="Segoe UI"/>
              </a:rPr>
              <a:t>  Design Governance</a:t>
            </a:r>
          </a:p>
        </p:txBody>
      </p:sp>
      <p:sp>
        <p:nvSpPr>
          <p:cNvPr id="24" name="stage_PRE_4"/>
          <p:cNvSpPr/>
          <p:nvPr/>
        </p:nvSpPr>
        <p:spPr>
          <a:xfrm>
            <a:off x="2054225" y="1397000"/>
            <a:ext cx="213519" cy="762000"/>
          </a:xfrm>
          <a:prstGeom prst="roundRect">
            <a:avLst>
              <a:gd name="adj" fmla="val 12000"/>
            </a:avLst>
          </a:prstGeom>
          <a:solidFill>
            <a:srgbClr val="E89A35">
              <a:alpha val="15000"/>
            </a:srgbClr>
          </a:solidFill>
          <a:ln w="6350">
            <a:solidFill>
              <a:srgbClr val="E8832A">
                <a:alpha val="30000"/>
              </a:srgbClr>
            </a:solidFill>
          </a:ln>
        </p:spPr>
        <p:txBody>
          <a:bodyPr vert="vert270" wrap="square" lIns="9000" tIns="9000" rIns="9000" bIns="9000" anchor="ctr"/>
          <a:lstStyle/>
          <a:p>
            <a:pPr algn="ctr">
              <a:lnSpc>
                <a:spcPts val="600"/>
              </a:lnSpc>
              <a:buNone/>
            </a:pPr>
            <a:r>
              <a:rPr lang="en-GB" sz="1000" b="1" dirty="0">
                <a:solidFill>
                  <a:srgbClr val="E8832A"/>
                </a:solidFill>
                <a:latin typeface="Segoe UI Semibold"/>
              </a:rPr>
              <a:t>4</a:t>
            </a:r>
            <a:r>
              <a:rPr lang="en-GB" sz="1000" dirty="0">
                <a:solidFill>
                  <a:srgbClr val="4A5568"/>
                </a:solidFill>
                <a:latin typeface="Segoe UI"/>
              </a:rPr>
              <a:t>  Execution Enablement</a:t>
            </a:r>
          </a:p>
        </p:txBody>
      </p:sp>
      <p:sp>
        <p:nvSpPr>
          <p:cNvPr id="25" name="stage_PRE_5"/>
          <p:cNvSpPr/>
          <p:nvPr/>
        </p:nvSpPr>
        <p:spPr>
          <a:xfrm>
            <a:off x="2280444" y="1397000"/>
            <a:ext cx="213519" cy="762000"/>
          </a:xfrm>
          <a:prstGeom prst="roundRect">
            <a:avLst>
              <a:gd name="adj" fmla="val 12000"/>
            </a:avLst>
          </a:prstGeom>
          <a:solidFill>
            <a:srgbClr val="E89A35">
              <a:alpha val="15000"/>
            </a:srgbClr>
          </a:solidFill>
          <a:ln w="6350">
            <a:solidFill>
              <a:srgbClr val="E8832A">
                <a:alpha val="30000"/>
              </a:srgbClr>
            </a:solidFill>
          </a:ln>
        </p:spPr>
        <p:txBody>
          <a:bodyPr vert="vert270" wrap="square" lIns="9000" tIns="9000" rIns="9000" bIns="9000" anchor="ctr"/>
          <a:lstStyle/>
          <a:p>
            <a:pPr algn="ctr">
              <a:lnSpc>
                <a:spcPts val="600"/>
              </a:lnSpc>
              <a:buNone/>
            </a:pPr>
            <a:r>
              <a:rPr lang="en-GB" sz="1000" b="1" dirty="0">
                <a:solidFill>
                  <a:srgbClr val="E8832A"/>
                </a:solidFill>
                <a:latin typeface="Segoe UI Semibold"/>
              </a:rPr>
              <a:t>5</a:t>
            </a:r>
            <a:r>
              <a:rPr lang="en-GB" sz="1000" dirty="0">
                <a:solidFill>
                  <a:srgbClr val="4A5568"/>
                </a:solidFill>
                <a:latin typeface="Segoe UI"/>
              </a:rPr>
              <a:t>  Benefits &amp; Alignment</a:t>
            </a:r>
          </a:p>
        </p:txBody>
      </p:sp>
      <p:sp>
        <p:nvSpPr>
          <p:cNvPr id="26" name="stage_SEL_0"/>
          <p:cNvSpPr/>
          <p:nvPr/>
        </p:nvSpPr>
        <p:spPr>
          <a:xfrm>
            <a:off x="2506663" y="1397000"/>
            <a:ext cx="552847" cy="457200"/>
          </a:xfrm>
          <a:prstGeom prst="roundRect">
            <a:avLst>
              <a:gd name="adj" fmla="val 12000"/>
            </a:avLst>
          </a:prstGeom>
          <a:solidFill>
            <a:srgbClr val="C0392B">
              <a:alpha val="15000"/>
            </a:srgbClr>
          </a:solidFill>
          <a:ln w="6350">
            <a:solidFill>
              <a:srgbClr val="C0392B">
                <a:alpha val="30000"/>
              </a:srgbClr>
            </a:solidFill>
          </a:ln>
        </p:spPr>
        <p:txBody>
          <a:bodyPr wrap="square" lIns="18000" tIns="9000" rIns="18000" bIns="9000" anchor="ctr"/>
          <a:lstStyle/>
          <a:p>
            <a:pPr algn="ctr">
              <a:lnSpc>
                <a:spcPts val="750"/>
              </a:lnSpc>
              <a:buNone/>
            </a:pPr>
            <a:r>
              <a:rPr lang="en-GB" sz="1000" b="1" dirty="0">
                <a:solidFill>
                  <a:srgbClr val="C0392B"/>
                </a:solidFill>
                <a:latin typeface="Segoe UI Semibold"/>
              </a:rPr>
              <a:t>6</a:t>
            </a:r>
          </a:p>
          <a:p>
            <a:pPr algn="ctr">
              <a:lnSpc>
                <a:spcPts val="650"/>
              </a:lnSpc>
              <a:buNone/>
            </a:pPr>
            <a:r>
              <a:rPr lang="en-GB" sz="1000" dirty="0">
                <a:solidFill>
                  <a:srgbClr val="4A5568"/>
                </a:solidFill>
                <a:latin typeface="Segoe UI"/>
              </a:rPr>
              <a:t>Funding</a:t>
            </a:r>
          </a:p>
        </p:txBody>
      </p:sp>
      <p:sp>
        <p:nvSpPr>
          <p:cNvPr id="27" name="stage_SEL_1"/>
          <p:cNvSpPr/>
          <p:nvPr/>
        </p:nvSpPr>
        <p:spPr>
          <a:xfrm>
            <a:off x="3072209" y="1397000"/>
            <a:ext cx="552847" cy="457200"/>
          </a:xfrm>
          <a:prstGeom prst="roundRect">
            <a:avLst>
              <a:gd name="adj" fmla="val 12000"/>
            </a:avLst>
          </a:prstGeom>
          <a:solidFill>
            <a:srgbClr val="C0392B">
              <a:alpha val="15000"/>
            </a:srgbClr>
          </a:solidFill>
          <a:ln w="6350">
            <a:solidFill>
              <a:srgbClr val="C0392B">
                <a:alpha val="30000"/>
              </a:srgbClr>
            </a:solidFill>
          </a:ln>
        </p:spPr>
        <p:txBody>
          <a:bodyPr wrap="square" lIns="18000" tIns="9000" rIns="18000" bIns="9000" anchor="ctr"/>
          <a:lstStyle/>
          <a:p>
            <a:pPr algn="ctr">
              <a:lnSpc>
                <a:spcPts val="750"/>
              </a:lnSpc>
              <a:buNone/>
            </a:pPr>
            <a:r>
              <a:rPr lang="en-GB" sz="1000" b="1" dirty="0">
                <a:solidFill>
                  <a:srgbClr val="C0392B"/>
                </a:solidFill>
                <a:latin typeface="Segoe UI Semibold"/>
              </a:rPr>
              <a:t>7</a:t>
            </a:r>
          </a:p>
          <a:p>
            <a:pPr algn="ctr">
              <a:lnSpc>
                <a:spcPts val="650"/>
              </a:lnSpc>
              <a:buNone/>
            </a:pPr>
            <a:r>
              <a:rPr lang="en-GB" sz="1000" dirty="0">
                <a:solidFill>
                  <a:srgbClr val="4A5568"/>
                </a:solidFill>
                <a:latin typeface="Segoe UI"/>
              </a:rPr>
              <a:t>RFI</a:t>
            </a:r>
          </a:p>
        </p:txBody>
      </p:sp>
      <p:sp>
        <p:nvSpPr>
          <p:cNvPr id="28" name="stage_SEL_2"/>
          <p:cNvSpPr/>
          <p:nvPr/>
        </p:nvSpPr>
        <p:spPr>
          <a:xfrm>
            <a:off x="3637756" y="1397000"/>
            <a:ext cx="552847" cy="457200"/>
          </a:xfrm>
          <a:prstGeom prst="roundRect">
            <a:avLst>
              <a:gd name="adj" fmla="val 12000"/>
            </a:avLst>
          </a:prstGeom>
          <a:solidFill>
            <a:srgbClr val="C0392B">
              <a:alpha val="15000"/>
            </a:srgbClr>
          </a:solidFill>
          <a:ln w="6350">
            <a:solidFill>
              <a:srgbClr val="C0392B">
                <a:alpha val="30000"/>
              </a:srgbClr>
            </a:solidFill>
          </a:ln>
        </p:spPr>
        <p:txBody>
          <a:bodyPr wrap="square" lIns="18000" tIns="9000" rIns="18000" bIns="9000" anchor="ctr"/>
          <a:lstStyle/>
          <a:p>
            <a:pPr algn="ctr">
              <a:lnSpc>
                <a:spcPts val="750"/>
              </a:lnSpc>
              <a:buNone/>
            </a:pPr>
            <a:r>
              <a:rPr lang="en-GB" sz="1000" b="1" dirty="0">
                <a:solidFill>
                  <a:srgbClr val="C0392B"/>
                </a:solidFill>
                <a:latin typeface="Segoe UI Semibold"/>
              </a:rPr>
              <a:t>8</a:t>
            </a:r>
          </a:p>
          <a:p>
            <a:pPr algn="ctr">
              <a:lnSpc>
                <a:spcPts val="650"/>
              </a:lnSpc>
              <a:buNone/>
            </a:pPr>
            <a:r>
              <a:rPr lang="en-GB" sz="1000" dirty="0">
                <a:solidFill>
                  <a:srgbClr val="4A5568"/>
                </a:solidFill>
                <a:latin typeface="Segoe UI"/>
              </a:rPr>
              <a:t>Software</a:t>
            </a:r>
          </a:p>
        </p:txBody>
      </p:sp>
      <p:sp>
        <p:nvSpPr>
          <p:cNvPr id="29" name="stage_SEL_3"/>
          <p:cNvSpPr/>
          <p:nvPr/>
        </p:nvSpPr>
        <p:spPr>
          <a:xfrm>
            <a:off x="4203303" y="1397000"/>
            <a:ext cx="552847" cy="457200"/>
          </a:xfrm>
          <a:prstGeom prst="roundRect">
            <a:avLst>
              <a:gd name="adj" fmla="val 12000"/>
            </a:avLst>
          </a:prstGeom>
          <a:solidFill>
            <a:srgbClr val="C0392B">
              <a:alpha val="15000"/>
            </a:srgbClr>
          </a:solidFill>
          <a:ln w="6350">
            <a:solidFill>
              <a:srgbClr val="C0392B">
                <a:alpha val="30000"/>
              </a:srgbClr>
            </a:solidFill>
          </a:ln>
        </p:spPr>
        <p:txBody>
          <a:bodyPr wrap="square" lIns="18000" tIns="9000" rIns="18000" bIns="9000" anchor="ctr"/>
          <a:lstStyle/>
          <a:p>
            <a:pPr algn="ctr">
              <a:lnSpc>
                <a:spcPts val="750"/>
              </a:lnSpc>
              <a:buNone/>
            </a:pPr>
            <a:r>
              <a:rPr lang="en-GB" sz="1000" b="1" dirty="0">
                <a:solidFill>
                  <a:srgbClr val="C0392B"/>
                </a:solidFill>
                <a:latin typeface="Segoe UI Semibold"/>
              </a:rPr>
              <a:t>9</a:t>
            </a:r>
          </a:p>
          <a:p>
            <a:pPr algn="ctr">
              <a:lnSpc>
                <a:spcPts val="650"/>
              </a:lnSpc>
              <a:buNone/>
            </a:pPr>
            <a:r>
              <a:rPr lang="en-GB" sz="1000" dirty="0">
                <a:solidFill>
                  <a:srgbClr val="4A5568"/>
                </a:solidFill>
                <a:latin typeface="Segoe UI"/>
              </a:rPr>
              <a:t>SI Select</a:t>
            </a:r>
          </a:p>
        </p:txBody>
      </p:sp>
      <p:sp>
        <p:nvSpPr>
          <p:cNvPr id="30" name="stage_S&amp;D_0"/>
          <p:cNvSpPr/>
          <p:nvPr/>
        </p:nvSpPr>
        <p:spPr>
          <a:xfrm>
            <a:off x="4768850" y="1397000"/>
            <a:ext cx="552847" cy="457200"/>
          </a:xfrm>
          <a:prstGeom prst="roundRect">
            <a:avLst>
              <a:gd name="adj" fmla="val 12000"/>
            </a:avLst>
          </a:prstGeom>
          <a:solidFill>
            <a:srgbClr val="9C4FB6">
              <a:alpha val="15000"/>
            </a:srgbClr>
          </a:solidFill>
          <a:ln w="6350">
            <a:solidFill>
              <a:srgbClr val="7D3C98">
                <a:alpha val="30000"/>
              </a:srgbClr>
            </a:solidFill>
          </a:ln>
        </p:spPr>
        <p:txBody>
          <a:bodyPr wrap="square" lIns="18000" tIns="9000" rIns="18000" bIns="9000" anchor="ctr"/>
          <a:lstStyle/>
          <a:p>
            <a:pPr algn="ctr">
              <a:lnSpc>
                <a:spcPts val="750"/>
              </a:lnSpc>
              <a:buNone/>
            </a:pPr>
            <a:r>
              <a:rPr lang="en-GB" sz="1000" b="1" dirty="0">
                <a:solidFill>
                  <a:srgbClr val="7D3C98"/>
                </a:solidFill>
                <a:latin typeface="Segoe UI Semibold"/>
              </a:rPr>
              <a:t>10</a:t>
            </a:r>
          </a:p>
          <a:p>
            <a:pPr algn="ctr">
              <a:lnSpc>
                <a:spcPts val="650"/>
              </a:lnSpc>
              <a:buNone/>
            </a:pPr>
            <a:r>
              <a:rPr lang="en-GB" sz="1000" dirty="0">
                <a:solidFill>
                  <a:srgbClr val="4A5568"/>
                </a:solidFill>
                <a:latin typeface="Segoe UI"/>
              </a:rPr>
              <a:t>Mobilise</a:t>
            </a:r>
          </a:p>
        </p:txBody>
      </p:sp>
      <p:sp>
        <p:nvSpPr>
          <p:cNvPr id="31" name="stage_S&amp;D_1"/>
          <p:cNvSpPr/>
          <p:nvPr/>
        </p:nvSpPr>
        <p:spPr>
          <a:xfrm>
            <a:off x="5334397" y="1397000"/>
            <a:ext cx="552847" cy="457200"/>
          </a:xfrm>
          <a:prstGeom prst="roundRect">
            <a:avLst>
              <a:gd name="adj" fmla="val 12000"/>
            </a:avLst>
          </a:prstGeom>
          <a:solidFill>
            <a:srgbClr val="9C4FB6">
              <a:alpha val="15000"/>
            </a:srgbClr>
          </a:solidFill>
          <a:ln w="6350">
            <a:solidFill>
              <a:srgbClr val="7D3C98">
                <a:alpha val="30000"/>
              </a:srgbClr>
            </a:solidFill>
          </a:ln>
        </p:spPr>
        <p:txBody>
          <a:bodyPr wrap="square" lIns="18000" tIns="9000" rIns="18000" bIns="9000" anchor="ctr"/>
          <a:lstStyle/>
          <a:p>
            <a:pPr algn="ctr">
              <a:lnSpc>
                <a:spcPts val="750"/>
              </a:lnSpc>
              <a:buNone/>
            </a:pPr>
            <a:r>
              <a:rPr lang="en-GB" sz="1000" b="1" dirty="0">
                <a:solidFill>
                  <a:srgbClr val="7D3C98"/>
                </a:solidFill>
                <a:latin typeface="Segoe UI Semibold"/>
              </a:rPr>
              <a:t>11</a:t>
            </a:r>
          </a:p>
          <a:p>
            <a:pPr algn="ctr">
              <a:lnSpc>
                <a:spcPts val="650"/>
              </a:lnSpc>
              <a:buNone/>
            </a:pPr>
            <a:r>
              <a:rPr lang="en-GB" sz="1000" dirty="0">
                <a:solidFill>
                  <a:srgbClr val="4A5568"/>
                </a:solidFill>
                <a:latin typeface="Segoe UI"/>
              </a:rPr>
              <a:t>Discovery</a:t>
            </a:r>
          </a:p>
        </p:txBody>
      </p:sp>
      <p:sp>
        <p:nvSpPr>
          <p:cNvPr id="32" name="stage_S&amp;D_2"/>
          <p:cNvSpPr/>
          <p:nvPr/>
        </p:nvSpPr>
        <p:spPr>
          <a:xfrm>
            <a:off x="5899944" y="1397000"/>
            <a:ext cx="552847" cy="457200"/>
          </a:xfrm>
          <a:prstGeom prst="roundRect">
            <a:avLst>
              <a:gd name="adj" fmla="val 12000"/>
            </a:avLst>
          </a:prstGeom>
          <a:solidFill>
            <a:srgbClr val="9C4FB6">
              <a:alpha val="15000"/>
            </a:srgbClr>
          </a:solidFill>
          <a:ln w="6350">
            <a:solidFill>
              <a:srgbClr val="7D3C98">
                <a:alpha val="30000"/>
              </a:srgbClr>
            </a:solidFill>
          </a:ln>
        </p:spPr>
        <p:txBody>
          <a:bodyPr wrap="square" lIns="18000" tIns="9000" rIns="18000" bIns="9000" anchor="ctr"/>
          <a:lstStyle/>
          <a:p>
            <a:pPr algn="ctr">
              <a:lnSpc>
                <a:spcPts val="750"/>
              </a:lnSpc>
              <a:buNone/>
            </a:pPr>
            <a:r>
              <a:rPr lang="en-GB" sz="1000" b="1" dirty="0">
                <a:solidFill>
                  <a:srgbClr val="7D3C98"/>
                </a:solidFill>
                <a:latin typeface="Segoe UI Semibold"/>
              </a:rPr>
              <a:t>12</a:t>
            </a:r>
          </a:p>
          <a:p>
            <a:pPr algn="ctr">
              <a:lnSpc>
                <a:spcPts val="650"/>
              </a:lnSpc>
              <a:buNone/>
            </a:pPr>
            <a:r>
              <a:rPr lang="en-GB" sz="1000" dirty="0">
                <a:solidFill>
                  <a:srgbClr val="4A5568"/>
                </a:solidFill>
                <a:latin typeface="Segoe UI"/>
              </a:rPr>
              <a:t>Design</a:t>
            </a:r>
          </a:p>
        </p:txBody>
      </p:sp>
      <p:sp>
        <p:nvSpPr>
          <p:cNvPr id="33" name="stage_B&amp;T_0"/>
          <p:cNvSpPr/>
          <p:nvPr/>
        </p:nvSpPr>
        <p:spPr>
          <a:xfrm>
            <a:off x="6465491" y="1397000"/>
            <a:ext cx="703659" cy="457200"/>
          </a:xfrm>
          <a:prstGeom prst="roundRect">
            <a:avLst>
              <a:gd name="adj" fmla="val 12000"/>
            </a:avLst>
          </a:prstGeom>
          <a:solidFill>
            <a:srgbClr val="3A87C6">
              <a:alpha val="15000"/>
            </a:srgbClr>
          </a:solidFill>
          <a:ln w="6350">
            <a:solidFill>
              <a:srgbClr val="E74C3C">
                <a:alpha val="30000"/>
              </a:srgbClr>
            </a:solidFill>
          </a:ln>
        </p:spPr>
        <p:txBody>
          <a:bodyPr wrap="square" lIns="18000" tIns="9000" rIns="18000" bIns="9000" anchor="ctr"/>
          <a:lstStyle/>
          <a:p>
            <a:pPr algn="ctr">
              <a:lnSpc>
                <a:spcPts val="750"/>
              </a:lnSpc>
              <a:buNone/>
            </a:pPr>
            <a:r>
              <a:rPr lang="en-GB" sz="1000" b="1" dirty="0">
                <a:solidFill>
                  <a:srgbClr val="E74C3C"/>
                </a:solidFill>
                <a:latin typeface="Segoe UI Semibold"/>
              </a:rPr>
              <a:t>S0</a:t>
            </a:r>
          </a:p>
          <a:p>
            <a:pPr algn="ctr">
              <a:lnSpc>
                <a:spcPts val="650"/>
              </a:lnSpc>
              <a:buNone/>
            </a:pPr>
            <a:r>
              <a:rPr lang="en-GB" sz="1000" dirty="0">
                <a:solidFill>
                  <a:srgbClr val="4A5568"/>
                </a:solidFill>
                <a:latin typeface="Segoe UI"/>
              </a:rPr>
              <a:t>Sprint 0</a:t>
            </a:r>
          </a:p>
        </p:txBody>
      </p:sp>
      <p:sp>
        <p:nvSpPr>
          <p:cNvPr id="34" name="stage_B&amp;T_1"/>
          <p:cNvSpPr/>
          <p:nvPr/>
        </p:nvSpPr>
        <p:spPr>
          <a:xfrm>
            <a:off x="7181850" y="1397000"/>
            <a:ext cx="703659" cy="457200"/>
          </a:xfrm>
          <a:prstGeom prst="roundRect">
            <a:avLst>
              <a:gd name="adj" fmla="val 12000"/>
            </a:avLst>
          </a:prstGeom>
          <a:solidFill>
            <a:srgbClr val="DD594D">
              <a:alpha val="15000"/>
            </a:srgbClr>
          </a:solidFill>
          <a:ln w="6350">
            <a:solidFill>
              <a:srgbClr val="E74C3C">
                <a:alpha val="30000"/>
              </a:srgbClr>
            </a:solidFill>
          </a:ln>
        </p:spPr>
        <p:txBody>
          <a:bodyPr wrap="square" lIns="18000" tIns="9000" rIns="18000" bIns="9000" anchor="ctr"/>
          <a:lstStyle/>
          <a:p>
            <a:pPr algn="ctr">
              <a:lnSpc>
                <a:spcPts val="750"/>
              </a:lnSpc>
              <a:buNone/>
            </a:pPr>
            <a:r>
              <a:rPr lang="en-GB" sz="1000" b="1" dirty="0">
                <a:solidFill>
                  <a:srgbClr val="E74C3C"/>
                </a:solidFill>
                <a:latin typeface="Segoe UI Semibold"/>
              </a:rPr>
              <a:t>13</a:t>
            </a:r>
          </a:p>
          <a:p>
            <a:pPr algn="ctr">
              <a:lnSpc>
                <a:spcPts val="650"/>
              </a:lnSpc>
              <a:buNone/>
            </a:pPr>
            <a:r>
              <a:rPr lang="en-GB" sz="1000" dirty="0">
                <a:solidFill>
                  <a:srgbClr val="4A5568"/>
                </a:solidFill>
                <a:latin typeface="Segoe UI"/>
              </a:rPr>
              <a:t>Build</a:t>
            </a:r>
          </a:p>
        </p:txBody>
      </p:sp>
      <p:sp>
        <p:nvSpPr>
          <p:cNvPr id="35" name="stage_B&amp;T_2"/>
          <p:cNvSpPr/>
          <p:nvPr/>
        </p:nvSpPr>
        <p:spPr>
          <a:xfrm>
            <a:off x="7898209" y="1397000"/>
            <a:ext cx="703659" cy="457200"/>
          </a:xfrm>
          <a:prstGeom prst="roundRect">
            <a:avLst>
              <a:gd name="adj" fmla="val 12000"/>
            </a:avLst>
          </a:prstGeom>
          <a:solidFill>
            <a:srgbClr val="DD594D">
              <a:alpha val="15000"/>
            </a:srgbClr>
          </a:solidFill>
          <a:ln w="6350">
            <a:solidFill>
              <a:srgbClr val="E74C3C">
                <a:alpha val="30000"/>
              </a:srgbClr>
            </a:solidFill>
          </a:ln>
        </p:spPr>
        <p:txBody>
          <a:bodyPr wrap="square" lIns="18000" tIns="9000" rIns="18000" bIns="9000" anchor="ctr"/>
          <a:lstStyle/>
          <a:p>
            <a:pPr algn="ctr">
              <a:lnSpc>
                <a:spcPts val="750"/>
              </a:lnSpc>
              <a:buNone/>
            </a:pPr>
            <a:r>
              <a:rPr lang="en-GB" sz="1000" b="1" dirty="0">
                <a:solidFill>
                  <a:srgbClr val="E74C3C"/>
                </a:solidFill>
                <a:latin typeface="Segoe UI Semibold"/>
              </a:rPr>
              <a:t>14</a:t>
            </a:r>
          </a:p>
          <a:p>
            <a:pPr algn="ctr">
              <a:lnSpc>
                <a:spcPts val="650"/>
              </a:lnSpc>
              <a:buNone/>
            </a:pPr>
            <a:r>
              <a:rPr lang="en-GB" sz="1000" dirty="0">
                <a:solidFill>
                  <a:srgbClr val="4A5568"/>
                </a:solidFill>
                <a:latin typeface="Segoe UI"/>
              </a:rPr>
              <a:t>Test</a:t>
            </a:r>
          </a:p>
        </p:txBody>
      </p:sp>
      <p:sp>
        <p:nvSpPr>
          <p:cNvPr id="36" name="stage_DEP_0"/>
          <p:cNvSpPr/>
          <p:nvPr/>
        </p:nvSpPr>
        <p:spPr>
          <a:xfrm>
            <a:off x="8614569" y="1397000"/>
            <a:ext cx="402034" cy="457200"/>
          </a:xfrm>
          <a:prstGeom prst="roundRect">
            <a:avLst>
              <a:gd name="adj" fmla="val 12000"/>
            </a:avLst>
          </a:prstGeom>
          <a:solidFill>
            <a:srgbClr val="42A55F">
              <a:alpha val="15000"/>
            </a:srgbClr>
          </a:solidFill>
          <a:ln w="6350">
            <a:solidFill>
              <a:srgbClr val="27AE60">
                <a:alpha val="30000"/>
              </a:srgbClr>
            </a:solidFill>
          </a:ln>
        </p:spPr>
        <p:txBody>
          <a:bodyPr wrap="square" lIns="18000" tIns="9000" rIns="18000" bIns="9000" anchor="ctr"/>
          <a:lstStyle/>
          <a:p>
            <a:pPr algn="ctr">
              <a:lnSpc>
                <a:spcPts val="750"/>
              </a:lnSpc>
              <a:buNone/>
            </a:pPr>
            <a:r>
              <a:rPr lang="en-GB" sz="1000" b="1" dirty="0">
                <a:solidFill>
                  <a:srgbClr val="27AE60"/>
                </a:solidFill>
                <a:latin typeface="Segoe UI Semibold"/>
              </a:rPr>
              <a:t>15</a:t>
            </a:r>
          </a:p>
          <a:p>
            <a:pPr algn="ctr">
              <a:lnSpc>
                <a:spcPts val="650"/>
              </a:lnSpc>
              <a:buNone/>
            </a:pPr>
            <a:r>
              <a:rPr lang="en-GB" sz="1000" dirty="0">
                <a:solidFill>
                  <a:srgbClr val="4A5568"/>
                </a:solidFill>
                <a:latin typeface="Segoe UI"/>
              </a:rPr>
              <a:t>Cutover</a:t>
            </a:r>
          </a:p>
        </p:txBody>
      </p:sp>
      <p:sp>
        <p:nvSpPr>
          <p:cNvPr id="37" name="stage_DEP_1"/>
          <p:cNvSpPr/>
          <p:nvPr/>
        </p:nvSpPr>
        <p:spPr>
          <a:xfrm>
            <a:off x="9029303" y="1397000"/>
            <a:ext cx="402034" cy="457200"/>
          </a:xfrm>
          <a:prstGeom prst="roundRect">
            <a:avLst>
              <a:gd name="adj" fmla="val 12000"/>
            </a:avLst>
          </a:prstGeom>
          <a:solidFill>
            <a:srgbClr val="42A55F">
              <a:alpha val="15000"/>
            </a:srgbClr>
          </a:solidFill>
          <a:ln w="6350">
            <a:solidFill>
              <a:srgbClr val="27AE60">
                <a:alpha val="30000"/>
              </a:srgbClr>
            </a:solidFill>
          </a:ln>
        </p:spPr>
        <p:txBody>
          <a:bodyPr wrap="square" lIns="18000" tIns="9000" rIns="18000" bIns="9000" anchor="ctr"/>
          <a:lstStyle/>
          <a:p>
            <a:pPr algn="ctr">
              <a:lnSpc>
                <a:spcPts val="750"/>
              </a:lnSpc>
              <a:buNone/>
            </a:pPr>
            <a:r>
              <a:rPr lang="en-GB" sz="1000" b="1" dirty="0">
                <a:solidFill>
                  <a:srgbClr val="27AE60"/>
                </a:solidFill>
                <a:latin typeface="Segoe UI Semibold"/>
              </a:rPr>
              <a:t>16</a:t>
            </a:r>
          </a:p>
          <a:p>
            <a:pPr algn="ctr">
              <a:lnSpc>
                <a:spcPts val="650"/>
              </a:lnSpc>
              <a:buNone/>
            </a:pPr>
            <a:r>
              <a:rPr lang="en-GB" sz="1000" dirty="0">
                <a:solidFill>
                  <a:srgbClr val="4A5568"/>
                </a:solidFill>
                <a:latin typeface="Segoe UI"/>
              </a:rPr>
              <a:t>Go-Live</a:t>
            </a:r>
          </a:p>
        </p:txBody>
      </p:sp>
      <p:sp>
        <p:nvSpPr>
          <p:cNvPr id="38" name="stage_DEP_2"/>
          <p:cNvSpPr/>
          <p:nvPr/>
        </p:nvSpPr>
        <p:spPr>
          <a:xfrm>
            <a:off x="9444038" y="1397000"/>
            <a:ext cx="402034" cy="457200"/>
          </a:xfrm>
          <a:prstGeom prst="roundRect">
            <a:avLst>
              <a:gd name="adj" fmla="val 12000"/>
            </a:avLst>
          </a:prstGeom>
          <a:solidFill>
            <a:srgbClr val="42A55F">
              <a:alpha val="15000"/>
            </a:srgbClr>
          </a:solidFill>
          <a:ln w="6350">
            <a:solidFill>
              <a:srgbClr val="27AE60">
                <a:alpha val="30000"/>
              </a:srgbClr>
            </a:solidFill>
          </a:ln>
        </p:spPr>
        <p:txBody>
          <a:bodyPr wrap="square" lIns="18000" tIns="9000" rIns="18000" bIns="9000" anchor="ctr"/>
          <a:lstStyle/>
          <a:p>
            <a:pPr algn="ctr">
              <a:lnSpc>
                <a:spcPts val="750"/>
              </a:lnSpc>
              <a:buNone/>
            </a:pPr>
            <a:r>
              <a:rPr lang="en-GB" sz="1000" b="1" dirty="0">
                <a:solidFill>
                  <a:srgbClr val="27AE60"/>
                </a:solidFill>
                <a:latin typeface="Segoe UI Semibold"/>
              </a:rPr>
              <a:t>17</a:t>
            </a:r>
          </a:p>
          <a:p>
            <a:pPr algn="ctr">
              <a:lnSpc>
                <a:spcPts val="650"/>
              </a:lnSpc>
              <a:buNone/>
            </a:pPr>
            <a:r>
              <a:rPr lang="en-GB" sz="1000" dirty="0">
                <a:solidFill>
                  <a:srgbClr val="4A5568"/>
                </a:solidFill>
                <a:latin typeface="Segoe UI"/>
              </a:rPr>
              <a:t>Hypercare</a:t>
            </a:r>
          </a:p>
        </p:txBody>
      </p:sp>
      <p:sp>
        <p:nvSpPr>
          <p:cNvPr id="39" name="stage_POST_0"/>
          <p:cNvSpPr/>
          <p:nvPr/>
        </p:nvSpPr>
        <p:spPr>
          <a:xfrm>
            <a:off x="9858772" y="1397000"/>
            <a:ext cx="1061839" cy="457200"/>
          </a:xfrm>
          <a:prstGeom prst="roundRect">
            <a:avLst>
              <a:gd name="adj" fmla="val 12000"/>
            </a:avLst>
          </a:prstGeom>
          <a:solidFill>
            <a:srgbClr val="2BA89D">
              <a:alpha val="15000"/>
            </a:srgbClr>
          </a:solidFill>
          <a:ln w="6350">
            <a:solidFill>
              <a:srgbClr val="1ABC9C">
                <a:alpha val="30000"/>
              </a:srgbClr>
            </a:solidFill>
          </a:ln>
        </p:spPr>
        <p:txBody>
          <a:bodyPr wrap="square" lIns="18000" tIns="9000" rIns="18000" bIns="9000" anchor="ctr"/>
          <a:lstStyle/>
          <a:p>
            <a:pPr algn="ctr">
              <a:lnSpc>
                <a:spcPts val="750"/>
              </a:lnSpc>
              <a:buNone/>
            </a:pPr>
            <a:r>
              <a:rPr lang="en-GB" sz="1000" b="1" dirty="0">
                <a:solidFill>
                  <a:srgbClr val="1ABC9C"/>
                </a:solidFill>
                <a:latin typeface="Segoe UI Semibold"/>
              </a:rPr>
              <a:t>18</a:t>
            </a:r>
          </a:p>
          <a:p>
            <a:pPr algn="ctr">
              <a:lnSpc>
                <a:spcPts val="650"/>
              </a:lnSpc>
              <a:buNone/>
            </a:pPr>
            <a:r>
              <a:rPr lang="en-GB" sz="1000" dirty="0">
                <a:solidFill>
                  <a:srgbClr val="4A5568"/>
                </a:solidFill>
                <a:latin typeface="Segoe UI"/>
              </a:rPr>
              <a:t>Benefits</a:t>
            </a:r>
          </a:p>
        </p:txBody>
      </p:sp>
      <p:sp>
        <p:nvSpPr>
          <p:cNvPr id="40" name="stage_POST_1"/>
          <p:cNvSpPr/>
          <p:nvPr/>
        </p:nvSpPr>
        <p:spPr>
          <a:xfrm>
            <a:off x="10933311" y="1397000"/>
            <a:ext cx="1061839" cy="457200"/>
          </a:xfrm>
          <a:prstGeom prst="roundRect">
            <a:avLst>
              <a:gd name="adj" fmla="val 12000"/>
            </a:avLst>
          </a:prstGeom>
          <a:solidFill>
            <a:srgbClr val="2BA89D">
              <a:alpha val="15000"/>
            </a:srgbClr>
          </a:solidFill>
          <a:ln w="6350">
            <a:solidFill>
              <a:srgbClr val="1ABC9C">
                <a:alpha val="30000"/>
              </a:srgbClr>
            </a:solidFill>
          </a:ln>
        </p:spPr>
        <p:txBody>
          <a:bodyPr wrap="square" lIns="18000" tIns="9000" rIns="18000" bIns="9000" anchor="ctr"/>
          <a:lstStyle/>
          <a:p>
            <a:pPr algn="ctr">
              <a:lnSpc>
                <a:spcPts val="750"/>
              </a:lnSpc>
              <a:buNone/>
            </a:pPr>
            <a:r>
              <a:rPr lang="en-GB" sz="1000" b="1" dirty="0">
                <a:solidFill>
                  <a:srgbClr val="1ABC9C"/>
                </a:solidFill>
                <a:latin typeface="Segoe UI Semibold"/>
              </a:rPr>
              <a:t>19</a:t>
            </a:r>
          </a:p>
          <a:p>
            <a:pPr algn="ctr">
              <a:lnSpc>
                <a:spcPts val="650"/>
              </a:lnSpc>
              <a:buNone/>
            </a:pPr>
            <a:r>
              <a:rPr lang="en-GB" sz="1000" dirty="0">
                <a:solidFill>
                  <a:srgbClr val="4A5568"/>
                </a:solidFill>
                <a:latin typeface="Segoe UI"/>
              </a:rPr>
              <a:t>Optimise</a:t>
            </a:r>
          </a:p>
        </p:txBody>
      </p:sp>
      <p:sp>
        <p:nvSpPr>
          <p:cNvPr id="41" name="lblMilestones"/>
          <p:cNvSpPr txBox="1"/>
          <p:nvPr/>
        </p:nvSpPr>
        <p:spPr>
          <a:xfrm>
            <a:off x="190500" y="2235200"/>
            <a:ext cx="889000" cy="177800"/>
          </a:xfrm>
          <a:prstGeom prst="rect">
            <a:avLst/>
          </a:prstGeom>
          <a:noFill/>
          <a:ln>
            <a:noFill/>
          </a:ln>
        </p:spPr>
        <p:txBody>
          <a:bodyPr wrap="square" anchor="t"/>
          <a:lstStyle/>
          <a:p>
            <a:pPr algn="r">
              <a:buNone/>
            </a:pPr>
            <a:r>
              <a:rPr lang="en-GB" sz="1000" b="1" dirty="0">
                <a:solidFill>
                  <a:srgbClr val="5A6B7D"/>
                </a:solidFill>
                <a:latin typeface="Segoe UI Semibold"/>
              </a:rPr>
              <a:t>KEY</a:t>
            </a:r>
          </a:p>
          <a:p>
            <a:pPr algn="r">
              <a:buNone/>
            </a:pPr>
            <a:r>
              <a:rPr lang="en-GB" sz="1000" b="1" dirty="0">
                <a:solidFill>
                  <a:srgbClr val="5A6B7D"/>
                </a:solidFill>
                <a:latin typeface="Segoe UI Semibold"/>
              </a:rPr>
              <a:t>MILESTONES</a:t>
            </a:r>
          </a:p>
        </p:txBody>
      </p:sp>
      <p:sp>
        <p:nvSpPr>
          <p:cNvPr id="42" name="milestoneBg"/>
          <p:cNvSpPr/>
          <p:nvPr/>
        </p:nvSpPr>
        <p:spPr>
          <a:xfrm>
            <a:off x="1143000" y="2235200"/>
            <a:ext cx="10858500" cy="939800"/>
          </a:xfrm>
          <a:prstGeom prst="roundRect">
            <a:avLst>
              <a:gd name="adj" fmla="val 5000"/>
            </a:avLst>
          </a:prstGeom>
          <a:solidFill>
            <a:srgbClr val="F7F8FA"/>
          </a:solidFill>
          <a:ln>
            <a:noFill/>
          </a:ln>
        </p:spPr>
        <p:txBody>
          <a:bodyPr/>
          <a:lstStyle/>
          <a:p>
            <a:endParaRPr lang="en-GB"/>
          </a:p>
        </p:txBody>
      </p:sp>
      <p:sp>
        <p:nvSpPr>
          <p:cNvPr id="43" name="md_44"/>
          <p:cNvSpPr/>
          <p:nvPr/>
        </p:nvSpPr>
        <p:spPr>
          <a:xfrm>
            <a:off x="1152843" y="2286000"/>
            <a:ext cx="88900" cy="88900"/>
          </a:xfrm>
          <a:prstGeom prst="diamond">
            <a:avLst/>
          </a:prstGeom>
          <a:solidFill>
            <a:srgbClr val="E89A35"/>
          </a:solidFill>
          <a:ln>
            <a:noFill/>
          </a:ln>
        </p:spPr>
        <p:txBody>
          <a:bodyPr/>
          <a:lstStyle/>
          <a:p>
            <a:endParaRPr lang="en-GB"/>
          </a:p>
        </p:txBody>
      </p:sp>
      <p:sp>
        <p:nvSpPr>
          <p:cNvPr id="45" name="ml_46"/>
          <p:cNvSpPr txBox="1"/>
          <p:nvPr/>
        </p:nvSpPr>
        <p:spPr>
          <a:xfrm>
            <a:off x="879793" y="2387600"/>
            <a:ext cx="635000" cy="330200"/>
          </a:xfrm>
          <a:prstGeom prst="rect">
            <a:avLst/>
          </a:prstGeom>
          <a:noFill/>
          <a:ln>
            <a:noFill/>
          </a:ln>
        </p:spPr>
        <p:txBody>
          <a:bodyPr wrap="square" lIns="0" tIns="0" rIns="0" bIns="0" anchor="t"/>
          <a:lstStyle/>
          <a:p>
            <a:pPr algn="ctr">
              <a:lnSpc>
                <a:spcPts val="550"/>
              </a:lnSpc>
              <a:buNone/>
            </a:pPr>
            <a:r>
              <a:rPr lang="en-GB" sz="1000" dirty="0">
                <a:solidFill>
                  <a:srgbClr val="E8832A"/>
                </a:solidFill>
                <a:latin typeface="Segoe UI"/>
              </a:rPr>
              <a:t>Problem
Confirmed</a:t>
            </a:r>
          </a:p>
        </p:txBody>
      </p:sp>
      <p:sp>
        <p:nvSpPr>
          <p:cNvPr id="47" name="md_48"/>
          <p:cNvSpPr/>
          <p:nvPr/>
        </p:nvSpPr>
        <p:spPr>
          <a:xfrm>
            <a:off x="1546463" y="2717800"/>
            <a:ext cx="88900" cy="88900"/>
          </a:xfrm>
          <a:prstGeom prst="diamond">
            <a:avLst/>
          </a:prstGeom>
          <a:solidFill>
            <a:srgbClr val="E89A35"/>
          </a:solidFill>
          <a:ln>
            <a:noFill/>
          </a:ln>
        </p:spPr>
        <p:txBody>
          <a:bodyPr/>
          <a:lstStyle/>
          <a:p>
            <a:endParaRPr lang="en-GB"/>
          </a:p>
        </p:txBody>
      </p:sp>
      <p:sp>
        <p:nvSpPr>
          <p:cNvPr id="49" name="ml_50"/>
          <p:cNvSpPr txBox="1"/>
          <p:nvPr/>
        </p:nvSpPr>
        <p:spPr>
          <a:xfrm>
            <a:off x="1273413" y="2819400"/>
            <a:ext cx="635000" cy="330200"/>
          </a:xfrm>
          <a:prstGeom prst="rect">
            <a:avLst/>
          </a:prstGeom>
          <a:noFill/>
          <a:ln>
            <a:noFill/>
          </a:ln>
        </p:spPr>
        <p:txBody>
          <a:bodyPr wrap="square" lIns="0" tIns="0" rIns="0" bIns="0" anchor="t"/>
          <a:lstStyle/>
          <a:p>
            <a:pPr algn="ctr">
              <a:lnSpc>
                <a:spcPts val="550"/>
              </a:lnSpc>
              <a:buNone/>
            </a:pPr>
            <a:r>
              <a:rPr lang="en-GB" sz="1000" dirty="0">
                <a:solidFill>
                  <a:srgbClr val="E8832A"/>
                </a:solidFill>
                <a:latin typeface="Segoe UI"/>
              </a:rPr>
              <a:t>Vision
Charter</a:t>
            </a:r>
          </a:p>
        </p:txBody>
      </p:sp>
      <p:sp>
        <p:nvSpPr>
          <p:cNvPr id="51" name="md_52"/>
          <p:cNvSpPr/>
          <p:nvPr/>
        </p:nvSpPr>
        <p:spPr>
          <a:xfrm>
            <a:off x="1994376" y="2286000"/>
            <a:ext cx="88900" cy="88900"/>
          </a:xfrm>
          <a:prstGeom prst="diamond">
            <a:avLst/>
          </a:prstGeom>
          <a:solidFill>
            <a:srgbClr val="E89A35"/>
          </a:solidFill>
          <a:ln>
            <a:noFill/>
          </a:ln>
        </p:spPr>
        <p:txBody>
          <a:bodyPr/>
          <a:lstStyle/>
          <a:p>
            <a:endParaRPr lang="en-GB"/>
          </a:p>
        </p:txBody>
      </p:sp>
      <p:sp>
        <p:nvSpPr>
          <p:cNvPr id="53" name="ml_54"/>
          <p:cNvSpPr txBox="1"/>
          <p:nvPr/>
        </p:nvSpPr>
        <p:spPr>
          <a:xfrm>
            <a:off x="1721326" y="2387600"/>
            <a:ext cx="635000" cy="330200"/>
          </a:xfrm>
          <a:prstGeom prst="rect">
            <a:avLst/>
          </a:prstGeom>
          <a:noFill/>
          <a:ln>
            <a:noFill/>
          </a:ln>
        </p:spPr>
        <p:txBody>
          <a:bodyPr wrap="square" lIns="0" tIns="0" rIns="0" bIns="0" anchor="t"/>
          <a:lstStyle/>
          <a:p>
            <a:pPr algn="ctr">
              <a:lnSpc>
                <a:spcPts val="550"/>
              </a:lnSpc>
              <a:buNone/>
            </a:pPr>
            <a:r>
              <a:rPr lang="en-GB" sz="1000" dirty="0">
                <a:solidFill>
                  <a:srgbClr val="E8832A"/>
                </a:solidFill>
                <a:latin typeface="Segoe UI"/>
              </a:rPr>
              <a:t>Benefits
Map</a:t>
            </a:r>
          </a:p>
        </p:txBody>
      </p:sp>
      <p:sp>
        <p:nvSpPr>
          <p:cNvPr id="55" name="md_56"/>
          <p:cNvSpPr/>
          <p:nvPr/>
        </p:nvSpPr>
        <p:spPr>
          <a:xfrm>
            <a:off x="2401570" y="2717800"/>
            <a:ext cx="88900" cy="88900"/>
          </a:xfrm>
          <a:prstGeom prst="diamond">
            <a:avLst/>
          </a:prstGeom>
          <a:solidFill>
            <a:srgbClr val="E89A35"/>
          </a:solidFill>
          <a:ln>
            <a:noFill/>
          </a:ln>
        </p:spPr>
        <p:txBody>
          <a:bodyPr/>
          <a:lstStyle/>
          <a:p>
            <a:endParaRPr lang="en-GB"/>
          </a:p>
        </p:txBody>
      </p:sp>
      <p:sp>
        <p:nvSpPr>
          <p:cNvPr id="57" name="ml_58"/>
          <p:cNvSpPr txBox="1"/>
          <p:nvPr/>
        </p:nvSpPr>
        <p:spPr>
          <a:xfrm>
            <a:off x="2128520" y="2819400"/>
            <a:ext cx="635000" cy="330200"/>
          </a:xfrm>
          <a:prstGeom prst="rect">
            <a:avLst/>
          </a:prstGeom>
          <a:noFill/>
          <a:ln>
            <a:noFill/>
          </a:ln>
        </p:spPr>
        <p:txBody>
          <a:bodyPr wrap="square" lIns="0" tIns="0" rIns="0" bIns="0" anchor="t"/>
          <a:lstStyle/>
          <a:p>
            <a:pPr algn="ctr">
              <a:lnSpc>
                <a:spcPts val="550"/>
              </a:lnSpc>
              <a:buNone/>
            </a:pPr>
            <a:r>
              <a:rPr lang="en-GB" sz="1000" dirty="0">
                <a:solidFill>
                  <a:srgbClr val="E8832A"/>
                </a:solidFill>
                <a:latin typeface="Segoe UI"/>
              </a:rPr>
              <a:t>Programme
Charter</a:t>
            </a:r>
          </a:p>
        </p:txBody>
      </p:sp>
      <p:sp>
        <p:nvSpPr>
          <p:cNvPr id="59" name="md_60"/>
          <p:cNvSpPr/>
          <p:nvPr/>
        </p:nvSpPr>
        <p:spPr>
          <a:xfrm>
            <a:off x="2795191" y="2286000"/>
            <a:ext cx="88900" cy="88900"/>
          </a:xfrm>
          <a:prstGeom prst="diamond">
            <a:avLst/>
          </a:prstGeom>
          <a:solidFill>
            <a:srgbClr val="C0392B"/>
          </a:solidFill>
          <a:ln>
            <a:noFill/>
          </a:ln>
        </p:spPr>
        <p:txBody>
          <a:bodyPr/>
          <a:lstStyle/>
          <a:p>
            <a:endParaRPr lang="en-GB"/>
          </a:p>
        </p:txBody>
      </p:sp>
      <p:sp>
        <p:nvSpPr>
          <p:cNvPr id="61" name="ml_62"/>
          <p:cNvSpPr txBox="1"/>
          <p:nvPr/>
        </p:nvSpPr>
        <p:spPr>
          <a:xfrm>
            <a:off x="2522141" y="2387600"/>
            <a:ext cx="635000" cy="330200"/>
          </a:xfrm>
          <a:prstGeom prst="rect">
            <a:avLst/>
          </a:prstGeom>
          <a:noFill/>
          <a:ln>
            <a:noFill/>
          </a:ln>
        </p:spPr>
        <p:txBody>
          <a:bodyPr wrap="square" lIns="0" tIns="0" rIns="0" bIns="0" anchor="t"/>
          <a:lstStyle/>
          <a:p>
            <a:pPr algn="ctr">
              <a:lnSpc>
                <a:spcPts val="550"/>
              </a:lnSpc>
              <a:buNone/>
            </a:pPr>
            <a:r>
              <a:rPr lang="en-GB" sz="1000" dirty="0">
                <a:solidFill>
                  <a:srgbClr val="C0392B"/>
                </a:solidFill>
                <a:latin typeface="Segoe UI"/>
              </a:rPr>
              <a:t>Funding
Approved</a:t>
            </a:r>
          </a:p>
        </p:txBody>
      </p:sp>
      <p:sp>
        <p:nvSpPr>
          <p:cNvPr id="63" name="md_64"/>
          <p:cNvSpPr/>
          <p:nvPr/>
        </p:nvSpPr>
        <p:spPr>
          <a:xfrm>
            <a:off x="3360738" y="2717800"/>
            <a:ext cx="88900" cy="88900"/>
          </a:xfrm>
          <a:prstGeom prst="diamond">
            <a:avLst/>
          </a:prstGeom>
          <a:solidFill>
            <a:srgbClr val="C0392B"/>
          </a:solidFill>
          <a:ln>
            <a:noFill/>
          </a:ln>
        </p:spPr>
        <p:txBody>
          <a:bodyPr/>
          <a:lstStyle/>
          <a:p>
            <a:endParaRPr lang="en-GB"/>
          </a:p>
        </p:txBody>
      </p:sp>
      <p:sp>
        <p:nvSpPr>
          <p:cNvPr id="65" name="ml_66"/>
          <p:cNvSpPr txBox="1"/>
          <p:nvPr/>
        </p:nvSpPr>
        <p:spPr>
          <a:xfrm>
            <a:off x="3087688" y="2819400"/>
            <a:ext cx="635000" cy="330200"/>
          </a:xfrm>
          <a:prstGeom prst="rect">
            <a:avLst/>
          </a:prstGeom>
          <a:noFill/>
          <a:ln>
            <a:noFill/>
          </a:ln>
        </p:spPr>
        <p:txBody>
          <a:bodyPr wrap="square" lIns="0" tIns="0" rIns="0" bIns="0" anchor="t"/>
          <a:lstStyle/>
          <a:p>
            <a:pPr algn="ctr">
              <a:lnSpc>
                <a:spcPts val="550"/>
              </a:lnSpc>
              <a:buNone/>
            </a:pPr>
            <a:r>
              <a:rPr lang="en-GB" sz="1000" dirty="0">
                <a:solidFill>
                  <a:srgbClr val="C0392B"/>
                </a:solidFill>
                <a:latin typeface="Segoe UI"/>
              </a:rPr>
              <a:t>Vendor
Shortlist</a:t>
            </a:r>
          </a:p>
        </p:txBody>
      </p:sp>
      <p:sp>
        <p:nvSpPr>
          <p:cNvPr id="67" name="md_68"/>
          <p:cNvSpPr/>
          <p:nvPr/>
        </p:nvSpPr>
        <p:spPr>
          <a:xfrm>
            <a:off x="3926284" y="2286000"/>
            <a:ext cx="88900" cy="88900"/>
          </a:xfrm>
          <a:prstGeom prst="diamond">
            <a:avLst/>
          </a:prstGeom>
          <a:solidFill>
            <a:srgbClr val="C0392B"/>
          </a:solidFill>
          <a:ln>
            <a:noFill/>
          </a:ln>
        </p:spPr>
        <p:txBody>
          <a:bodyPr/>
          <a:lstStyle/>
          <a:p>
            <a:endParaRPr lang="en-GB"/>
          </a:p>
        </p:txBody>
      </p:sp>
      <p:sp>
        <p:nvSpPr>
          <p:cNvPr id="69" name="ml_70"/>
          <p:cNvSpPr txBox="1"/>
          <p:nvPr/>
        </p:nvSpPr>
        <p:spPr>
          <a:xfrm>
            <a:off x="3653234" y="2387600"/>
            <a:ext cx="635000" cy="330200"/>
          </a:xfrm>
          <a:prstGeom prst="rect">
            <a:avLst/>
          </a:prstGeom>
          <a:noFill/>
          <a:ln>
            <a:noFill/>
          </a:ln>
        </p:spPr>
        <p:txBody>
          <a:bodyPr wrap="square" lIns="0" tIns="0" rIns="0" bIns="0" anchor="t"/>
          <a:lstStyle/>
          <a:p>
            <a:pPr algn="ctr">
              <a:lnSpc>
                <a:spcPts val="550"/>
              </a:lnSpc>
              <a:buNone/>
            </a:pPr>
            <a:r>
              <a:rPr lang="en-GB" sz="1000" dirty="0">
                <a:solidFill>
                  <a:srgbClr val="C0392B"/>
                </a:solidFill>
                <a:latin typeface="Segoe UI"/>
              </a:rPr>
              <a:t>Preferred
Vendor</a:t>
            </a:r>
          </a:p>
        </p:txBody>
      </p:sp>
      <p:sp>
        <p:nvSpPr>
          <p:cNvPr id="71" name="md_72"/>
          <p:cNvSpPr/>
          <p:nvPr/>
        </p:nvSpPr>
        <p:spPr>
          <a:xfrm>
            <a:off x="4537075" y="2717800"/>
            <a:ext cx="88900" cy="88900"/>
          </a:xfrm>
          <a:prstGeom prst="diamond">
            <a:avLst/>
          </a:prstGeom>
          <a:solidFill>
            <a:srgbClr val="C0392B"/>
          </a:solidFill>
          <a:ln>
            <a:noFill/>
          </a:ln>
        </p:spPr>
        <p:txBody>
          <a:bodyPr/>
          <a:lstStyle/>
          <a:p>
            <a:endParaRPr lang="en-GB"/>
          </a:p>
        </p:txBody>
      </p:sp>
      <p:sp>
        <p:nvSpPr>
          <p:cNvPr id="73" name="ml_74"/>
          <p:cNvSpPr txBox="1"/>
          <p:nvPr/>
        </p:nvSpPr>
        <p:spPr>
          <a:xfrm>
            <a:off x="4264025" y="2819400"/>
            <a:ext cx="635000" cy="330200"/>
          </a:xfrm>
          <a:prstGeom prst="rect">
            <a:avLst/>
          </a:prstGeom>
          <a:noFill/>
          <a:ln>
            <a:noFill/>
          </a:ln>
        </p:spPr>
        <p:txBody>
          <a:bodyPr wrap="square" lIns="0" tIns="0" rIns="0" bIns="0" anchor="t"/>
          <a:lstStyle/>
          <a:p>
            <a:pPr algn="ctr">
              <a:lnSpc>
                <a:spcPts val="550"/>
              </a:lnSpc>
              <a:buNone/>
            </a:pPr>
            <a:r>
              <a:rPr lang="en-GB" sz="1000" dirty="0">
                <a:solidFill>
                  <a:srgbClr val="C0392B"/>
                </a:solidFill>
                <a:latin typeface="Segoe UI"/>
              </a:rPr>
              <a:t>Contracts
Signed</a:t>
            </a:r>
          </a:p>
        </p:txBody>
      </p:sp>
      <p:sp>
        <p:nvSpPr>
          <p:cNvPr id="75" name="md_76"/>
          <p:cNvSpPr/>
          <p:nvPr/>
        </p:nvSpPr>
        <p:spPr>
          <a:xfrm>
            <a:off x="5057378" y="2286000"/>
            <a:ext cx="88900" cy="88900"/>
          </a:xfrm>
          <a:prstGeom prst="diamond">
            <a:avLst/>
          </a:prstGeom>
          <a:solidFill>
            <a:srgbClr val="9C4FB6"/>
          </a:solidFill>
          <a:ln>
            <a:noFill/>
          </a:ln>
        </p:spPr>
        <p:txBody>
          <a:bodyPr/>
          <a:lstStyle/>
          <a:p>
            <a:endParaRPr lang="en-GB"/>
          </a:p>
        </p:txBody>
      </p:sp>
      <p:sp>
        <p:nvSpPr>
          <p:cNvPr id="77" name="ml_78"/>
          <p:cNvSpPr txBox="1"/>
          <p:nvPr/>
        </p:nvSpPr>
        <p:spPr>
          <a:xfrm>
            <a:off x="4784328" y="2387600"/>
            <a:ext cx="635000" cy="330200"/>
          </a:xfrm>
          <a:prstGeom prst="rect">
            <a:avLst/>
          </a:prstGeom>
          <a:noFill/>
          <a:ln>
            <a:noFill/>
          </a:ln>
        </p:spPr>
        <p:txBody>
          <a:bodyPr wrap="square" lIns="0" tIns="0" rIns="0" bIns="0" anchor="t"/>
          <a:lstStyle/>
          <a:p>
            <a:pPr algn="ctr">
              <a:lnSpc>
                <a:spcPts val="550"/>
              </a:lnSpc>
              <a:buNone/>
            </a:pPr>
            <a:r>
              <a:rPr lang="en-GB" sz="1000" dirty="0">
                <a:solidFill>
                  <a:srgbClr val="7D3C98"/>
                </a:solidFill>
                <a:latin typeface="Segoe UI"/>
              </a:rPr>
              <a:t>Governance
Live</a:t>
            </a:r>
          </a:p>
        </p:txBody>
      </p:sp>
      <p:sp>
        <p:nvSpPr>
          <p:cNvPr id="79" name="md_80"/>
          <p:cNvSpPr/>
          <p:nvPr/>
        </p:nvSpPr>
        <p:spPr>
          <a:xfrm>
            <a:off x="6075363" y="2717800"/>
            <a:ext cx="88900" cy="88900"/>
          </a:xfrm>
          <a:prstGeom prst="diamond">
            <a:avLst/>
          </a:prstGeom>
          <a:solidFill>
            <a:srgbClr val="9C4FB6"/>
          </a:solidFill>
          <a:ln>
            <a:noFill/>
          </a:ln>
        </p:spPr>
        <p:txBody>
          <a:bodyPr/>
          <a:lstStyle/>
          <a:p>
            <a:endParaRPr lang="en-GB"/>
          </a:p>
        </p:txBody>
      </p:sp>
      <p:sp>
        <p:nvSpPr>
          <p:cNvPr id="81" name="ml_82"/>
          <p:cNvSpPr txBox="1"/>
          <p:nvPr/>
        </p:nvSpPr>
        <p:spPr>
          <a:xfrm>
            <a:off x="5802313" y="2819400"/>
            <a:ext cx="635000" cy="330200"/>
          </a:xfrm>
          <a:prstGeom prst="rect">
            <a:avLst/>
          </a:prstGeom>
          <a:noFill/>
          <a:ln>
            <a:noFill/>
          </a:ln>
        </p:spPr>
        <p:txBody>
          <a:bodyPr wrap="square" lIns="0" tIns="0" rIns="0" bIns="0" anchor="t"/>
          <a:lstStyle/>
          <a:p>
            <a:pPr algn="ctr">
              <a:lnSpc>
                <a:spcPts val="550"/>
              </a:lnSpc>
              <a:buNone/>
            </a:pPr>
            <a:r>
              <a:rPr lang="en-GB" sz="1000" dirty="0">
                <a:solidFill>
                  <a:srgbClr val="7D3C98"/>
                </a:solidFill>
                <a:latin typeface="Segoe UI"/>
              </a:rPr>
              <a:t>DA
Sign-Off</a:t>
            </a:r>
          </a:p>
        </p:txBody>
      </p:sp>
      <p:sp>
        <p:nvSpPr>
          <p:cNvPr id="83" name="md_84"/>
          <p:cNvSpPr/>
          <p:nvPr/>
        </p:nvSpPr>
        <p:spPr>
          <a:xfrm>
            <a:off x="6629598" y="2286000"/>
            <a:ext cx="88900" cy="88900"/>
          </a:xfrm>
          <a:prstGeom prst="diamond">
            <a:avLst/>
          </a:prstGeom>
          <a:solidFill>
            <a:srgbClr val="DD594D"/>
          </a:solidFill>
          <a:ln>
            <a:noFill/>
          </a:ln>
        </p:spPr>
        <p:txBody>
          <a:bodyPr/>
          <a:lstStyle/>
          <a:p>
            <a:endParaRPr lang="en-GB"/>
          </a:p>
        </p:txBody>
      </p:sp>
      <p:sp>
        <p:nvSpPr>
          <p:cNvPr id="85" name="ml_86"/>
          <p:cNvSpPr txBox="1"/>
          <p:nvPr/>
        </p:nvSpPr>
        <p:spPr>
          <a:xfrm>
            <a:off x="6356548" y="2387600"/>
            <a:ext cx="635000" cy="330200"/>
          </a:xfrm>
          <a:prstGeom prst="rect">
            <a:avLst/>
          </a:prstGeom>
          <a:noFill/>
          <a:ln>
            <a:noFill/>
          </a:ln>
        </p:spPr>
        <p:txBody>
          <a:bodyPr wrap="square" lIns="0" tIns="0" rIns="0" bIns="0" anchor="t"/>
          <a:lstStyle/>
          <a:p>
            <a:pPr algn="ctr">
              <a:lnSpc>
                <a:spcPts val="550"/>
              </a:lnSpc>
              <a:buNone/>
            </a:pPr>
            <a:r>
              <a:rPr lang="en-GB" sz="1000" dirty="0">
                <a:solidFill>
                  <a:srgbClr val="E74C3C"/>
                </a:solidFill>
                <a:latin typeface="Segoe UI"/>
              </a:rPr>
              <a:t>Sprint 0
Complete</a:t>
            </a:r>
          </a:p>
        </p:txBody>
      </p:sp>
      <p:sp>
        <p:nvSpPr>
          <p:cNvPr id="87" name="md_88"/>
          <p:cNvSpPr/>
          <p:nvPr/>
        </p:nvSpPr>
        <p:spPr>
          <a:xfrm>
            <a:off x="7489230" y="2717800"/>
            <a:ext cx="88900" cy="88900"/>
          </a:xfrm>
          <a:prstGeom prst="diamond">
            <a:avLst/>
          </a:prstGeom>
          <a:solidFill>
            <a:srgbClr val="DD594D"/>
          </a:solidFill>
          <a:ln>
            <a:noFill/>
          </a:ln>
        </p:spPr>
        <p:txBody>
          <a:bodyPr/>
          <a:lstStyle/>
          <a:p>
            <a:endParaRPr lang="en-GB"/>
          </a:p>
        </p:txBody>
      </p:sp>
      <p:sp>
        <p:nvSpPr>
          <p:cNvPr id="89" name="ml_90"/>
          <p:cNvSpPr txBox="1"/>
          <p:nvPr/>
        </p:nvSpPr>
        <p:spPr>
          <a:xfrm>
            <a:off x="7216180" y="2819400"/>
            <a:ext cx="635000" cy="330200"/>
          </a:xfrm>
          <a:prstGeom prst="rect">
            <a:avLst/>
          </a:prstGeom>
          <a:noFill/>
          <a:ln>
            <a:noFill/>
          </a:ln>
        </p:spPr>
        <p:txBody>
          <a:bodyPr wrap="square" lIns="0" tIns="0" rIns="0" bIns="0" anchor="t"/>
          <a:lstStyle/>
          <a:p>
            <a:pPr algn="ctr">
              <a:lnSpc>
                <a:spcPts val="550"/>
              </a:lnSpc>
              <a:buNone/>
            </a:pPr>
            <a:r>
              <a:rPr lang="en-GB" sz="1000" dirty="0">
                <a:solidFill>
                  <a:srgbClr val="E74C3C"/>
                </a:solidFill>
                <a:latin typeface="Segoe UI"/>
              </a:rPr>
              <a:t>Build
Complete</a:t>
            </a:r>
          </a:p>
        </p:txBody>
      </p:sp>
      <p:sp>
        <p:nvSpPr>
          <p:cNvPr id="91" name="md_92"/>
          <p:cNvSpPr/>
          <p:nvPr/>
        </p:nvSpPr>
        <p:spPr>
          <a:xfrm>
            <a:off x="8241407" y="2286000"/>
            <a:ext cx="88900" cy="88900"/>
          </a:xfrm>
          <a:prstGeom prst="diamond">
            <a:avLst/>
          </a:prstGeom>
          <a:solidFill>
            <a:srgbClr val="DD594D"/>
          </a:solidFill>
          <a:ln>
            <a:noFill/>
          </a:ln>
        </p:spPr>
        <p:txBody>
          <a:bodyPr/>
          <a:lstStyle/>
          <a:p>
            <a:endParaRPr lang="en-GB"/>
          </a:p>
        </p:txBody>
      </p:sp>
      <p:sp>
        <p:nvSpPr>
          <p:cNvPr id="93" name="ml_94"/>
          <p:cNvSpPr txBox="1"/>
          <p:nvPr/>
        </p:nvSpPr>
        <p:spPr>
          <a:xfrm>
            <a:off x="7968357" y="2387600"/>
            <a:ext cx="635000" cy="330200"/>
          </a:xfrm>
          <a:prstGeom prst="rect">
            <a:avLst/>
          </a:prstGeom>
          <a:noFill/>
          <a:ln>
            <a:noFill/>
          </a:ln>
        </p:spPr>
        <p:txBody>
          <a:bodyPr wrap="square" lIns="0" tIns="0" rIns="0" bIns="0" anchor="t"/>
          <a:lstStyle/>
          <a:p>
            <a:pPr algn="ctr">
              <a:lnSpc>
                <a:spcPts val="550"/>
              </a:lnSpc>
              <a:buNone/>
            </a:pPr>
            <a:r>
              <a:rPr lang="en-GB" sz="1000" dirty="0">
                <a:solidFill>
                  <a:srgbClr val="E74C3C"/>
                </a:solidFill>
                <a:latin typeface="Segoe UI"/>
              </a:rPr>
              <a:t>Go-Live
Ready</a:t>
            </a:r>
          </a:p>
        </p:txBody>
      </p:sp>
      <p:sp>
        <p:nvSpPr>
          <p:cNvPr id="95" name="md_96"/>
          <p:cNvSpPr/>
          <p:nvPr/>
        </p:nvSpPr>
        <p:spPr>
          <a:xfrm>
            <a:off x="9110960" y="2717800"/>
            <a:ext cx="114300" cy="114300"/>
          </a:xfrm>
          <a:prstGeom prst="diamond">
            <a:avLst/>
          </a:prstGeom>
          <a:solidFill>
            <a:srgbClr val="42A55F"/>
          </a:solidFill>
          <a:ln>
            <a:noFill/>
          </a:ln>
        </p:spPr>
        <p:txBody>
          <a:bodyPr/>
          <a:lstStyle/>
          <a:p>
            <a:endParaRPr lang="en-GB"/>
          </a:p>
        </p:txBody>
      </p:sp>
      <p:sp>
        <p:nvSpPr>
          <p:cNvPr id="97" name="ml_98"/>
          <p:cNvSpPr txBox="1"/>
          <p:nvPr/>
        </p:nvSpPr>
        <p:spPr>
          <a:xfrm>
            <a:off x="8850610" y="2844800"/>
            <a:ext cx="635000" cy="330200"/>
          </a:xfrm>
          <a:prstGeom prst="rect">
            <a:avLst/>
          </a:prstGeom>
          <a:noFill/>
          <a:ln>
            <a:noFill/>
          </a:ln>
        </p:spPr>
        <p:txBody>
          <a:bodyPr wrap="square" lIns="0" tIns="0" rIns="0" bIns="0" anchor="t"/>
          <a:lstStyle/>
          <a:p>
            <a:pPr algn="ctr">
              <a:lnSpc>
                <a:spcPts val="550"/>
              </a:lnSpc>
              <a:buNone/>
            </a:pPr>
            <a:r>
              <a:rPr lang="en-GB" sz="1000" b="1" dirty="0">
                <a:solidFill>
                  <a:srgbClr val="27AE60"/>
                </a:solidFill>
                <a:latin typeface="Segoe UI"/>
              </a:rPr>
              <a:t>GO-LIVE ★</a:t>
            </a:r>
          </a:p>
        </p:txBody>
      </p:sp>
      <p:sp>
        <p:nvSpPr>
          <p:cNvPr id="99" name="md_100"/>
          <p:cNvSpPr/>
          <p:nvPr/>
        </p:nvSpPr>
        <p:spPr>
          <a:xfrm>
            <a:off x="9621341" y="2286000"/>
            <a:ext cx="88900" cy="88900"/>
          </a:xfrm>
          <a:prstGeom prst="diamond">
            <a:avLst/>
          </a:prstGeom>
          <a:solidFill>
            <a:srgbClr val="42A55F"/>
          </a:solidFill>
          <a:ln>
            <a:noFill/>
          </a:ln>
        </p:spPr>
        <p:txBody>
          <a:bodyPr/>
          <a:lstStyle/>
          <a:p>
            <a:endParaRPr lang="en-GB"/>
          </a:p>
        </p:txBody>
      </p:sp>
      <p:sp>
        <p:nvSpPr>
          <p:cNvPr id="101" name="ml_102"/>
          <p:cNvSpPr txBox="1"/>
          <p:nvPr/>
        </p:nvSpPr>
        <p:spPr>
          <a:xfrm>
            <a:off x="9348291" y="2387600"/>
            <a:ext cx="635000" cy="330200"/>
          </a:xfrm>
          <a:prstGeom prst="rect">
            <a:avLst/>
          </a:prstGeom>
          <a:noFill/>
          <a:ln>
            <a:noFill/>
          </a:ln>
        </p:spPr>
        <p:txBody>
          <a:bodyPr wrap="square" lIns="0" tIns="0" rIns="0" bIns="0" anchor="t"/>
          <a:lstStyle/>
          <a:p>
            <a:pPr algn="ctr">
              <a:lnSpc>
                <a:spcPts val="550"/>
              </a:lnSpc>
              <a:buNone/>
            </a:pPr>
            <a:r>
              <a:rPr lang="en-GB" sz="1000" dirty="0">
                <a:solidFill>
                  <a:srgbClr val="27AE60"/>
                </a:solidFill>
                <a:latin typeface="Segoe UI"/>
              </a:rPr>
              <a:t>Hypercare
Exit</a:t>
            </a:r>
          </a:p>
        </p:txBody>
      </p:sp>
      <p:sp>
        <p:nvSpPr>
          <p:cNvPr id="103" name="md_104"/>
          <p:cNvSpPr/>
          <p:nvPr/>
        </p:nvSpPr>
        <p:spPr>
          <a:xfrm>
            <a:off x="10452695" y="2717800"/>
            <a:ext cx="88900" cy="88900"/>
          </a:xfrm>
          <a:prstGeom prst="diamond">
            <a:avLst/>
          </a:prstGeom>
          <a:solidFill>
            <a:srgbClr val="2BA89D"/>
          </a:solidFill>
          <a:ln>
            <a:noFill/>
          </a:ln>
        </p:spPr>
        <p:txBody>
          <a:bodyPr/>
          <a:lstStyle/>
          <a:p>
            <a:endParaRPr lang="en-GB"/>
          </a:p>
        </p:txBody>
      </p:sp>
      <p:sp>
        <p:nvSpPr>
          <p:cNvPr id="105" name="ml_106"/>
          <p:cNvSpPr txBox="1"/>
          <p:nvPr/>
        </p:nvSpPr>
        <p:spPr>
          <a:xfrm>
            <a:off x="10179645" y="2819400"/>
            <a:ext cx="635000" cy="330200"/>
          </a:xfrm>
          <a:prstGeom prst="rect">
            <a:avLst/>
          </a:prstGeom>
          <a:noFill/>
          <a:ln>
            <a:noFill/>
          </a:ln>
        </p:spPr>
        <p:txBody>
          <a:bodyPr wrap="square" lIns="0" tIns="0" rIns="0" bIns="0" anchor="t"/>
          <a:lstStyle/>
          <a:p>
            <a:pPr algn="ctr">
              <a:lnSpc>
                <a:spcPts val="550"/>
              </a:lnSpc>
              <a:buNone/>
            </a:pPr>
            <a:r>
              <a:rPr lang="en-GB" sz="1000" dirty="0">
                <a:solidFill>
                  <a:srgbClr val="1ABC9C"/>
                </a:solidFill>
                <a:latin typeface="Segoe UI"/>
              </a:rPr>
              <a:t>Benefits
Review</a:t>
            </a:r>
          </a:p>
        </p:txBody>
      </p:sp>
      <p:sp>
        <p:nvSpPr>
          <p:cNvPr id="107" name="md_108"/>
          <p:cNvSpPr/>
          <p:nvPr/>
        </p:nvSpPr>
        <p:spPr>
          <a:xfrm>
            <a:off x="11312327" y="2286000"/>
            <a:ext cx="88900" cy="88900"/>
          </a:xfrm>
          <a:prstGeom prst="diamond">
            <a:avLst/>
          </a:prstGeom>
          <a:solidFill>
            <a:srgbClr val="2BA89D"/>
          </a:solidFill>
          <a:ln>
            <a:noFill/>
          </a:ln>
        </p:spPr>
        <p:txBody>
          <a:bodyPr/>
          <a:lstStyle/>
          <a:p>
            <a:endParaRPr lang="en-GB"/>
          </a:p>
        </p:txBody>
      </p:sp>
      <p:sp>
        <p:nvSpPr>
          <p:cNvPr id="109" name="ml_110"/>
          <p:cNvSpPr txBox="1"/>
          <p:nvPr/>
        </p:nvSpPr>
        <p:spPr>
          <a:xfrm>
            <a:off x="11039277" y="2387600"/>
            <a:ext cx="635000" cy="330200"/>
          </a:xfrm>
          <a:prstGeom prst="rect">
            <a:avLst/>
          </a:prstGeom>
          <a:noFill/>
          <a:ln>
            <a:noFill/>
          </a:ln>
        </p:spPr>
        <p:txBody>
          <a:bodyPr wrap="square" lIns="0" tIns="0" rIns="0" bIns="0" anchor="t"/>
          <a:lstStyle/>
          <a:p>
            <a:pPr algn="ctr">
              <a:lnSpc>
                <a:spcPts val="550"/>
              </a:lnSpc>
              <a:buNone/>
            </a:pPr>
            <a:r>
              <a:rPr lang="en-GB" sz="1000" dirty="0">
                <a:solidFill>
                  <a:srgbClr val="1ABC9C"/>
                </a:solidFill>
                <a:latin typeface="Segoe UI"/>
              </a:rPr>
              <a:t>Programme
Closure</a:t>
            </a:r>
          </a:p>
        </p:txBody>
      </p:sp>
      <p:sp>
        <p:nvSpPr>
          <p:cNvPr id="111" name="lblParallel"/>
          <p:cNvSpPr txBox="1"/>
          <p:nvPr/>
        </p:nvSpPr>
        <p:spPr>
          <a:xfrm>
            <a:off x="190500" y="3276600"/>
            <a:ext cx="889000" cy="838200"/>
          </a:xfrm>
          <a:prstGeom prst="rect">
            <a:avLst/>
          </a:prstGeom>
          <a:noFill/>
          <a:ln>
            <a:noFill/>
          </a:ln>
        </p:spPr>
        <p:txBody>
          <a:bodyPr wrap="square" anchor="t"/>
          <a:lstStyle/>
          <a:p>
            <a:pPr algn="r">
              <a:buNone/>
            </a:pPr>
            <a:r>
              <a:rPr lang="en-GB" sz="1000" b="1" dirty="0">
                <a:solidFill>
                  <a:srgbClr val="5A6B7D"/>
                </a:solidFill>
                <a:latin typeface="Segoe UI Semibold"/>
              </a:rPr>
              <a:t>PARALLEL</a:t>
            </a:r>
          </a:p>
          <a:p>
            <a:pPr algn="r">
              <a:buNone/>
            </a:pPr>
            <a:r>
              <a:rPr lang="en-GB" sz="1000" b="1" dirty="0">
                <a:solidFill>
                  <a:srgbClr val="5A6B7D"/>
                </a:solidFill>
                <a:latin typeface="Segoe UI Semibold"/>
              </a:rPr>
              <a:t>ACTIVITIES</a:t>
            </a:r>
          </a:p>
        </p:txBody>
      </p:sp>
      <p:sp>
        <p:nvSpPr>
          <p:cNvPr id="112" name="trackReq"/>
          <p:cNvSpPr/>
          <p:nvPr/>
        </p:nvSpPr>
        <p:spPr>
          <a:xfrm>
            <a:off x="2839641" y="3276600"/>
            <a:ext cx="1922859" cy="228600"/>
          </a:xfrm>
          <a:prstGeom prst="roundRect">
            <a:avLst>
              <a:gd name="adj" fmla="val 25000"/>
            </a:avLst>
          </a:prstGeom>
          <a:solidFill>
            <a:srgbClr val="E89A35">
              <a:alpha val="20000"/>
            </a:srgbClr>
          </a:solidFill>
          <a:ln w="9525" cap="rnd" cmpd="sng">
            <a:solidFill>
              <a:srgbClr val="E8832A">
                <a:alpha val="60000"/>
              </a:srgbClr>
            </a:solidFill>
            <a:prstDash val="dash"/>
          </a:ln>
        </p:spPr>
        <p:txBody>
          <a:bodyPr wrap="square" lIns="36000" tIns="0" rIns="36000" bIns="0" anchor="ctr"/>
          <a:lstStyle/>
          <a:p>
            <a:pPr algn="l">
              <a:buNone/>
            </a:pPr>
            <a:r>
              <a:rPr lang="en-GB" sz="1000" dirty="0">
                <a:solidFill>
                  <a:srgbClr val="B5700F"/>
                </a:solidFill>
                <a:latin typeface="Segoe UI"/>
              </a:rPr>
              <a:t>Client BAs: Requirements Mapping (Epics, Features, User Stories)</a:t>
            </a:r>
          </a:p>
        </p:txBody>
      </p:sp>
      <p:sp>
        <p:nvSpPr>
          <p:cNvPr id="113" name="reqArrow"/>
          <p:cNvSpPr/>
          <p:nvPr/>
        </p:nvSpPr>
        <p:spPr>
          <a:xfrm>
            <a:off x="4762500" y="3340100"/>
            <a:ext cx="177800" cy="101600"/>
          </a:xfrm>
          <a:prstGeom prst="rightArrow">
            <a:avLst/>
          </a:prstGeom>
          <a:solidFill>
            <a:srgbClr val="E89A35">
              <a:alpha val="60000"/>
            </a:srgbClr>
          </a:solidFill>
          <a:ln>
            <a:noFill/>
          </a:ln>
        </p:spPr>
        <p:txBody>
          <a:bodyPr/>
          <a:lstStyle/>
          <a:p>
            <a:endParaRPr lang="en-GB"/>
          </a:p>
        </p:txBody>
      </p:sp>
      <p:sp>
        <p:nvSpPr>
          <p:cNvPr id="114" name="trackCM"/>
          <p:cNvSpPr/>
          <p:nvPr/>
        </p:nvSpPr>
        <p:spPr>
          <a:xfrm>
            <a:off x="4762500" y="3556000"/>
            <a:ext cx="5089922" cy="228600"/>
          </a:xfrm>
          <a:prstGeom prst="roundRect">
            <a:avLst>
              <a:gd name="adj" fmla="val 25000"/>
            </a:avLst>
          </a:prstGeom>
          <a:solidFill>
            <a:srgbClr val="7B8D9E">
              <a:alpha val="15000"/>
            </a:srgbClr>
          </a:solidFill>
          <a:ln w="9525" cap="rnd">
            <a:solidFill>
              <a:srgbClr val="7B8D9E">
                <a:alpha val="50000"/>
              </a:srgbClr>
            </a:solidFill>
            <a:prstDash val="dash"/>
          </a:ln>
        </p:spPr>
        <p:txBody>
          <a:bodyPr wrap="square" lIns="36000" tIns="0" rIns="36000" bIns="0" anchor="ctr"/>
          <a:lstStyle/>
          <a:p>
            <a:pPr algn="l">
              <a:buNone/>
            </a:pPr>
            <a:r>
              <a:rPr lang="en-GB" sz="1000" dirty="0">
                <a:solidFill>
                  <a:srgbClr val="555555"/>
                </a:solidFill>
                <a:latin typeface="Segoe UI"/>
              </a:rPr>
              <a:t>Change Management: Impact Assessment → Training → Adoption → Hypercare</a:t>
            </a:r>
          </a:p>
        </p:txBody>
      </p:sp>
      <p:sp>
        <p:nvSpPr>
          <p:cNvPr id="115" name="trackBT"/>
          <p:cNvSpPr/>
          <p:nvPr/>
        </p:nvSpPr>
        <p:spPr>
          <a:xfrm>
            <a:off x="9043690" y="3835400"/>
            <a:ext cx="2957810" cy="228600"/>
          </a:xfrm>
          <a:prstGeom prst="roundRect">
            <a:avLst>
              <a:gd name="adj" fmla="val 25000"/>
            </a:avLst>
          </a:prstGeom>
          <a:solidFill>
            <a:srgbClr val="3A87C6">
              <a:alpha val="15000"/>
            </a:srgbClr>
          </a:solidFill>
          <a:ln w="9525" cap="rnd">
            <a:solidFill>
              <a:srgbClr val="1ABC9C">
                <a:alpha val="50000"/>
              </a:srgbClr>
            </a:solidFill>
            <a:prstDash val="dash"/>
          </a:ln>
        </p:spPr>
        <p:txBody>
          <a:bodyPr wrap="square" lIns="36000" tIns="0" rIns="36000" bIns="0" anchor="ctr"/>
          <a:lstStyle/>
          <a:p>
            <a:pPr algn="l">
              <a:buNone/>
            </a:pPr>
            <a:r>
              <a:rPr lang="en-GB" sz="1000" dirty="0">
                <a:solidFill>
                  <a:srgbClr val="148F77"/>
                </a:solidFill>
                <a:latin typeface="Segoe UI"/>
              </a:rPr>
              <a:t>Benefits Tracking: KPIs measured from go-live against Value Definition &amp; Case for Change (S2) baselines</a:t>
            </a:r>
          </a:p>
        </p:txBody>
      </p:sp>
      <p:sp>
        <p:nvSpPr>
          <p:cNvPr id="116" name="lblGov"/>
          <p:cNvSpPr txBox="1"/>
          <p:nvPr/>
        </p:nvSpPr>
        <p:spPr>
          <a:xfrm>
            <a:off x="190500" y="4089400"/>
            <a:ext cx="889000" cy="635000"/>
          </a:xfrm>
          <a:prstGeom prst="rect">
            <a:avLst/>
          </a:prstGeom>
          <a:noFill/>
          <a:ln>
            <a:noFill/>
          </a:ln>
        </p:spPr>
        <p:txBody>
          <a:bodyPr wrap="square" anchor="t"/>
          <a:lstStyle/>
          <a:p>
            <a:pPr algn="r">
              <a:buNone/>
            </a:pPr>
            <a:r>
              <a:rPr lang="en-GB" sz="1000" b="1" dirty="0">
                <a:solidFill>
                  <a:srgbClr val="5A6B7D"/>
                </a:solidFill>
                <a:latin typeface="Segoe UI Semibold"/>
              </a:rPr>
              <a:t>GOVERNANCE</a:t>
            </a:r>
          </a:p>
          <a:p>
            <a:pPr algn="r">
              <a:buNone/>
            </a:pPr>
            <a:r>
              <a:rPr lang="en-GB" sz="1000" b="1" dirty="0">
                <a:solidFill>
                  <a:srgbClr val="5A6B7D"/>
                </a:solidFill>
                <a:latin typeface="Segoe UI Semibold"/>
              </a:rPr>
              <a:t>BODIES</a:t>
            </a:r>
          </a:p>
        </p:txBody>
      </p:sp>
      <p:sp>
        <p:nvSpPr>
          <p:cNvPr id="117" name="govExec"/>
          <p:cNvSpPr/>
          <p:nvPr/>
        </p:nvSpPr>
        <p:spPr>
          <a:xfrm>
            <a:off x="1143000" y="4089400"/>
            <a:ext cx="10858500" cy="177800"/>
          </a:xfrm>
          <a:prstGeom prst="roundRect">
            <a:avLst>
              <a:gd name="adj" fmla="val 25000"/>
            </a:avLst>
          </a:prstGeom>
          <a:solidFill>
            <a:srgbClr val="1B2A4A"/>
          </a:solidFill>
          <a:ln>
            <a:noFill/>
          </a:ln>
        </p:spPr>
        <p:txBody>
          <a:bodyPr wrap="square" lIns="54000" tIns="0" rIns="36000" bIns="0" anchor="ctr"/>
          <a:lstStyle/>
          <a:p>
            <a:pPr algn="l">
              <a:buNone/>
            </a:pPr>
            <a:r>
              <a:rPr lang="en-GB" sz="1000" b="1" dirty="0">
                <a:solidFill>
                  <a:srgbClr val="FFFFFF"/>
                </a:solidFill>
                <a:latin typeface="Segoe UI"/>
              </a:rPr>
              <a:t>Executive Sponsor Group (Full Lifecycle)</a:t>
            </a:r>
          </a:p>
        </p:txBody>
      </p:sp>
      <p:sp>
        <p:nvSpPr>
          <p:cNvPr id="118" name="govSteer"/>
          <p:cNvSpPr/>
          <p:nvPr/>
        </p:nvSpPr>
        <p:spPr>
          <a:xfrm>
            <a:off x="1821656" y="4305300"/>
            <a:ext cx="9105305" cy="177800"/>
          </a:xfrm>
          <a:prstGeom prst="roundRect">
            <a:avLst>
              <a:gd name="adj" fmla="val 25000"/>
            </a:avLst>
          </a:prstGeom>
          <a:solidFill>
            <a:srgbClr val="1B2A4A">
              <a:alpha val="60000"/>
            </a:srgbClr>
          </a:solidFill>
          <a:ln w="6350">
            <a:solidFill>
              <a:srgbClr val="1B2A4A"/>
            </a:solidFill>
            <a:prstDash val="dash"/>
          </a:ln>
        </p:spPr>
        <p:txBody>
          <a:bodyPr wrap="square" lIns="54000" tIns="0" rIns="36000" bIns="0" anchor="ctr"/>
          <a:lstStyle/>
          <a:p>
            <a:pPr algn="l">
              <a:buNone/>
            </a:pPr>
            <a:r>
              <a:rPr lang="en-GB" sz="1000" dirty="0">
                <a:solidFill>
                  <a:srgbClr val="1B2A4A"/>
                </a:solidFill>
                <a:latin typeface="Segoe UI"/>
              </a:rPr>
              <a:t>Steering Committee (Monthly, Stages 3–18)</a:t>
            </a:r>
          </a:p>
        </p:txBody>
      </p:sp>
      <p:sp>
        <p:nvSpPr>
          <p:cNvPr id="119" name="govDA"/>
          <p:cNvSpPr/>
          <p:nvPr/>
        </p:nvSpPr>
        <p:spPr>
          <a:xfrm>
            <a:off x="4423172" y="4521200"/>
            <a:ext cx="4185047" cy="177800"/>
          </a:xfrm>
          <a:prstGeom prst="roundRect">
            <a:avLst>
              <a:gd name="adj" fmla="val 25000"/>
            </a:avLst>
          </a:prstGeom>
          <a:solidFill>
            <a:srgbClr val="9C4FB6">
              <a:alpha val="25000"/>
            </a:srgbClr>
          </a:solidFill>
          <a:ln w="6350">
            <a:solidFill>
              <a:srgbClr val="7D3C98"/>
            </a:solidFill>
            <a:prstDash val="dash"/>
          </a:ln>
        </p:spPr>
        <p:txBody>
          <a:bodyPr wrap="square" lIns="54000" tIns="0" rIns="36000" bIns="0" anchor="ctr"/>
          <a:lstStyle/>
          <a:p>
            <a:pPr algn="l">
              <a:buNone/>
            </a:pPr>
            <a:r>
              <a:rPr lang="en-GB" sz="1000" dirty="0">
                <a:solidFill>
                  <a:srgbClr val="7D3C98"/>
                </a:solidFill>
                <a:latin typeface="Segoe UI"/>
              </a:rPr>
              <a:t>Design Authority (Bi-weekly, Stages 9–14)</a:t>
            </a:r>
          </a:p>
        </p:txBody>
      </p:sp>
      <p:sp>
        <p:nvSpPr>
          <p:cNvPr id="120" name="footerBar"/>
          <p:cNvSpPr/>
          <p:nvPr/>
        </p:nvSpPr>
        <p:spPr>
          <a:xfrm>
            <a:off x="0" y="6705600"/>
            <a:ext cx="12192000" cy="152400"/>
          </a:xfrm>
          <a:prstGeom prst="rect">
            <a:avLst/>
          </a:prstGeom>
          <a:solidFill>
            <a:srgbClr val="1B2A4A"/>
          </a:solidFill>
          <a:ln>
            <a:noFill/>
          </a:ln>
        </p:spPr>
        <p:txBody>
          <a:bodyPr wrap="square" lIns="180000" anchor="ctr"/>
          <a:lstStyle/>
          <a:p>
            <a:pPr algn="ctr">
              <a:buNone/>
            </a:pPr>
            <a:r>
              <a:rPr lang="en-GB" sz="1000" i="1" dirty="0">
                <a:solidFill>
                  <a:srgbClr val="5A6B7D"/>
                </a:solidFill>
                <a:latin typeface="Segoe UI"/>
              </a:rPr>
              <a:t>Illustrative timeline — durations are indicative ranges. Actual timeline refined during Programme Setup &amp; Mobilisation (S10) mobilisation. Total duration typically 18–24 months.</a:t>
            </a:r>
          </a:p>
        </p:txBody>
      </p:sp>
      <p:sp>
        <p:nvSpPr>
          <p:cNvPr id="200" name="lblScale"/>
          <p:cNvSpPr txBox="1"/>
          <p:nvPr/>
        </p:nvSpPr>
        <p:spPr>
          <a:xfrm>
            <a:off x="190500" y="4699000"/>
            <a:ext cx="889000" cy="254000"/>
          </a:xfrm>
          <a:prstGeom prst="rect">
            <a:avLst/>
          </a:prstGeom>
          <a:noFill/>
          <a:ln>
            <a:noFill/>
          </a:ln>
        </p:spPr>
        <p:txBody>
          <a:bodyPr wrap="square" anchor="ctr"/>
          <a:lstStyle/>
          <a:p>
            <a:pPr algn="r">
              <a:buNone/>
            </a:pPr>
            <a:r>
              <a:rPr lang="en-GB" sz="1000" b="1" dirty="0">
                <a:solidFill>
                  <a:srgbClr val="5A6B7D"/>
                </a:solidFill>
                <a:latin typeface="Segoe UI Semibold"/>
              </a:rPr>
              <a:t>TIMELINE</a:t>
            </a:r>
          </a:p>
        </p:txBody>
      </p:sp>
      <p:sp>
        <p:nvSpPr>
          <p:cNvPr id="201" name="timelineBar"/>
          <p:cNvSpPr/>
          <p:nvPr/>
        </p:nvSpPr>
        <p:spPr>
          <a:xfrm>
            <a:off x="1143000" y="4699000"/>
            <a:ext cx="10858500" cy="254000"/>
          </a:xfrm>
          <a:prstGeom prst="roundRect">
            <a:avLst>
              <a:gd name="adj" fmla="val 25000"/>
            </a:avLst>
          </a:prstGeom>
          <a:solidFill>
            <a:srgbClr val="E8ECF0"/>
          </a:solidFill>
          <a:ln>
            <a:noFill/>
          </a:ln>
        </p:spPr>
        <p:txBody>
          <a:bodyPr/>
          <a:lstStyle/>
          <a:p>
            <a:endParaRPr lang="en-GB"/>
          </a:p>
        </p:txBody>
      </p:sp>
      <p:sp>
        <p:nvSpPr>
          <p:cNvPr id="202" name="wk_0"/>
          <p:cNvSpPr txBox="1"/>
          <p:nvPr/>
        </p:nvSpPr>
        <p:spPr>
          <a:xfrm>
            <a:off x="914400" y="4699000"/>
            <a:ext cx="457200" cy="254000"/>
          </a:xfrm>
          <a:prstGeom prst="rect">
            <a:avLst/>
          </a:prstGeom>
          <a:noFill/>
          <a:ln>
            <a:noFill/>
          </a:ln>
        </p:spPr>
        <p:txBody>
          <a:bodyPr wrap="square" lIns="0" tIns="0" rIns="0" bIns="0" anchor="ctr"/>
          <a:lstStyle/>
          <a:p>
            <a:pPr algn="ctr">
              <a:buNone/>
            </a:pPr>
            <a:r>
              <a:rPr lang="en-GB" sz="1000" dirty="0">
                <a:solidFill>
                  <a:srgbClr val="5A6B7D"/>
                </a:solidFill>
                <a:latin typeface="Segoe UI"/>
              </a:rPr>
              <a:t>Wk 1</a:t>
            </a:r>
          </a:p>
        </p:txBody>
      </p:sp>
      <p:sp>
        <p:nvSpPr>
          <p:cNvPr id="203" name="wk_12"/>
          <p:cNvSpPr txBox="1"/>
          <p:nvPr/>
        </p:nvSpPr>
        <p:spPr>
          <a:xfrm>
            <a:off x="2271713" y="4699000"/>
            <a:ext cx="457200" cy="254000"/>
          </a:xfrm>
          <a:prstGeom prst="rect">
            <a:avLst/>
          </a:prstGeom>
          <a:noFill/>
          <a:ln>
            <a:noFill/>
          </a:ln>
        </p:spPr>
        <p:txBody>
          <a:bodyPr wrap="square" lIns="0" tIns="0" rIns="0" bIns="0" anchor="ctr"/>
          <a:lstStyle/>
          <a:p>
            <a:pPr algn="ctr">
              <a:buNone/>
            </a:pPr>
            <a:r>
              <a:rPr lang="en-GB" sz="1000" dirty="0">
                <a:solidFill>
                  <a:srgbClr val="5A6B7D"/>
                </a:solidFill>
                <a:latin typeface="Segoe UI"/>
              </a:rPr>
              <a:t>Wk 12</a:t>
            </a:r>
          </a:p>
        </p:txBody>
      </p:sp>
      <p:sp>
        <p:nvSpPr>
          <p:cNvPr id="204" name="wk_32"/>
          <p:cNvSpPr txBox="1"/>
          <p:nvPr/>
        </p:nvSpPr>
        <p:spPr>
          <a:xfrm>
            <a:off x="4533900" y="4699000"/>
            <a:ext cx="457200" cy="254000"/>
          </a:xfrm>
          <a:prstGeom prst="rect">
            <a:avLst/>
          </a:prstGeom>
          <a:noFill/>
          <a:ln>
            <a:noFill/>
          </a:ln>
        </p:spPr>
        <p:txBody>
          <a:bodyPr wrap="square" lIns="0" tIns="0" rIns="0" bIns="0" anchor="ctr"/>
          <a:lstStyle/>
          <a:p>
            <a:pPr algn="ctr">
              <a:buNone/>
            </a:pPr>
            <a:r>
              <a:rPr lang="en-GB" sz="1000" dirty="0">
                <a:solidFill>
                  <a:srgbClr val="5A6B7D"/>
                </a:solidFill>
                <a:latin typeface="Segoe UI"/>
              </a:rPr>
              <a:t>Wk 32</a:t>
            </a:r>
          </a:p>
        </p:txBody>
      </p:sp>
      <p:sp>
        <p:nvSpPr>
          <p:cNvPr id="205" name="wk_47"/>
          <p:cNvSpPr txBox="1"/>
          <p:nvPr/>
        </p:nvSpPr>
        <p:spPr>
          <a:xfrm>
            <a:off x="6230541" y="4699000"/>
            <a:ext cx="457200" cy="254000"/>
          </a:xfrm>
          <a:prstGeom prst="rect">
            <a:avLst/>
          </a:prstGeom>
          <a:noFill/>
          <a:ln>
            <a:noFill/>
          </a:ln>
        </p:spPr>
        <p:txBody>
          <a:bodyPr wrap="square" lIns="0" tIns="0" rIns="0" bIns="0" anchor="ctr"/>
          <a:lstStyle/>
          <a:p>
            <a:pPr algn="ctr">
              <a:buNone/>
            </a:pPr>
            <a:r>
              <a:rPr lang="en-GB" sz="1000" dirty="0">
                <a:solidFill>
                  <a:srgbClr val="5A6B7D"/>
                </a:solidFill>
                <a:latin typeface="Segoe UI"/>
              </a:rPr>
              <a:t>Wk 47</a:t>
            </a:r>
          </a:p>
        </p:txBody>
      </p:sp>
      <p:sp>
        <p:nvSpPr>
          <p:cNvPr id="206" name="wk_66"/>
          <p:cNvSpPr txBox="1"/>
          <p:nvPr/>
        </p:nvSpPr>
        <p:spPr>
          <a:xfrm>
            <a:off x="8379619" y="4699000"/>
            <a:ext cx="457200" cy="254000"/>
          </a:xfrm>
          <a:prstGeom prst="rect">
            <a:avLst/>
          </a:prstGeom>
          <a:noFill/>
          <a:ln>
            <a:noFill/>
          </a:ln>
        </p:spPr>
        <p:txBody>
          <a:bodyPr wrap="square" lIns="0" tIns="0" rIns="0" bIns="0" anchor="ctr"/>
          <a:lstStyle/>
          <a:p>
            <a:pPr algn="ctr">
              <a:buNone/>
            </a:pPr>
            <a:r>
              <a:rPr lang="en-GB" sz="1000" dirty="0">
                <a:solidFill>
                  <a:srgbClr val="5A6B7D"/>
                </a:solidFill>
                <a:latin typeface="Segoe UI"/>
              </a:rPr>
              <a:t>Wk 66</a:t>
            </a:r>
          </a:p>
        </p:txBody>
      </p:sp>
      <p:sp>
        <p:nvSpPr>
          <p:cNvPr id="207" name="wk_77"/>
          <p:cNvSpPr txBox="1"/>
          <p:nvPr/>
        </p:nvSpPr>
        <p:spPr>
          <a:xfrm>
            <a:off x="9623822" y="4699000"/>
            <a:ext cx="457200" cy="254000"/>
          </a:xfrm>
          <a:prstGeom prst="rect">
            <a:avLst/>
          </a:prstGeom>
          <a:noFill/>
          <a:ln>
            <a:noFill/>
          </a:ln>
        </p:spPr>
        <p:txBody>
          <a:bodyPr wrap="square" lIns="0" tIns="0" rIns="0" bIns="0" anchor="ctr"/>
          <a:lstStyle/>
          <a:p>
            <a:pPr algn="ctr">
              <a:buNone/>
            </a:pPr>
            <a:r>
              <a:rPr lang="en-GB" sz="1000" dirty="0">
                <a:solidFill>
                  <a:srgbClr val="5A6B7D"/>
                </a:solidFill>
                <a:latin typeface="Segoe UI"/>
              </a:rPr>
              <a:t>Wk 77</a:t>
            </a:r>
          </a:p>
        </p:txBody>
      </p:sp>
      <p:sp>
        <p:nvSpPr>
          <p:cNvPr id="208" name="wk_96"/>
          <p:cNvSpPr txBox="1"/>
          <p:nvPr/>
        </p:nvSpPr>
        <p:spPr>
          <a:xfrm>
            <a:off x="11684000" y="4699000"/>
            <a:ext cx="457200" cy="254000"/>
          </a:xfrm>
          <a:prstGeom prst="rect">
            <a:avLst/>
          </a:prstGeom>
          <a:noFill/>
          <a:ln>
            <a:noFill/>
          </a:ln>
        </p:spPr>
        <p:txBody>
          <a:bodyPr wrap="square" lIns="0" tIns="0" rIns="0" bIns="0" anchor="ctr"/>
          <a:lstStyle/>
          <a:p>
            <a:pPr algn="ctr">
              <a:buNone/>
            </a:pPr>
            <a:r>
              <a:rPr lang="en-GB" sz="1000" dirty="0">
                <a:solidFill>
                  <a:srgbClr val="5A6B7D"/>
                </a:solidFill>
                <a:latin typeface="Segoe UI"/>
              </a:rPr>
              <a:t>Wk 96+</a:t>
            </a:r>
          </a:p>
        </p:txBody>
      </p:sp>
      <p:sp>
        <p:nvSpPr>
          <p:cNvPr id="209" name="cardDuration"/>
          <p:cNvSpPr/>
          <p:nvPr/>
        </p:nvSpPr>
        <p:spPr>
          <a:xfrm>
            <a:off x="1143000" y="5207000"/>
            <a:ext cx="3302000" cy="889000"/>
          </a:xfrm>
          <a:prstGeom prst="roundRect">
            <a:avLst>
              <a:gd name="adj" fmla="val 8000"/>
            </a:avLst>
          </a:prstGeom>
          <a:solidFill>
            <a:srgbClr val="F0F4F8"/>
          </a:solidFill>
          <a:ln w="6350">
            <a:solidFill>
              <a:srgbClr val="1B2A4A">
                <a:alpha val="20000"/>
              </a:srgbClr>
            </a:solidFill>
          </a:ln>
        </p:spPr>
        <p:txBody>
          <a:bodyPr wrap="square" lIns="72000" tIns="36000" rIns="72000" bIns="36000" anchor="ctr"/>
          <a:lstStyle/>
          <a:p>
            <a:pPr algn="ctr">
              <a:buNone/>
            </a:pPr>
            <a:r>
              <a:rPr lang="en-GB" sz="2000" b="1" dirty="0">
                <a:solidFill>
                  <a:srgbClr val="1B2A4A"/>
                </a:solidFill>
                <a:latin typeface="Segoe UI Semibold"/>
              </a:rPr>
              <a:t>~18–24 months</a:t>
            </a:r>
          </a:p>
          <a:p>
            <a:pPr algn="ctr">
              <a:buNone/>
            </a:pPr>
            <a:r>
              <a:rPr lang="en-GB" sz="800" dirty="0">
                <a:solidFill>
                  <a:srgbClr val="5A6B7D"/>
                </a:solidFill>
                <a:latin typeface="Segoe UI"/>
              </a:rPr>
              <a:t>Total Programme Duration</a:t>
            </a:r>
          </a:p>
        </p:txBody>
      </p:sp>
      <p:sp>
        <p:nvSpPr>
          <p:cNvPr id="210" name="cardStages"/>
          <p:cNvSpPr/>
          <p:nvPr/>
        </p:nvSpPr>
        <p:spPr>
          <a:xfrm>
            <a:off x="4597400" y="5207000"/>
            <a:ext cx="3302000" cy="889000"/>
          </a:xfrm>
          <a:prstGeom prst="roundRect">
            <a:avLst>
              <a:gd name="adj" fmla="val 8000"/>
            </a:avLst>
          </a:prstGeom>
          <a:solidFill>
            <a:srgbClr val="F0F4F8"/>
          </a:solidFill>
          <a:ln w="6350">
            <a:solidFill>
              <a:srgbClr val="1B2A4A">
                <a:alpha val="20000"/>
              </a:srgbClr>
            </a:solidFill>
          </a:ln>
        </p:spPr>
        <p:txBody>
          <a:bodyPr wrap="square" lIns="72000" tIns="36000" rIns="72000" bIns="36000" anchor="ctr"/>
          <a:lstStyle/>
          <a:p>
            <a:pPr algn="ctr">
              <a:buNone/>
            </a:pPr>
            <a:r>
              <a:rPr lang="en-GB" sz="2000" b="1" dirty="0">
                <a:solidFill>
                  <a:srgbClr val="1B2A4A"/>
                </a:solidFill>
                <a:latin typeface="Segoe UI Semibold"/>
              </a:rPr>
              <a:t>20 Stages</a:t>
            </a:r>
          </a:p>
          <a:p>
            <a:pPr algn="ctr">
              <a:buNone/>
            </a:pPr>
            <a:r>
              <a:rPr lang="en-GB" sz="800" dirty="0">
                <a:solidFill>
                  <a:srgbClr val="5A6B7D"/>
                </a:solidFill>
                <a:latin typeface="Segoe UI"/>
              </a:rPr>
              <a:t>6 Governance Phases · 19 Gate Milestones</a:t>
            </a:r>
          </a:p>
        </p:txBody>
      </p:sp>
      <p:sp>
        <p:nvSpPr>
          <p:cNvPr id="211" name="cardExecTime"/>
          <p:cNvSpPr/>
          <p:nvPr/>
        </p:nvSpPr>
        <p:spPr>
          <a:xfrm>
            <a:off x="8051800" y="5207000"/>
            <a:ext cx="3302000" cy="889000"/>
          </a:xfrm>
          <a:prstGeom prst="roundRect">
            <a:avLst>
              <a:gd name="adj" fmla="val 8000"/>
            </a:avLst>
          </a:prstGeom>
          <a:solidFill>
            <a:srgbClr val="F0F4F8"/>
          </a:solidFill>
          <a:ln w="6350">
            <a:solidFill>
              <a:srgbClr val="1B2A4A">
                <a:alpha val="20000"/>
              </a:srgbClr>
            </a:solidFill>
          </a:ln>
        </p:spPr>
        <p:txBody>
          <a:bodyPr wrap="square" lIns="72000" tIns="36000" rIns="72000" bIns="36000" anchor="ctr"/>
          <a:lstStyle/>
          <a:p>
            <a:pPr algn="ctr">
              <a:buNone/>
            </a:pPr>
            <a:r>
              <a:rPr lang="en-GB" sz="2000" b="1" dirty="0">
                <a:solidFill>
                  <a:srgbClr val="1B2A4A"/>
                </a:solidFill>
                <a:latin typeface="Segoe UI Semibold"/>
              </a:rPr>
              <a:t>~8–10 days</a:t>
            </a:r>
          </a:p>
          <a:p>
            <a:pPr algn="ctr">
              <a:buNone/>
            </a:pPr>
            <a:r>
              <a:rPr lang="en-GB" sz="800" dirty="0">
                <a:solidFill>
                  <a:srgbClr val="5A6B7D"/>
                </a:solidFill>
                <a:latin typeface="Segoe UI"/>
              </a:rPr>
              <a:t>Total Executive Time Commitment</a:t>
            </a:r>
          </a:p>
        </p:txBody>
      </p:sp>
      <p:sp>
        <p:nvSpPr>
          <p:cNvPr id="250" name="md_biz_case"/>
          <p:cNvSpPr/>
          <p:nvPr/>
        </p:nvSpPr>
        <p:spPr>
          <a:xfrm rot="2700000">
            <a:off x="6375400" y="2717800"/>
            <a:ext cx="88900" cy="88900"/>
          </a:xfrm>
          <a:prstGeom prst="rect">
            <a:avLst/>
          </a:prstGeom>
          <a:solidFill>
            <a:srgbClr val="9C4FB6"/>
          </a:solidFill>
          <a:ln>
            <a:noFill/>
          </a:ln>
        </p:spPr>
        <p:txBody>
          <a:bodyPr/>
          <a:lstStyle/>
          <a:p>
            <a:endParaRPr lang="en-GB"/>
          </a:p>
        </p:txBody>
      </p:sp>
      <p:sp>
        <p:nvSpPr>
          <p:cNvPr id="251" name="ml_biz_case"/>
          <p:cNvSpPr/>
          <p:nvPr/>
        </p:nvSpPr>
        <p:spPr>
          <a:xfrm>
            <a:off x="6096000" y="2819400"/>
            <a:ext cx="660400" cy="330200"/>
          </a:xfrm>
          <a:prstGeom prst="rect">
            <a:avLst/>
          </a:prstGeom>
          <a:noFill/>
          <a:ln>
            <a:noFill/>
          </a:ln>
        </p:spPr>
        <p:txBody>
          <a:bodyPr lIns="0" tIns="0" rIns="0" bIns="0" anchor="t"/>
          <a:lstStyle/>
          <a:p>
            <a:pPr algn="ctr">
              <a:lnSpc>
                <a:spcPts val="550"/>
              </a:lnSpc>
              <a:buNone/>
            </a:pPr>
            <a:r>
              <a:rPr lang="en-GB" sz="1000" dirty="0">
                <a:solidFill>
                  <a:srgbClr val="7D3C98"/>
                </a:solidFill>
                <a:latin typeface="Segoe UI"/>
              </a:rPr>
              <a:t>Biz Case
Confirmed</a:t>
            </a:r>
          </a:p>
        </p:txBody>
      </p:sp>
    </p:spTree>
    <p:extLst>
      <p:ext uri="{BB962C8B-B14F-4D97-AF65-F5344CB8AC3E}">
        <p14:creationId xmlns:p14="http://schemas.microsoft.com/office/powerpoint/2010/main" val="351636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500" name="headerBar"/>
          <p:cNvSpPr/>
          <p:nvPr/>
        </p:nvSpPr>
        <p:spPr>
          <a:xfrm>
            <a:off x="0" y="0"/>
            <a:ext cx="12192000" cy="508000"/>
          </a:xfrm>
          <a:prstGeom prst="rect">
            <a:avLst/>
          </a:prstGeom>
          <a:solidFill>
            <a:srgbClr val="1B2A4A"/>
          </a:solidFill>
          <a:ln>
            <a:noFill/>
          </a:ln>
        </p:spPr>
        <p:txBody>
          <a:bodyPr wrap="square" lIns="180000" anchor="ctr"/>
          <a:lstStyle/>
          <a:p>
            <a:pPr algn="l">
              <a:buNone/>
            </a:pPr>
            <a:r>
              <a:rPr lang="en-GB" sz="1400" b="1" dirty="0">
                <a:solidFill>
                  <a:srgbClr val="FFFFFF"/>
                </a:solidFill>
                <a:latin typeface="Segoe UI Semibold"/>
              </a:rPr>
              <a:t>Phase Detail View</a:t>
            </a:r>
            <a:r>
              <a:rPr lang="en-GB" sz="1000" dirty="0">
                <a:solidFill>
                  <a:srgbClr val="8FA3BF"/>
                </a:solidFill>
                <a:latin typeface="Segoe UI"/>
              </a:rPr>
              <a:t>   Activities · Milestones · Executive Time</a:t>
            </a:r>
          </a:p>
        </p:txBody>
      </p:sp>
      <p:sp>
        <p:nvSpPr>
          <p:cNvPr id="502" name="accentLine"/>
          <p:cNvSpPr/>
          <p:nvPr/>
        </p:nvSpPr>
        <p:spPr>
          <a:xfrm>
            <a:off x="0" y="508000"/>
            <a:ext cx="12192000" cy="25400"/>
          </a:xfrm>
          <a:prstGeom prst="rect">
            <a:avLst/>
          </a:prstGeom>
          <a:solidFill>
            <a:srgbClr val="E89A35"/>
          </a:solidFill>
          <a:ln>
            <a:noFill/>
          </a:ln>
        </p:spPr>
        <p:txBody>
          <a:bodyPr/>
          <a:lstStyle/>
          <a:p>
            <a:endParaRPr lang="en-GB"/>
          </a:p>
        </p:txBody>
      </p:sp>
      <p:sp>
        <p:nvSpPr>
          <p:cNvPr id="600" name="strip0"/>
          <p:cNvSpPr/>
          <p:nvPr/>
        </p:nvSpPr>
        <p:spPr>
          <a:xfrm>
            <a:off x="190500" y="609600"/>
            <a:ext cx="63500" cy="1727200"/>
          </a:xfrm>
          <a:prstGeom prst="rect">
            <a:avLst/>
          </a:prstGeom>
          <a:solidFill>
            <a:srgbClr val="E89A35"/>
          </a:solidFill>
          <a:ln>
            <a:noFill/>
          </a:ln>
        </p:spPr>
        <p:txBody>
          <a:bodyPr/>
          <a:lstStyle/>
          <a:p>
            <a:endParaRPr lang="en-GB"/>
          </a:p>
        </p:txBody>
      </p:sp>
      <p:sp>
        <p:nvSpPr>
          <p:cNvPr id="601" name="card0"/>
          <p:cNvSpPr/>
          <p:nvPr/>
        </p:nvSpPr>
        <p:spPr>
          <a:xfrm>
            <a:off x="254000" y="609600"/>
            <a:ext cx="5778500" cy="1727200"/>
          </a:xfrm>
          <a:prstGeom prst="rect">
            <a:avLst/>
          </a:prstGeom>
          <a:solidFill>
            <a:srgbClr val="0F1D33"/>
          </a:solidFill>
          <a:ln>
            <a:noFill/>
          </a:ln>
        </p:spPr>
        <p:txBody>
          <a:bodyPr wrap="square" lIns="72000" tIns="54000" rIns="72000" bIns="36000" anchor="t"/>
          <a:lstStyle/>
          <a:p>
            <a:pPr algn="l">
              <a:buNone/>
            </a:pPr>
            <a:r>
              <a:rPr lang="en-GB" sz="1000" b="1" dirty="0">
                <a:solidFill>
                  <a:srgbClr val="E8832A"/>
                </a:solidFill>
                <a:latin typeface="Segoe UI Semibold"/>
              </a:rPr>
              <a:t>Pre-Programme</a:t>
            </a:r>
            <a:r>
              <a:rPr lang="en-GB" sz="800" dirty="0">
                <a:solidFill>
                  <a:srgbClr val="8FA3BF"/>
                </a:solidFill>
                <a:latin typeface="Segoe UI"/>
              </a:rPr>
              <a:t>   12 weeks  ·  Stages 0–5</a:t>
            </a:r>
          </a:p>
          <a:p>
            <a:pPr algn="l">
              <a:buNone/>
            </a:pPr>
            <a:endParaRPr lang="en-GB" sz="400" dirty="0"/>
          </a:p>
          <a:p>
            <a:pPr algn="l">
              <a:buNone/>
            </a:pPr>
            <a:r>
              <a:rPr lang="en-GB" sz="1000" b="1" dirty="0">
                <a:solidFill>
                  <a:srgbClr val="FFFFFF"/>
                </a:solidFill>
                <a:latin typeface="Segoe UI Semibold"/>
              </a:rPr>
              <a:t>Activities  </a:t>
            </a:r>
            <a:r>
              <a:rPr lang="en-GB" sz="1000" dirty="0">
                <a:solidFill>
                  <a:srgbClr val="C8D6E5"/>
                </a:solidFill>
                <a:latin typeface="Segoe UI"/>
              </a:rPr>
              <a:t>Strategic workshops, Benefits Map, Governance Charter</a:t>
            </a:r>
          </a:p>
          <a:p>
            <a:pPr algn="l">
              <a:buNone/>
            </a:pPr>
            <a:endParaRPr lang="en-GB" sz="300" dirty="0"/>
          </a:p>
          <a:p>
            <a:pPr algn="l">
              <a:buNone/>
            </a:pPr>
            <a:r>
              <a:rPr lang="en-GB" sz="1000" b="1" dirty="0">
                <a:solidFill>
                  <a:srgbClr val="FFFFFF"/>
                </a:solidFill>
                <a:latin typeface="Segoe UI Semibold"/>
              </a:rPr>
              <a:t>Milestones  </a:t>
            </a:r>
            <a:r>
              <a:rPr lang="en-GB" sz="1000" dirty="0">
                <a:solidFill>
                  <a:srgbClr val="C8D6E5"/>
                </a:solidFill>
                <a:latin typeface="Segoe UI"/>
              </a:rPr>
              <a:t>Vision Charter (Wk 4) · Benefits Map (Wk 8) · Charter signed (Wk 12)</a:t>
            </a:r>
          </a:p>
          <a:p>
            <a:pPr algn="l">
              <a:buNone/>
            </a:pPr>
            <a:endParaRPr lang="en-GB" sz="300" dirty="0"/>
          </a:p>
          <a:p>
            <a:pPr algn="l">
              <a:buNone/>
            </a:pPr>
            <a:r>
              <a:rPr lang="en-GB" sz="1000" b="1" dirty="0">
                <a:solidFill>
                  <a:srgbClr val="FFFFFF"/>
                </a:solidFill>
                <a:latin typeface="Segoe UI Semibold"/>
              </a:rPr>
              <a:t>Exec Time  </a:t>
            </a:r>
            <a:r>
              <a:rPr lang="en-GB" sz="1000" dirty="0">
                <a:solidFill>
                  <a:srgbClr val="C8D6E5"/>
                </a:solidFill>
                <a:latin typeface="Segoe UI"/>
              </a:rPr>
              <a:t>1.5 days workshops + pre-work</a:t>
            </a:r>
          </a:p>
        </p:txBody>
      </p:sp>
      <p:sp>
        <p:nvSpPr>
          <p:cNvPr id="603" name="strip1"/>
          <p:cNvSpPr/>
          <p:nvPr/>
        </p:nvSpPr>
        <p:spPr>
          <a:xfrm>
            <a:off x="6159500" y="609600"/>
            <a:ext cx="63500" cy="1727200"/>
          </a:xfrm>
          <a:prstGeom prst="rect">
            <a:avLst/>
          </a:prstGeom>
          <a:solidFill>
            <a:srgbClr val="C0392B"/>
          </a:solidFill>
          <a:ln>
            <a:noFill/>
          </a:ln>
        </p:spPr>
        <p:txBody>
          <a:bodyPr/>
          <a:lstStyle/>
          <a:p>
            <a:endParaRPr lang="en-GB"/>
          </a:p>
        </p:txBody>
      </p:sp>
      <p:sp>
        <p:nvSpPr>
          <p:cNvPr id="604" name="card1"/>
          <p:cNvSpPr/>
          <p:nvPr/>
        </p:nvSpPr>
        <p:spPr>
          <a:xfrm>
            <a:off x="6223000" y="609600"/>
            <a:ext cx="5778500" cy="1727200"/>
          </a:xfrm>
          <a:prstGeom prst="rect">
            <a:avLst/>
          </a:prstGeom>
          <a:solidFill>
            <a:srgbClr val="0F1D33"/>
          </a:solidFill>
          <a:ln>
            <a:noFill/>
          </a:ln>
        </p:spPr>
        <p:txBody>
          <a:bodyPr wrap="square" lIns="72000" tIns="54000" rIns="72000" bIns="36000" anchor="t"/>
          <a:lstStyle/>
          <a:p>
            <a:pPr algn="l">
              <a:buNone/>
            </a:pPr>
            <a:r>
              <a:rPr lang="en-GB" sz="1000" b="1" dirty="0">
                <a:solidFill>
                  <a:srgbClr val="C0392B"/>
                </a:solidFill>
                <a:latin typeface="Segoe UI Semibold"/>
              </a:rPr>
              <a:t>Selection</a:t>
            </a:r>
            <a:r>
              <a:rPr lang="en-GB" sz="800" dirty="0">
                <a:solidFill>
                  <a:srgbClr val="8FA3BF"/>
                </a:solidFill>
                <a:latin typeface="Segoe UI"/>
              </a:rPr>
              <a:t>   17–24 weeks  ·  Stages 6–9</a:t>
            </a:r>
          </a:p>
          <a:p>
            <a:pPr algn="l">
              <a:buNone/>
            </a:pPr>
            <a:endParaRPr lang="en-GB" sz="400" dirty="0"/>
          </a:p>
          <a:p>
            <a:pPr algn="l">
              <a:buNone/>
            </a:pPr>
            <a:r>
              <a:rPr lang="en-GB" sz="1000" b="1" dirty="0">
                <a:solidFill>
                  <a:srgbClr val="FFFFFF"/>
                </a:solidFill>
                <a:latin typeface="Segoe UI Semibold"/>
              </a:rPr>
              <a:t>Activities  </a:t>
            </a:r>
            <a:r>
              <a:rPr lang="en-GB" sz="1000" dirty="0">
                <a:solidFill>
                  <a:srgbClr val="C8D6E5"/>
                </a:solidFill>
                <a:latin typeface="Segoe UI"/>
              </a:rPr>
              <a:t>Business case, RFI, scripted demos, SI evaluation, contracts</a:t>
            </a:r>
          </a:p>
          <a:p>
            <a:pPr algn="l">
              <a:buNone/>
            </a:pPr>
            <a:endParaRPr lang="en-GB" sz="300" dirty="0"/>
          </a:p>
          <a:p>
            <a:pPr algn="l">
              <a:buNone/>
            </a:pPr>
            <a:r>
              <a:rPr lang="en-GB" sz="1000" b="1" dirty="0">
                <a:solidFill>
                  <a:srgbClr val="FFFFFF"/>
                </a:solidFill>
                <a:latin typeface="Segoe UI Semibold"/>
              </a:rPr>
              <a:t>Milestones  </a:t>
            </a:r>
            <a:r>
              <a:rPr lang="en-GB" sz="1000" dirty="0">
                <a:solidFill>
                  <a:srgbClr val="C8D6E5"/>
                </a:solidFill>
                <a:latin typeface="Segoe UI"/>
              </a:rPr>
              <a:t>Funding (S6) · Shortlist (S7) · Vendor (S8) · Contracts (S9)</a:t>
            </a:r>
          </a:p>
          <a:p>
            <a:pPr algn="l">
              <a:buNone/>
            </a:pPr>
            <a:endParaRPr lang="en-GB" sz="300" dirty="0"/>
          </a:p>
          <a:p>
            <a:pPr algn="l">
              <a:buNone/>
            </a:pPr>
            <a:r>
              <a:rPr lang="en-GB" sz="1000" b="1" dirty="0">
                <a:solidFill>
                  <a:srgbClr val="FFFFFF"/>
                </a:solidFill>
                <a:latin typeface="Segoe UI Semibold"/>
              </a:rPr>
              <a:t>Exec Time  </a:t>
            </a:r>
            <a:r>
              <a:rPr lang="en-GB" sz="1000" dirty="0">
                <a:solidFill>
                  <a:srgbClr val="C8D6E5"/>
                </a:solidFill>
                <a:latin typeface="Segoe UI"/>
              </a:rPr>
              <a:t>4–5 days (demos, interviews, approvals)</a:t>
            </a:r>
          </a:p>
        </p:txBody>
      </p:sp>
      <p:sp>
        <p:nvSpPr>
          <p:cNvPr id="606" name="strip2"/>
          <p:cNvSpPr/>
          <p:nvPr/>
        </p:nvSpPr>
        <p:spPr>
          <a:xfrm>
            <a:off x="190500" y="2438400"/>
            <a:ext cx="63500" cy="1727200"/>
          </a:xfrm>
          <a:prstGeom prst="rect">
            <a:avLst/>
          </a:prstGeom>
          <a:solidFill>
            <a:srgbClr val="9C4FB6"/>
          </a:solidFill>
          <a:ln>
            <a:noFill/>
          </a:ln>
        </p:spPr>
        <p:txBody>
          <a:bodyPr/>
          <a:lstStyle/>
          <a:p>
            <a:endParaRPr lang="en-GB"/>
          </a:p>
        </p:txBody>
      </p:sp>
      <p:sp>
        <p:nvSpPr>
          <p:cNvPr id="607" name="card2"/>
          <p:cNvSpPr/>
          <p:nvPr/>
        </p:nvSpPr>
        <p:spPr>
          <a:xfrm>
            <a:off x="254000" y="2438400"/>
            <a:ext cx="5778500" cy="1727200"/>
          </a:xfrm>
          <a:prstGeom prst="rect">
            <a:avLst/>
          </a:prstGeom>
          <a:solidFill>
            <a:srgbClr val="0F1D33"/>
          </a:solidFill>
          <a:ln>
            <a:noFill/>
          </a:ln>
        </p:spPr>
        <p:txBody>
          <a:bodyPr wrap="square" lIns="72000" tIns="54000" rIns="72000" bIns="36000" anchor="t"/>
          <a:lstStyle/>
          <a:p>
            <a:pPr algn="l">
              <a:buNone/>
            </a:pPr>
            <a:r>
              <a:rPr lang="en-GB" sz="1000" b="1" dirty="0">
                <a:solidFill>
                  <a:srgbClr val="7D3C98"/>
                </a:solidFill>
                <a:latin typeface="Segoe UI Semibold"/>
              </a:rPr>
              <a:t>Setup &amp; Design</a:t>
            </a:r>
            <a:r>
              <a:rPr lang="en-GB" sz="800" dirty="0">
                <a:solidFill>
                  <a:srgbClr val="8FA3BF"/>
                </a:solidFill>
                <a:latin typeface="Segoe UI"/>
              </a:rPr>
              <a:t>   12–18 weeks  ·  Stages 10–12</a:t>
            </a:r>
          </a:p>
          <a:p>
            <a:pPr algn="l">
              <a:buNone/>
            </a:pPr>
            <a:endParaRPr lang="en-GB" sz="400" dirty="0"/>
          </a:p>
          <a:p>
            <a:pPr algn="l">
              <a:buNone/>
            </a:pPr>
            <a:r>
              <a:rPr lang="en-GB" sz="1000" b="1" dirty="0">
                <a:solidFill>
                  <a:srgbClr val="FFFFFF"/>
                </a:solidFill>
                <a:latin typeface="Segoe UI Semibold"/>
              </a:rPr>
              <a:t>Activities  </a:t>
            </a:r>
            <a:r>
              <a:rPr lang="en-GB" sz="1000" dirty="0">
                <a:solidFill>
                  <a:srgbClr val="C8D6E5"/>
                </a:solidFill>
                <a:latin typeface="Segoe UI"/>
              </a:rPr>
              <a:t>SI onboarding, discovery workshops, FDDs, DA sign-off</a:t>
            </a:r>
          </a:p>
          <a:p>
            <a:pPr algn="l">
              <a:buNone/>
            </a:pPr>
            <a:endParaRPr lang="en-GB" sz="300" dirty="0"/>
          </a:p>
          <a:p>
            <a:pPr algn="l">
              <a:buNone/>
            </a:pPr>
            <a:r>
              <a:rPr lang="en-GB" sz="1000" b="1" dirty="0">
                <a:solidFill>
                  <a:srgbClr val="FFFFFF"/>
                </a:solidFill>
                <a:latin typeface="Segoe UI Semibold"/>
              </a:rPr>
              <a:t>Milestones  </a:t>
            </a:r>
            <a:r>
              <a:rPr lang="en-GB" sz="1000" dirty="0">
                <a:solidFill>
                  <a:srgbClr val="C8D6E5"/>
                </a:solidFill>
                <a:latin typeface="Segoe UI"/>
              </a:rPr>
              <a:t>Governance live (S10) · Discovery (S11) · DA sign-off + Biz Case Confirmed (S12)</a:t>
            </a:r>
          </a:p>
          <a:p>
            <a:pPr algn="l">
              <a:buNone/>
            </a:pPr>
            <a:endParaRPr lang="en-GB" sz="300" dirty="0"/>
          </a:p>
          <a:p>
            <a:pPr algn="l">
              <a:buNone/>
            </a:pPr>
            <a:r>
              <a:rPr lang="en-GB" sz="1000" b="1" dirty="0">
                <a:solidFill>
                  <a:srgbClr val="FFFFFF"/>
                </a:solidFill>
                <a:latin typeface="Segoe UI Semibold"/>
              </a:rPr>
              <a:t>Exec Time  </a:t>
            </a:r>
            <a:r>
              <a:rPr lang="en-GB" sz="1000" dirty="0">
                <a:solidFill>
                  <a:srgbClr val="C8D6E5"/>
                </a:solidFill>
                <a:latin typeface="Segoe UI"/>
              </a:rPr>
              <a:t>Monthly Steering Committee</a:t>
            </a:r>
          </a:p>
        </p:txBody>
      </p:sp>
      <p:sp>
        <p:nvSpPr>
          <p:cNvPr id="609" name="strip3"/>
          <p:cNvSpPr/>
          <p:nvPr/>
        </p:nvSpPr>
        <p:spPr>
          <a:xfrm>
            <a:off x="6159500" y="2438400"/>
            <a:ext cx="63500" cy="1727200"/>
          </a:xfrm>
          <a:prstGeom prst="rect">
            <a:avLst/>
          </a:prstGeom>
          <a:solidFill>
            <a:srgbClr val="DD594D"/>
          </a:solidFill>
          <a:ln>
            <a:noFill/>
          </a:ln>
        </p:spPr>
        <p:txBody>
          <a:bodyPr/>
          <a:lstStyle/>
          <a:p>
            <a:endParaRPr lang="en-GB"/>
          </a:p>
        </p:txBody>
      </p:sp>
      <p:sp>
        <p:nvSpPr>
          <p:cNvPr id="610" name="card3"/>
          <p:cNvSpPr/>
          <p:nvPr/>
        </p:nvSpPr>
        <p:spPr>
          <a:xfrm>
            <a:off x="6223000" y="2438400"/>
            <a:ext cx="5778500" cy="1727200"/>
          </a:xfrm>
          <a:prstGeom prst="rect">
            <a:avLst/>
          </a:prstGeom>
          <a:solidFill>
            <a:srgbClr val="0F1D33"/>
          </a:solidFill>
          <a:ln>
            <a:noFill/>
          </a:ln>
        </p:spPr>
        <p:txBody>
          <a:bodyPr wrap="square" lIns="72000" tIns="54000" rIns="72000" bIns="36000" anchor="t"/>
          <a:lstStyle/>
          <a:p>
            <a:pPr algn="l">
              <a:buNone/>
            </a:pPr>
            <a:r>
              <a:rPr lang="en-GB" sz="1000" b="1" dirty="0">
                <a:solidFill>
                  <a:srgbClr val="E74C3C"/>
                </a:solidFill>
                <a:latin typeface="Segoe UI Semibold"/>
              </a:rPr>
              <a:t>Build &amp; Test   14–24 weeks  ·  Build &amp; Test (S13–S14)Activities  Agile sprints, Unit, FAT, Mini-BAT, SAT, SIT, UAT, BAT, NFTMilestones  Sprint 0 complete · Build complete (S13) · Go-live ready (S14)Exec Time  Monthly Steering + BAT participation</a:t>
            </a:r>
            <a:r>
              <a:rPr lang="en-GB" sz="800" dirty="0">
                <a:solidFill>
                  <a:srgbClr val="8FA3BF"/>
                </a:solidFill>
                <a:latin typeface="Segoe UI"/>
              </a:rPr>
              <a:t/>
            </a:r>
          </a:p>
          <a:p>
            <a:pPr algn="l">
              <a:buNone/>
            </a:pPr>
            <a:endParaRPr lang="en-GB" sz="400" dirty="0"/>
          </a:p>
          <a:p>
            <a:pPr algn="l">
              <a:buNone/>
            </a:pPr>
            <a:r>
              <a:rPr lang="en-GB" sz="1000" b="1" dirty="0">
                <a:solidFill>
                  <a:srgbClr val="FFFFFF"/>
                </a:solidFill>
                <a:latin typeface="Segoe UI Semibold"/>
              </a:rPr>
              <a:t/>
            </a:r>
            <a:r>
              <a:rPr lang="en-GB" sz="1000" dirty="0">
                <a:solidFill>
                  <a:srgbClr val="C8D6E5"/>
                </a:solidFill>
                <a:latin typeface="Segoe UI"/>
              </a:rPr>
              <a:t/>
            </a:r>
          </a:p>
          <a:p>
            <a:pPr algn="l">
              <a:buNone/>
            </a:pPr>
            <a:endParaRPr lang="en-GB" sz="300" dirty="0"/>
          </a:p>
          <a:p>
            <a:pPr algn="l">
              <a:buNone/>
            </a:pPr>
            <a:r>
              <a:rPr lang="en-GB" sz="1000" b="1" dirty="0">
                <a:solidFill>
                  <a:srgbClr val="FFFFFF"/>
                </a:solidFill>
                <a:latin typeface="Segoe UI Semibold"/>
              </a:rPr>
              <a:t/>
            </a:r>
            <a:r>
              <a:rPr lang="en-GB" sz="1000" dirty="0">
                <a:solidFill>
                  <a:srgbClr val="C8D6E5"/>
                </a:solidFill>
                <a:latin typeface="Segoe UI"/>
              </a:rPr>
              <a:t/>
            </a:r>
          </a:p>
          <a:p>
            <a:pPr algn="l">
              <a:buNone/>
            </a:pPr>
            <a:endParaRPr lang="en-GB" sz="300" dirty="0"/>
          </a:p>
          <a:p>
            <a:pPr algn="l">
              <a:buNone/>
            </a:pPr>
            <a:r>
              <a:rPr lang="en-GB" sz="1000" b="1" dirty="0">
                <a:solidFill>
                  <a:srgbClr val="FFFFFF"/>
                </a:solidFill>
                <a:latin typeface="Segoe UI Semibold"/>
              </a:rPr>
              <a:t/>
            </a:r>
            <a:r>
              <a:rPr lang="en-GB" sz="1000" dirty="0">
                <a:solidFill>
                  <a:srgbClr val="C8D6E5"/>
                </a:solidFill>
                <a:latin typeface="Segoe UI"/>
              </a:rPr>
              <a:t/>
            </a:r>
          </a:p>
        </p:txBody>
      </p:sp>
      <p:sp>
        <p:nvSpPr>
          <p:cNvPr id="612" name="strip4"/>
          <p:cNvSpPr/>
          <p:nvPr/>
        </p:nvSpPr>
        <p:spPr>
          <a:xfrm>
            <a:off x="190500" y="4267200"/>
            <a:ext cx="63500" cy="1727200"/>
          </a:xfrm>
          <a:prstGeom prst="rect">
            <a:avLst/>
          </a:prstGeom>
          <a:solidFill>
            <a:srgbClr val="42A55F"/>
          </a:solidFill>
          <a:ln>
            <a:noFill/>
          </a:ln>
        </p:spPr>
        <p:txBody>
          <a:bodyPr/>
          <a:lstStyle/>
          <a:p>
            <a:endParaRPr lang="en-GB"/>
          </a:p>
        </p:txBody>
      </p:sp>
      <p:sp>
        <p:nvSpPr>
          <p:cNvPr id="613" name="card4"/>
          <p:cNvSpPr/>
          <p:nvPr/>
        </p:nvSpPr>
        <p:spPr>
          <a:xfrm>
            <a:off x="254000" y="4267200"/>
            <a:ext cx="5778500" cy="1727200"/>
          </a:xfrm>
          <a:prstGeom prst="rect">
            <a:avLst/>
          </a:prstGeom>
          <a:solidFill>
            <a:srgbClr val="0F1D33"/>
          </a:solidFill>
          <a:ln>
            <a:noFill/>
          </a:ln>
        </p:spPr>
        <p:txBody>
          <a:bodyPr wrap="square" lIns="72000" tIns="54000" rIns="72000" bIns="36000" anchor="t"/>
          <a:lstStyle/>
          <a:p>
            <a:pPr algn="l">
              <a:buNone/>
            </a:pPr>
            <a:r>
              <a:rPr lang="en-GB" sz="1000" b="1" dirty="0">
                <a:solidFill>
                  <a:srgbClr val="27AE60"/>
                </a:solidFill>
                <a:latin typeface="Segoe UI Semibold"/>
              </a:rPr>
              <a:t>Deploy</a:t>
            </a:r>
            <a:r>
              <a:rPr lang="en-GB" sz="800" dirty="0">
                <a:solidFill>
                  <a:srgbClr val="8FA3BF"/>
                </a:solidFill>
                <a:latin typeface="Segoe UI"/>
              </a:rPr>
              <a:t>   8–14 weeks  ·  Stages 15–17</a:t>
            </a:r>
          </a:p>
          <a:p>
            <a:pPr algn="l">
              <a:buNone/>
            </a:pPr>
            <a:endParaRPr lang="en-GB" sz="400" dirty="0"/>
          </a:p>
          <a:p>
            <a:pPr algn="l">
              <a:buNone/>
            </a:pPr>
            <a:r>
              <a:rPr lang="en-GB" sz="1000" b="1" dirty="0">
                <a:solidFill>
                  <a:srgbClr val="FFFFFF"/>
                </a:solidFill>
                <a:latin typeface="Segoe UI Semibold"/>
              </a:rPr>
              <a:t>Activities  </a:t>
            </a:r>
            <a:r>
              <a:rPr lang="en-GB" sz="1000" dirty="0">
                <a:solidFill>
                  <a:srgbClr val="C8D6E5"/>
                </a:solidFill>
                <a:latin typeface="Segoe UI"/>
              </a:rPr>
              <a:t>Cutover planning, go-live, war room, hypercare</a:t>
            </a:r>
          </a:p>
          <a:p>
            <a:pPr algn="l">
              <a:buNone/>
            </a:pPr>
            <a:endParaRPr lang="en-GB" sz="300" dirty="0"/>
          </a:p>
          <a:p>
            <a:pPr algn="l">
              <a:buNone/>
            </a:pPr>
            <a:r>
              <a:rPr lang="en-GB" sz="1000" b="1" dirty="0">
                <a:solidFill>
                  <a:srgbClr val="FFFFFF"/>
                </a:solidFill>
                <a:latin typeface="Segoe UI Semibold"/>
              </a:rPr>
              <a:t>Milestones  </a:t>
            </a:r>
            <a:r>
              <a:rPr lang="en-GB" sz="1000" dirty="0">
                <a:solidFill>
                  <a:srgbClr val="C8D6E5"/>
                </a:solidFill>
                <a:latin typeface="Segoe UI"/>
              </a:rPr>
              <a:t>Go/no-go decision · GO-LIVE · Hypercare exit</a:t>
            </a:r>
          </a:p>
          <a:p>
            <a:pPr algn="l">
              <a:buNone/>
            </a:pPr>
            <a:endParaRPr lang="en-GB" sz="300" dirty="0"/>
          </a:p>
          <a:p>
            <a:pPr algn="l">
              <a:buNone/>
            </a:pPr>
            <a:r>
              <a:rPr lang="en-GB" sz="1000" b="1" dirty="0">
                <a:solidFill>
                  <a:srgbClr val="FFFFFF"/>
                </a:solidFill>
                <a:latin typeface="Segoe UI Semibold"/>
              </a:rPr>
              <a:t>Exec Time  </a:t>
            </a:r>
            <a:r>
              <a:rPr lang="en-GB" sz="1000" dirty="0">
                <a:solidFill>
                  <a:srgbClr val="C8D6E5"/>
                </a:solidFill>
                <a:latin typeface="Segoe UI"/>
              </a:rPr>
              <a:t>Go/no-go decision, weekly updates</a:t>
            </a:r>
          </a:p>
        </p:txBody>
      </p:sp>
      <p:sp>
        <p:nvSpPr>
          <p:cNvPr id="615" name="strip5"/>
          <p:cNvSpPr/>
          <p:nvPr/>
        </p:nvSpPr>
        <p:spPr>
          <a:xfrm>
            <a:off x="6159500" y="4267200"/>
            <a:ext cx="63500" cy="1727200"/>
          </a:xfrm>
          <a:prstGeom prst="rect">
            <a:avLst/>
          </a:prstGeom>
          <a:solidFill>
            <a:srgbClr val="2BA89D"/>
          </a:solidFill>
          <a:ln>
            <a:noFill/>
          </a:ln>
        </p:spPr>
        <p:txBody>
          <a:bodyPr/>
          <a:lstStyle/>
          <a:p>
            <a:endParaRPr lang="en-GB"/>
          </a:p>
        </p:txBody>
      </p:sp>
      <p:sp>
        <p:nvSpPr>
          <p:cNvPr id="616" name="card5"/>
          <p:cNvSpPr/>
          <p:nvPr/>
        </p:nvSpPr>
        <p:spPr>
          <a:xfrm>
            <a:off x="6223000" y="4267200"/>
            <a:ext cx="5778500" cy="1727200"/>
          </a:xfrm>
          <a:prstGeom prst="rect">
            <a:avLst/>
          </a:prstGeom>
          <a:solidFill>
            <a:srgbClr val="0F1D33"/>
          </a:solidFill>
          <a:ln>
            <a:noFill/>
          </a:ln>
        </p:spPr>
        <p:txBody>
          <a:bodyPr wrap="square" lIns="72000" tIns="54000" rIns="72000" bIns="36000" anchor="t"/>
          <a:lstStyle/>
          <a:p>
            <a:pPr algn="l">
              <a:buNone/>
            </a:pPr>
            <a:r>
              <a:rPr lang="en-GB" sz="1000" b="1" dirty="0">
                <a:solidFill>
                  <a:srgbClr val="1ABC9C"/>
                </a:solidFill>
                <a:latin typeface="Segoe UI Semibold"/>
              </a:rPr>
              <a:t>Post-Programme</a:t>
            </a:r>
            <a:r>
              <a:rPr lang="en-GB" sz="800" dirty="0">
                <a:solidFill>
                  <a:srgbClr val="8FA3BF"/>
                </a:solidFill>
                <a:latin typeface="Segoe UI"/>
              </a:rPr>
              <a:t>   12–26 weeks  ·  Stages 18–19</a:t>
            </a:r>
          </a:p>
          <a:p>
            <a:pPr algn="l">
              <a:buNone/>
            </a:pPr>
            <a:endParaRPr lang="en-GB" sz="400" dirty="0"/>
          </a:p>
          <a:p>
            <a:pPr algn="l">
              <a:buNone/>
            </a:pPr>
            <a:r>
              <a:rPr lang="en-GB" sz="1000" b="1" dirty="0">
                <a:solidFill>
                  <a:srgbClr val="FFFFFF"/>
                </a:solidFill>
                <a:latin typeface="Segoe UI Semibold"/>
              </a:rPr>
              <a:t>Activities  </a:t>
            </a:r>
            <a:r>
              <a:rPr lang="en-GB" sz="1000" dirty="0">
                <a:solidFill>
                  <a:srgbClr val="C8D6E5"/>
                </a:solidFill>
                <a:latin typeface="Segoe UI"/>
              </a:rPr>
              <a:t>Benefits tracking, quarterly reviews, programme closure, CI pipeline</a:t>
            </a:r>
          </a:p>
          <a:p>
            <a:pPr algn="l">
              <a:buNone/>
            </a:pPr>
            <a:endParaRPr lang="en-GB" sz="300" dirty="0"/>
          </a:p>
          <a:p>
            <a:pPr algn="l">
              <a:buNone/>
            </a:pPr>
            <a:r>
              <a:rPr lang="en-GB" sz="1000" b="1" dirty="0">
                <a:solidFill>
                  <a:srgbClr val="FFFFFF"/>
                </a:solidFill>
                <a:latin typeface="Segoe UI Semibold"/>
              </a:rPr>
              <a:t>Milestones  </a:t>
            </a:r>
            <a:r>
              <a:rPr lang="en-GB" sz="1000" dirty="0">
                <a:solidFill>
                  <a:srgbClr val="C8D6E5"/>
                </a:solidFill>
                <a:latin typeface="Segoe UI"/>
              </a:rPr>
              <a:t>First review (M3) · Closure (M6–9) · BAU transition</a:t>
            </a:r>
          </a:p>
          <a:p>
            <a:pPr algn="l">
              <a:buNone/>
            </a:pPr>
            <a:endParaRPr lang="en-GB" sz="300" dirty="0"/>
          </a:p>
          <a:p>
            <a:pPr algn="l">
              <a:buNone/>
            </a:pPr>
            <a:r>
              <a:rPr lang="en-GB" sz="1000" b="1" dirty="0">
                <a:solidFill>
                  <a:srgbClr val="FFFFFF"/>
                </a:solidFill>
                <a:latin typeface="Segoe UI Semibold"/>
              </a:rPr>
              <a:t>Exec Time  </a:t>
            </a:r>
            <a:r>
              <a:rPr lang="en-GB" sz="1000" dirty="0">
                <a:solidFill>
                  <a:srgbClr val="C8D6E5"/>
                </a:solidFill>
                <a:latin typeface="Segoe UI"/>
              </a:rPr>
              <a:t>Quarterly benefits reviews</a:t>
            </a:r>
          </a:p>
        </p:txBody>
      </p:sp>
      <p:sp>
        <p:nvSpPr>
          <p:cNvPr id="700" name="totalSummary"/>
          <p:cNvSpPr/>
          <p:nvPr/>
        </p:nvSpPr>
        <p:spPr>
          <a:xfrm>
            <a:off x="190500" y="6146800"/>
            <a:ext cx="11811000" cy="355600"/>
          </a:xfrm>
          <a:prstGeom prst="roundRect">
            <a:avLst>
              <a:gd name="adj" fmla="val 16667"/>
            </a:avLst>
          </a:prstGeom>
          <a:solidFill>
            <a:srgbClr val="162D4A"/>
          </a:solidFill>
          <a:ln>
            <a:noFill/>
          </a:ln>
        </p:spPr>
        <p:txBody>
          <a:bodyPr wrap="square" lIns="72000" tIns="18000" rIns="72000" bIns="18000" anchor="ctr"/>
          <a:lstStyle/>
          <a:p>
            <a:pPr algn="ctr">
              <a:buNone/>
            </a:pPr>
            <a:r>
              <a:rPr lang="en-GB" sz="900" b="1" dirty="0">
                <a:solidFill>
                  <a:srgbClr val="FFFFFF"/>
                </a:solidFill>
                <a:latin typeface="Segoe UI Semibold"/>
              </a:rPr>
              <a:t>Total: ~75–105 weeks (18–24 months)   |   Executive commitment: ~8–10 days across full lifecycle</a:t>
            </a:r>
            <a:r>
              <a:rPr lang="en-GB" sz="800" dirty="0">
                <a:solidFill>
                  <a:srgbClr val="8FA3BF"/>
                </a:solidFill>
                <a:latin typeface="Segoe UI"/>
              </a:rPr>
              <a:t/>
            </a:r>
          </a:p>
        </p:txBody>
      </p:sp>
      <p:sp>
        <p:nvSpPr>
          <p:cNvPr id="710" name="footerBar"/>
          <p:cNvSpPr/>
          <p:nvPr/>
        </p:nvSpPr>
        <p:spPr>
          <a:xfrm>
            <a:off x="0" y="6731000"/>
            <a:ext cx="12192000" cy="127000"/>
          </a:xfrm>
          <a:prstGeom prst="rect">
            <a:avLst/>
          </a:prstGeom>
          <a:solidFill>
            <a:srgbClr val="1B2A4A"/>
          </a:solidFill>
          <a:ln>
            <a:noFill/>
          </a:ln>
        </p:spPr>
        <p:txBody>
          <a:bodyPr wrap="square" lIns="180000" anchor="ctr"/>
          <a:lstStyle/>
          <a:p>
            <a:pPr algn="ctr">
              <a:buNone/>
            </a:pPr>
            <a:r>
              <a:rPr lang="en-GB" sz="1000" i="1" dirty="0">
                <a:solidFill>
                  <a:srgbClr val="8FA3BF"/>
                </a:solidFill>
                <a:latin typeface="Segoe UI"/>
              </a:rPr>
              <a:t>Illustrative timeline — durations are indicative ranges. Executive time is approximate and depends on programme scope.</a:t>
            </a:r>
          </a:p>
        </p:txBody>
      </p:sp>
    </p:spTree>
    <p:extLst>
      <p:ext uri="{BB962C8B-B14F-4D97-AF65-F5344CB8AC3E}">
        <p14:creationId xmlns:p14="http://schemas.microsoft.com/office/powerpoint/2010/main" val="1574829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800" name="headerBar"/>
          <p:cNvSpPr/>
          <p:nvPr/>
        </p:nvSpPr>
        <p:spPr>
          <a:xfrm>
            <a:off x="0" y="0"/>
            <a:ext cx="12192000" cy="457200"/>
          </a:xfrm>
          <a:prstGeom prst="rect">
            <a:avLst/>
          </a:prstGeom>
          <a:solidFill>
            <a:srgbClr val="1B2A4A"/>
          </a:solidFill>
          <a:ln>
            <a:noFill/>
          </a:ln>
        </p:spPr>
        <p:txBody>
          <a:bodyPr/>
          <a:lstStyle/>
          <a:p>
            <a:endParaRPr lang="en-GB"/>
          </a:p>
        </p:txBody>
      </p:sp>
      <p:sp>
        <p:nvSpPr>
          <p:cNvPr id="801" name="headerText"/>
          <p:cNvSpPr txBox="1"/>
          <p:nvPr/>
        </p:nvSpPr>
        <p:spPr>
          <a:xfrm>
            <a:off x="127000" y="25400"/>
            <a:ext cx="11938000" cy="406400"/>
          </a:xfrm>
          <a:prstGeom prst="rect">
            <a:avLst/>
          </a:prstGeom>
          <a:noFill/>
          <a:ln>
            <a:noFill/>
          </a:ln>
        </p:spPr>
        <p:txBody>
          <a:bodyPr wrap="square" lIns="54000" tIns="36000" rIns="54000" bIns="36000" anchor="ctr"/>
          <a:lstStyle/>
          <a:p>
            <a:pPr algn="l">
              <a:buNone/>
            </a:pPr>
            <a:r>
              <a:rPr lang="en-GB" sz="1200" b="1" dirty="0">
                <a:solidFill>
                  <a:srgbClr val="FFFFFF"/>
                </a:solidFill>
                <a:latin typeface="Segoe UI Semibold"/>
                <a:cs typeface="Segoe UI Semibold"/>
              </a:rPr>
              <a:t>POAP: Key Assumptions   8 Planning Assumptions for Executive Discussion</a:t>
            </a:r>
            <a:r>
              <a:rPr lang="en-GB" sz="900" dirty="0">
                <a:solidFill>
                  <a:srgbClr val="8FA3BF"/>
                </a:solidFill>
                <a:latin typeface="Segoe UI"/>
                <a:cs typeface="Segoe UI"/>
              </a:rPr>
              <a:t/>
            </a:r>
          </a:p>
        </p:txBody>
      </p:sp>
      <p:sp>
        <p:nvSpPr>
          <p:cNvPr id="802" name="accentLine"/>
          <p:cNvSpPr/>
          <p:nvPr/>
        </p:nvSpPr>
        <p:spPr>
          <a:xfrm>
            <a:off x="0" y="457200"/>
            <a:ext cx="12192000" cy="25400"/>
          </a:xfrm>
          <a:prstGeom prst="rect">
            <a:avLst/>
          </a:prstGeom>
          <a:solidFill>
            <a:srgbClr val="E89A35"/>
          </a:solidFill>
          <a:ln>
            <a:noFill/>
          </a:ln>
        </p:spPr>
        <p:txBody>
          <a:bodyPr/>
          <a:lstStyle/>
          <a:p>
            <a:endParaRPr lang="en-GB"/>
          </a:p>
        </p:txBody>
      </p:sp>
      <p:sp>
        <p:nvSpPr>
          <p:cNvPr id="810" name="num0"/>
          <p:cNvSpPr/>
          <p:nvPr/>
        </p:nvSpPr>
        <p:spPr>
          <a:xfrm>
            <a:off x="203200" y="635000"/>
            <a:ext cx="279400" cy="279400"/>
          </a:xfrm>
          <a:prstGeom prst="ellipse">
            <a:avLst/>
          </a:prstGeom>
          <a:solidFill>
            <a:srgbClr val="E89A35"/>
          </a:solidFill>
          <a:ln>
            <a:noFill/>
          </a:ln>
        </p:spPr>
        <p:txBody>
          <a:bodyPr wrap="none" lIns="0" tIns="0" rIns="0" bIns="0" anchor="ctr"/>
          <a:lstStyle/>
          <a:p>
            <a:pPr algn="ctr">
              <a:buNone/>
            </a:pPr>
            <a:r>
              <a:rPr lang="en-GB" sz="900" b="1" dirty="0">
                <a:solidFill>
                  <a:srgbClr val="FFFFFF"/>
                </a:solidFill>
                <a:latin typeface="Segoe UI Semibold"/>
              </a:rPr>
              <a:t>1</a:t>
            </a:r>
          </a:p>
        </p:txBody>
      </p:sp>
      <p:sp>
        <p:nvSpPr>
          <p:cNvPr id="811" name="card0"/>
          <p:cNvSpPr/>
          <p:nvPr/>
        </p:nvSpPr>
        <p:spPr>
          <a:xfrm>
            <a:off x="127000" y="558800"/>
            <a:ext cx="5778500" cy="1371600"/>
          </a:xfrm>
          <a:prstGeom prst="roundRect">
            <a:avLst>
              <a:gd name="adj" fmla="val 5000"/>
            </a:avLst>
          </a:prstGeom>
          <a:solidFill>
            <a:srgbClr val="0F1D33"/>
          </a:solidFill>
          <a:ln>
            <a:noFill/>
          </a:ln>
        </p:spPr>
        <p:txBody>
          <a:bodyPr wrap="square" lIns="72000" tIns="54000" rIns="72000" bIns="54000" anchor="t"/>
          <a:lstStyle/>
          <a:p>
            <a:pPr marL="324000" algn="l">
              <a:buNone/>
            </a:pPr>
            <a:r>
              <a:rPr lang="en-GB" sz="800" b="1" dirty="0">
                <a:solidFill>
                  <a:srgbClr val="FFFFFF"/>
                </a:solidFill>
                <a:latin typeface="Segoe UI Semibold"/>
                <a:cs typeface="Segoe UI Semibold"/>
              </a:rPr>
              <a:t>Durations are illustrative ranges</a:t>
            </a:r>
          </a:p>
          <a:p>
            <a:pPr marL="324000" algn="l">
              <a:buNone/>
            </a:pPr>
            <a:endParaRPr lang="en-GB" sz="300" dirty="0"/>
          </a:p>
          <a:p>
            <a:pPr marL="324000" algn="l">
              <a:buNone/>
            </a:pPr>
            <a:r>
              <a:rPr lang="en-GB" sz="1000" dirty="0">
                <a:solidFill>
                  <a:srgbClr val="C8D6E5"/>
                </a:solidFill>
                <a:latin typeface="Segoe UI"/>
                <a:cs typeface="Segoe UI"/>
              </a:rPr>
              <a:t>Actual timeline depends on: number of process streams, legal entities and sites, integration complexity, data migration complexity, organisational change readiness, and SI delivery methodology.</a:t>
            </a:r>
          </a:p>
        </p:txBody>
      </p:sp>
      <p:sp>
        <p:nvSpPr>
          <p:cNvPr id="812" name="num1"/>
          <p:cNvSpPr/>
          <p:nvPr/>
        </p:nvSpPr>
        <p:spPr>
          <a:xfrm>
            <a:off x="203200" y="2082800"/>
            <a:ext cx="279400" cy="279400"/>
          </a:xfrm>
          <a:prstGeom prst="ellipse">
            <a:avLst/>
          </a:prstGeom>
          <a:solidFill>
            <a:srgbClr val="C0392B"/>
          </a:solidFill>
          <a:ln>
            <a:noFill/>
          </a:ln>
        </p:spPr>
        <p:txBody>
          <a:bodyPr wrap="none" lIns="0" tIns="0" rIns="0" bIns="0" anchor="ctr"/>
          <a:lstStyle/>
          <a:p>
            <a:pPr algn="ctr">
              <a:buNone/>
            </a:pPr>
            <a:r>
              <a:rPr lang="en-GB" sz="900" b="1" dirty="0">
                <a:solidFill>
                  <a:srgbClr val="FFFFFF"/>
                </a:solidFill>
                <a:latin typeface="Segoe UI Semibold"/>
              </a:rPr>
              <a:t>2</a:t>
            </a:r>
          </a:p>
        </p:txBody>
      </p:sp>
      <p:sp>
        <p:nvSpPr>
          <p:cNvPr id="813" name="card1"/>
          <p:cNvSpPr/>
          <p:nvPr/>
        </p:nvSpPr>
        <p:spPr>
          <a:xfrm>
            <a:off x="127000" y="2006600"/>
            <a:ext cx="5778500" cy="1371600"/>
          </a:xfrm>
          <a:prstGeom prst="roundRect">
            <a:avLst>
              <a:gd name="adj" fmla="val 5000"/>
            </a:avLst>
          </a:prstGeom>
          <a:solidFill>
            <a:srgbClr val="0F1D33"/>
          </a:solidFill>
          <a:ln>
            <a:noFill/>
          </a:ln>
        </p:spPr>
        <p:txBody>
          <a:bodyPr wrap="square" lIns="72000" tIns="54000" rIns="72000" bIns="54000" anchor="t"/>
          <a:lstStyle/>
          <a:p>
            <a:pPr marL="324000" algn="l">
              <a:buNone/>
            </a:pPr>
            <a:r>
              <a:rPr lang="en-GB" sz="800" b="1" dirty="0">
                <a:solidFill>
                  <a:srgbClr val="FFFFFF"/>
                </a:solidFill>
                <a:latin typeface="Segoe UI Semibold"/>
                <a:cs typeface="Segoe UI Semibold"/>
              </a:rPr>
              <a:t>Phases are sequential but stages may overlap</a:t>
            </a:r>
          </a:p>
          <a:p>
            <a:pPr marL="324000" algn="l">
              <a:buNone/>
            </a:pPr>
            <a:endParaRPr lang="en-GB" sz="300" dirty="0"/>
          </a:p>
          <a:p>
            <a:pPr marL="324000" algn="l">
              <a:buNone/>
            </a:pPr>
            <a:r>
              <a:rPr lang="en-GB" sz="1000" dirty="0">
                <a:solidFill>
                  <a:srgbClr val="C8D6E5"/>
                </a:solidFill>
                <a:latin typeface="Segoe UI"/>
                <a:cs typeface="Segoe UI"/>
              </a:rPr>
              <a:t>Discovery for one workstream can begin while another is completing. Build sprints can start for early workstreams while later workstreams are still in design.</a:t>
            </a:r>
          </a:p>
        </p:txBody>
      </p:sp>
      <p:sp>
        <p:nvSpPr>
          <p:cNvPr id="814" name="num2"/>
          <p:cNvSpPr/>
          <p:nvPr/>
        </p:nvSpPr>
        <p:spPr>
          <a:xfrm>
            <a:off x="203200" y="3530600"/>
            <a:ext cx="279400" cy="279400"/>
          </a:xfrm>
          <a:prstGeom prst="ellipse">
            <a:avLst/>
          </a:prstGeom>
          <a:solidFill>
            <a:srgbClr val="9C4FB6"/>
          </a:solidFill>
          <a:ln>
            <a:noFill/>
          </a:ln>
        </p:spPr>
        <p:txBody>
          <a:bodyPr wrap="none" lIns="0" tIns="0" rIns="0" bIns="0" anchor="ctr"/>
          <a:lstStyle/>
          <a:p>
            <a:pPr algn="ctr">
              <a:buNone/>
            </a:pPr>
            <a:r>
              <a:rPr lang="en-GB" sz="900" b="1" dirty="0">
                <a:solidFill>
                  <a:srgbClr val="FFFFFF"/>
                </a:solidFill>
                <a:latin typeface="Segoe UI Semibold"/>
              </a:rPr>
              <a:t>3</a:t>
            </a:r>
          </a:p>
        </p:txBody>
      </p:sp>
      <p:sp>
        <p:nvSpPr>
          <p:cNvPr id="815" name="card2"/>
          <p:cNvSpPr/>
          <p:nvPr/>
        </p:nvSpPr>
        <p:spPr>
          <a:xfrm>
            <a:off x="127000" y="3454400"/>
            <a:ext cx="5778500" cy="1371600"/>
          </a:xfrm>
          <a:prstGeom prst="roundRect">
            <a:avLst>
              <a:gd name="adj" fmla="val 5000"/>
            </a:avLst>
          </a:prstGeom>
          <a:solidFill>
            <a:srgbClr val="0F1D33"/>
          </a:solidFill>
          <a:ln>
            <a:noFill/>
          </a:ln>
        </p:spPr>
        <p:txBody>
          <a:bodyPr wrap="square" lIns="72000" tIns="54000" rIns="72000" bIns="54000" anchor="t"/>
          <a:lstStyle/>
          <a:p>
            <a:pPr marL="324000" algn="l">
              <a:buNone/>
            </a:pPr>
            <a:r>
              <a:rPr lang="en-GB" sz="800" b="1" dirty="0">
                <a:solidFill>
                  <a:srgbClr val="FFFFFF"/>
                </a:solidFill>
                <a:latin typeface="Segoe UI Semibold"/>
                <a:cs typeface="Segoe UI Semibold"/>
              </a:rPr>
              <a:t>Pre-Programme (12 weeks) should not be compressed</a:t>
            </a:r>
          </a:p>
          <a:p>
            <a:pPr marL="324000" algn="l">
              <a:buNone/>
            </a:pPr>
            <a:endParaRPr lang="en-GB" sz="300" dirty="0"/>
          </a:p>
          <a:p>
            <a:pPr marL="324000" algn="l">
              <a:buNone/>
            </a:pPr>
            <a:r>
              <a:rPr lang="en-GB" sz="1000" dirty="0">
                <a:solidFill>
                  <a:srgbClr val="C8D6E5"/>
                </a:solidFill>
                <a:latin typeface="Segoe UI"/>
                <a:cs typeface="Segoe UI"/>
              </a:rPr>
              <a:t>This is the foundation for everything. Compressing below 10 weeks risks poor-quality baselines and unprepared executives.</a:t>
            </a:r>
          </a:p>
        </p:txBody>
      </p:sp>
      <p:sp>
        <p:nvSpPr>
          <p:cNvPr id="816" name="num3"/>
          <p:cNvSpPr/>
          <p:nvPr/>
        </p:nvSpPr>
        <p:spPr>
          <a:xfrm>
            <a:off x="203200" y="4978400"/>
            <a:ext cx="279400" cy="279400"/>
          </a:xfrm>
          <a:prstGeom prst="ellipse">
            <a:avLst/>
          </a:prstGeom>
          <a:solidFill>
            <a:srgbClr val="DD594D"/>
          </a:solidFill>
          <a:ln>
            <a:noFill/>
          </a:ln>
        </p:spPr>
        <p:txBody>
          <a:bodyPr wrap="none" lIns="0" tIns="0" rIns="0" bIns="0" anchor="ctr"/>
          <a:lstStyle/>
          <a:p>
            <a:pPr algn="ctr">
              <a:buNone/>
            </a:pPr>
            <a:r>
              <a:rPr lang="en-GB" sz="900" b="1" dirty="0">
                <a:solidFill>
                  <a:srgbClr val="FFFFFF"/>
                </a:solidFill>
                <a:latin typeface="Segoe UI Semibold"/>
              </a:rPr>
              <a:t>4</a:t>
            </a:r>
          </a:p>
        </p:txBody>
      </p:sp>
      <p:sp>
        <p:nvSpPr>
          <p:cNvPr id="817" name="card3"/>
          <p:cNvSpPr/>
          <p:nvPr/>
        </p:nvSpPr>
        <p:spPr>
          <a:xfrm>
            <a:off x="127000" y="4902200"/>
            <a:ext cx="5778500" cy="1371600"/>
          </a:xfrm>
          <a:prstGeom prst="roundRect">
            <a:avLst>
              <a:gd name="adj" fmla="val 5000"/>
            </a:avLst>
          </a:prstGeom>
          <a:solidFill>
            <a:srgbClr val="0F1D33"/>
          </a:solidFill>
          <a:ln>
            <a:noFill/>
          </a:ln>
        </p:spPr>
        <p:txBody>
          <a:bodyPr wrap="square" lIns="72000" tIns="54000" rIns="72000" bIns="54000" anchor="t"/>
          <a:lstStyle/>
          <a:p>
            <a:pPr marL="324000" algn="l">
              <a:buNone/>
            </a:pPr>
            <a:r>
              <a:rPr lang="en-GB" sz="800" b="1" dirty="0">
                <a:solidFill>
                  <a:srgbClr val="FFFFFF"/>
                </a:solidFill>
                <a:latin typeface="Segoe UI Semibold"/>
                <a:cs typeface="Segoe UI Semibold"/>
              </a:rPr>
              <a:t>Requirements mapping runs in parallel with Selection</a:t>
            </a:r>
          </a:p>
          <a:p>
            <a:pPr marL="324000" algn="l">
              <a:buNone/>
            </a:pPr>
            <a:endParaRPr lang="en-GB" sz="300" dirty="0"/>
          </a:p>
          <a:p>
            <a:pPr marL="324000" algn="l">
              <a:buNone/>
            </a:pPr>
            <a:r>
              <a:rPr lang="en-GB" sz="1000" dirty="0">
                <a:solidFill>
                  <a:srgbClr val="C8D6E5"/>
                </a:solidFill>
                <a:latin typeface="Segoe UI"/>
                <a:cs typeface="Segoe UI"/>
              </a:rPr>
              <a:t>Completed by Client BAs at Client cost. This is not additional elapsed time — it runs alongside vendor and SI evaluation.</a:t>
            </a:r>
          </a:p>
        </p:txBody>
      </p:sp>
      <p:sp>
        <p:nvSpPr>
          <p:cNvPr id="818" name="num4"/>
          <p:cNvSpPr/>
          <p:nvPr/>
        </p:nvSpPr>
        <p:spPr>
          <a:xfrm>
            <a:off x="6108700" y="635000"/>
            <a:ext cx="279400" cy="279400"/>
          </a:xfrm>
          <a:prstGeom prst="ellipse">
            <a:avLst/>
          </a:prstGeom>
          <a:solidFill>
            <a:srgbClr val="42A55F"/>
          </a:solidFill>
          <a:ln>
            <a:noFill/>
          </a:ln>
        </p:spPr>
        <p:txBody>
          <a:bodyPr wrap="none" lIns="0" tIns="0" rIns="0" bIns="0" anchor="ctr"/>
          <a:lstStyle/>
          <a:p>
            <a:pPr algn="ctr">
              <a:buNone/>
            </a:pPr>
            <a:r>
              <a:rPr lang="en-GB" sz="900" b="1" dirty="0">
                <a:solidFill>
                  <a:srgbClr val="FFFFFF"/>
                </a:solidFill>
                <a:latin typeface="Segoe UI Semibold"/>
              </a:rPr>
              <a:t>5</a:t>
            </a:r>
          </a:p>
        </p:txBody>
      </p:sp>
      <p:sp>
        <p:nvSpPr>
          <p:cNvPr id="819" name="card4"/>
          <p:cNvSpPr/>
          <p:nvPr/>
        </p:nvSpPr>
        <p:spPr>
          <a:xfrm>
            <a:off x="6032500" y="558800"/>
            <a:ext cx="5778500" cy="1371600"/>
          </a:xfrm>
          <a:prstGeom prst="roundRect">
            <a:avLst>
              <a:gd name="adj" fmla="val 5000"/>
            </a:avLst>
          </a:prstGeom>
          <a:solidFill>
            <a:srgbClr val="0F1D33"/>
          </a:solidFill>
          <a:ln>
            <a:noFill/>
          </a:ln>
        </p:spPr>
        <p:txBody>
          <a:bodyPr wrap="square" lIns="72000" tIns="54000" rIns="72000" bIns="54000" anchor="t"/>
          <a:lstStyle/>
          <a:p>
            <a:pPr marL="324000" algn="l">
              <a:buNone/>
            </a:pPr>
            <a:r>
              <a:rPr lang="en-GB" sz="800" b="1" dirty="0">
                <a:solidFill>
                  <a:srgbClr val="FFFFFF"/>
                </a:solidFill>
                <a:latin typeface="Segoe UI Semibold"/>
                <a:cs typeface="Segoe UI Semibold"/>
              </a:rPr>
              <a:t>Benefits tracking starts at go-live (minimum 12 months)</a:t>
            </a:r>
          </a:p>
          <a:p>
            <a:pPr marL="324000" algn="l">
              <a:buNone/>
            </a:pPr>
            <a:endParaRPr lang="en-GB" sz="300" dirty="0"/>
          </a:p>
          <a:p>
            <a:pPr marL="324000" algn="l">
              <a:buNone/>
            </a:pPr>
            <a:r>
              <a:rPr lang="en-GB" sz="1000" dirty="0">
                <a:solidFill>
                  <a:srgbClr val="C8D6E5"/>
                </a:solidFill>
                <a:latin typeface="Segoe UI"/>
                <a:cs typeface="Segoe UI"/>
              </a:rPr>
              <a:t>Optimisation &amp; Maturity (S19) transitions to BAU governance and is ongoing. Quarterly reviews against Case for Change (S2) baselines.</a:t>
            </a:r>
          </a:p>
        </p:txBody>
      </p:sp>
      <p:sp>
        <p:nvSpPr>
          <p:cNvPr id="820" name="num5"/>
          <p:cNvSpPr/>
          <p:nvPr/>
        </p:nvSpPr>
        <p:spPr>
          <a:xfrm>
            <a:off x="6108700" y="2082800"/>
            <a:ext cx="279400" cy="279400"/>
          </a:xfrm>
          <a:prstGeom prst="ellipse">
            <a:avLst/>
          </a:prstGeom>
          <a:solidFill>
            <a:srgbClr val="2BA89D"/>
          </a:solidFill>
          <a:ln>
            <a:noFill/>
          </a:ln>
        </p:spPr>
        <p:txBody>
          <a:bodyPr wrap="none" lIns="0" tIns="0" rIns="0" bIns="0" anchor="ctr"/>
          <a:lstStyle/>
          <a:p>
            <a:pPr algn="ctr">
              <a:buNone/>
            </a:pPr>
            <a:r>
              <a:rPr lang="en-GB" sz="900" b="1" dirty="0">
                <a:solidFill>
                  <a:srgbClr val="FFFFFF"/>
                </a:solidFill>
                <a:latin typeface="Segoe UI Semibold"/>
              </a:rPr>
              <a:t>6</a:t>
            </a:r>
          </a:p>
        </p:txBody>
      </p:sp>
      <p:sp>
        <p:nvSpPr>
          <p:cNvPr id="821" name="card5"/>
          <p:cNvSpPr/>
          <p:nvPr/>
        </p:nvSpPr>
        <p:spPr>
          <a:xfrm>
            <a:off x="6032500" y="2006600"/>
            <a:ext cx="5778500" cy="1371600"/>
          </a:xfrm>
          <a:prstGeom prst="roundRect">
            <a:avLst>
              <a:gd name="adj" fmla="val 5000"/>
            </a:avLst>
          </a:prstGeom>
          <a:solidFill>
            <a:srgbClr val="0F1D33"/>
          </a:solidFill>
          <a:ln>
            <a:noFill/>
          </a:ln>
        </p:spPr>
        <p:txBody>
          <a:bodyPr wrap="square" lIns="72000" tIns="54000" rIns="72000" bIns="54000" anchor="t"/>
          <a:lstStyle/>
          <a:p>
            <a:pPr marL="324000" algn="l">
              <a:buNone/>
            </a:pPr>
            <a:r>
              <a:rPr lang="en-GB" sz="800" b="1" dirty="0">
                <a:solidFill>
                  <a:srgbClr val="FFFFFF"/>
                </a:solidFill>
                <a:latin typeface="Segoe UI Semibold"/>
                <a:cs typeface="Segoe UI Semibold"/>
              </a:rPr>
              <a:t>SI embedded from Programme Setup &amp; Mobilisation (S10) to Hypercare &amp; Stabilisation (S17) (hypercare exit)</a:t>
            </a:r>
          </a:p>
          <a:p>
            <a:pPr marL="324000" algn="l">
              <a:buNone/>
            </a:pPr>
            <a:endParaRPr lang="en-GB" sz="300" dirty="0"/>
          </a:p>
          <a:p>
            <a:pPr marL="324000" algn="l">
              <a:buNone/>
            </a:pPr>
            <a:r>
              <a:rPr lang="en-GB" sz="1000" dirty="0">
                <a:solidFill>
                  <a:srgbClr val="C8D6E5"/>
                </a:solidFill>
                <a:latin typeface="Segoe UI"/>
                <a:cs typeface="Segoe UI"/>
              </a:rPr>
              <a:t>Knowledge transfer to Client team must be complete before SI exit. Contract should include minimum commitment periods for key personnel.</a:t>
            </a:r>
          </a:p>
        </p:txBody>
      </p:sp>
      <p:sp>
        <p:nvSpPr>
          <p:cNvPr id="822" name="num6"/>
          <p:cNvSpPr/>
          <p:nvPr/>
        </p:nvSpPr>
        <p:spPr>
          <a:xfrm>
            <a:off x="6108700" y="3530600"/>
            <a:ext cx="279400" cy="279400"/>
          </a:xfrm>
          <a:prstGeom prst="ellipse">
            <a:avLst/>
          </a:prstGeom>
          <a:solidFill>
            <a:srgbClr val="E89A35"/>
          </a:solidFill>
          <a:ln>
            <a:noFill/>
          </a:ln>
        </p:spPr>
        <p:txBody>
          <a:bodyPr wrap="none" lIns="0" tIns="0" rIns="0" bIns="0" anchor="ctr"/>
          <a:lstStyle/>
          <a:p>
            <a:pPr algn="ctr">
              <a:buNone/>
            </a:pPr>
            <a:r>
              <a:rPr lang="en-GB" sz="900" b="1" dirty="0">
                <a:solidFill>
                  <a:srgbClr val="FFFFFF"/>
                </a:solidFill>
                <a:latin typeface="Segoe UI Semibold"/>
              </a:rPr>
              <a:t>7</a:t>
            </a:r>
          </a:p>
        </p:txBody>
      </p:sp>
      <p:sp>
        <p:nvSpPr>
          <p:cNvPr id="823" name="card6"/>
          <p:cNvSpPr/>
          <p:nvPr/>
        </p:nvSpPr>
        <p:spPr>
          <a:xfrm>
            <a:off x="6032500" y="3454400"/>
            <a:ext cx="5778500" cy="1371600"/>
          </a:xfrm>
          <a:prstGeom prst="roundRect">
            <a:avLst>
              <a:gd name="adj" fmla="val 5000"/>
            </a:avLst>
          </a:prstGeom>
          <a:solidFill>
            <a:srgbClr val="0F1D33"/>
          </a:solidFill>
          <a:ln>
            <a:noFill/>
          </a:ln>
        </p:spPr>
        <p:txBody>
          <a:bodyPr wrap="square" lIns="72000" tIns="54000" rIns="72000" bIns="54000" anchor="t"/>
          <a:lstStyle/>
          <a:p>
            <a:pPr marL="324000" algn="l">
              <a:buNone/>
            </a:pPr>
            <a:r>
              <a:rPr lang="en-GB" sz="800" b="1" dirty="0">
                <a:solidFill>
                  <a:srgbClr val="FFFFFF"/>
                </a:solidFill>
                <a:latin typeface="Segoe UI Semibold"/>
                <a:cs typeface="Segoe UI Semibold"/>
              </a:rPr>
              <a:t>Go-live date is an output of planning, not an input</a:t>
            </a:r>
          </a:p>
          <a:p>
            <a:pPr marL="324000" algn="l">
              <a:buNone/>
            </a:pPr>
            <a:endParaRPr lang="en-GB" sz="300" dirty="0"/>
          </a:p>
          <a:p>
            <a:pPr marL="324000" algn="l">
              <a:buNone/>
            </a:pPr>
            <a:r>
              <a:rPr lang="en-GB" sz="1000" dirty="0">
                <a:solidFill>
                  <a:srgbClr val="C8D6E5"/>
                </a:solidFill>
                <a:latin typeface="Segoe UI"/>
                <a:cs typeface="Segoe UI"/>
              </a:rPr>
              <a:t>The go-live date emerges from approved design scope and build velocity — it is not set before Solution Design &amp; Full Business Case (S12) is complete. Setting a date before that increases risk.</a:t>
            </a:r>
          </a:p>
        </p:txBody>
      </p:sp>
      <p:sp>
        <p:nvSpPr>
          <p:cNvPr id="850" name="callout"/>
          <p:cNvSpPr/>
          <p:nvPr/>
        </p:nvSpPr>
        <p:spPr>
          <a:xfrm>
            <a:off x="6032500" y="6350000"/>
            <a:ext cx="5778500" cy="330200"/>
          </a:xfrm>
          <a:prstGeom prst="roundRect">
            <a:avLst>
              <a:gd name="adj" fmla="val 5000"/>
            </a:avLst>
          </a:prstGeom>
          <a:solidFill>
            <a:srgbClr val="162D4A"/>
          </a:solidFill>
          <a:ln>
            <a:noFill/>
          </a:ln>
        </p:spPr>
        <p:txBody>
          <a:bodyPr wrap="square" lIns="72000" tIns="54000" rIns="72000" bIns="54000" anchor="t"/>
          <a:lstStyle/>
          <a:p>
            <a:pPr algn="ctr">
              <a:buNone/>
            </a:pPr>
            <a:r>
              <a:rPr lang="en-GB" sz="800" b="1" dirty="0">
                <a:solidFill>
                  <a:srgbClr val="FFFFFF"/>
                </a:solidFill>
                <a:latin typeface="Segoe UI Semibold"/>
              </a:rPr>
              <a:t>Key Executive Question</a:t>
            </a:r>
          </a:p>
          <a:p>
            <a:pPr algn="ctr">
              <a:buNone/>
            </a:pPr>
            <a:r>
              <a:rPr lang="en-GB" sz="1000" i="1" dirty="0">
                <a:solidFill>
                  <a:srgbClr val="8FA3BF"/>
                </a:solidFill>
                <a:latin typeface="Segoe UI"/>
              </a:rPr>
              <a:t>"Would you rather have a date that is right, or a date that is early? Because you cannot reliably have both."</a:t>
            </a:r>
          </a:p>
        </p:txBody>
      </p:sp>
      <p:sp>
        <p:nvSpPr>
          <p:cNvPr id="860" name="footerBar"/>
          <p:cNvSpPr/>
          <p:nvPr/>
        </p:nvSpPr>
        <p:spPr>
          <a:xfrm>
            <a:off x="0" y="6731000"/>
            <a:ext cx="12192000" cy="127000"/>
          </a:xfrm>
          <a:prstGeom prst="rect">
            <a:avLst/>
          </a:prstGeom>
          <a:solidFill>
            <a:srgbClr val="1B2A4A"/>
          </a:solidFill>
          <a:ln>
            <a:noFill/>
          </a:ln>
        </p:spPr>
        <p:txBody>
          <a:bodyPr/>
          <a:lstStyle/>
          <a:p>
            <a:endParaRPr lang="en-GB"/>
          </a:p>
        </p:txBody>
      </p:sp>
      <p:sp>
        <p:nvSpPr>
          <p:cNvPr id="861" name="footerText"/>
          <p:cNvSpPr txBox="1"/>
          <p:nvPr/>
        </p:nvSpPr>
        <p:spPr>
          <a:xfrm>
            <a:off x="127000" y="6731000"/>
            <a:ext cx="11938000" cy="127000"/>
          </a:xfrm>
          <a:prstGeom prst="rect">
            <a:avLst/>
          </a:prstGeom>
          <a:noFill/>
          <a:ln>
            <a:noFill/>
          </a:ln>
        </p:spPr>
        <p:txBody>
          <a:bodyPr wrap="square" lIns="54000" tIns="36000" rIns="54000" bIns="36000" anchor="ctr"/>
          <a:lstStyle/>
          <a:p>
            <a:pPr algn="ctr">
              <a:buNone/>
            </a:pPr>
            <a:r>
              <a:rPr lang="en-GB" sz="1000" i="1" dirty="0">
                <a:solidFill>
                  <a:srgbClr val="8FA3BF"/>
                </a:solidFill>
                <a:latin typeface="Segoe UI"/>
                <a:cs typeface="Segoe UI"/>
              </a:rPr>
              <a:t>These assumptions should be discussed with the Executive Sponsor Group before programme mobilisation begins.</a:t>
            </a:r>
          </a:p>
        </p:txBody>
      </p:sp>
      <p:sp>
        <p:nvSpPr>
          <p:cNvPr id="824" name="num7"/>
          <p:cNvSpPr/>
          <p:nvPr/>
        </p:nvSpPr>
        <p:spPr>
          <a:xfrm>
            <a:off x="6108700" y="4978400"/>
            <a:ext cx="279400" cy="279400"/>
          </a:xfrm>
          <a:prstGeom prst="ellipse">
            <a:avLst/>
          </a:prstGeom>
          <a:solidFill>
            <a:srgbClr val="E89A35"/>
          </a:solidFill>
          <a:ln>
            <a:noFill/>
          </a:ln>
        </p:spPr>
        <p:txBody>
          <a:bodyPr lIns="0" tIns="0" rIns="0" bIns="0" anchor="ctr"/>
          <a:lstStyle/>
          <a:p>
            <a:pPr algn="ctr">
              <a:buNone/>
            </a:pPr>
            <a:r>
              <a:rPr lang="en-GB" sz="900" b="1" dirty="0">
                <a:solidFill>
                  <a:srgbClr val="FFFFFF"/>
                </a:solidFill>
                <a:latin typeface="Segoe UI Semibold"/>
              </a:rPr>
              <a:t>8</a:t>
            </a:r>
          </a:p>
        </p:txBody>
      </p:sp>
      <p:sp>
        <p:nvSpPr>
          <p:cNvPr id="825" name="card7"/>
          <p:cNvSpPr/>
          <p:nvPr/>
        </p:nvSpPr>
        <p:spPr>
          <a:xfrm>
            <a:off x="6032500" y="4902200"/>
            <a:ext cx="5778500" cy="1371600"/>
          </a:xfrm>
          <a:prstGeom prst="roundRect">
            <a:avLst>
              <a:gd name="adj" fmla="val 5000"/>
            </a:avLst>
          </a:prstGeom>
          <a:solidFill>
            <a:srgbClr val="0F1D33"/>
          </a:solidFill>
          <a:ln>
            <a:noFill/>
          </a:ln>
        </p:spPr>
        <p:txBody>
          <a:bodyPr lIns="324000" tIns="72000" rIns="72000" bIns="72000" anchor="t"/>
          <a:lstStyle/>
          <a:p>
            <a:pPr marL="324000" algn="l">
              <a:buNone/>
            </a:pPr>
            <a:r>
              <a:rPr lang="en-GB" sz="800" b="1" dirty="0">
                <a:solidFill>
                  <a:srgbClr val="FFFFFF"/>
                </a:solidFill>
                <a:latin typeface="Segoe UI Semibold"/>
                <a:cs typeface="Segoe UI Semibold"/>
              </a:rPr>
              <a:t>Firm SI costs not available until Solution Design &amp; Full Business Case (S12)</a:t>
            </a:r>
          </a:p>
          <a:p>
            <a:pPr marL="324000" algn="l">
              <a:buNone/>
            </a:pPr>
            <a:endParaRPr lang="en-GB" sz="300" dirty="0"/>
          </a:p>
          <a:p>
            <a:pPr marL="324000" algn="l">
              <a:buNone/>
            </a:pPr>
            <a:r>
              <a:rPr lang="en-GB" sz="1000" dirty="0">
                <a:solidFill>
                  <a:srgbClr val="C8D6E5"/>
                </a:solidFill>
                <a:latin typeface="Segoe UI"/>
                <a:cs typeface="Segoe UI"/>
              </a:rPr>
              <a:t>SI provides ROM at SI Selection with ROM Pricing (S9) (±30%). Board approves Funding Envelope at Funding Envelope &amp; Benchmark Costs (S6) (benchmarks). Final build commitment at Solution Design &amp; Full Business Case (S12) with firm SI pricing. Two board gates: S6 (proceed) and S12 (commit).</a:t>
            </a:r>
          </a:p>
        </p:txBody>
      </p:sp>
    </p:spTree>
    <p:extLst>
      <p:ext uri="{BB962C8B-B14F-4D97-AF65-F5344CB8AC3E}">
        <p14:creationId xmlns:p14="http://schemas.microsoft.com/office/powerpoint/2010/main" val="1702104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0" name="headerBar"/>
          <p:cNvSpPr/>
          <p:nvPr/>
        </p:nvSpPr>
        <p:spPr>
          <a:xfrm>
            <a:off x="0" y="0"/>
            <a:ext cx="12192000" cy="457200"/>
          </a:xfrm>
          <a:prstGeom prst="rect">
            <a:avLst/>
          </a:prstGeom>
          <a:solidFill>
            <a:srgbClr val="1B2A4A"/>
          </a:solidFill>
          <a:ln>
            <a:noFill/>
          </a:ln>
        </p:spPr>
        <p:txBody>
          <a:bodyPr lIns="91440" tIns="0" rIns="91440" bIns="0" anchor="ctr"/>
          <a:lstStyle/>
          <a:p>
            <a:pPr algn="l">
              <a:buNone/>
            </a:pPr>
            <a:r>
              <a:rPr lang="en-GB" sz="1200" b="1" dirty="0">
                <a:solidFill>
                  <a:srgbClr val="FFFFFF"/>
                </a:solidFill>
                <a:latin typeface="Segoe UI Semibold"/>
                <a:cs typeface="Segoe UI Semibold"/>
              </a:rPr>
              <a:t>Programme Constraints: What Is Fixed and Non-Negotiable</a:t>
            </a:r>
          </a:p>
        </p:txBody>
      </p:sp>
      <p:sp>
        <p:nvSpPr>
          <p:cNvPr id="101" name="accentLine"/>
          <p:cNvSpPr/>
          <p:nvPr/>
        </p:nvSpPr>
        <p:spPr>
          <a:xfrm>
            <a:off x="0" y="457200"/>
            <a:ext cx="12192000" cy="25400"/>
          </a:xfrm>
          <a:prstGeom prst="rect">
            <a:avLst/>
          </a:prstGeom>
          <a:solidFill>
            <a:srgbClr val="E89A35"/>
          </a:solidFill>
          <a:ln>
            <a:noFill/>
          </a:ln>
        </p:spPr>
        <p:txBody>
          <a:bodyPr/>
          <a:lstStyle/>
          <a:p>
            <a:endParaRPr lang="en-GB"/>
          </a:p>
        </p:txBody>
      </p:sp>
      <p:sp>
        <p:nvSpPr>
          <p:cNvPr id="102" name="footerBar"/>
          <p:cNvSpPr/>
          <p:nvPr/>
        </p:nvSpPr>
        <p:spPr>
          <a:xfrm>
            <a:off x="0" y="6731000"/>
            <a:ext cx="12192000" cy="127000"/>
          </a:xfrm>
          <a:prstGeom prst="rect">
            <a:avLst/>
          </a:prstGeom>
          <a:solidFill>
            <a:srgbClr val="1B2A4A"/>
          </a:solidFill>
          <a:ln>
            <a:noFill/>
          </a:ln>
        </p:spPr>
        <p:txBody>
          <a:bodyPr lIns="91440" tIns="0" rIns="91440" bIns="0" anchor="ctr"/>
          <a:lstStyle/>
          <a:p>
            <a:pPr algn="l">
              <a:buNone/>
            </a:pPr>
            <a:r>
              <a:rPr lang="en-GB" sz="1000" dirty="0">
                <a:solidFill>
                  <a:srgbClr val="8FA3BF"/>
                </a:solidFill>
                <a:latin typeface="Segoe UI"/>
                <a:cs typeface="Segoe UI"/>
              </a:rPr>
              <a:t>Programme Lifecycle · POAP · Constraints</a:t>
            </a:r>
          </a:p>
        </p:txBody>
      </p:sp>
      <p:graphicFrame>
        <p:nvGraphicFramePr>
          <p:cNvPr id="103" name="constraintsTable"/>
          <p:cNvGraphicFramePr>
            <a:graphicFrameLocks noGrp="1"/>
          </p:cNvGraphicFramePr>
          <p:nvPr/>
        </p:nvGraphicFramePr>
        <p:xfrm>
          <a:off x="127000" y="533400"/>
          <a:ext cx="11940000" cy="6032500"/>
        </p:xfrm>
        <a:graphic>
          <a:graphicData uri="http://schemas.openxmlformats.org/drawingml/2006/table">
            <a:tbl>
              <a:tblPr firstRow="1" bandRow="1">
                <a:noFill/>
              </a:tblPr>
              <a:tblGrid>
                <a:gridCol w="350000">
                  <a:extLst>
                    <a:ext uri="{9D8B030D-6E8A-4147-A177-3AD203B41FA5}">
                      <a16:colId xmlns:a16="http://schemas.microsoft.com/office/drawing/2014/main" val="20000"/>
                    </a:ext>
                  </a:extLst>
                </a:gridCol>
                <a:gridCol w="4800000">
                  <a:extLst>
                    <a:ext uri="{9D8B030D-6E8A-4147-A177-3AD203B41FA5}">
                      <a16:colId xmlns:a16="http://schemas.microsoft.com/office/drawing/2014/main" val="20001"/>
                    </a:ext>
                  </a:extLst>
                </a:gridCol>
                <a:gridCol w="6790000">
                  <a:extLst>
                    <a:ext uri="{9D8B030D-6E8A-4147-A177-3AD203B41FA5}">
                      <a16:colId xmlns:a16="http://schemas.microsoft.com/office/drawing/2014/main" val="20002"/>
                    </a:ext>
                  </a:extLst>
                </a:gridCol>
              </a:tblGrid>
              <a:tr h="304800">
                <a:tc>
                  <a:txBody>
                    <a:bodyPr/>
                    <a:lstStyle/>
                    <a:p>
                      <a:pPr algn="ctr">
                        <a:buNone/>
                      </a:pPr>
                      <a:r>
                        <a:rPr lang="en-GB" sz="1000" b="1" dirty="0">
                          <a:solidFill>
                            <a:srgbClr val="FFFFFF"/>
                          </a:solidFill>
                          <a:latin typeface="Segoe UI Semibold"/>
                          <a:cs typeface="Segoe UI Semibold"/>
                        </a:rPr>
                        <a:t>#</a:t>
                      </a:r>
                    </a:p>
                  </a:txBody>
                  <a:tcPr marL="54000" marR="54000" marT="27000" marB="27000">
                    <a:solidFill>
                      <a:srgbClr val="1B2A4A"/>
                    </a:solidFill>
                  </a:tcPr>
                </a:tc>
                <a:tc>
                  <a:txBody>
                    <a:bodyPr/>
                    <a:lstStyle/>
                    <a:p>
                      <a:pPr algn="l">
                        <a:buNone/>
                      </a:pPr>
                      <a:r>
                        <a:rPr lang="en-GB" sz="1000" b="1" dirty="0">
                          <a:solidFill>
                            <a:srgbClr val="FFFFFF"/>
                          </a:solidFill>
                          <a:latin typeface="Segoe UI Semibold"/>
                          <a:cs typeface="Segoe UI Semibold"/>
                        </a:rPr>
                        <a:t>Constraint</a:t>
                      </a:r>
                    </a:p>
                  </a:txBody>
                  <a:tcPr marL="54000" marR="54000" marT="27000" marB="27000">
                    <a:solidFill>
                      <a:srgbClr val="1B2A4A"/>
                    </a:solidFill>
                  </a:tcPr>
                </a:tc>
                <a:tc>
                  <a:txBody>
                    <a:bodyPr/>
                    <a:lstStyle/>
                    <a:p>
                      <a:pPr algn="l">
                        <a:buNone/>
                      </a:pPr>
                      <a:r>
                        <a:rPr lang="en-GB" sz="1000" b="1" dirty="0">
                          <a:solidFill>
                            <a:srgbClr val="FFFFFF"/>
                          </a:solidFill>
                          <a:latin typeface="Segoe UI Semibold"/>
                          <a:cs typeface="Segoe UI Semibold"/>
                        </a:rPr>
                        <a:t>Rationale</a:t>
                      </a:r>
                    </a:p>
                  </a:txBody>
                  <a:tcPr marL="54000" marR="54000" marT="27000" marB="27000">
                    <a:solidFill>
                      <a:srgbClr val="1B2A4A"/>
                    </a:solidFill>
                  </a:tcPr>
                </a:tc>
                <a:extLst>
                  <a:ext uri="{0D108BD9-81ED-4DB2-BD59-A6C34878D82A}">
                    <a16:rowId xmlns:a16="http://schemas.microsoft.com/office/drawing/2014/main" val="10000"/>
                  </a:ext>
                </a:extLst>
              </a:tr>
              <a:tr h="520700">
                <a:tc>
                  <a:txBody>
                    <a:bodyPr/>
                    <a:lstStyle/>
                    <a:p>
                      <a:pPr algn="ctr">
                        <a:buNone/>
                      </a:pPr>
                      <a:r>
                        <a:rPr lang="en-GB" sz="1000" b="1" dirty="0">
                          <a:solidFill>
                            <a:srgbClr val="1B2A4A"/>
                          </a:solidFill>
                          <a:latin typeface="Segoe UI Semibold"/>
                          <a:cs typeface="Segoe UI Semibold"/>
                        </a:rPr>
                        <a:t>1</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Pre-Programme cannot compress below 10 weeks</a:t>
                      </a:r>
                    </a:p>
                  </a:txBody>
                  <a:tcPr marL="54000" marR="54000" marT="27000" marB="27000">
                    <a:noFill/>
                  </a:tcPr>
                </a:tc>
                <a:tc>
                  <a:txBody>
                    <a:bodyPr/>
                    <a:lstStyle/>
                    <a:p>
                      <a:pPr algn="l">
                        <a:buNone/>
                      </a:pPr>
                      <a:r>
                        <a:rPr lang="en-GB" sz="900" dirty="0">
                          <a:solidFill>
                            <a:srgbClr val="2C3E50"/>
                          </a:solidFill>
                          <a:latin typeface="Segoe UI"/>
                          <a:cs typeface="Segoe UI"/>
                        </a:rPr>
                        <a:t>Baselines require real data from functional leaders. Workshops need exec pre-work, BA synthesis, and review time.</a:t>
                      </a:r>
                    </a:p>
                  </a:txBody>
                  <a:tcPr marL="54000" marR="54000" marT="27000" marB="27000">
                    <a:noFill/>
                  </a:tcPr>
                </a:tc>
                <a:extLst>
                  <a:ext uri="{0D108BD9-81ED-4DB2-BD59-A6C34878D82A}">
                    <a16:rowId xmlns:a16="http://schemas.microsoft.com/office/drawing/2014/main" val="10001"/>
                  </a:ext>
                </a:extLst>
              </a:tr>
              <a:tr h="520700">
                <a:tc>
                  <a:txBody>
                    <a:bodyPr/>
                    <a:lstStyle/>
                    <a:p>
                      <a:pPr algn="ctr">
                        <a:buNone/>
                      </a:pPr>
                      <a:r>
                        <a:rPr lang="en-GB" sz="1000" b="1" dirty="0">
                          <a:solidFill>
                            <a:srgbClr val="1B2A4A"/>
                          </a:solidFill>
                          <a:latin typeface="Segoe UI Semibold"/>
                          <a:cs typeface="Segoe UI Semibold"/>
                        </a:rPr>
                        <a:t>2</a:t>
                      </a:r>
                    </a:p>
                  </a:txBody>
                  <a:tcPr marL="54000" marR="54000" marT="27000" marB="27000">
                    <a:solidFill>
                      <a:srgbClr val="F8F9FA"/>
                    </a:solidFill>
                  </a:tcPr>
                </a:tc>
                <a:tc>
                  <a:txBody>
                    <a:bodyPr/>
                    <a:lstStyle/>
                    <a:p>
                      <a:pPr algn="l">
                        <a:buNone/>
                      </a:pPr>
                      <a:r>
                        <a:rPr lang="en-GB" sz="900" b="1" dirty="0">
                          <a:solidFill>
                            <a:srgbClr val="1B2A4A"/>
                          </a:solidFill>
                          <a:latin typeface="Segoe UI Semibold"/>
                          <a:cs typeface="Segoe UI Semibold"/>
                        </a:rPr>
                        <a:t>Stage gates cannot be skipped without evidence</a:t>
                      </a:r>
                    </a:p>
                  </a:txBody>
                  <a:tcPr marL="54000" marR="54000" marT="27000" marB="27000">
                    <a:solidFill>
                      <a:srgbClr val="F8F9FA"/>
                    </a:solidFill>
                  </a:tcPr>
                </a:tc>
                <a:tc>
                  <a:txBody>
                    <a:bodyPr/>
                    <a:lstStyle/>
                    <a:p>
                      <a:pPr algn="l">
                        <a:buNone/>
                      </a:pPr>
                      <a:r>
                        <a:rPr lang="en-GB" sz="900" dirty="0">
                          <a:solidFill>
                            <a:srgbClr val="2C3E50"/>
                          </a:solidFill>
                          <a:latin typeface="Segoe UI"/>
                          <a:cs typeface="Segoe UI"/>
                        </a:rPr>
                        <a:t>Each gate prevents proceeding on assumption. Skipping transfers risk downstream at higher cost.</a:t>
                      </a:r>
                    </a:p>
                  </a:txBody>
                  <a:tcPr marL="54000" marR="54000" marT="27000" marB="27000">
                    <a:solidFill>
                      <a:srgbClr val="F8F9FA"/>
                    </a:solidFill>
                  </a:tcPr>
                </a:tc>
                <a:extLst>
                  <a:ext uri="{0D108BD9-81ED-4DB2-BD59-A6C34878D82A}">
                    <a16:rowId xmlns:a16="http://schemas.microsoft.com/office/drawing/2014/main" val="10002"/>
                  </a:ext>
                </a:extLst>
              </a:tr>
              <a:tr h="520700">
                <a:tc>
                  <a:txBody>
                    <a:bodyPr/>
                    <a:lstStyle/>
                    <a:p>
                      <a:pPr algn="ctr">
                        <a:buNone/>
                      </a:pPr>
                      <a:r>
                        <a:rPr lang="en-GB" sz="1000" b="1" dirty="0">
                          <a:solidFill>
                            <a:srgbClr val="1B2A4A"/>
                          </a:solidFill>
                          <a:latin typeface="Segoe UI Semibold"/>
                          <a:cs typeface="Segoe UI Semibold"/>
                        </a:rPr>
                        <a:t>3</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Design Authority must approve all designs before build</a:t>
                      </a:r>
                    </a:p>
                  </a:txBody>
                  <a:tcPr marL="54000" marR="54000" marT="27000" marB="27000">
                    <a:noFill/>
                  </a:tcPr>
                </a:tc>
                <a:tc>
                  <a:txBody>
                    <a:bodyPr/>
                    <a:lstStyle/>
                    <a:p>
                      <a:pPr algn="l">
                        <a:buNone/>
                      </a:pPr>
                      <a:r>
                        <a:rPr lang="en-GB" sz="900" dirty="0">
                          <a:solidFill>
                            <a:srgbClr val="2C3E50"/>
                          </a:solidFill>
                          <a:latin typeface="Segoe UI"/>
                          <a:cs typeface="Segoe UI"/>
                        </a:rPr>
                        <a:t>Unsigned designs create uncontrolled scope, rework, and integration defects.</a:t>
                      </a:r>
                    </a:p>
                  </a:txBody>
                  <a:tcPr marL="54000" marR="54000" marT="27000" marB="27000">
                    <a:noFill/>
                  </a:tcPr>
                </a:tc>
                <a:extLst>
                  <a:ext uri="{0D108BD9-81ED-4DB2-BD59-A6C34878D82A}">
                    <a16:rowId xmlns:a16="http://schemas.microsoft.com/office/drawing/2014/main" val="10003"/>
                  </a:ext>
                </a:extLst>
              </a:tr>
              <a:tr h="520700">
                <a:tc>
                  <a:txBody>
                    <a:bodyPr/>
                    <a:lstStyle/>
                    <a:p>
                      <a:pPr algn="ctr">
                        <a:buNone/>
                      </a:pPr>
                      <a:r>
                        <a:rPr lang="en-GB" sz="1000" b="1" dirty="0">
                          <a:solidFill>
                            <a:srgbClr val="1B2A4A"/>
                          </a:solidFill>
                          <a:latin typeface="Segoe UI Semibold"/>
                          <a:cs typeface="Segoe UI Semibold"/>
                        </a:rPr>
                        <a:t>4</a:t>
                      </a:r>
                    </a:p>
                  </a:txBody>
                  <a:tcPr marL="54000" marR="54000" marT="27000" marB="27000">
                    <a:solidFill>
                      <a:srgbClr val="F8F9FA"/>
                    </a:solidFill>
                  </a:tcPr>
                </a:tc>
                <a:tc>
                  <a:txBody>
                    <a:bodyPr/>
                    <a:lstStyle/>
                    <a:p>
                      <a:pPr algn="l">
                        <a:buNone/>
                      </a:pPr>
                      <a:r>
                        <a:rPr lang="en-GB" sz="900" b="1" dirty="0">
                          <a:solidFill>
                            <a:srgbClr val="1B2A4A"/>
                          </a:solidFill>
                          <a:latin typeface="Segoe UI Semibold"/>
                          <a:cs typeface="Segoe UI Semibold"/>
                        </a:rPr>
                        <a:t>SI operates within Client’s governance framework</a:t>
                      </a:r>
                    </a:p>
                  </a:txBody>
                  <a:tcPr marL="54000" marR="54000" marT="27000" marB="27000">
                    <a:solidFill>
                      <a:srgbClr val="F8F9FA"/>
                    </a:solidFill>
                  </a:tcPr>
                </a:tc>
                <a:tc>
                  <a:txBody>
                    <a:bodyPr/>
                    <a:lstStyle/>
                    <a:p>
                      <a:pPr algn="l">
                        <a:buNone/>
                      </a:pPr>
                      <a:r>
                        <a:rPr lang="en-GB" sz="900" dirty="0">
                          <a:solidFill>
                            <a:srgbClr val="2C3E50"/>
                          </a:solidFill>
                          <a:latin typeface="Segoe UI"/>
                          <a:cs typeface="Segoe UI"/>
                        </a:rPr>
                        <a:t>DA decisions are binding. Scope changes go through the Decision Rights Framework.</a:t>
                      </a:r>
                    </a:p>
                  </a:txBody>
                  <a:tcPr marL="54000" marR="54000" marT="27000" marB="27000">
                    <a:solidFill>
                      <a:srgbClr val="F8F9FA"/>
                    </a:solidFill>
                  </a:tcPr>
                </a:tc>
                <a:extLst>
                  <a:ext uri="{0D108BD9-81ED-4DB2-BD59-A6C34878D82A}">
                    <a16:rowId xmlns:a16="http://schemas.microsoft.com/office/drawing/2014/main" val="10004"/>
                  </a:ext>
                </a:extLst>
              </a:tr>
              <a:tr h="520700">
                <a:tc>
                  <a:txBody>
                    <a:bodyPr/>
                    <a:lstStyle/>
                    <a:p>
                      <a:pPr algn="ctr">
                        <a:buNone/>
                      </a:pPr>
                      <a:r>
                        <a:rPr lang="en-GB" sz="1000" b="1" dirty="0">
                          <a:solidFill>
                            <a:srgbClr val="1B2A4A"/>
                          </a:solidFill>
                          <a:latin typeface="Segoe UI Semibold"/>
                          <a:cs typeface="Segoe UI Semibold"/>
                        </a:rPr>
                        <a:t>5</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UAT and BAT are separate, sequential test phases</a:t>
                      </a:r>
                    </a:p>
                  </a:txBody>
                  <a:tcPr marL="54000" marR="54000" marT="27000" marB="27000">
                    <a:noFill/>
                  </a:tcPr>
                </a:tc>
                <a:tc>
                  <a:txBody>
                    <a:bodyPr/>
                    <a:lstStyle/>
                    <a:p>
                      <a:pPr algn="l">
                        <a:buNone/>
                      </a:pPr>
                      <a:r>
                        <a:rPr lang="en-GB" sz="900" dirty="0">
                          <a:solidFill>
                            <a:srgbClr val="2C3E50"/>
                          </a:solidFill>
                          <a:latin typeface="Segoe UI"/>
                          <a:cs typeface="Segoe UI"/>
                        </a:rPr>
                        <a:t>UAT confirms requirements (scripted). BAT confirms operations (scenario-based). Both required.</a:t>
                      </a:r>
                    </a:p>
                  </a:txBody>
                  <a:tcPr marL="54000" marR="54000" marT="27000" marB="27000">
                    <a:noFill/>
                  </a:tcPr>
                </a:tc>
                <a:extLst>
                  <a:ext uri="{0D108BD9-81ED-4DB2-BD59-A6C34878D82A}">
                    <a16:rowId xmlns:a16="http://schemas.microsoft.com/office/drawing/2014/main" val="10005"/>
                  </a:ext>
                </a:extLst>
              </a:tr>
              <a:tr h="520700">
                <a:tc>
                  <a:txBody>
                    <a:bodyPr/>
                    <a:lstStyle/>
                    <a:p>
                      <a:pPr algn="ctr">
                        <a:buNone/>
                      </a:pPr>
                      <a:r>
                        <a:rPr lang="en-GB" sz="1000" b="1" dirty="0">
                          <a:solidFill>
                            <a:srgbClr val="1B2A4A"/>
                          </a:solidFill>
                          <a:latin typeface="Segoe UI Semibold"/>
                          <a:cs typeface="Segoe UI Semibold"/>
                        </a:rPr>
                        <a:t>6</a:t>
                      </a:r>
                    </a:p>
                  </a:txBody>
                  <a:tcPr marL="54000" marR="54000" marT="27000" marB="27000">
                    <a:solidFill>
                      <a:srgbClr val="F8F9FA"/>
                    </a:solidFill>
                  </a:tcPr>
                </a:tc>
                <a:tc>
                  <a:txBody>
                    <a:bodyPr/>
                    <a:lstStyle/>
                    <a:p>
                      <a:pPr algn="l">
                        <a:buNone/>
                      </a:pPr>
                      <a:r>
                        <a:rPr lang="en-GB" sz="900" b="1" dirty="0">
                          <a:solidFill>
                            <a:srgbClr val="1B2A4A"/>
                          </a:solidFill>
                          <a:latin typeface="Segoe UI Semibold"/>
                          <a:cs typeface="Segoe UI Semibold"/>
                        </a:rPr>
                        <a:t>Go-live requires zero P1, and zero P2 unless a workaround is agreed and documented</a:t>
                      </a:r>
                    </a:p>
                  </a:txBody>
                  <a:tcPr marL="54000" marR="54000" marT="27000" marB="27000">
                    <a:solidFill>
                      <a:srgbClr val="F8F9FA"/>
                    </a:solidFill>
                  </a:tcPr>
                </a:tc>
                <a:tc>
                  <a:txBody>
                    <a:bodyPr/>
                    <a:lstStyle/>
                    <a:p>
                      <a:pPr algn="l">
                        <a:buNone/>
                      </a:pPr>
                      <a:r>
                        <a:rPr lang="en-GB" sz="900" dirty="0">
                          <a:solidFill>
                            <a:srgbClr val="2C3E50"/>
                          </a:solidFill>
                          <a:latin typeface="Segoe UI"/>
                          <a:cs typeface="Segoe UI"/>
                        </a:rPr>
                        <a:t>A 2-week delay costs far less than a failed go-live with critical defects.</a:t>
                      </a:r>
                    </a:p>
                  </a:txBody>
                  <a:tcPr marL="54000" marR="54000" marT="27000" marB="27000">
                    <a:solidFill>
                      <a:srgbClr val="F8F9FA"/>
                    </a:solidFill>
                  </a:tcPr>
                </a:tc>
                <a:extLst>
                  <a:ext uri="{0D108BD9-81ED-4DB2-BD59-A6C34878D82A}">
                    <a16:rowId xmlns:a16="http://schemas.microsoft.com/office/drawing/2014/main" val="10006"/>
                  </a:ext>
                </a:extLst>
              </a:tr>
              <a:tr h="520700">
                <a:tc>
                  <a:txBody>
                    <a:bodyPr/>
                    <a:lstStyle/>
                    <a:p>
                      <a:pPr algn="ctr">
                        <a:buNone/>
                      </a:pPr>
                      <a:r>
                        <a:rPr lang="en-GB" sz="1000" b="1" dirty="0">
                          <a:solidFill>
                            <a:srgbClr val="1B2A4A"/>
                          </a:solidFill>
                          <a:latin typeface="Segoe UI Semibold"/>
                          <a:cs typeface="Segoe UI Semibold"/>
                        </a:rPr>
                        <a:t>7</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Benefits tracking runs minimum 12 months post go-live</a:t>
                      </a:r>
                    </a:p>
                  </a:txBody>
                  <a:tcPr marL="54000" marR="54000" marT="27000" marB="27000">
                    <a:noFill/>
                  </a:tcPr>
                </a:tc>
                <a:tc>
                  <a:txBody>
                    <a:bodyPr/>
                    <a:lstStyle/>
                    <a:p>
                      <a:pPr algn="l">
                        <a:buNone/>
                      </a:pPr>
                      <a:r>
                        <a:rPr lang="en-GB" sz="900" dirty="0">
                          <a:solidFill>
                            <a:srgbClr val="2C3E50"/>
                          </a:solidFill>
                          <a:latin typeface="Segoe UI"/>
                          <a:cs typeface="Segoe UI"/>
                        </a:rPr>
                        <a:t>Benefits stabilise over 2–3 months. Revenue benefits take 6–12 months to materialise.</a:t>
                      </a:r>
                    </a:p>
                  </a:txBody>
                  <a:tcPr marL="54000" marR="54000" marT="27000" marB="27000">
                    <a:noFill/>
                  </a:tcPr>
                </a:tc>
                <a:extLst>
                  <a:ext uri="{0D108BD9-81ED-4DB2-BD59-A6C34878D82A}">
                    <a16:rowId xmlns:a16="http://schemas.microsoft.com/office/drawing/2014/main" val="10007"/>
                  </a:ext>
                </a:extLst>
              </a:tr>
              <a:tr h="520700">
                <a:tc>
                  <a:txBody>
                    <a:bodyPr/>
                    <a:lstStyle/>
                    <a:p>
                      <a:pPr algn="ctr">
                        <a:buNone/>
                      </a:pPr>
                      <a:r>
                        <a:rPr lang="en-GB" sz="1000" b="1" dirty="0">
                          <a:solidFill>
                            <a:srgbClr val="1B2A4A"/>
                          </a:solidFill>
                          <a:latin typeface="Segoe UI Semibold"/>
                          <a:cs typeface="Segoe UI Semibold"/>
                        </a:rPr>
                        <a:t>8</a:t>
                      </a:r>
                    </a:p>
                  </a:txBody>
                  <a:tcPr marL="54000" marR="54000" marT="27000" marB="27000">
                    <a:solidFill>
                      <a:srgbClr val="F8F9FA"/>
                    </a:solidFill>
                  </a:tcPr>
                </a:tc>
                <a:tc>
                  <a:txBody>
                    <a:bodyPr/>
                    <a:lstStyle/>
                    <a:p>
                      <a:pPr algn="l">
                        <a:buNone/>
                      </a:pPr>
                      <a:r>
                        <a:rPr lang="en-GB" sz="900" b="1" dirty="0">
                          <a:solidFill>
                            <a:srgbClr val="1B2A4A"/>
                          </a:solidFill>
                          <a:latin typeface="Segoe UI Semibold"/>
                          <a:cs typeface="Segoe UI Semibold"/>
                        </a:rPr>
                        <a:t>Named Benefit Owners assigned before Funding Envelope (S6)</a:t>
                      </a:r>
                    </a:p>
                  </a:txBody>
                  <a:tcPr marL="54000" marR="54000" marT="27000" marB="27000">
                    <a:solidFill>
                      <a:srgbClr val="F8F9FA"/>
                    </a:solidFill>
                  </a:tcPr>
                </a:tc>
                <a:tc>
                  <a:txBody>
                    <a:bodyPr/>
                    <a:lstStyle/>
                    <a:p>
                      <a:pPr algn="l">
                        <a:buNone/>
                      </a:pPr>
                      <a:r>
                        <a:rPr lang="en-GB" sz="900" dirty="0">
                          <a:solidFill>
                            <a:srgbClr val="2C3E50"/>
                          </a:solidFill>
                          <a:latin typeface="Segoe UI"/>
                          <a:cs typeface="Segoe UI"/>
                        </a:rPr>
                        <a:t>Without personal accountability for KPI targets, benefits will not be tracked or realised.</a:t>
                      </a:r>
                    </a:p>
                  </a:txBody>
                  <a:tcPr marL="54000" marR="54000" marT="27000" marB="27000">
                    <a:solidFill>
                      <a:srgbClr val="F8F9FA"/>
                    </a:solidFill>
                  </a:tcPr>
                </a:tc>
                <a:extLst>
                  <a:ext uri="{0D108BD9-81ED-4DB2-BD59-A6C34878D82A}">
                    <a16:rowId xmlns:a16="http://schemas.microsoft.com/office/drawing/2014/main" val="10008"/>
                  </a:ext>
                </a:extLst>
              </a:tr>
              <a:tr h="520700">
                <a:tc>
                  <a:txBody>
                    <a:bodyPr/>
                    <a:lstStyle/>
                    <a:p>
                      <a:pPr algn="ctr">
                        <a:buNone/>
                      </a:pPr>
                      <a:r>
                        <a:rPr lang="en-GB" sz="1000" b="1" dirty="0">
                          <a:solidFill>
                            <a:srgbClr val="1B2A4A"/>
                          </a:solidFill>
                          <a:latin typeface="Segoe UI Semibold"/>
                          <a:cs typeface="Segoe UI Semibold"/>
                        </a:rPr>
                        <a:t>9</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Go-live date set after Solution Design &amp; Full Business Case (S12), not before</a:t>
                      </a:r>
                    </a:p>
                  </a:txBody>
                  <a:tcPr marL="54000" marR="54000" marT="27000" marB="27000">
                    <a:noFill/>
                  </a:tcPr>
                </a:tc>
                <a:tc>
                  <a:txBody>
                    <a:bodyPr/>
                    <a:lstStyle/>
                    <a:p>
                      <a:pPr algn="l">
                        <a:buNone/>
                      </a:pPr>
                      <a:r>
                        <a:rPr lang="en-GB" sz="900" dirty="0">
                          <a:solidFill>
                            <a:srgbClr val="2C3E50"/>
                          </a:solidFill>
                          <a:latin typeface="Segoe UI"/>
                          <a:cs typeface="Segoe UI"/>
                        </a:rPr>
                        <a:t>Premature dates create fixed deadlines the programme optimises against by cutting testing.</a:t>
                      </a:r>
                    </a:p>
                  </a:txBody>
                  <a:tcPr marL="54000" marR="54000" marT="27000" marB="27000">
                    <a:noFill/>
                  </a:tcPr>
                </a:tc>
                <a:extLst>
                  <a:ext uri="{0D108BD9-81ED-4DB2-BD59-A6C34878D82A}">
                    <a16:rowId xmlns:a16="http://schemas.microsoft.com/office/drawing/2014/main" val="10009"/>
                  </a:ext>
                </a:extLst>
              </a:tr>
              <a:tr h="520700">
                <a:tc>
                  <a:txBody>
                    <a:bodyPr/>
                    <a:lstStyle/>
                    <a:p>
                      <a:pPr algn="ctr">
                        <a:buNone/>
                      </a:pPr>
                      <a:r>
                        <a:rPr lang="en-GB" sz="1000" b="1" dirty="0">
                          <a:solidFill>
                            <a:srgbClr val="1B2A4A"/>
                          </a:solidFill>
                          <a:latin typeface="Segoe UI Semibold"/>
                          <a:cs typeface="Segoe UI Semibold"/>
                        </a:rPr>
                        <a:t>10</a:t>
                      </a:r>
                    </a:p>
                  </a:txBody>
                  <a:tcPr marL="54000" marR="54000" marT="27000" marB="27000">
                    <a:solidFill>
                      <a:srgbClr val="F8F9FA"/>
                    </a:solidFill>
                  </a:tcPr>
                </a:tc>
                <a:tc>
                  <a:txBody>
                    <a:bodyPr/>
                    <a:lstStyle/>
                    <a:p>
                      <a:pPr algn="l">
                        <a:buNone/>
                      </a:pPr>
                      <a:r>
                        <a:rPr lang="en-GB" sz="900" b="1" dirty="0">
                          <a:solidFill>
                            <a:srgbClr val="1B2A4A"/>
                          </a:solidFill>
                          <a:latin typeface="Segoe UI Semibold"/>
                          <a:cs typeface="Segoe UI Semibold"/>
                        </a:rPr>
                        <a:t>Knowledge transfer must complete before SI exit</a:t>
                      </a:r>
                    </a:p>
                  </a:txBody>
                  <a:tcPr marL="54000" marR="54000" marT="27000" marB="27000">
                    <a:solidFill>
                      <a:srgbClr val="F8F9FA"/>
                    </a:solidFill>
                  </a:tcPr>
                </a:tc>
                <a:tc>
                  <a:txBody>
                    <a:bodyPr/>
                    <a:lstStyle/>
                    <a:p>
                      <a:pPr algn="l">
                        <a:buNone/>
                      </a:pPr>
                      <a:r>
                        <a:rPr lang="en-GB" sz="900" dirty="0">
                          <a:solidFill>
                            <a:srgbClr val="2C3E50"/>
                          </a:solidFill>
                          <a:latin typeface="Segoe UI"/>
                          <a:cs typeface="Segoe UI"/>
                        </a:rPr>
                        <a:t>Without KT, Client depends on SI at premium rates. Co-delivery is contractual.</a:t>
                      </a:r>
                    </a:p>
                  </a:txBody>
                  <a:tcPr marL="54000" marR="54000" marT="27000" marB="27000">
                    <a:solidFill>
                      <a:srgbClr val="F8F9FA"/>
                    </a:solidFill>
                  </a:tcPr>
                </a:tc>
                <a:extLst>
                  <a:ext uri="{0D108BD9-81ED-4DB2-BD59-A6C34878D82A}">
                    <a16:rowId xmlns:a16="http://schemas.microsoft.com/office/drawing/2014/main" val="10010"/>
                  </a:ext>
                </a:extLst>
              </a:tr>
              <a:tr h="520700">
                <a:tc>
                  <a:txBody>
                    <a:bodyPr/>
                    <a:lstStyle/>
                    <a:p>
                      <a:pPr algn="ctr">
                        <a:buNone/>
                      </a:pPr>
                      <a:r>
                        <a:rPr lang="en-GB" sz="1000" b="1" dirty="0">
                          <a:solidFill>
                            <a:srgbClr val="1B2A4A"/>
                          </a:solidFill>
                          <a:latin typeface="Segoe UI Semibold"/>
                          <a:cs typeface="Segoe UI Semibold"/>
                        </a:rPr>
                        <a:t>11</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Build commitment not authorised until SI provides firm pricing at S12</a:t>
                      </a:r>
                    </a:p>
                  </a:txBody>
                  <a:tcPr marL="54000" marR="54000" marT="27000" marB="27000">
                    <a:noFill/>
                  </a:tcPr>
                </a:tc>
                <a:tc>
                  <a:txBody>
                    <a:bodyPr/>
                    <a:lstStyle/>
                    <a:p>
                      <a:pPr algn="l">
                        <a:buNone/>
                      </a:pPr>
                      <a:r>
                        <a:rPr lang="en-GB" sz="900" dirty="0">
                          <a:solidFill>
                            <a:srgbClr val="2C3E50"/>
                          </a:solidFill>
                          <a:latin typeface="Segoe UI"/>
                          <a:cs typeface="Segoe UI"/>
                        </a:rPr>
                        <a:t>Board approves Funding Envelope at S6, confirms build budget at S12. Committing before firm costs are known creates budget risk.</a:t>
                      </a:r>
                    </a:p>
                  </a:txBody>
                  <a:tcPr marL="54000" marR="54000" marT="27000" marB="27000">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004845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0" name="headerBar"/>
          <p:cNvSpPr/>
          <p:nvPr/>
        </p:nvSpPr>
        <p:spPr>
          <a:xfrm>
            <a:off x="0" y="0"/>
            <a:ext cx="12192000" cy="457200"/>
          </a:xfrm>
          <a:prstGeom prst="rect">
            <a:avLst/>
          </a:prstGeom>
          <a:solidFill>
            <a:srgbClr val="1B2A4A"/>
          </a:solidFill>
          <a:ln>
            <a:noFill/>
          </a:ln>
        </p:spPr>
        <p:txBody>
          <a:bodyPr lIns="91440" tIns="0" rIns="91440" bIns="0" anchor="ctr"/>
          <a:lstStyle/>
          <a:p>
            <a:pPr algn="l">
              <a:buNone/>
            </a:pPr>
            <a:r>
              <a:rPr lang="en-GB" sz="1200" b="1" dirty="0">
                <a:solidFill>
                  <a:srgbClr val="FFFFFF"/>
                </a:solidFill>
                <a:latin typeface="Segoe UI Semibold"/>
                <a:cs typeface="Segoe UI Semibold"/>
              </a:rPr>
              <a:t>Key Dependencies: What Depends on What</a:t>
            </a:r>
          </a:p>
        </p:txBody>
      </p:sp>
      <p:sp>
        <p:nvSpPr>
          <p:cNvPr id="101" name="accentLine"/>
          <p:cNvSpPr/>
          <p:nvPr/>
        </p:nvSpPr>
        <p:spPr>
          <a:xfrm>
            <a:off x="0" y="457200"/>
            <a:ext cx="12192000" cy="25400"/>
          </a:xfrm>
          <a:prstGeom prst="rect">
            <a:avLst/>
          </a:prstGeom>
          <a:solidFill>
            <a:srgbClr val="E89A35"/>
          </a:solidFill>
          <a:ln>
            <a:noFill/>
          </a:ln>
        </p:spPr>
        <p:txBody>
          <a:bodyPr/>
          <a:lstStyle/>
          <a:p>
            <a:endParaRPr lang="en-GB"/>
          </a:p>
        </p:txBody>
      </p:sp>
      <p:sp>
        <p:nvSpPr>
          <p:cNvPr id="106" name="footerBar"/>
          <p:cNvSpPr/>
          <p:nvPr/>
        </p:nvSpPr>
        <p:spPr>
          <a:xfrm>
            <a:off x="0" y="6731000"/>
            <a:ext cx="12192000" cy="127000"/>
          </a:xfrm>
          <a:prstGeom prst="rect">
            <a:avLst/>
          </a:prstGeom>
          <a:solidFill>
            <a:srgbClr val="1B2A4A"/>
          </a:solidFill>
          <a:ln>
            <a:noFill/>
          </a:ln>
        </p:spPr>
        <p:txBody>
          <a:bodyPr lIns="91440" tIns="0" rIns="91440" bIns="0" anchor="ctr"/>
          <a:lstStyle/>
          <a:p>
            <a:pPr algn="l">
              <a:buNone/>
            </a:pPr>
            <a:r>
              <a:rPr lang="en-GB" sz="1000" dirty="0">
                <a:solidFill>
                  <a:srgbClr val="8FA3BF"/>
                </a:solidFill>
                <a:latin typeface="Segoe UI"/>
                <a:cs typeface="Segoe UI"/>
              </a:rPr>
              <a:t>Programme Lifecycle · POAP · Dependencies</a:t>
            </a:r>
          </a:p>
        </p:txBody>
      </p:sp>
      <p:sp>
        <p:nvSpPr>
          <p:cNvPr id="102" name="intLabel"/>
          <p:cNvSpPr/>
          <p:nvPr/>
        </p:nvSpPr>
        <p:spPr>
          <a:xfrm>
            <a:off x="127000" y="508000"/>
            <a:ext cx="11938000" cy="203200"/>
          </a:xfrm>
          <a:prstGeom prst="rect">
            <a:avLst/>
          </a:prstGeom>
          <a:noFill/>
          <a:ln>
            <a:noFill/>
          </a:ln>
        </p:spPr>
        <p:txBody>
          <a:bodyPr lIns="36000" tIns="0" rIns="36000" bIns="0" anchor="b"/>
          <a:lstStyle/>
          <a:p>
            <a:pPr algn="l">
              <a:buNone/>
            </a:pPr>
            <a:r>
              <a:rPr lang="en-GB" sz="900" b="1" dirty="0">
                <a:solidFill>
                  <a:srgbClr val="1B2A4A"/>
                </a:solidFill>
                <a:latin typeface="Segoe UI Semibold"/>
              </a:rPr>
              <a:t>Internal Dependencies (between stages)</a:t>
            </a:r>
          </a:p>
        </p:txBody>
      </p:sp>
      <p:graphicFrame>
        <p:nvGraphicFramePr>
          <p:cNvPr id="103" name="intDepsTable"/>
          <p:cNvGraphicFramePr>
            <a:graphicFrameLocks noGrp="1"/>
          </p:cNvGraphicFramePr>
          <p:nvPr/>
        </p:nvGraphicFramePr>
        <p:xfrm>
          <a:off x="127000" y="736600"/>
          <a:ext cx="11940000" cy="3266000"/>
        </p:xfrm>
        <a:graphic>
          <a:graphicData uri="http://schemas.openxmlformats.org/drawingml/2006/table">
            <a:tbl>
              <a:tblPr firstRow="1" bandRow="1">
                <a:noFill/>
              </a:tblPr>
              <a:tblGrid>
                <a:gridCol w="4200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gridCol w="900000">
                  <a:extLst>
                    <a:ext uri="{9D8B030D-6E8A-4147-A177-3AD203B41FA5}">
                      <a16:colId xmlns:a16="http://schemas.microsoft.com/office/drawing/2014/main" val="20002"/>
                    </a:ext>
                  </a:extLst>
                </a:gridCol>
                <a:gridCol w="5940000">
                  <a:extLst>
                    <a:ext uri="{9D8B030D-6E8A-4147-A177-3AD203B41FA5}">
                      <a16:colId xmlns:a16="http://schemas.microsoft.com/office/drawing/2014/main" val="20003"/>
                    </a:ext>
                  </a:extLst>
                </a:gridCol>
              </a:tblGrid>
              <a:tr h="220000">
                <a:tc>
                  <a:txBody>
                    <a:bodyPr/>
                    <a:lstStyle/>
                    <a:p>
                      <a:pPr algn="l">
                        <a:buNone/>
                      </a:pPr>
                      <a:r>
                        <a:rPr lang="en-GB" sz="900" b="1" dirty="0">
                          <a:solidFill>
                            <a:srgbClr val="FFFFFF"/>
                          </a:solidFill>
                          <a:latin typeface="Segoe UI Semibold"/>
                          <a:cs typeface="Segoe UI Semibold"/>
                        </a:rPr>
                        <a:t>Dependency</a:t>
                      </a:r>
                    </a:p>
                  </a:txBody>
                  <a:tcPr marL="45000" marR="45000" marT="22000" marB="22000">
                    <a:solidFill>
                      <a:srgbClr val="1B2A4A"/>
                    </a:solidFill>
                  </a:tcPr>
                </a:tc>
                <a:tc>
                  <a:txBody>
                    <a:bodyPr/>
                    <a:lstStyle/>
                    <a:p>
                      <a:pPr algn="ctr">
                        <a:buNone/>
                      </a:pPr>
                      <a:r>
                        <a:rPr lang="en-GB" sz="900" b="1" dirty="0">
                          <a:solidFill>
                            <a:srgbClr val="FFFFFF"/>
                          </a:solidFill>
                          <a:latin typeface="Segoe UI Semibold"/>
                          <a:cs typeface="Segoe UI Semibold"/>
                        </a:rPr>
                        <a:t>Up</a:t>
                      </a:r>
                    </a:p>
                  </a:txBody>
                  <a:tcPr marL="45000" marR="45000" marT="22000" marB="22000">
                    <a:solidFill>
                      <a:srgbClr val="1B2A4A"/>
                    </a:solidFill>
                  </a:tcPr>
                </a:tc>
                <a:tc>
                  <a:txBody>
                    <a:bodyPr/>
                    <a:lstStyle/>
                    <a:p>
                      <a:pPr algn="ctr">
                        <a:buNone/>
                      </a:pPr>
                      <a:r>
                        <a:rPr lang="en-GB" sz="900" b="1" dirty="0">
                          <a:solidFill>
                            <a:srgbClr val="FFFFFF"/>
                          </a:solidFill>
                          <a:latin typeface="Segoe UI Semibold"/>
                          <a:cs typeface="Segoe UI Semibold"/>
                        </a:rPr>
                        <a:t>Down</a:t>
                      </a:r>
                    </a:p>
                  </a:txBody>
                  <a:tcPr marL="45000" marR="45000" marT="22000" marB="22000">
                    <a:solidFill>
                      <a:srgbClr val="1B2A4A"/>
                    </a:solidFill>
                  </a:tcPr>
                </a:tc>
                <a:tc>
                  <a:txBody>
                    <a:bodyPr/>
                    <a:lstStyle/>
                    <a:p>
                      <a:pPr algn="l">
                        <a:buNone/>
                      </a:pPr>
                      <a:r>
                        <a:rPr lang="en-GB" sz="900" b="1" dirty="0">
                          <a:solidFill>
                            <a:srgbClr val="FFFFFF"/>
                          </a:solidFill>
                          <a:latin typeface="Segoe UI Semibold"/>
                          <a:cs typeface="Segoe UI Semibold"/>
                        </a:rPr>
                        <a:t>Impact if Delayed</a:t>
                      </a:r>
                    </a:p>
                  </a:txBody>
                  <a:tcPr marL="45000" marR="45000" marT="22000" marB="22000">
                    <a:solidFill>
                      <a:srgbClr val="1B2A4A"/>
                    </a:solidFill>
                  </a:tcPr>
                </a:tc>
                <a:extLst>
                  <a:ext uri="{0D108BD9-81ED-4DB2-BD59-A6C34878D82A}">
                    <a16:rowId xmlns:a16="http://schemas.microsoft.com/office/drawing/2014/main" val="10000"/>
                  </a:ext>
                </a:extLst>
              </a:tr>
              <a:tr h="232000">
                <a:tc>
                  <a:txBody>
                    <a:bodyPr/>
                    <a:lstStyle/>
                    <a:p>
                      <a:pPr algn="l">
                        <a:buNone/>
                      </a:pPr>
                      <a:r>
                        <a:rPr lang="en-GB" sz="800" dirty="0">
                          <a:solidFill>
                            <a:srgbClr val="2C3E50"/>
                          </a:solidFill>
                          <a:latin typeface="Segoe UI"/>
                          <a:cs typeface="Segoe UI"/>
                        </a:rPr>
                        <a:t>Vision Charter complete before funding</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S1–2</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S6</a:t>
                      </a:r>
                    </a:p>
                  </a:txBody>
                  <a:tcPr marL="45000" marR="45000" marT="22000" marB="22000">
                    <a:noFill/>
                  </a:tcPr>
                </a:tc>
                <a:tc>
                  <a:txBody>
                    <a:bodyPr/>
                    <a:lstStyle/>
                    <a:p>
                      <a:pPr algn="l">
                        <a:buNone/>
                      </a:pPr>
                      <a:r>
                        <a:rPr lang="en-GB" sz="800" dirty="0">
                          <a:solidFill>
                            <a:srgbClr val="2C3E50"/>
                          </a:solidFill>
                          <a:latin typeface="Segoe UI"/>
                          <a:cs typeface="Segoe UI"/>
                        </a:rPr>
                        <a:t>No evidence-based value case for board</a:t>
                      </a:r>
                    </a:p>
                  </a:txBody>
                  <a:tcPr marL="45000" marR="45000" marT="22000" marB="22000">
                    <a:noFill/>
                  </a:tcPr>
                </a:tc>
                <a:extLst>
                  <a:ext uri="{0D108BD9-81ED-4DB2-BD59-A6C34878D82A}">
                    <a16:rowId xmlns:a16="http://schemas.microsoft.com/office/drawing/2014/main" val="10001"/>
                  </a:ext>
                </a:extLst>
              </a:tr>
              <a:tr h="232000">
                <a:tc>
                  <a:txBody>
                    <a:bodyPr/>
                    <a:lstStyle/>
                    <a:p>
                      <a:pPr algn="l">
                        <a:buNone/>
                      </a:pPr>
                      <a:r>
                        <a:rPr lang="en-GB" sz="800" dirty="0">
                          <a:solidFill>
                            <a:srgbClr val="2C3E50"/>
                          </a:solidFill>
                          <a:latin typeface="Segoe UI"/>
                          <a:cs typeface="Segoe UI"/>
                        </a:rPr>
                        <a:t>Capability Heatmap scored before RFI</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S7</a:t>
                      </a:r>
                    </a:p>
                  </a:txBody>
                  <a:tcPr marL="45000" marR="45000" marT="22000" marB="22000">
                    <a:solidFill>
                      <a:srgbClr val="F8F9FA"/>
                    </a:solidFill>
                  </a:tcPr>
                </a:tc>
                <a:tc>
                  <a:txBody>
                    <a:bodyPr/>
                    <a:lstStyle/>
                    <a:p>
                      <a:pPr algn="l">
                        <a:buNone/>
                      </a:pPr>
                      <a:r>
                        <a:rPr lang="en-GB" sz="800" dirty="0">
                          <a:solidFill>
                            <a:srgbClr val="2C3E50"/>
                          </a:solidFill>
                          <a:latin typeface="Segoe UI"/>
                          <a:cs typeface="Segoe UI"/>
                        </a:rPr>
                        <a:t>RFI questions cannot be targeted</a:t>
                      </a:r>
                    </a:p>
                  </a:txBody>
                  <a:tcPr marL="45000" marR="45000" marT="22000" marB="22000">
                    <a:solidFill>
                      <a:srgbClr val="F8F9FA"/>
                    </a:solidFill>
                  </a:tcPr>
                </a:tc>
                <a:extLst>
                  <a:ext uri="{0D108BD9-81ED-4DB2-BD59-A6C34878D82A}">
                    <a16:rowId xmlns:a16="http://schemas.microsoft.com/office/drawing/2014/main" val="10002"/>
                  </a:ext>
                </a:extLst>
              </a:tr>
              <a:tr h="232000">
                <a:tc>
                  <a:txBody>
                    <a:bodyPr/>
                    <a:lstStyle/>
                    <a:p>
                      <a:pPr algn="l">
                        <a:buNone/>
                      </a:pPr>
                      <a:r>
                        <a:rPr lang="en-GB" sz="800" dirty="0">
                          <a:solidFill>
                            <a:srgbClr val="2C3E50"/>
                          </a:solidFill>
                          <a:latin typeface="Segoe UI"/>
                          <a:cs typeface="Segoe UI"/>
                        </a:rPr>
                        <a:t>Requirements Baseline before SI Discovery</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S7–9</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S11</a:t>
                      </a:r>
                    </a:p>
                  </a:txBody>
                  <a:tcPr marL="45000" marR="45000" marT="22000" marB="22000">
                    <a:noFill/>
                  </a:tcPr>
                </a:tc>
                <a:tc>
                  <a:txBody>
                    <a:bodyPr/>
                    <a:lstStyle/>
                    <a:p>
                      <a:pPr algn="l">
                        <a:buNone/>
                      </a:pPr>
                      <a:r>
                        <a:rPr lang="en-GB" sz="800" dirty="0">
                          <a:solidFill>
                            <a:srgbClr val="2C3E50"/>
                          </a:solidFill>
                          <a:latin typeface="Segoe UI"/>
                          <a:cs typeface="Segoe UI"/>
                        </a:rPr>
                        <a:t>SI starts from scratch at day rates</a:t>
                      </a:r>
                    </a:p>
                  </a:txBody>
                  <a:tcPr marL="45000" marR="45000" marT="22000" marB="22000">
                    <a:noFill/>
                  </a:tcPr>
                </a:tc>
                <a:extLst>
                  <a:ext uri="{0D108BD9-81ED-4DB2-BD59-A6C34878D82A}">
                    <a16:rowId xmlns:a16="http://schemas.microsoft.com/office/drawing/2014/main" val="10003"/>
                  </a:ext>
                </a:extLst>
              </a:tr>
              <a:tr h="232000">
                <a:tc>
                  <a:txBody>
                    <a:bodyPr/>
                    <a:lstStyle/>
                    <a:p>
                      <a:pPr algn="l">
                        <a:buNone/>
                      </a:pPr>
                      <a:r>
                        <a:rPr lang="en-GB" sz="800" dirty="0">
                          <a:solidFill>
                            <a:srgbClr val="2C3E50"/>
                          </a:solidFill>
                          <a:latin typeface="Segoe UI"/>
                          <a:cs typeface="Segoe UI"/>
                        </a:rPr>
                        <a:t>All FDDs DA-signed before Sprint 1</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S12</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S13</a:t>
                      </a:r>
                    </a:p>
                  </a:txBody>
                  <a:tcPr marL="45000" marR="45000" marT="22000" marB="22000">
                    <a:solidFill>
                      <a:srgbClr val="F8F9FA"/>
                    </a:solidFill>
                  </a:tcPr>
                </a:tc>
                <a:tc>
                  <a:txBody>
                    <a:bodyPr/>
                    <a:lstStyle/>
                    <a:p>
                      <a:pPr algn="l">
                        <a:buNone/>
                      </a:pPr>
                      <a:r>
                        <a:rPr lang="en-GB" sz="800" dirty="0">
                          <a:solidFill>
                            <a:srgbClr val="2C3E50"/>
                          </a:solidFill>
                          <a:latin typeface="Segoe UI"/>
                          <a:cs typeface="Segoe UI"/>
                        </a:rPr>
                        <a:t>Unsigned designs create rework</a:t>
                      </a:r>
                    </a:p>
                  </a:txBody>
                  <a:tcPr marL="45000" marR="45000" marT="22000" marB="22000">
                    <a:solidFill>
                      <a:srgbClr val="F8F9FA"/>
                    </a:solidFill>
                  </a:tcPr>
                </a:tc>
                <a:extLst>
                  <a:ext uri="{0D108BD9-81ED-4DB2-BD59-A6C34878D82A}">
                    <a16:rowId xmlns:a16="http://schemas.microsoft.com/office/drawing/2014/main" val="10004"/>
                  </a:ext>
                </a:extLst>
              </a:tr>
              <a:tr h="232000">
                <a:tc>
                  <a:txBody>
                    <a:bodyPr/>
                    <a:lstStyle/>
                    <a:p>
                      <a:pPr algn="l">
                        <a:buNone/>
                      </a:pPr>
                      <a:r>
                        <a:rPr lang="en-GB" sz="800" dirty="0">
                          <a:solidFill>
                            <a:srgbClr val="2C3E50"/>
                          </a:solidFill>
                          <a:latin typeface="Segoe UI"/>
                          <a:cs typeface="Segoe UI"/>
                        </a:rPr>
                        <a:t>Unit pass before FAT begins</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S13</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S13</a:t>
                      </a:r>
                    </a:p>
                  </a:txBody>
                  <a:tcPr marL="45000" marR="45000" marT="22000" marB="22000">
                    <a:noFill/>
                  </a:tcPr>
                </a:tc>
                <a:tc>
                  <a:txBody>
                    <a:bodyPr/>
                    <a:lstStyle/>
                    <a:p>
                      <a:pPr algn="l">
                        <a:buNone/>
                      </a:pPr>
                      <a:r>
                        <a:rPr lang="en-GB" sz="800" dirty="0">
                          <a:solidFill>
                            <a:srgbClr val="2C3E50"/>
                          </a:solidFill>
                          <a:latin typeface="Segoe UI"/>
                          <a:cs typeface="Segoe UI"/>
                        </a:rPr>
                        <a:t>Defects cascade into Sprint Review — late rework at SI cost</a:t>
                      </a:r>
                    </a:p>
                  </a:txBody>
                  <a:tcPr marL="45000" marR="45000" marT="22000" marB="22000">
                    <a:noFill/>
                  </a:tcPr>
                </a:tc>
                <a:extLst>
                  <a:ext uri="{0D108BD9-81ED-4DB2-BD59-A6C34878D82A}">
                    <a16:rowId xmlns:a16="http://schemas.microsoft.com/office/drawing/2014/main" val="20000"/>
                  </a:ext>
                </a:extLst>
              </a:tr>
              <a:tr h="232000">
                <a:tc>
                  <a:txBody>
                    <a:bodyPr/>
                    <a:lstStyle/>
                    <a:p>
                      <a:pPr algn="l">
                        <a:buNone/>
                      </a:pPr>
                      <a:r>
                        <a:rPr lang="en-GB" sz="800" dirty="0">
                          <a:solidFill>
                            <a:srgbClr val="2C3E50"/>
                          </a:solidFill>
                          <a:latin typeface="Segoe UI"/>
                          <a:cs typeface="Segoe UI"/>
                        </a:rPr>
                        <a:t>FAT + Mini-BAT pass at Sprint Review</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S13</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S13</a:t>
                      </a:r>
                    </a:p>
                  </a:txBody>
                  <a:tcPr marL="45000" marR="45000" marT="22000" marB="22000">
                    <a:solidFill>
                      <a:srgbClr val="F8F9FA"/>
                    </a:solidFill>
                  </a:tcPr>
                </a:tc>
                <a:tc>
                  <a:txBody>
                    <a:bodyPr/>
                    <a:lstStyle/>
                    <a:p>
                      <a:pPr algn="l">
                        <a:buNone/>
                      </a:pPr>
                      <a:r>
                        <a:rPr lang="en-GB" sz="800" dirty="0">
                          <a:solidFill>
                            <a:srgbClr val="2C3E50"/>
                          </a:solidFill>
                          <a:latin typeface="Segoe UI"/>
                          <a:cs typeface="Segoe UI"/>
                        </a:rPr>
                        <a:t>Sprint not closeable — build slips</a:t>
                      </a:r>
                    </a:p>
                  </a:txBody>
                  <a:tcPr marL="45000" marR="45000" marT="22000" marB="22000">
                    <a:solidFill>
                      <a:srgbClr val="F8F9FA"/>
                    </a:solidFill>
                  </a:tcPr>
                </a:tc>
                <a:extLst>
                  <a:ext uri="{0D108BD9-81ED-4DB2-BD59-A6C34878D82A}">
                    <a16:rowId xmlns:a16="http://schemas.microsoft.com/office/drawing/2014/main" val="20001"/>
                  </a:ext>
                </a:extLst>
              </a:tr>
              <a:tr h="232000">
                <a:tc>
                  <a:txBody>
                    <a:bodyPr/>
                    <a:lstStyle/>
                    <a:p>
                      <a:pPr algn="l">
                        <a:buNone/>
                      </a:pPr>
                      <a:r>
                        <a:rPr lang="en-GB" sz="800" dirty="0">
                          <a:solidFill>
                            <a:srgbClr val="2C3E50"/>
                          </a:solidFill>
                          <a:latin typeface="Segoe UI"/>
                          <a:cs typeface="Segoe UI"/>
                        </a:rPr>
                        <a:t>SAT pass before SIT begins</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S13</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S14</a:t>
                      </a:r>
                    </a:p>
                  </a:txBody>
                  <a:tcPr marL="45000" marR="45000" marT="22000" marB="22000">
                    <a:noFill/>
                  </a:tcPr>
                </a:tc>
                <a:tc>
                  <a:txBody>
                    <a:bodyPr/>
                    <a:lstStyle/>
                    <a:p>
                      <a:pPr algn="l">
                        <a:buNone/>
                      </a:pPr>
                      <a:r>
                        <a:rPr lang="en-GB" sz="800" dirty="0">
                          <a:solidFill>
                            <a:srgbClr val="2C3E50"/>
                          </a:solidFill>
                          <a:latin typeface="Segoe UI"/>
                          <a:cs typeface="Segoe UI"/>
                        </a:rPr>
                        <a:t>System-level defects surface in joint testing — Client time wasted, integrations rework</a:t>
                      </a:r>
                    </a:p>
                  </a:txBody>
                  <a:tcPr marL="45000" marR="45000" marT="22000" marB="22000">
                    <a:noFill/>
                  </a:tcPr>
                </a:tc>
                <a:extLst>
                  <a:ext uri="{0D108BD9-81ED-4DB2-BD59-A6C34878D82A}">
                    <a16:rowId xmlns:a16="http://schemas.microsoft.com/office/drawing/2014/main" val="20002"/>
                  </a:ext>
                </a:extLst>
              </a:tr>
              <a:tr h="232000">
                <a:tc>
                  <a:txBody>
                    <a:bodyPr/>
                    <a:lstStyle/>
                    <a:p>
                      <a:pPr algn="l">
                        <a:buNone/>
                      </a:pPr>
                      <a:r>
                        <a:rPr lang="en-GB" sz="800" dirty="0">
                          <a:solidFill>
                            <a:srgbClr val="2C3E50"/>
                          </a:solidFill>
                          <a:latin typeface="Segoe UI"/>
                          <a:cs typeface="Segoe UI"/>
                        </a:rPr>
                        <a:t>SIT pass before UAT begins</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S14</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S14</a:t>
                      </a:r>
                    </a:p>
                  </a:txBody>
                  <a:tcPr marL="45000" marR="45000" marT="22000" marB="22000">
                    <a:solidFill>
                      <a:srgbClr val="F8F9FA"/>
                    </a:solidFill>
                  </a:tcPr>
                </a:tc>
                <a:tc>
                  <a:txBody>
                    <a:bodyPr/>
                    <a:lstStyle/>
                    <a:p>
                      <a:pPr algn="l">
                        <a:buNone/>
                      </a:pPr>
                      <a:r>
                        <a:rPr lang="en-GB" sz="800" dirty="0">
                          <a:solidFill>
                            <a:srgbClr val="2C3E50"/>
                          </a:solidFill>
                          <a:latin typeface="Segoe UI"/>
                          <a:cs typeface="Segoe UI"/>
                        </a:rPr>
                        <a:t>Users hit broken integrations — adoption damage, UAT halts</a:t>
                      </a:r>
                    </a:p>
                  </a:txBody>
                  <a:tcPr marL="45000" marR="45000" marT="22000" marB="22000">
                    <a:solidFill>
                      <a:srgbClr val="F8F9FA"/>
                    </a:solidFill>
                  </a:tcPr>
                </a:tc>
                <a:extLst>
                  <a:ext uri="{0D108BD9-81ED-4DB2-BD59-A6C34878D82A}">
                    <a16:rowId xmlns:a16="http://schemas.microsoft.com/office/drawing/2014/main" val="20003"/>
                  </a:ext>
                </a:extLst>
              </a:tr>
              <a:tr h="232000">
                <a:tc>
                  <a:txBody>
                    <a:bodyPr/>
                    <a:lstStyle/>
                    <a:p>
                      <a:pPr algn="l">
                        <a:buNone/>
                      </a:pPr>
                      <a:r>
                        <a:rPr lang="en-GB" sz="800" dirty="0">
                          <a:solidFill>
                            <a:srgbClr val="2C3E50"/>
                          </a:solidFill>
                          <a:latin typeface="Segoe UI"/>
                          <a:cs typeface="Segoe UI"/>
                        </a:rPr>
                        <a:t>UAT pass before BAT begins</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S14</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S14</a:t>
                      </a:r>
                    </a:p>
                  </a:txBody>
                  <a:tcPr marL="45000" marR="45000" marT="22000" marB="22000">
                    <a:noFill/>
                  </a:tcPr>
                </a:tc>
                <a:tc>
                  <a:txBody>
                    <a:bodyPr/>
                    <a:lstStyle/>
                    <a:p>
                      <a:pPr algn="l">
                        <a:buNone/>
                      </a:pPr>
                      <a:r>
                        <a:rPr lang="en-GB" sz="800" dirty="0">
                          <a:solidFill>
                            <a:srgbClr val="2C3E50"/>
                          </a:solidFill>
                          <a:latin typeface="Segoe UI"/>
                          <a:cs typeface="Segoe UI"/>
                        </a:rPr>
                        <a:t>Cannot simulate end-to-end ops if requirements unmet</a:t>
                      </a:r>
                    </a:p>
                  </a:txBody>
                  <a:tcPr marL="45000" marR="45000" marT="22000" marB="22000">
                    <a:noFill/>
                  </a:tcPr>
                </a:tc>
                <a:extLst>
                  <a:ext uri="{0D108BD9-81ED-4DB2-BD59-A6C34878D82A}">
                    <a16:rowId xmlns:a16="http://schemas.microsoft.com/office/drawing/2014/main" val="20004"/>
                  </a:ext>
                </a:extLst>
              </a:tr>
              <a:tr h="232000">
                <a:tc>
                  <a:txBody>
                    <a:bodyPr/>
                    <a:lstStyle/>
                    <a:p>
                      <a:pPr algn="l">
                        <a:buNone/>
                      </a:pPr>
                      <a:r>
                        <a:rPr lang="en-GB" sz="800" dirty="0">
                          <a:solidFill>
                            <a:srgbClr val="2C3E50"/>
                          </a:solidFill>
                          <a:latin typeface="Segoe UI"/>
                          <a:cs typeface="Segoe UI"/>
                        </a:rPr>
                        <a:t>NFT certificate before Go-Live Gate</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S14</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S16</a:t>
                      </a:r>
                    </a:p>
                  </a:txBody>
                  <a:tcPr marL="45000" marR="45000" marT="22000" marB="22000">
                    <a:solidFill>
                      <a:srgbClr val="F8F9FA"/>
                    </a:solidFill>
                  </a:tcPr>
                </a:tc>
                <a:tc>
                  <a:txBody>
                    <a:bodyPr/>
                    <a:lstStyle/>
                    <a:p>
                      <a:pPr algn="l">
                        <a:buNone/>
                      </a:pPr>
                      <a:r>
                        <a:rPr lang="en-GB" sz="800" dirty="0">
                          <a:solidFill>
                            <a:srgbClr val="2C3E50"/>
                          </a:solidFill>
                          <a:latin typeface="Segoe UI"/>
                          <a:cs typeface="Segoe UI"/>
                        </a:rPr>
                        <a:t>Performance, security, DR not assured — go-live risk</a:t>
                      </a:r>
                    </a:p>
                  </a:txBody>
                  <a:tcPr marL="45000" marR="45000" marT="22000" marB="22000">
                    <a:solidFill>
                      <a:srgbClr val="F8F9FA"/>
                    </a:solidFill>
                  </a:tcPr>
                </a:tc>
                <a:extLst>
                  <a:ext uri="{0D108BD9-81ED-4DB2-BD59-A6C34878D82A}">
                    <a16:rowId xmlns:a16="http://schemas.microsoft.com/office/drawing/2014/main" val="20005"/>
                  </a:ext>
                </a:extLst>
              </a:tr>
              <a:tr h="232000">
                <a:tc>
                  <a:txBody>
                    <a:bodyPr/>
                    <a:lstStyle/>
                    <a:p>
                      <a:pPr algn="l">
                        <a:buNone/>
                      </a:pPr>
                      <a:r>
                        <a:rPr lang="en-GB" sz="800" dirty="0">
                          <a:solidFill>
                            <a:srgbClr val="2C3E50"/>
                          </a:solidFill>
                          <a:latin typeface="Segoe UI"/>
                          <a:cs typeface="Segoe UI"/>
                        </a:rPr>
                        <a:t>BAT signed off before Go-Live Gate</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S14</a:t>
                      </a:r>
                    </a:p>
                  </a:txBody>
                  <a:tcPr marL="45000" marR="45000" marT="22000" marB="22000">
                    <a:noFill/>
                  </a:tcPr>
                </a:tc>
                <a:tc>
                  <a:txBody>
                    <a:bodyPr/>
                    <a:lstStyle/>
                    <a:p>
                      <a:pPr algn="ctr">
                        <a:buNone/>
                      </a:pPr>
                      <a:r>
                        <a:rPr lang="en-GB" sz="800" b="1" dirty="0">
                          <a:solidFill>
                            <a:srgbClr val="1B2A4A"/>
                          </a:solidFill>
                          <a:latin typeface="Segoe UI Semibold"/>
                          <a:cs typeface="Segoe UI Semibold"/>
                        </a:rPr>
                        <a:t>S16</a:t>
                      </a:r>
                    </a:p>
                  </a:txBody>
                  <a:tcPr marL="45000" marR="45000" marT="22000" marB="22000">
                    <a:noFill/>
                  </a:tcPr>
                </a:tc>
                <a:tc>
                  <a:txBody>
                    <a:bodyPr/>
                    <a:lstStyle/>
                    <a:p>
                      <a:pPr algn="l">
                        <a:buNone/>
                      </a:pPr>
                      <a:r>
                        <a:rPr lang="en-GB" sz="800" dirty="0">
                          <a:solidFill>
                            <a:srgbClr val="2C3E50"/>
                          </a:solidFill>
                          <a:latin typeface="Segoe UI"/>
                          <a:cs typeface="Segoe UI"/>
                        </a:rPr>
                        <a:t>No business validation for go-live</a:t>
                      </a:r>
                    </a:p>
                  </a:txBody>
                  <a:tcPr marL="45000" marR="45000" marT="22000" marB="22000">
                    <a:noFill/>
                  </a:tcPr>
                </a:tc>
                <a:extLst>
                  <a:ext uri="{0D108BD9-81ED-4DB2-BD59-A6C34878D82A}">
                    <a16:rowId xmlns:a16="http://schemas.microsoft.com/office/drawing/2014/main" val="20006"/>
                  </a:ext>
                </a:extLst>
              </a:tr>
              <a:tr h="232000">
                <a:tc>
                  <a:txBody>
                    <a:bodyPr/>
                    <a:lstStyle/>
                    <a:p>
                      <a:pPr algn="l">
                        <a:buNone/>
                      </a:pPr>
                      <a:r>
                        <a:rPr lang="en-GB" sz="800" dirty="0">
                          <a:solidFill>
                            <a:srgbClr val="2C3E50"/>
                          </a:solidFill>
                          <a:latin typeface="Segoe UI"/>
                          <a:cs typeface="Segoe UI"/>
                        </a:rPr>
                        <a:t>Hypercare exit criteria met before BAU</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S17</a:t>
                      </a:r>
                    </a:p>
                  </a:txBody>
                  <a:tcPr marL="45000" marR="45000" marT="22000" marB="22000">
                    <a:solidFill>
                      <a:srgbClr val="F8F9FA"/>
                    </a:solidFill>
                  </a:tcPr>
                </a:tc>
                <a:tc>
                  <a:txBody>
                    <a:bodyPr/>
                    <a:lstStyle/>
                    <a:p>
                      <a:pPr algn="ctr">
                        <a:buNone/>
                      </a:pPr>
                      <a:r>
                        <a:rPr lang="en-GB" sz="800" b="1" dirty="0">
                          <a:solidFill>
                            <a:srgbClr val="1B2A4A"/>
                          </a:solidFill>
                          <a:latin typeface="Segoe UI Semibold"/>
                          <a:cs typeface="Segoe UI Semibold"/>
                        </a:rPr>
                        <a:t>S18</a:t>
                      </a:r>
                    </a:p>
                  </a:txBody>
                  <a:tcPr marL="45000" marR="45000" marT="22000" marB="22000">
                    <a:solidFill>
                      <a:srgbClr val="F8F9FA"/>
                    </a:solidFill>
                  </a:tcPr>
                </a:tc>
                <a:tc>
                  <a:txBody>
                    <a:bodyPr/>
                    <a:lstStyle/>
                    <a:p>
                      <a:pPr algn="l">
                        <a:buNone/>
                      </a:pPr>
                      <a:r>
                        <a:rPr lang="en-GB" sz="800" dirty="0">
                          <a:solidFill>
                            <a:srgbClr val="2C3E50"/>
                          </a:solidFill>
                          <a:latin typeface="Segoe UI"/>
                          <a:cs typeface="Segoe UI"/>
                        </a:rPr>
                        <a:t>Premature exit collapses adoption</a:t>
                      </a:r>
                    </a:p>
                  </a:txBody>
                  <a:tcPr marL="45000" marR="45000" marT="22000" marB="22000">
                    <a:solidFill>
                      <a:srgbClr val="F8F9FA"/>
                    </a:solidFill>
                  </a:tcPr>
                </a:tc>
                <a:extLst>
                  <a:ext uri="{0D108BD9-81ED-4DB2-BD59-A6C34878D82A}">
                    <a16:rowId xmlns:a16="http://schemas.microsoft.com/office/drawing/2014/main" val="10008"/>
                  </a:ext>
                </a:extLst>
              </a:tr>
              <a:tr h="232000">
                <a:tc>
                  <a:txBody>
                    <a:bodyPr/>
                    <a:lstStyle/>
                    <a:p>
                      <a:pPr algn="l">
                        <a:buNone/>
                      </a:pPr>
                      <a:r>
                        <a:rPr lang="en-GB" sz="800" dirty="0">
                          <a:solidFill>
                            <a:srgbClr val="2C3E50"/>
                          </a:solidFill>
                          <a:latin typeface="Segoe UI"/>
                          <a:cs typeface="Segoe UI"/>
                        </a:rPr>
                        <a:t>SI firm pricing required before build commitment</a:t>
                      </a:r>
                    </a:p>
                  </a:txBody>
                  <a:tcPr marL="45000" marR="45000" marT="18000" marB="18000">
                    <a:solidFill>
                      <a:srgbClr val="F8F9FA"/>
                    </a:solidFill>
                  </a:tcPr>
                </a:tc>
                <a:tc>
                  <a:txBody>
                    <a:bodyPr/>
                    <a:lstStyle/>
                    <a:p>
                      <a:pPr algn="ctr">
                        <a:buNone/>
                      </a:pPr>
                      <a:r>
                        <a:rPr lang="en-GB" sz="800" b="1" dirty="0">
                          <a:solidFill>
                            <a:srgbClr val="1B2A4A"/>
                          </a:solidFill>
                          <a:latin typeface="Segoe UI Semibold"/>
                          <a:cs typeface="Segoe UI Semibold"/>
                        </a:rPr>
                        <a:t>S12</a:t>
                      </a:r>
                    </a:p>
                  </a:txBody>
                  <a:tcPr marL="45000" marR="45000" marT="18000" marB="18000">
                    <a:solidFill>
                      <a:srgbClr val="F8F9FA"/>
                    </a:solidFill>
                  </a:tcPr>
                </a:tc>
                <a:tc>
                  <a:txBody>
                    <a:bodyPr/>
                    <a:lstStyle/>
                    <a:p>
                      <a:pPr algn="ctr">
                        <a:buNone/>
                      </a:pPr>
                      <a:r>
                        <a:rPr lang="en-GB" sz="800" b="1" dirty="0">
                          <a:solidFill>
                            <a:srgbClr val="1B2A4A"/>
                          </a:solidFill>
                          <a:latin typeface="Segoe UI Semibold"/>
                          <a:cs typeface="Segoe UI Semibold"/>
                        </a:rPr>
                        <a:t>S13</a:t>
                      </a:r>
                    </a:p>
                  </a:txBody>
                  <a:tcPr marL="45000" marR="45000" marT="18000" marB="18000">
                    <a:solidFill>
                      <a:srgbClr val="F8F9FA"/>
                    </a:solidFill>
                  </a:tcPr>
                </a:tc>
                <a:tc>
                  <a:txBody>
                    <a:bodyPr/>
                    <a:lstStyle/>
                    <a:p>
                      <a:pPr algn="l">
                        <a:buNone/>
                      </a:pPr>
                      <a:r>
                        <a:rPr lang="en-GB" sz="800" dirty="0">
                          <a:solidFill>
                            <a:srgbClr val="2C3E50"/>
                          </a:solidFill>
                          <a:latin typeface="Segoe UI"/>
                          <a:cs typeface="Segoe UI"/>
                        </a:rPr>
                        <a:t>Cannot commit build budget without firm costs — programme pauses</a:t>
                      </a:r>
                    </a:p>
                  </a:txBody>
                  <a:tcPr marL="45000" marR="45000" marT="18000" marB="18000">
                    <a:solidFill>
                      <a:srgbClr val="F8F9FA"/>
                    </a:solidFill>
                  </a:tcPr>
                </a:tc>
                <a:extLst>
                  <a:ext uri="{0D108BD9-81ED-4DB2-BD59-A6C34878D82A}">
                    <a16:rowId xmlns:a16="http://schemas.microsoft.com/office/drawing/2014/main" val="10009"/>
                  </a:ext>
                </a:extLst>
              </a:tr>
            </a:tbl>
          </a:graphicData>
        </a:graphic>
      </p:graphicFrame>
      <p:sp>
        <p:nvSpPr>
          <p:cNvPr id="104" name="extLabel"/>
          <p:cNvSpPr/>
          <p:nvPr/>
        </p:nvSpPr>
        <p:spPr>
          <a:xfrm>
            <a:off x="127000" y="4072600"/>
            <a:ext cx="11938000" cy="177800"/>
          </a:xfrm>
          <a:prstGeom prst="rect">
            <a:avLst/>
          </a:prstGeom>
          <a:noFill/>
          <a:ln>
            <a:noFill/>
          </a:ln>
        </p:spPr>
        <p:txBody>
          <a:bodyPr lIns="36000" tIns="0" rIns="36000" bIns="0" anchor="b"/>
          <a:lstStyle/>
          <a:p>
            <a:pPr algn="l">
              <a:buNone/>
            </a:pPr>
            <a:r>
              <a:rPr lang="en-GB" sz="900" b="1" dirty="0">
                <a:solidFill>
                  <a:srgbClr val="1B2A4A"/>
                </a:solidFill>
                <a:latin typeface="Segoe UI Semibold"/>
              </a:rPr>
              <a:t>External Dependencies</a:t>
            </a:r>
          </a:p>
        </p:txBody>
      </p:sp>
      <p:graphicFrame>
        <p:nvGraphicFramePr>
          <p:cNvPr id="105" name="extDepsTable"/>
          <p:cNvGraphicFramePr>
            <a:graphicFrameLocks noGrp="1"/>
          </p:cNvGraphicFramePr>
          <p:nvPr/>
        </p:nvGraphicFramePr>
        <p:xfrm>
          <a:off x="127000" y="4270400"/>
          <a:ext cx="11940000" cy="2250000"/>
        </p:xfrm>
        <a:graphic>
          <a:graphicData uri="http://schemas.openxmlformats.org/drawingml/2006/table">
            <a:tbl>
              <a:tblPr firstRow="1" bandRow="1">
                <a:noFill/>
              </a:tblPr>
              <a:tblGrid>
                <a:gridCol w="4200000">
                  <a:extLst>
                    <a:ext uri="{9D8B030D-6E8A-4147-A177-3AD203B41FA5}">
                      <a16:colId xmlns:a16="http://schemas.microsoft.com/office/drawing/2014/main" val="20000"/>
                    </a:ext>
                  </a:extLst>
                </a:gridCol>
                <a:gridCol w="1800000">
                  <a:extLst>
                    <a:ext uri="{9D8B030D-6E8A-4147-A177-3AD203B41FA5}">
                      <a16:colId xmlns:a16="http://schemas.microsoft.com/office/drawing/2014/main" val="20001"/>
                    </a:ext>
                  </a:extLst>
                </a:gridCol>
                <a:gridCol w="5940000">
                  <a:extLst>
                    <a:ext uri="{9D8B030D-6E8A-4147-A177-3AD203B41FA5}">
                      <a16:colId xmlns:a16="http://schemas.microsoft.com/office/drawing/2014/main" val="20002"/>
                    </a:ext>
                  </a:extLst>
                </a:gridCol>
              </a:tblGrid>
              <a:tr h="220000">
                <a:tc>
                  <a:txBody>
                    <a:bodyPr/>
                    <a:lstStyle/>
                    <a:p>
                      <a:pPr algn="l">
                        <a:buNone/>
                      </a:pPr>
                      <a:r>
                        <a:rPr lang="en-GB" sz="900" b="1" dirty="0">
                          <a:solidFill>
                            <a:srgbClr val="FFFFFF"/>
                          </a:solidFill>
                          <a:latin typeface="Segoe UI Semibold"/>
                          <a:cs typeface="Segoe UI Semibold"/>
                        </a:rPr>
                        <a:t>Dependency</a:t>
                      </a:r>
                    </a:p>
                  </a:txBody>
                  <a:tcPr marL="45000" marR="45000" marT="18000" marB="18000">
                    <a:solidFill>
                      <a:srgbClr val="1B2A4A"/>
                    </a:solidFill>
                  </a:tcPr>
                </a:tc>
                <a:tc>
                  <a:txBody>
                    <a:bodyPr/>
                    <a:lstStyle/>
                    <a:p>
                      <a:pPr algn="ctr">
                        <a:buNone/>
                      </a:pPr>
                      <a:r>
                        <a:rPr lang="en-GB" sz="900" b="1" dirty="0">
                          <a:solidFill>
                            <a:srgbClr val="FFFFFF"/>
                          </a:solidFill>
                          <a:latin typeface="Segoe UI Semibold"/>
                          <a:cs typeface="Segoe UI Semibold"/>
                        </a:rPr>
                        <a:t>Owner</a:t>
                      </a:r>
                    </a:p>
                  </a:txBody>
                  <a:tcPr marL="45000" marR="45000" marT="18000" marB="18000">
                    <a:solidFill>
                      <a:srgbClr val="1B2A4A"/>
                    </a:solidFill>
                  </a:tcPr>
                </a:tc>
                <a:tc>
                  <a:txBody>
                    <a:bodyPr/>
                    <a:lstStyle/>
                    <a:p>
                      <a:pPr algn="l">
                        <a:buNone/>
                      </a:pPr>
                      <a:r>
                        <a:rPr lang="en-GB" sz="900" b="1" dirty="0">
                          <a:solidFill>
                            <a:srgbClr val="FFFFFF"/>
                          </a:solidFill>
                          <a:latin typeface="Segoe UI Semibold"/>
                          <a:cs typeface="Segoe UI Semibold"/>
                        </a:rPr>
                        <a:t>Impact if Delayed</a:t>
                      </a:r>
                    </a:p>
                  </a:txBody>
                  <a:tcPr marL="45000" marR="45000" marT="18000" marB="18000">
                    <a:solidFill>
                      <a:srgbClr val="1B2A4A"/>
                    </a:solidFill>
                  </a:tcPr>
                </a:tc>
                <a:extLst>
                  <a:ext uri="{0D108BD9-81ED-4DB2-BD59-A6C34878D82A}">
                    <a16:rowId xmlns:a16="http://schemas.microsoft.com/office/drawing/2014/main" val="10000"/>
                  </a:ext>
                </a:extLst>
              </a:tr>
              <a:tr h="250000">
                <a:tc>
                  <a:txBody>
                    <a:bodyPr/>
                    <a:lstStyle/>
                    <a:p>
                      <a:pPr algn="l">
                        <a:buNone/>
                      </a:pPr>
                      <a:r>
                        <a:rPr lang="en-GB" sz="800" dirty="0">
                          <a:solidFill>
                            <a:srgbClr val="2C3E50"/>
                          </a:solidFill>
                          <a:latin typeface="Segoe UI"/>
                          <a:cs typeface="Segoe UI"/>
                        </a:rPr>
                        <a:t>Executive availability for workshops and go/no-go</a:t>
                      </a:r>
                    </a:p>
                  </a:txBody>
                  <a:tcPr marL="45000" marR="45000" marT="18000" marB="18000">
                    <a:noFill/>
                  </a:tcPr>
                </a:tc>
                <a:tc>
                  <a:txBody>
                    <a:bodyPr/>
                    <a:lstStyle/>
                    <a:p>
                      <a:pPr algn="ctr">
                        <a:buNone/>
                      </a:pPr>
                      <a:r>
                        <a:rPr lang="en-GB" sz="800" b="1" dirty="0">
                          <a:solidFill>
                            <a:srgbClr val="1B2A4A"/>
                          </a:solidFill>
                          <a:latin typeface="Segoe UI Semibold"/>
                          <a:cs typeface="Segoe UI Semibold"/>
                        </a:rPr>
                        <a:t>Exec Sponsor</a:t>
                      </a:r>
                    </a:p>
                  </a:txBody>
                  <a:tcPr marL="45000" marR="45000" marT="18000" marB="18000">
                    <a:noFill/>
                  </a:tcPr>
                </a:tc>
                <a:tc>
                  <a:txBody>
                    <a:bodyPr/>
                    <a:lstStyle/>
                    <a:p>
                      <a:pPr algn="l">
                        <a:buNone/>
                      </a:pPr>
                      <a:r>
                        <a:rPr lang="en-GB" sz="800" dirty="0">
                          <a:solidFill>
                            <a:srgbClr val="2C3E50"/>
                          </a:solidFill>
                          <a:latin typeface="Segoe UI"/>
                          <a:cs typeface="Segoe UI"/>
                        </a:rPr>
                        <a:t>Workshops reschedule — cascading delays</a:t>
                      </a:r>
                    </a:p>
                  </a:txBody>
                  <a:tcPr marL="45000" marR="45000" marT="18000" marB="18000">
                    <a:noFill/>
                  </a:tcPr>
                </a:tc>
                <a:extLst>
                  <a:ext uri="{0D108BD9-81ED-4DB2-BD59-A6C34878D82A}">
                    <a16:rowId xmlns:a16="http://schemas.microsoft.com/office/drawing/2014/main" val="10001"/>
                  </a:ext>
                </a:extLst>
              </a:tr>
              <a:tr h="250000">
                <a:tc>
                  <a:txBody>
                    <a:bodyPr/>
                    <a:lstStyle/>
                    <a:p>
                      <a:pPr algn="l">
                        <a:buNone/>
                      </a:pPr>
                      <a:r>
                        <a:rPr lang="en-GB" sz="800" dirty="0">
                          <a:solidFill>
                            <a:srgbClr val="2C3E50"/>
                          </a:solidFill>
                          <a:latin typeface="Segoe UI"/>
                          <a:cs typeface="Segoe UI"/>
                        </a:rPr>
                        <a:t>IT infrastructure provisioning (dev, test, prod)</a:t>
                      </a:r>
                    </a:p>
                  </a:txBody>
                  <a:tcPr marL="45000" marR="45000" marT="18000" marB="18000">
                    <a:solidFill>
                      <a:srgbClr val="F8F9FA"/>
                    </a:solidFill>
                  </a:tcPr>
                </a:tc>
                <a:tc>
                  <a:txBody>
                    <a:bodyPr/>
                    <a:lstStyle/>
                    <a:p>
                      <a:pPr algn="ctr">
                        <a:buNone/>
                      </a:pPr>
                      <a:r>
                        <a:rPr lang="en-GB" sz="800" b="1" dirty="0">
                          <a:solidFill>
                            <a:srgbClr val="1B2A4A"/>
                          </a:solidFill>
                          <a:latin typeface="Segoe UI Semibold"/>
                          <a:cs typeface="Segoe UI Semibold"/>
                        </a:rPr>
                        <a:t>IT Ops / CIO</a:t>
                      </a:r>
                    </a:p>
                  </a:txBody>
                  <a:tcPr marL="45000" marR="45000" marT="18000" marB="18000">
                    <a:solidFill>
                      <a:srgbClr val="F8F9FA"/>
                    </a:solidFill>
                  </a:tcPr>
                </a:tc>
                <a:tc>
                  <a:txBody>
                    <a:bodyPr/>
                    <a:lstStyle/>
                    <a:p>
                      <a:pPr algn="l">
                        <a:buNone/>
                      </a:pPr>
                      <a:r>
                        <a:rPr lang="en-GB" sz="800" dirty="0">
                          <a:solidFill>
                            <a:srgbClr val="2C3E50"/>
                          </a:solidFill>
                          <a:latin typeface="Segoe UI"/>
                          <a:cs typeface="Segoe UI"/>
                        </a:rPr>
                        <a:t>Environments not ready delays mobilisation</a:t>
                      </a:r>
                    </a:p>
                  </a:txBody>
                  <a:tcPr marL="45000" marR="45000" marT="18000" marB="18000">
                    <a:solidFill>
                      <a:srgbClr val="F8F9FA"/>
                    </a:solidFill>
                  </a:tcPr>
                </a:tc>
                <a:extLst>
                  <a:ext uri="{0D108BD9-81ED-4DB2-BD59-A6C34878D82A}">
                    <a16:rowId xmlns:a16="http://schemas.microsoft.com/office/drawing/2014/main" val="10002"/>
                  </a:ext>
                </a:extLst>
              </a:tr>
              <a:tr h="250000">
                <a:tc>
                  <a:txBody>
                    <a:bodyPr/>
                    <a:lstStyle/>
                    <a:p>
                      <a:pPr algn="l">
                        <a:buNone/>
                      </a:pPr>
                      <a:r>
                        <a:rPr lang="en-GB" sz="800" dirty="0">
                          <a:solidFill>
                            <a:srgbClr val="2C3E50"/>
                          </a:solidFill>
                          <a:latin typeface="Segoe UI"/>
                          <a:cs typeface="Segoe UI"/>
                        </a:rPr>
                        <a:t>Functional leader availability for requirements</a:t>
                      </a:r>
                    </a:p>
                  </a:txBody>
                  <a:tcPr marL="45000" marR="45000" marT="18000" marB="18000">
                    <a:noFill/>
                  </a:tcPr>
                </a:tc>
                <a:tc>
                  <a:txBody>
                    <a:bodyPr/>
                    <a:lstStyle/>
                    <a:p>
                      <a:pPr algn="ctr">
                        <a:buNone/>
                      </a:pPr>
                      <a:r>
                        <a:rPr lang="en-GB" sz="800" b="1" dirty="0">
                          <a:solidFill>
                            <a:srgbClr val="1B2A4A"/>
                          </a:solidFill>
                          <a:latin typeface="Segoe UI Semibold"/>
                          <a:cs typeface="Segoe UI Semibold"/>
                        </a:rPr>
                        <a:t>Functional Leaders</a:t>
                      </a:r>
                    </a:p>
                  </a:txBody>
                  <a:tcPr marL="45000" marR="45000" marT="18000" marB="18000">
                    <a:noFill/>
                  </a:tcPr>
                </a:tc>
                <a:tc>
                  <a:txBody>
                    <a:bodyPr/>
                    <a:lstStyle/>
                    <a:p>
                      <a:pPr algn="l">
                        <a:buNone/>
                      </a:pPr>
                      <a:r>
                        <a:rPr lang="en-GB" sz="800" dirty="0">
                          <a:solidFill>
                            <a:srgbClr val="2C3E50"/>
                          </a:solidFill>
                          <a:latin typeface="Segoe UI"/>
                          <a:cs typeface="Segoe UI"/>
                        </a:rPr>
                        <a:t>Requirements baseline incomplete</a:t>
                      </a:r>
                    </a:p>
                  </a:txBody>
                  <a:tcPr marL="45000" marR="45000" marT="18000" marB="18000">
                    <a:noFill/>
                  </a:tcPr>
                </a:tc>
                <a:extLst>
                  <a:ext uri="{0D108BD9-81ED-4DB2-BD59-A6C34878D82A}">
                    <a16:rowId xmlns:a16="http://schemas.microsoft.com/office/drawing/2014/main" val="10003"/>
                  </a:ext>
                </a:extLst>
              </a:tr>
              <a:tr h="250000">
                <a:tc>
                  <a:txBody>
                    <a:bodyPr/>
                    <a:lstStyle/>
                    <a:p>
                      <a:pPr algn="l">
                        <a:buNone/>
                      </a:pPr>
                      <a:r>
                        <a:rPr lang="en-GB" sz="800" dirty="0">
                          <a:solidFill>
                            <a:srgbClr val="2C3E50"/>
                          </a:solidFill>
                          <a:latin typeface="Segoe UI"/>
                          <a:cs typeface="Segoe UI"/>
                        </a:rPr>
                        <a:t>Data quality for baseline and migration</a:t>
                      </a:r>
                    </a:p>
                  </a:txBody>
                  <a:tcPr marL="45000" marR="45000" marT="18000" marB="18000">
                    <a:solidFill>
                      <a:srgbClr val="F8F9FA"/>
                    </a:solidFill>
                  </a:tcPr>
                </a:tc>
                <a:tc>
                  <a:txBody>
                    <a:bodyPr/>
                    <a:lstStyle/>
                    <a:p>
                      <a:pPr algn="ctr">
                        <a:buNone/>
                      </a:pPr>
                      <a:r>
                        <a:rPr lang="en-GB" sz="800" b="1" dirty="0">
                          <a:solidFill>
                            <a:srgbClr val="1B2A4A"/>
                          </a:solidFill>
                          <a:latin typeface="Segoe UI Semibold"/>
                          <a:cs typeface="Segoe UI Semibold"/>
                        </a:rPr>
                        <a:t>Data Lead, Data Owners / IT</a:t>
                      </a:r>
                    </a:p>
                  </a:txBody>
                  <a:tcPr marL="45000" marR="45000" marT="18000" marB="18000">
                    <a:solidFill>
                      <a:srgbClr val="F8F9FA"/>
                    </a:solidFill>
                  </a:tcPr>
                </a:tc>
                <a:tc>
                  <a:txBody>
                    <a:bodyPr/>
                    <a:lstStyle/>
                    <a:p>
                      <a:pPr algn="l">
                        <a:buNone/>
                      </a:pPr>
                      <a:r>
                        <a:rPr lang="en-GB" sz="800" dirty="0">
                          <a:solidFill>
                            <a:srgbClr val="2C3E50"/>
                          </a:solidFill>
                          <a:latin typeface="Segoe UI"/>
                          <a:cs typeface="Segoe UI"/>
                        </a:rPr>
                        <a:t>Poor data extends migration, go-live risk</a:t>
                      </a:r>
                    </a:p>
                  </a:txBody>
                  <a:tcPr marL="45000" marR="45000" marT="18000" marB="18000">
                    <a:solidFill>
                      <a:srgbClr val="F8F9FA"/>
                    </a:solidFill>
                  </a:tcPr>
                </a:tc>
                <a:extLst>
                  <a:ext uri="{0D108BD9-81ED-4DB2-BD59-A6C34878D82A}">
                    <a16:rowId xmlns:a16="http://schemas.microsoft.com/office/drawing/2014/main" val="10004"/>
                  </a:ext>
                </a:extLst>
              </a:tr>
              <a:tr h="250000">
                <a:tc>
                  <a:txBody>
                    <a:bodyPr/>
                    <a:lstStyle/>
                    <a:p>
                      <a:pPr algn="l">
                        <a:buNone/>
                      </a:pPr>
                      <a:r>
                        <a:rPr lang="en-GB" sz="800" dirty="0">
                          <a:solidFill>
                            <a:srgbClr val="2C3E50"/>
                          </a:solidFill>
                          <a:latin typeface="Segoe UI"/>
                          <a:cs typeface="Segoe UI"/>
                        </a:rPr>
                        <a:t>SI resource availability — named personnel</a:t>
                      </a:r>
                    </a:p>
                  </a:txBody>
                  <a:tcPr marL="45000" marR="45000" marT="18000" marB="18000">
                    <a:noFill/>
                  </a:tcPr>
                </a:tc>
                <a:tc>
                  <a:txBody>
                    <a:bodyPr/>
                    <a:lstStyle/>
                    <a:p>
                      <a:pPr algn="ctr">
                        <a:buNone/>
                      </a:pPr>
                      <a:r>
                        <a:rPr lang="en-GB" sz="800" b="1" dirty="0">
                          <a:solidFill>
                            <a:srgbClr val="1B2A4A"/>
                          </a:solidFill>
                          <a:latin typeface="Segoe UI Semibold"/>
                          <a:cs typeface="Segoe UI Semibold"/>
                        </a:rPr>
                        <a:t>SI Programme Dir</a:t>
                      </a:r>
                    </a:p>
                  </a:txBody>
                  <a:tcPr marL="45000" marR="45000" marT="18000" marB="18000">
                    <a:noFill/>
                  </a:tcPr>
                </a:tc>
                <a:tc>
                  <a:txBody>
                    <a:bodyPr/>
                    <a:lstStyle/>
                    <a:p>
                      <a:pPr algn="l">
                        <a:buNone/>
                      </a:pPr>
                      <a:r>
                        <a:rPr lang="en-GB" sz="800" dirty="0">
                          <a:solidFill>
                            <a:srgbClr val="2C3E50"/>
                          </a:solidFill>
                          <a:latin typeface="Segoe UI"/>
                          <a:cs typeface="Segoe UI"/>
                        </a:rPr>
                        <a:t>Key personnel lost — knowledge gap</a:t>
                      </a:r>
                    </a:p>
                  </a:txBody>
                  <a:tcPr marL="45000" marR="45000" marT="18000" marB="18000">
                    <a:noFill/>
                  </a:tcPr>
                </a:tc>
                <a:extLst>
                  <a:ext uri="{0D108BD9-81ED-4DB2-BD59-A6C34878D82A}">
                    <a16:rowId xmlns:a16="http://schemas.microsoft.com/office/drawing/2014/main" val="10005"/>
                  </a:ext>
                </a:extLst>
              </a:tr>
              <a:tr h="250000">
                <a:tc>
                  <a:txBody>
                    <a:bodyPr/>
                    <a:lstStyle/>
                    <a:p>
                      <a:pPr algn="l">
                        <a:buNone/>
                      </a:pPr>
                      <a:r>
                        <a:rPr lang="en-GB" sz="800" dirty="0">
                          <a:solidFill>
                            <a:srgbClr val="2C3E50"/>
                          </a:solidFill>
                          <a:latin typeface="Segoe UI"/>
                          <a:cs typeface="Segoe UI"/>
                        </a:rPr>
                        <a:t>Third-party system access for SIT</a:t>
                      </a:r>
                    </a:p>
                  </a:txBody>
                  <a:tcPr marL="45000" marR="45000" marT="18000" marB="18000">
                    <a:solidFill>
                      <a:srgbClr val="F8F9FA"/>
                    </a:solidFill>
                  </a:tcPr>
                </a:tc>
                <a:tc>
                  <a:txBody>
                    <a:bodyPr/>
                    <a:lstStyle/>
                    <a:p>
                      <a:pPr algn="ctr">
                        <a:buNone/>
                      </a:pPr>
                      <a:r>
                        <a:rPr lang="en-GB" sz="800" b="1" dirty="0">
                          <a:solidFill>
                            <a:srgbClr val="1B2A4A"/>
                          </a:solidFill>
                          <a:latin typeface="Segoe UI Semibold"/>
                          <a:cs typeface="Segoe UI Semibold"/>
                        </a:rPr>
                        <a:t>Vendors / IT</a:t>
                      </a:r>
                    </a:p>
                  </a:txBody>
                  <a:tcPr marL="45000" marR="45000" marT="18000" marB="18000">
                    <a:solidFill>
                      <a:srgbClr val="F8F9FA"/>
                    </a:solidFill>
                  </a:tcPr>
                </a:tc>
                <a:tc>
                  <a:txBody>
                    <a:bodyPr/>
                    <a:lstStyle/>
                    <a:p>
                      <a:pPr algn="l">
                        <a:buNone/>
                      </a:pPr>
                      <a:r>
                        <a:rPr lang="en-GB" sz="800" dirty="0">
                          <a:solidFill>
                            <a:srgbClr val="2C3E50"/>
                          </a:solidFill>
                          <a:latin typeface="Segoe UI"/>
                          <a:cs typeface="Segoe UI"/>
                        </a:rPr>
                        <a:t>Integration testing blocked</a:t>
                      </a:r>
                    </a:p>
                  </a:txBody>
                  <a:tcPr marL="45000" marR="45000" marT="18000" marB="18000">
                    <a:solidFill>
                      <a:srgbClr val="F8F9FA"/>
                    </a:solidFill>
                  </a:tcPr>
                </a:tc>
                <a:extLst>
                  <a:ext uri="{0D108BD9-81ED-4DB2-BD59-A6C34878D82A}">
                    <a16:rowId xmlns:a16="http://schemas.microsoft.com/office/drawing/2014/main" val="10006"/>
                  </a:ext>
                </a:extLst>
              </a:tr>
              <a:tr h="250000">
                <a:tc>
                  <a:txBody>
                    <a:bodyPr/>
                    <a:lstStyle/>
                    <a:p>
                      <a:pPr algn="l">
                        <a:buNone/>
                      </a:pPr>
                      <a:r>
                        <a:rPr lang="en-GB" sz="800" dirty="0">
                          <a:solidFill>
                            <a:srgbClr val="2C3E50"/>
                          </a:solidFill>
                          <a:latin typeface="Segoe UI"/>
                          <a:cs typeface="Segoe UI"/>
                        </a:rPr>
                        <a:t>Change readiness — training, BAU release</a:t>
                      </a:r>
                    </a:p>
                  </a:txBody>
                  <a:tcPr marL="45000" marR="45000" marT="18000" marB="18000">
                    <a:noFill/>
                  </a:tcPr>
                </a:tc>
                <a:tc>
                  <a:txBody>
                    <a:bodyPr/>
                    <a:lstStyle/>
                    <a:p>
                      <a:pPr algn="ctr">
                        <a:buNone/>
                      </a:pPr>
                      <a:r>
                        <a:rPr lang="en-GB" sz="800" b="1" dirty="0">
                          <a:solidFill>
                            <a:srgbClr val="1B2A4A"/>
                          </a:solidFill>
                          <a:latin typeface="Segoe UI Semibold"/>
                          <a:cs typeface="Segoe UI Semibold"/>
                        </a:rPr>
                        <a:t>Change Lead / HR</a:t>
                      </a:r>
                    </a:p>
                  </a:txBody>
                  <a:tcPr marL="45000" marR="45000" marT="18000" marB="18000">
                    <a:noFill/>
                  </a:tcPr>
                </a:tc>
                <a:tc>
                  <a:txBody>
                    <a:bodyPr/>
                    <a:lstStyle/>
                    <a:p>
                      <a:pPr algn="l">
                        <a:buNone/>
                      </a:pPr>
                      <a:r>
                        <a:rPr lang="en-GB" sz="800" dirty="0">
                          <a:solidFill>
                            <a:srgbClr val="2C3E50"/>
                          </a:solidFill>
                          <a:latin typeface="Segoe UI"/>
                          <a:cs typeface="Segoe UI"/>
                        </a:rPr>
                        <a:t>Users untrained — adoption fails</a:t>
                      </a:r>
                    </a:p>
                  </a:txBody>
                  <a:tcPr marL="45000" marR="45000" marT="18000" marB="18000">
                    <a:noFill/>
                  </a:tcPr>
                </a:tc>
                <a:extLst>
                  <a:ext uri="{0D108BD9-81ED-4DB2-BD59-A6C34878D82A}">
                    <a16:rowId xmlns:a16="http://schemas.microsoft.com/office/drawing/2014/main" val="10007"/>
                  </a:ext>
                </a:extLst>
              </a:tr>
              <a:tr h="250000">
                <a:tc>
                  <a:txBody>
                    <a:bodyPr/>
                    <a:lstStyle/>
                    <a:p>
                      <a:pPr algn="l">
                        <a:buNone/>
                      </a:pPr>
                      <a:r>
                        <a:rPr lang="en-GB" sz="800" dirty="0">
                          <a:solidFill>
                            <a:srgbClr val="2C3E50"/>
                          </a:solidFill>
                          <a:latin typeface="Segoe UI"/>
                          <a:cs typeface="Segoe UI"/>
                        </a:rPr>
                        <a:t>Procurement/legal process for SI contract</a:t>
                      </a:r>
                    </a:p>
                  </a:txBody>
                  <a:tcPr marL="45000" marR="45000" marT="18000" marB="18000">
                    <a:solidFill>
                      <a:srgbClr val="F8F9FA"/>
                    </a:solidFill>
                  </a:tcPr>
                </a:tc>
                <a:tc>
                  <a:txBody>
                    <a:bodyPr/>
                    <a:lstStyle/>
                    <a:p>
                      <a:pPr algn="ctr">
                        <a:buNone/>
                      </a:pPr>
                      <a:r>
                        <a:rPr lang="en-GB" sz="800" b="1" dirty="0">
                          <a:solidFill>
                            <a:srgbClr val="1B2A4A"/>
                          </a:solidFill>
                          <a:latin typeface="Segoe UI Semibold"/>
                          <a:cs typeface="Segoe UI Semibold"/>
                        </a:rPr>
                        <a:t>Procurement / Legal</a:t>
                      </a:r>
                    </a:p>
                  </a:txBody>
                  <a:tcPr marL="45000" marR="45000" marT="18000" marB="18000">
                    <a:solidFill>
                      <a:srgbClr val="F8F9FA"/>
                    </a:solidFill>
                  </a:tcPr>
                </a:tc>
                <a:tc>
                  <a:txBody>
                    <a:bodyPr/>
                    <a:lstStyle/>
                    <a:p>
                      <a:pPr algn="l">
                        <a:buNone/>
                      </a:pPr>
                      <a:r>
                        <a:rPr lang="en-GB" sz="800" dirty="0">
                          <a:solidFill>
                            <a:srgbClr val="2C3E50"/>
                          </a:solidFill>
                          <a:latin typeface="Segoe UI"/>
                          <a:cs typeface="Segoe UI"/>
                        </a:rPr>
                        <a:t>Contract delays push mobilisation</a:t>
                      </a:r>
                    </a:p>
                  </a:txBody>
                  <a:tcPr marL="45000" marR="45000" marT="18000" marB="18000">
                    <a:solidFill>
                      <a:srgbClr val="F8F9FA"/>
                    </a:solidFill>
                  </a:tcPr>
                </a:tc>
                <a:extLst>
                  <a:ext uri="{0D108BD9-81ED-4DB2-BD59-A6C34878D82A}">
                    <a16:rowId xmlns:a16="http://schemas.microsoft.com/office/drawing/2014/main" val="10008"/>
                  </a:ext>
                </a:extLst>
              </a:tr>
              <a:tr h="250000">
                <a:tc>
                  <a:txBody>
                    <a:bodyPr/>
                    <a:lstStyle/>
                    <a:p>
                      <a:pPr algn="l">
                        <a:buNone/>
                      </a:pPr>
                      <a:r>
                        <a:rPr lang="en-GB" sz="800" dirty="0">
                          <a:solidFill>
                            <a:srgbClr val="2C3E50"/>
                          </a:solidFill>
                          <a:latin typeface="Segoe UI"/>
                          <a:cs typeface="Segoe UI"/>
                        </a:rPr>
                        <a:t>Cutover Lead confirms cutover readiness before Go-Live Gate</a:t>
                      </a:r>
                    </a:p>
                  </a:txBody>
                  <a:tcPr marL="45000" marR="45000" marT="18000" marB="18000">
                    <a:solidFill>
                      <a:srgbClr val="F8F9FA"/>
                    </a:solidFill>
                  </a:tcPr>
                </a:tc>
                <a:tc>
                  <a:txBody>
                    <a:bodyPr/>
                    <a:lstStyle/>
                    <a:p>
                      <a:pPr algn="ctr">
                        <a:buNone/>
                      </a:pPr>
                      <a:r>
                        <a:rPr lang="en-GB" sz="800" b="1" dirty="0">
                          <a:solidFill>
                            <a:srgbClr val="1B2A4A"/>
                          </a:solidFill>
                          <a:latin typeface="Segoe UI Semibold"/>
                          <a:cs typeface="Segoe UI Semibold"/>
                        </a:rPr>
                        <a:t>Cutover Lead</a:t>
                      </a:r>
                    </a:p>
                  </a:txBody>
                  <a:tcPr marL="45000" marR="45000" marT="18000" marB="18000">
                    <a:solidFill>
                      <a:srgbClr val="F8F9FA"/>
                    </a:solidFill>
                  </a:tcPr>
                </a:tc>
                <a:tc>
                  <a:txBody>
                    <a:bodyPr/>
                    <a:lstStyle/>
                    <a:p>
                      <a:pPr algn="l">
                        <a:buNone/>
                      </a:pPr>
                      <a:r>
                        <a:rPr lang="en-GB" sz="800" dirty="0">
                          <a:solidFill>
                            <a:srgbClr val="2C3E50"/>
                          </a:solidFill>
                          <a:latin typeface="Segoe UI"/>
                          <a:cs typeface="Segoe UI"/>
                        </a:rPr>
                        <a:t>Cutover plan unsigned — GLG cannot proceed</a:t>
                      </a:r>
                    </a:p>
                  </a:txBody>
                  <a:tcPr marL="45000" marR="45000" marT="18000" marB="18000">
                    <a:solidFill>
                      <a:srgbClr val="F8F9FA"/>
                    </a:solidFill>
                  </a:tcPr>
                </a:tc>
                <a:extLst>
                  <a:ext uri="{0D108BD9-81ED-4DB2-BD59-A6C34878D82A}">
                    <a16:rowId xmlns:a16="http://schemas.microsoft.com/office/drawing/2014/main" val="10008"/>
                  </a:ext>
                </a:extLst>
              </a:tr>
              <a:tr h="250000">
                <a:tc>
                  <a:txBody>
                    <a:bodyPr/>
                    <a:lstStyle/>
                    <a:p>
                      <a:pPr algn="l">
                        <a:buNone/>
                      </a:pPr>
                      <a:r>
                        <a:rPr lang="en-GB" sz="800" dirty="0">
                          <a:solidFill>
                            <a:srgbClr val="2C3E50"/>
                          </a:solidFill>
                          <a:latin typeface="Segoe UI"/>
                          <a:cs typeface="Segoe UI"/>
                        </a:rPr>
                        <a:t>Executive Sponsor signs Go-Live Gate (GLG)</a:t>
                      </a:r>
                    </a:p>
                  </a:txBody>
                  <a:tcPr marL="45000" marR="45000" marT="18000" marB="18000">
                    <a:solidFill>
                      <a:srgbClr val="F8F9FA"/>
                    </a:solidFill>
                  </a:tcPr>
                </a:tc>
                <a:tc>
                  <a:txBody>
                    <a:bodyPr/>
                    <a:lstStyle/>
                    <a:p>
                      <a:pPr algn="ctr">
                        <a:buNone/>
                      </a:pPr>
                      <a:r>
                        <a:rPr lang="en-GB" sz="800" b="1" dirty="0">
                          <a:solidFill>
                            <a:srgbClr val="1B2A4A"/>
                          </a:solidFill>
                          <a:latin typeface="Segoe UI Semibold"/>
                          <a:cs typeface="Segoe UI Semibold"/>
                        </a:rPr>
                        <a:t>Exec Sponsor</a:t>
                      </a:r>
                    </a:p>
                  </a:txBody>
                  <a:tcPr marL="45000" marR="45000" marT="18000" marB="18000">
                    <a:solidFill>
                      <a:srgbClr val="F8F9FA"/>
                    </a:solidFill>
                  </a:tcPr>
                </a:tc>
                <a:tc>
                  <a:txBody>
                    <a:bodyPr/>
                    <a:lstStyle/>
                    <a:p>
                      <a:pPr algn="l">
                        <a:buNone/>
                      </a:pPr>
                      <a:r>
                        <a:rPr lang="en-GB" sz="800" dirty="0">
                          <a:solidFill>
                            <a:srgbClr val="2C3E50"/>
                          </a:solidFill>
                          <a:latin typeface="Segoe UI"/>
                          <a:cs typeface="Segoe UI"/>
                        </a:rPr>
                        <a:t>No formal authorisation to deploy</a:t>
                      </a:r>
                    </a:p>
                  </a:txBody>
                  <a:tcPr marL="45000" marR="45000" marT="18000" marB="18000">
                    <a:solidFill>
                      <a:srgbClr val="F8F9FA"/>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252579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0" name="headerBar"/>
          <p:cNvSpPr/>
          <p:nvPr/>
        </p:nvSpPr>
        <p:spPr>
          <a:xfrm>
            <a:off x="0" y="0"/>
            <a:ext cx="12192000" cy="457200"/>
          </a:xfrm>
          <a:prstGeom prst="rect">
            <a:avLst/>
          </a:prstGeom>
          <a:solidFill>
            <a:srgbClr val="1B2A4A"/>
          </a:solidFill>
          <a:ln>
            <a:noFill/>
          </a:ln>
        </p:spPr>
        <p:txBody>
          <a:bodyPr lIns="91440" tIns="0" rIns="91440" bIns="0" anchor="ctr"/>
          <a:lstStyle/>
          <a:p>
            <a:pPr algn="l">
              <a:buNone/>
            </a:pPr>
            <a:r>
              <a:rPr lang="en-GB" sz="1200" b="1" dirty="0">
                <a:solidFill>
                  <a:srgbClr val="FFFFFF"/>
                </a:solidFill>
                <a:latin typeface="Segoe UI Semibold"/>
                <a:cs typeface="Segoe UI Semibold"/>
              </a:rPr>
              <a:t>Key Programme Risks: Top 13</a:t>
            </a:r>
          </a:p>
        </p:txBody>
      </p:sp>
      <p:sp>
        <p:nvSpPr>
          <p:cNvPr id="101" name="accentLine"/>
          <p:cNvSpPr/>
          <p:nvPr/>
        </p:nvSpPr>
        <p:spPr>
          <a:xfrm>
            <a:off x="0" y="457200"/>
            <a:ext cx="12192000" cy="25400"/>
          </a:xfrm>
          <a:prstGeom prst="rect">
            <a:avLst/>
          </a:prstGeom>
          <a:solidFill>
            <a:srgbClr val="E89A35"/>
          </a:solidFill>
          <a:ln>
            <a:noFill/>
          </a:ln>
        </p:spPr>
        <p:txBody>
          <a:bodyPr/>
          <a:lstStyle/>
          <a:p>
            <a:endParaRPr lang="en-GB"/>
          </a:p>
        </p:txBody>
      </p:sp>
      <p:sp>
        <p:nvSpPr>
          <p:cNvPr id="104" name="footerBar"/>
          <p:cNvSpPr/>
          <p:nvPr/>
        </p:nvSpPr>
        <p:spPr>
          <a:xfrm>
            <a:off x="0" y="6731000"/>
            <a:ext cx="12192000" cy="127000"/>
          </a:xfrm>
          <a:prstGeom prst="rect">
            <a:avLst/>
          </a:prstGeom>
          <a:solidFill>
            <a:srgbClr val="1B2A4A"/>
          </a:solidFill>
          <a:ln>
            <a:noFill/>
          </a:ln>
        </p:spPr>
        <p:txBody>
          <a:bodyPr lIns="91440" tIns="0" rIns="91440" bIns="0" anchor="ctr"/>
          <a:lstStyle/>
          <a:p>
            <a:pPr algn="l">
              <a:buNone/>
            </a:pPr>
            <a:r>
              <a:rPr lang="en-GB" sz="1000" dirty="0">
                <a:solidFill>
                  <a:srgbClr val="8FA3BF"/>
                </a:solidFill>
                <a:latin typeface="Segoe UI"/>
                <a:cs typeface="Segoe UI"/>
              </a:rPr>
              <a:t>Programme Lifecycle · POAP · Key Risks</a:t>
            </a:r>
          </a:p>
        </p:txBody>
      </p:sp>
      <p:graphicFrame>
        <p:nvGraphicFramePr>
          <p:cNvPr id="103" name="risksTable"/>
          <p:cNvGraphicFramePr>
            <a:graphicFrameLocks noGrp="1"/>
          </p:cNvGraphicFramePr>
          <p:nvPr/>
        </p:nvGraphicFramePr>
        <p:xfrm>
          <a:off x="127000" y="533400"/>
          <a:ext cx="11940000" cy="6057900"/>
        </p:xfrm>
        <a:graphic>
          <a:graphicData uri="http://schemas.openxmlformats.org/drawingml/2006/table">
            <a:tbl>
              <a:tblPr firstRow="1" bandRow="1">
                <a:noFill/>
              </a:tblPr>
              <a:tblGrid>
                <a:gridCol w="300000">
                  <a:extLst>
                    <a:ext uri="{9D8B030D-6E8A-4147-A177-3AD203B41FA5}">
                      <a16:colId xmlns:a16="http://schemas.microsoft.com/office/drawing/2014/main" val="20000"/>
                    </a:ext>
                  </a:extLst>
                </a:gridCol>
                <a:gridCol w="3500000">
                  <a:extLst>
                    <a:ext uri="{9D8B030D-6E8A-4147-A177-3AD203B41FA5}">
                      <a16:colId xmlns:a16="http://schemas.microsoft.com/office/drawing/2014/main" val="20001"/>
                    </a:ext>
                  </a:extLst>
                </a:gridCol>
                <a:gridCol w="700000">
                  <a:extLst>
                    <a:ext uri="{9D8B030D-6E8A-4147-A177-3AD203B41FA5}">
                      <a16:colId xmlns:a16="http://schemas.microsoft.com/office/drawing/2014/main" val="20002"/>
                    </a:ext>
                  </a:extLst>
                </a:gridCol>
                <a:gridCol w="800000">
                  <a:extLst>
                    <a:ext uri="{9D8B030D-6E8A-4147-A177-3AD203B41FA5}">
                      <a16:colId xmlns:a16="http://schemas.microsoft.com/office/drawing/2014/main" val="20003"/>
                    </a:ext>
                  </a:extLst>
                </a:gridCol>
                <a:gridCol w="6640000">
                  <a:extLst>
                    <a:ext uri="{9D8B030D-6E8A-4147-A177-3AD203B41FA5}">
                      <a16:colId xmlns:a16="http://schemas.microsoft.com/office/drawing/2014/main" val="20004"/>
                    </a:ext>
                  </a:extLst>
                </a:gridCol>
              </a:tblGrid>
              <a:tr h="279400">
                <a:tc>
                  <a:txBody>
                    <a:bodyPr/>
                    <a:lstStyle/>
                    <a:p>
                      <a:pPr algn="ctr">
                        <a:buNone/>
                      </a:pPr>
                      <a:r>
                        <a:rPr lang="en-GB" sz="900" b="1" dirty="0">
                          <a:solidFill>
                            <a:srgbClr val="FFFFFF"/>
                          </a:solidFill>
                          <a:latin typeface="Segoe UI Semibold"/>
                          <a:cs typeface="Segoe UI Semibold"/>
                        </a:rPr>
                        <a:t>#</a:t>
                      </a:r>
                    </a:p>
                  </a:txBody>
                  <a:tcPr marL="36000" marR="36000" marT="18000" marB="18000">
                    <a:solidFill>
                      <a:srgbClr val="1B2A4A"/>
                    </a:solidFill>
                  </a:tcPr>
                </a:tc>
                <a:tc>
                  <a:txBody>
                    <a:bodyPr/>
                    <a:lstStyle/>
                    <a:p>
                      <a:pPr algn="l">
                        <a:buNone/>
                      </a:pPr>
                      <a:r>
                        <a:rPr lang="en-GB" sz="900" b="1" dirty="0">
                          <a:solidFill>
                            <a:srgbClr val="FFFFFF"/>
                          </a:solidFill>
                          <a:latin typeface="Segoe UI Semibold"/>
                          <a:cs typeface="Segoe UI Semibold"/>
                        </a:rPr>
                        <a:t>Risk</a:t>
                      </a:r>
                    </a:p>
                  </a:txBody>
                  <a:tcPr marL="36000" marR="36000" marT="18000" marB="18000">
                    <a:solidFill>
                      <a:srgbClr val="1B2A4A"/>
                    </a:solidFill>
                  </a:tcPr>
                </a:tc>
                <a:tc>
                  <a:txBody>
                    <a:bodyPr/>
                    <a:lstStyle/>
                    <a:p>
                      <a:pPr algn="ctr">
                        <a:buNone/>
                      </a:pPr>
                      <a:r>
                        <a:rPr lang="en-GB" sz="900" b="1" dirty="0">
                          <a:solidFill>
                            <a:srgbClr val="FFFFFF"/>
                          </a:solidFill>
                          <a:latin typeface="Segoe UI Semibold"/>
                          <a:cs typeface="Segoe UI Semibold"/>
                        </a:rPr>
                        <a:t>Likelihood</a:t>
                      </a:r>
                    </a:p>
                  </a:txBody>
                  <a:tcPr marL="36000" marR="36000" marT="18000" marB="18000">
                    <a:solidFill>
                      <a:srgbClr val="1B2A4A"/>
                    </a:solidFill>
                  </a:tcPr>
                </a:tc>
                <a:tc>
                  <a:txBody>
                    <a:bodyPr/>
                    <a:lstStyle/>
                    <a:p>
                      <a:pPr algn="ctr">
                        <a:buNone/>
                      </a:pPr>
                      <a:r>
                        <a:rPr lang="en-GB" sz="900" b="1" dirty="0">
                          <a:solidFill>
                            <a:srgbClr val="FFFFFF"/>
                          </a:solidFill>
                          <a:latin typeface="Segoe UI Semibold"/>
                          <a:cs typeface="Segoe UI Semibold"/>
                        </a:rPr>
                        <a:t>Impact</a:t>
                      </a:r>
                    </a:p>
                  </a:txBody>
                  <a:tcPr marL="36000" marR="36000" marT="18000" marB="18000">
                    <a:solidFill>
                      <a:srgbClr val="1B2A4A"/>
                    </a:solidFill>
                  </a:tcPr>
                </a:tc>
                <a:tc>
                  <a:txBody>
                    <a:bodyPr/>
                    <a:lstStyle/>
                    <a:p>
                      <a:pPr algn="l">
                        <a:buNone/>
                      </a:pPr>
                      <a:r>
                        <a:rPr lang="en-GB" sz="900" b="1" dirty="0">
                          <a:solidFill>
                            <a:srgbClr val="FFFFFF"/>
                          </a:solidFill>
                          <a:latin typeface="Segoe UI Semibold"/>
                          <a:cs typeface="Segoe UI Semibold"/>
                        </a:rPr>
                        <a:t>Mitigation</a:t>
                      </a:r>
                    </a:p>
                  </a:txBody>
                  <a:tcPr marL="36000" marR="36000" marT="18000" marB="18000">
                    <a:solidFill>
                      <a:srgbClr val="1B2A4A"/>
                    </a:solidFill>
                  </a:tcPr>
                </a:tc>
                <a:extLst>
                  <a:ext uri="{0D108BD9-81ED-4DB2-BD59-A6C34878D82A}">
                    <a16:rowId xmlns:a16="http://schemas.microsoft.com/office/drawing/2014/main" val="10000"/>
                  </a:ext>
                </a:extLst>
              </a:tr>
              <a:tr h="444500">
                <a:tc>
                  <a:txBody>
                    <a:bodyPr/>
                    <a:lstStyle/>
                    <a:p>
                      <a:pPr algn="ctr">
                        <a:buNone/>
                      </a:pPr>
                      <a:r>
                        <a:rPr lang="en-GB" sz="900" b="1" dirty="0">
                          <a:solidFill>
                            <a:srgbClr val="1B2A4A"/>
                          </a:solidFill>
                          <a:latin typeface="Segoe UI Semibold"/>
                          <a:cs typeface="Segoe UI Semibold"/>
                        </a:rPr>
                        <a:t>1</a:t>
                      </a:r>
                    </a:p>
                  </a:txBody>
                  <a:tcPr marL="36000" marR="36000" marT="18000" marB="18000">
                    <a:noFill/>
                  </a:tcPr>
                </a:tc>
                <a:tc>
                  <a:txBody>
                    <a:bodyPr/>
                    <a:lstStyle/>
                    <a:p>
                      <a:pPr algn="l">
                        <a:buNone/>
                      </a:pPr>
                      <a:r>
                        <a:rPr lang="en-GB" sz="800" dirty="0">
                          <a:solidFill>
                            <a:srgbClr val="2C3E50"/>
                          </a:solidFill>
                          <a:latin typeface="Segoe UI"/>
                          <a:cs typeface="Segoe UI"/>
                        </a:rPr>
                        <a:t>Executive disengagement after Pre-Programme</a:t>
                      </a:r>
                    </a:p>
                  </a:txBody>
                  <a:tcPr marL="36000" marR="36000" marT="18000" marB="18000">
                    <a:no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noFill/>
                  </a:tcPr>
                </a:tc>
                <a:tc>
                  <a:txBody>
                    <a:bodyPr/>
                    <a:lstStyle/>
                    <a:p>
                      <a:pPr algn="ctr">
                        <a:buNone/>
                      </a:pPr>
                      <a:r>
                        <a:rPr lang="en-GB" sz="800" b="1" dirty="0">
                          <a:solidFill>
                            <a:srgbClr val="C0392B"/>
                          </a:solidFill>
                          <a:latin typeface="Segoe UI Semibold"/>
                          <a:cs typeface="Segoe UI Semibold"/>
                        </a:rPr>
                        <a:t>Critical</a:t>
                      </a:r>
                    </a:p>
                  </a:txBody>
                  <a:tcPr marL="36000" marR="36000" marT="18000" marB="18000">
                    <a:noFill/>
                  </a:tcPr>
                </a:tc>
                <a:tc>
                  <a:txBody>
                    <a:bodyPr/>
                    <a:lstStyle/>
                    <a:p>
                      <a:pPr algn="l">
                        <a:buNone/>
                      </a:pPr>
                      <a:r>
                        <a:rPr lang="en-GB" sz="800" dirty="0">
                          <a:solidFill>
                            <a:srgbClr val="2C3E50"/>
                          </a:solidFill>
                          <a:latin typeface="Segoe UI"/>
                          <a:cs typeface="Segoe UI"/>
                        </a:rPr>
                        <a:t>Sponsor attendance at all Steering Committees non-negotiable. Escalate if missed.</a:t>
                      </a:r>
                    </a:p>
                  </a:txBody>
                  <a:tcPr marL="36000" marR="36000" marT="18000" marB="18000">
                    <a:noFill/>
                  </a:tcPr>
                </a:tc>
                <a:extLst>
                  <a:ext uri="{0D108BD9-81ED-4DB2-BD59-A6C34878D82A}">
                    <a16:rowId xmlns:a16="http://schemas.microsoft.com/office/drawing/2014/main" val="10001"/>
                  </a:ext>
                </a:extLst>
              </a:tr>
              <a:tr h="444500">
                <a:tc>
                  <a:txBody>
                    <a:bodyPr/>
                    <a:lstStyle/>
                    <a:p>
                      <a:pPr algn="ctr">
                        <a:buNone/>
                      </a:pPr>
                      <a:r>
                        <a:rPr lang="en-GB" sz="900" b="1" dirty="0">
                          <a:solidFill>
                            <a:srgbClr val="1B2A4A"/>
                          </a:solidFill>
                          <a:latin typeface="Segoe UI Semibold"/>
                          <a:cs typeface="Segoe UI Semibold"/>
                        </a:rPr>
                        <a:t>2</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Scope creep during Discovery — no filtering</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DA governs all scope. Every requirement traced to Benefits Map.</a:t>
                      </a:r>
                    </a:p>
                  </a:txBody>
                  <a:tcPr marL="36000" marR="36000" marT="18000" marB="18000">
                    <a:solidFill>
                      <a:srgbClr val="F8F9FA"/>
                    </a:solidFill>
                  </a:tcPr>
                </a:tc>
                <a:extLst>
                  <a:ext uri="{0D108BD9-81ED-4DB2-BD59-A6C34878D82A}">
                    <a16:rowId xmlns:a16="http://schemas.microsoft.com/office/drawing/2014/main" val="10002"/>
                  </a:ext>
                </a:extLst>
              </a:tr>
              <a:tr h="444500">
                <a:tc>
                  <a:txBody>
                    <a:bodyPr/>
                    <a:lstStyle/>
                    <a:p>
                      <a:pPr algn="ctr">
                        <a:buNone/>
                      </a:pPr>
                      <a:r>
                        <a:rPr lang="en-GB" sz="900" b="1" dirty="0">
                          <a:solidFill>
                            <a:srgbClr val="1B2A4A"/>
                          </a:solidFill>
                          <a:latin typeface="Segoe UI Semibold"/>
                          <a:cs typeface="Segoe UI Semibold"/>
                        </a:rPr>
                        <a:t>3</a:t>
                      </a:r>
                    </a:p>
                  </a:txBody>
                  <a:tcPr marL="36000" marR="36000" marT="18000" marB="18000">
                    <a:noFill/>
                  </a:tcPr>
                </a:tc>
                <a:tc>
                  <a:txBody>
                    <a:bodyPr/>
                    <a:lstStyle/>
                    <a:p>
                      <a:pPr algn="l">
                        <a:buNone/>
                      </a:pPr>
                      <a:r>
                        <a:rPr lang="en-GB" sz="800" dirty="0">
                          <a:solidFill>
                            <a:srgbClr val="2C3E50"/>
                          </a:solidFill>
                          <a:latin typeface="Segoe UI"/>
                          <a:cs typeface="Segoe UI"/>
                        </a:rPr>
                        <a:t>SI key personnel reassigned post-contract</a:t>
                      </a:r>
                    </a:p>
                  </a:txBody>
                  <a:tcPr marL="36000" marR="36000" marT="18000" marB="18000">
                    <a:noFill/>
                  </a:tcPr>
                </a:tc>
                <a:tc>
                  <a:txBody>
                    <a:bodyPr/>
                    <a:lstStyle/>
                    <a:p>
                      <a:pPr algn="ctr">
                        <a:buNone/>
                      </a:pPr>
                      <a:r>
                        <a:rPr lang="en-GB" sz="800" b="1" dirty="0">
                          <a:solidFill>
                            <a:srgbClr val="E8832A"/>
                          </a:solidFill>
                          <a:latin typeface="Segoe UI Semibold"/>
                          <a:cs typeface="Segoe UI Semibold"/>
                        </a:rPr>
                        <a:t>Med</a:t>
                      </a:r>
                    </a:p>
                  </a:txBody>
                  <a:tcPr marL="36000" marR="36000" marT="18000" marB="18000">
                    <a:noFill/>
                  </a:tcPr>
                </a:tc>
                <a:tc>
                  <a:txBody>
                    <a:bodyPr/>
                    <a:lstStyle/>
                    <a:p>
                      <a:pPr algn="ctr">
                        <a:buNone/>
                      </a:pPr>
                      <a:r>
                        <a:rPr lang="en-GB" sz="800" b="1" dirty="0">
                          <a:solidFill>
                            <a:srgbClr val="C0392B"/>
                          </a:solidFill>
                          <a:latin typeface="Segoe UI Semibold"/>
                          <a:cs typeface="Segoe UI Semibold"/>
                        </a:rPr>
                        <a:t>Critical</a:t>
                      </a:r>
                    </a:p>
                  </a:txBody>
                  <a:tcPr marL="36000" marR="36000" marT="18000" marB="18000">
                    <a:noFill/>
                  </a:tcPr>
                </a:tc>
                <a:tc>
                  <a:txBody>
                    <a:bodyPr/>
                    <a:lstStyle/>
                    <a:p>
                      <a:pPr algn="l">
                        <a:buNone/>
                      </a:pPr>
                      <a:r>
                        <a:rPr lang="en-GB" sz="800" dirty="0">
                          <a:solidFill>
                            <a:srgbClr val="2C3E50"/>
                          </a:solidFill>
                          <a:latin typeface="Segoe UI"/>
                          <a:cs typeface="Segoe UI"/>
                        </a:rPr>
                        <a:t>Named personnel with 6–12 month commitment. Replacement needs Sponsor approval.</a:t>
                      </a:r>
                    </a:p>
                  </a:txBody>
                  <a:tcPr marL="36000" marR="36000" marT="18000" marB="18000">
                    <a:noFill/>
                  </a:tcPr>
                </a:tc>
                <a:extLst>
                  <a:ext uri="{0D108BD9-81ED-4DB2-BD59-A6C34878D82A}">
                    <a16:rowId xmlns:a16="http://schemas.microsoft.com/office/drawing/2014/main" val="10003"/>
                  </a:ext>
                </a:extLst>
              </a:tr>
              <a:tr h="444500">
                <a:tc>
                  <a:txBody>
                    <a:bodyPr/>
                    <a:lstStyle/>
                    <a:p>
                      <a:pPr algn="ctr">
                        <a:buNone/>
                      </a:pPr>
                      <a:r>
                        <a:rPr lang="en-GB" sz="900" b="1" dirty="0">
                          <a:solidFill>
                            <a:srgbClr val="1B2A4A"/>
                          </a:solidFill>
                          <a:latin typeface="Segoe UI Semibold"/>
                          <a:cs typeface="Segoe UI Semibold"/>
                        </a:rPr>
                        <a:t>4</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Data quality worse than assessed</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Assessment at Discovery (S11). Cleansing starts immediately. Min 2 dry runs.</a:t>
                      </a:r>
                    </a:p>
                  </a:txBody>
                  <a:tcPr marL="36000" marR="36000" marT="18000" marB="18000">
                    <a:solidFill>
                      <a:srgbClr val="F8F9FA"/>
                    </a:solidFill>
                  </a:tcPr>
                </a:tc>
                <a:extLst>
                  <a:ext uri="{0D108BD9-81ED-4DB2-BD59-A6C34878D82A}">
                    <a16:rowId xmlns:a16="http://schemas.microsoft.com/office/drawing/2014/main" val="10004"/>
                  </a:ext>
                </a:extLst>
              </a:tr>
              <a:tr h="444500">
                <a:tc>
                  <a:txBody>
                    <a:bodyPr/>
                    <a:lstStyle/>
                    <a:p>
                      <a:pPr algn="ctr">
                        <a:buNone/>
                      </a:pPr>
                      <a:r>
                        <a:rPr lang="en-GB" sz="900" b="1" dirty="0">
                          <a:solidFill>
                            <a:srgbClr val="1B2A4A"/>
                          </a:solidFill>
                          <a:latin typeface="Segoe UI Semibold"/>
                          <a:cs typeface="Segoe UI Semibold"/>
                        </a:rPr>
                        <a:t>5</a:t>
                      </a:r>
                    </a:p>
                  </a:txBody>
                  <a:tcPr marL="36000" marR="36000" marT="18000" marB="18000">
                    <a:noFill/>
                  </a:tcPr>
                </a:tc>
                <a:tc>
                  <a:txBody>
                    <a:bodyPr/>
                    <a:lstStyle/>
                    <a:p>
                      <a:pPr algn="l">
                        <a:buNone/>
                      </a:pPr>
                      <a:r>
                        <a:rPr lang="en-GB" sz="800" dirty="0">
                          <a:solidFill>
                            <a:srgbClr val="2C3E50"/>
                          </a:solidFill>
                          <a:latin typeface="Segoe UI"/>
                          <a:cs typeface="Segoe UI"/>
                        </a:rPr>
                        <a:t>Requirements mapping incomplete before Discovery</a:t>
                      </a:r>
                    </a:p>
                  </a:txBody>
                  <a:tcPr marL="36000" marR="36000" marT="18000" marB="18000">
                    <a:noFill/>
                  </a:tcPr>
                </a:tc>
                <a:tc>
                  <a:txBody>
                    <a:bodyPr/>
                    <a:lstStyle/>
                    <a:p>
                      <a:pPr algn="ctr">
                        <a:buNone/>
                      </a:pPr>
                      <a:r>
                        <a:rPr lang="en-GB" sz="800" b="1" dirty="0">
                          <a:solidFill>
                            <a:srgbClr val="E8832A"/>
                          </a:solidFill>
                          <a:latin typeface="Segoe UI Semibold"/>
                          <a:cs typeface="Segoe UI Semibold"/>
                        </a:rPr>
                        <a:t>Med</a:t>
                      </a:r>
                    </a:p>
                  </a:txBody>
                  <a:tcPr marL="36000" marR="36000" marT="18000" marB="18000">
                    <a:no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noFill/>
                  </a:tcPr>
                </a:tc>
                <a:tc>
                  <a:txBody>
                    <a:bodyPr/>
                    <a:lstStyle/>
                    <a:p>
                      <a:pPr algn="l">
                        <a:buNone/>
                      </a:pPr>
                      <a:r>
                        <a:rPr lang="en-GB" sz="800" dirty="0">
                          <a:solidFill>
                            <a:srgbClr val="2C3E50"/>
                          </a:solidFill>
                          <a:latin typeface="Segoe UI"/>
                          <a:cs typeface="Segoe UI"/>
                        </a:rPr>
                        <a:t>2–3 BAs from Market Engagement &amp; RFI (S7). BA Lead monitors weekly.</a:t>
                      </a:r>
                    </a:p>
                  </a:txBody>
                  <a:tcPr marL="36000" marR="36000" marT="18000" marB="18000">
                    <a:noFill/>
                  </a:tcPr>
                </a:tc>
                <a:extLst>
                  <a:ext uri="{0D108BD9-81ED-4DB2-BD59-A6C34878D82A}">
                    <a16:rowId xmlns:a16="http://schemas.microsoft.com/office/drawing/2014/main" val="10005"/>
                  </a:ext>
                </a:extLst>
              </a:tr>
              <a:tr h="444500">
                <a:tc>
                  <a:txBody>
                    <a:bodyPr/>
                    <a:lstStyle/>
                    <a:p>
                      <a:pPr algn="ctr">
                        <a:buNone/>
                      </a:pPr>
                      <a:r>
                        <a:rPr lang="en-GB" sz="900" b="1" dirty="0">
                          <a:solidFill>
                            <a:srgbClr val="1B2A4A"/>
                          </a:solidFill>
                          <a:latin typeface="Segoe UI Semibold"/>
                          <a:cs typeface="Segoe UI Semibold"/>
                        </a:rPr>
                        <a:t>6</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Customisation exceeds plan — unapproved builds</a:t>
                      </a:r>
                    </a:p>
                  </a:txBody>
                  <a:tcPr marL="36000" marR="36000" marT="18000" marB="18000">
                    <a:solidFill>
                      <a:srgbClr val="F8F9FA"/>
                    </a:solidFill>
                  </a:tcPr>
                </a:tc>
                <a:tc>
                  <a:txBody>
                    <a:bodyPr/>
                    <a:lstStyle/>
                    <a:p>
                      <a:pPr algn="ctr">
                        <a:buNone/>
                      </a:pPr>
                      <a:r>
                        <a:rPr lang="en-GB" sz="800" b="1" dirty="0">
                          <a:solidFill>
                            <a:srgbClr val="E8832A"/>
                          </a:solidFill>
                          <a:latin typeface="Segoe UI Semibold"/>
                          <a:cs typeface="Segoe UI Semibold"/>
                        </a:rPr>
                        <a:t>Med</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DA approval for ALL customisations. Decision log audited monthly.</a:t>
                      </a:r>
                    </a:p>
                  </a:txBody>
                  <a:tcPr marL="36000" marR="36000" marT="18000" marB="18000">
                    <a:solidFill>
                      <a:srgbClr val="F8F9FA"/>
                    </a:solidFill>
                  </a:tcPr>
                </a:tc>
                <a:extLst>
                  <a:ext uri="{0D108BD9-81ED-4DB2-BD59-A6C34878D82A}">
                    <a16:rowId xmlns:a16="http://schemas.microsoft.com/office/drawing/2014/main" val="10006"/>
                  </a:ext>
                </a:extLst>
              </a:tr>
              <a:tr h="444500">
                <a:tc>
                  <a:txBody>
                    <a:bodyPr/>
                    <a:lstStyle/>
                    <a:p>
                      <a:pPr algn="ctr">
                        <a:buNone/>
                      </a:pPr>
                      <a:r>
                        <a:rPr lang="en-GB" sz="900" b="1" dirty="0">
                          <a:solidFill>
                            <a:srgbClr val="1B2A4A"/>
                          </a:solidFill>
                          <a:latin typeface="Segoe UI Semibold"/>
                          <a:cs typeface="Segoe UI Semibold"/>
                        </a:rPr>
                        <a:t>7</a:t>
                      </a:r>
                    </a:p>
                  </a:txBody>
                  <a:tcPr marL="36000" marR="36000" marT="18000" marB="18000">
                    <a:noFill/>
                  </a:tcPr>
                </a:tc>
                <a:tc>
                  <a:txBody>
                    <a:bodyPr/>
                    <a:lstStyle/>
                    <a:p>
                      <a:pPr algn="l">
                        <a:buNone/>
                      </a:pPr>
                      <a:r>
                        <a:rPr lang="en-GB" sz="800" dirty="0">
                          <a:solidFill>
                            <a:srgbClr val="2C3E50"/>
                          </a:solidFill>
                          <a:latin typeface="Segoe UI"/>
                          <a:cs typeface="Segoe UI"/>
                        </a:rPr>
                        <a:t>Testing compressed — UAT or BAT rushed</a:t>
                      </a:r>
                    </a:p>
                  </a:txBody>
                  <a:tcPr marL="36000" marR="36000" marT="18000" marB="18000">
                    <a:no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noFill/>
                  </a:tcPr>
                </a:tc>
                <a:tc>
                  <a:txBody>
                    <a:bodyPr/>
                    <a:lstStyle/>
                    <a:p>
                      <a:pPr algn="ctr">
                        <a:buNone/>
                      </a:pPr>
                      <a:r>
                        <a:rPr lang="en-GB" sz="800" b="1" dirty="0">
                          <a:solidFill>
                            <a:srgbClr val="C0392B"/>
                          </a:solidFill>
                          <a:latin typeface="Segoe UI Semibold"/>
                          <a:cs typeface="Segoe UI Semibold"/>
                        </a:rPr>
                        <a:t>Critical</a:t>
                      </a:r>
                    </a:p>
                  </a:txBody>
                  <a:tcPr marL="36000" marR="36000" marT="18000" marB="18000">
                    <a:noFill/>
                  </a:tcPr>
                </a:tc>
                <a:tc>
                  <a:txBody>
                    <a:bodyPr/>
                    <a:lstStyle/>
                    <a:p>
                      <a:pPr algn="l">
                        <a:buNone/>
                      </a:pPr>
                      <a:r>
                        <a:rPr lang="en-GB" sz="800" dirty="0">
                          <a:solidFill>
                            <a:srgbClr val="2C3E50"/>
                          </a:solidFill>
                          <a:latin typeface="Segoe UI"/>
                          <a:cs typeface="Segoe UI"/>
                        </a:rPr>
                        <a:t>Gates cannot be skipped. Zero P1/P2 for go-live. PM holds the line.</a:t>
                      </a:r>
                    </a:p>
                  </a:txBody>
                  <a:tcPr marL="36000" marR="36000" marT="18000" marB="18000">
                    <a:noFill/>
                  </a:tcPr>
                </a:tc>
                <a:extLst>
                  <a:ext uri="{0D108BD9-81ED-4DB2-BD59-A6C34878D82A}">
                    <a16:rowId xmlns:a16="http://schemas.microsoft.com/office/drawing/2014/main" val="10007"/>
                  </a:ext>
                </a:extLst>
              </a:tr>
              <a:tr h="444500">
                <a:tc>
                  <a:txBody>
                    <a:bodyPr/>
                    <a:lstStyle/>
                    <a:p>
                      <a:pPr algn="ctr">
                        <a:buNone/>
                      </a:pPr>
                      <a:r>
                        <a:rPr lang="en-GB" sz="900" b="1" dirty="0">
                          <a:solidFill>
                            <a:srgbClr val="1B2A4A"/>
                          </a:solidFill>
                          <a:latin typeface="Segoe UI Semibold"/>
                          <a:cs typeface="Segoe UI Semibold"/>
                        </a:rPr>
                        <a:t>8</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User adoption below target post go-live</a:t>
                      </a:r>
                    </a:p>
                  </a:txBody>
                  <a:tcPr marL="36000" marR="36000" marT="18000" marB="18000">
                    <a:solidFill>
                      <a:srgbClr val="F8F9FA"/>
                    </a:solidFill>
                  </a:tcPr>
                </a:tc>
                <a:tc>
                  <a:txBody>
                    <a:bodyPr/>
                    <a:lstStyle/>
                    <a:p>
                      <a:pPr algn="ctr">
                        <a:buNone/>
                      </a:pPr>
                      <a:r>
                        <a:rPr lang="en-GB" sz="800" b="1" dirty="0">
                          <a:solidFill>
                            <a:srgbClr val="E8832A"/>
                          </a:solidFill>
                          <a:latin typeface="Segoe UI Semibold"/>
                          <a:cs typeface="Segoe UI Semibold"/>
                        </a:rPr>
                        <a:t>Med</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Change Lead from Programme Setup &amp; Mobilisation (S10). Adoption tracked. Floor-walking support.</a:t>
                      </a:r>
                    </a:p>
                  </a:txBody>
                  <a:tcPr marL="36000" marR="36000" marT="18000" marB="18000">
                    <a:solidFill>
                      <a:srgbClr val="F8F9FA"/>
                    </a:solidFill>
                  </a:tcPr>
                </a:tc>
                <a:extLst>
                  <a:ext uri="{0D108BD9-81ED-4DB2-BD59-A6C34878D82A}">
                    <a16:rowId xmlns:a16="http://schemas.microsoft.com/office/drawing/2014/main" val="10008"/>
                  </a:ext>
                </a:extLst>
              </a:tr>
              <a:tr h="444500">
                <a:tc>
                  <a:txBody>
                    <a:bodyPr/>
                    <a:lstStyle/>
                    <a:p>
                      <a:pPr algn="ctr">
                        <a:buNone/>
                      </a:pPr>
                      <a:r>
                        <a:rPr lang="en-GB" sz="900" b="1" dirty="0">
                          <a:solidFill>
                            <a:srgbClr val="1B2A4A"/>
                          </a:solidFill>
                          <a:latin typeface="Segoe UI Semibold"/>
                          <a:cs typeface="Segoe UI Semibold"/>
                        </a:rPr>
                        <a:t>9</a:t>
                      </a:r>
                    </a:p>
                  </a:txBody>
                  <a:tcPr marL="36000" marR="36000" marT="18000" marB="18000">
                    <a:noFill/>
                  </a:tcPr>
                </a:tc>
                <a:tc>
                  <a:txBody>
                    <a:bodyPr/>
                    <a:lstStyle/>
                    <a:p>
                      <a:pPr algn="l">
                        <a:buNone/>
                      </a:pPr>
                      <a:r>
                        <a:rPr lang="en-GB" sz="800" dirty="0">
                          <a:solidFill>
                            <a:srgbClr val="2C3E50"/>
                          </a:solidFill>
                          <a:latin typeface="Segoe UI"/>
                          <a:cs typeface="Segoe UI"/>
                        </a:rPr>
                        <a:t>Integration failures during SIT</a:t>
                      </a:r>
                    </a:p>
                  </a:txBody>
                  <a:tcPr marL="36000" marR="36000" marT="18000" marB="18000">
                    <a:noFill/>
                  </a:tcPr>
                </a:tc>
                <a:tc>
                  <a:txBody>
                    <a:bodyPr/>
                    <a:lstStyle/>
                    <a:p>
                      <a:pPr algn="ctr">
                        <a:buNone/>
                      </a:pPr>
                      <a:r>
                        <a:rPr lang="en-GB" sz="800" b="1" dirty="0">
                          <a:solidFill>
                            <a:srgbClr val="E8832A"/>
                          </a:solidFill>
                          <a:latin typeface="Segoe UI Semibold"/>
                          <a:cs typeface="Segoe UI Semibold"/>
                        </a:rPr>
                        <a:t>Med</a:t>
                      </a:r>
                    </a:p>
                  </a:txBody>
                  <a:tcPr marL="36000" marR="36000" marT="18000" marB="18000">
                    <a:no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noFill/>
                  </a:tcPr>
                </a:tc>
                <a:tc>
                  <a:txBody>
                    <a:bodyPr/>
                    <a:lstStyle/>
                    <a:p>
                      <a:pPr algn="l">
                        <a:buNone/>
                      </a:pPr>
                      <a:r>
                        <a:rPr lang="en-GB" sz="800" dirty="0">
                          <a:solidFill>
                            <a:srgbClr val="2C3E50"/>
                          </a:solidFill>
                          <a:latin typeface="Segoe UI"/>
                          <a:cs typeface="Segoe UI"/>
                        </a:rPr>
                        <a:t>Catalogue confirmed at Discovery (S11). Each integration unit tested independently.</a:t>
                      </a:r>
                    </a:p>
                  </a:txBody>
                  <a:tcPr marL="36000" marR="36000" marT="18000" marB="18000">
                    <a:noFill/>
                  </a:tcPr>
                </a:tc>
                <a:extLst>
                  <a:ext uri="{0D108BD9-81ED-4DB2-BD59-A6C34878D82A}">
                    <a16:rowId xmlns:a16="http://schemas.microsoft.com/office/drawing/2014/main" val="10009"/>
                  </a:ext>
                </a:extLst>
              </a:tr>
              <a:tr h="444500">
                <a:tc>
                  <a:txBody>
                    <a:bodyPr/>
                    <a:lstStyle/>
                    <a:p>
                      <a:pPr algn="ctr">
                        <a:buNone/>
                      </a:pPr>
                      <a:r>
                        <a:rPr lang="en-GB" sz="900" b="1" dirty="0">
                          <a:solidFill>
                            <a:srgbClr val="1B2A4A"/>
                          </a:solidFill>
                          <a:latin typeface="Segoe UI Semibold"/>
                          <a:cs typeface="Segoe UI Semibold"/>
                        </a:rPr>
                        <a:t>10</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Go-live date set before design — political date</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Critical</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Go-live is output of planning. Range first. Firm date after Solution Design &amp; Full Business Case (S12).</a:t>
                      </a:r>
                    </a:p>
                  </a:txBody>
                  <a:tcPr marL="36000" marR="36000" marT="18000" marB="18000">
                    <a:solidFill>
                      <a:srgbClr val="F8F9FA"/>
                    </a:solidFill>
                  </a:tcPr>
                </a:tc>
                <a:extLst>
                  <a:ext uri="{0D108BD9-81ED-4DB2-BD59-A6C34878D82A}">
                    <a16:rowId xmlns:a16="http://schemas.microsoft.com/office/drawing/2014/main" val="10010"/>
                  </a:ext>
                </a:extLst>
              </a:tr>
              <a:tr h="444500">
                <a:tc>
                  <a:txBody>
                    <a:bodyPr/>
                    <a:lstStyle/>
                    <a:p>
                      <a:pPr algn="ctr">
                        <a:buNone/>
                      </a:pPr>
                      <a:r>
                        <a:rPr lang="en-GB" sz="900" b="1" dirty="0">
                          <a:solidFill>
                            <a:srgbClr val="1B2A4A"/>
                          </a:solidFill>
                          <a:latin typeface="Segoe UI Semibold"/>
                          <a:cs typeface="Segoe UI Semibold"/>
                        </a:rPr>
                        <a:t>11</a:t>
                      </a:r>
                    </a:p>
                  </a:txBody>
                  <a:tcPr marL="36000" marR="36000" marT="18000" marB="18000">
                    <a:noFill/>
                  </a:tcPr>
                </a:tc>
                <a:tc>
                  <a:txBody>
                    <a:bodyPr/>
                    <a:lstStyle/>
                    <a:p>
                      <a:pPr algn="l">
                        <a:buNone/>
                      </a:pPr>
                      <a:r>
                        <a:rPr lang="en-GB" sz="800" dirty="0">
                          <a:solidFill>
                            <a:srgbClr val="2C3E50"/>
                          </a:solidFill>
                          <a:latin typeface="Segoe UI"/>
                          <a:cs typeface="Segoe UI"/>
                        </a:rPr>
                        <a:t>Benefits not tracked — team disbands</a:t>
                      </a:r>
                    </a:p>
                  </a:txBody>
                  <a:tcPr marL="36000" marR="36000" marT="18000" marB="18000">
                    <a:noFill/>
                  </a:tcPr>
                </a:tc>
                <a:tc>
                  <a:txBody>
                    <a:bodyPr/>
                    <a:lstStyle/>
                    <a:p>
                      <a:pPr algn="ctr">
                        <a:buNone/>
                      </a:pPr>
                      <a:r>
                        <a:rPr lang="en-GB" sz="800" b="1" dirty="0">
                          <a:solidFill>
                            <a:srgbClr val="E8832A"/>
                          </a:solidFill>
                          <a:latin typeface="Segoe UI Semibold"/>
                          <a:cs typeface="Segoe UI Semibold"/>
                        </a:rPr>
                        <a:t>Med</a:t>
                      </a:r>
                    </a:p>
                  </a:txBody>
                  <a:tcPr marL="36000" marR="36000" marT="18000" marB="18000">
                    <a:no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noFill/>
                  </a:tcPr>
                </a:tc>
                <a:tc>
                  <a:txBody>
                    <a:bodyPr/>
                    <a:lstStyle/>
                    <a:p>
                      <a:pPr algn="l">
                        <a:buNone/>
                      </a:pPr>
                      <a:r>
                        <a:rPr lang="en-GB" sz="800" dirty="0">
                          <a:solidFill>
                            <a:srgbClr val="2C3E50"/>
                          </a:solidFill>
                          <a:latin typeface="Segoe UI"/>
                          <a:cs typeface="Segoe UI"/>
                        </a:rPr>
                        <a:t>Min 12 months tracking. Benefit Owners report quarterly.</a:t>
                      </a:r>
                    </a:p>
                  </a:txBody>
                  <a:tcPr marL="36000" marR="36000" marT="18000" marB="18000">
                    <a:noFill/>
                  </a:tcPr>
                </a:tc>
                <a:extLst>
                  <a:ext uri="{0D108BD9-81ED-4DB2-BD59-A6C34878D82A}">
                    <a16:rowId xmlns:a16="http://schemas.microsoft.com/office/drawing/2014/main" val="10011"/>
                  </a:ext>
                </a:extLst>
              </a:tr>
              <a:tr h="444500">
                <a:tc>
                  <a:txBody>
                    <a:bodyPr/>
                    <a:lstStyle/>
                    <a:p>
                      <a:pPr algn="ctr">
                        <a:buNone/>
                      </a:pPr>
                      <a:r>
                        <a:rPr lang="en-GB" sz="900" b="1" dirty="0">
                          <a:solidFill>
                            <a:srgbClr val="1B2A4A"/>
                          </a:solidFill>
                          <a:latin typeface="Segoe UI Semibold"/>
                          <a:cs typeface="Segoe UI Semibold"/>
                        </a:rPr>
                        <a:t>12</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Knowledge transfer from SI insufficient</a:t>
                      </a:r>
                    </a:p>
                  </a:txBody>
                  <a:tcPr marL="36000" marR="36000" marT="18000" marB="18000">
                    <a:solidFill>
                      <a:srgbClr val="F8F9FA"/>
                    </a:solidFill>
                  </a:tcPr>
                </a:tc>
                <a:tc>
                  <a:txBody>
                    <a:bodyPr/>
                    <a:lstStyle/>
                    <a:p>
                      <a:pPr algn="ctr">
                        <a:buNone/>
                      </a:pPr>
                      <a:r>
                        <a:rPr lang="en-GB" sz="800" b="1" dirty="0">
                          <a:solidFill>
                            <a:srgbClr val="E8832A"/>
                          </a:solidFill>
                          <a:latin typeface="Segoe UI Semibold"/>
                          <a:cs typeface="Segoe UI Semibold"/>
                        </a:rPr>
                        <a:t>Med</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Mandatory KT plan. Co-delivery. Client self-sufficient before SI exits.</a:t>
                      </a:r>
                    </a:p>
                  </a:txBody>
                  <a:tcPr marL="36000" marR="36000" marT="18000" marB="18000">
                    <a:solidFill>
                      <a:srgbClr val="F8F9FA"/>
                    </a:solidFill>
                  </a:tcPr>
                </a:tc>
                <a:extLst>
                  <a:ext uri="{0D108BD9-81ED-4DB2-BD59-A6C34878D82A}">
                    <a16:rowId xmlns:a16="http://schemas.microsoft.com/office/drawing/2014/main" val="10012"/>
                  </a:ext>
                </a:extLst>
              </a:tr>
              <a:tr h="444500">
                <a:tc>
                  <a:txBody>
                    <a:bodyPr/>
                    <a:lstStyle/>
                    <a:p>
                      <a:pPr algn="ctr">
                        <a:buNone/>
                      </a:pPr>
                      <a:r>
                        <a:rPr lang="en-GB" sz="900" b="1" dirty="0">
                          <a:solidFill>
                            <a:srgbClr val="1B2A4A"/>
                          </a:solidFill>
                          <a:latin typeface="Segoe UI Semibold"/>
                          <a:cs typeface="Segoe UI Semibold"/>
                        </a:rPr>
                        <a:t>13</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SI firm pricing exceeds Funding Envelope</a:t>
                      </a:r>
                    </a:p>
                  </a:txBody>
                  <a:tcPr marL="36000" marR="36000" marT="18000" marB="18000">
                    <a:solidFill>
                      <a:srgbClr val="F8F9FA"/>
                    </a:solidFill>
                  </a:tcPr>
                </a:tc>
                <a:tc>
                  <a:txBody>
                    <a:bodyPr/>
                    <a:lstStyle/>
                    <a:p>
                      <a:pPr algn="ctr">
                        <a:buNone/>
                      </a:pPr>
                      <a:r>
                        <a:rPr lang="en-GB" sz="800" b="1" dirty="0">
                          <a:solidFill>
                            <a:srgbClr val="E8832A"/>
                          </a:solidFill>
                          <a:latin typeface="Segoe UI Semibold"/>
                          <a:cs typeface="Segoe UI Semibold"/>
                        </a:rPr>
                        <a:t>Med</a:t>
                      </a:r>
                    </a:p>
                  </a:txBody>
                  <a:tcPr marL="36000" marR="36000" marT="18000" marB="18000">
                    <a:solidFill>
                      <a:srgbClr val="F8F9FA"/>
                    </a:solidFill>
                  </a:tcPr>
                </a:tc>
                <a:tc>
                  <a:txBody>
                    <a:bodyPr/>
                    <a:lstStyle/>
                    <a:p>
                      <a:pPr algn="ctr">
                        <a:buNone/>
                      </a:pPr>
                      <a:r>
                        <a:rPr lang="en-GB" sz="800" b="1" dirty="0">
                          <a:solidFill>
                            <a:srgbClr val="C0392B"/>
                          </a:solidFill>
                          <a:latin typeface="Segoe UI Semibold"/>
                          <a:cs typeface="Segoe UI Semibold"/>
                        </a:rPr>
                        <a:t>High</a:t>
                      </a:r>
                    </a:p>
                  </a:txBody>
                  <a:tcPr marL="36000" marR="36000" marT="18000" marB="18000">
                    <a:solidFill>
                      <a:srgbClr val="F8F9FA"/>
                    </a:solidFill>
                  </a:tcPr>
                </a:tc>
                <a:tc>
                  <a:txBody>
                    <a:bodyPr/>
                    <a:lstStyle/>
                    <a:p>
                      <a:pPr algn="l">
                        <a:buNone/>
                      </a:pPr>
                      <a:r>
                        <a:rPr lang="en-GB" sz="800" dirty="0">
                          <a:solidFill>
                            <a:srgbClr val="2C3E50"/>
                          </a:solidFill>
                          <a:latin typeface="Segoe UI"/>
                          <a:cs typeface="Segoe UI"/>
                        </a:rPr>
                        <a:t>ROM at SI Selection with ROM Pricing (S9) provides early warning. DA manages scope during Design. Regular cost tracking Setup &amp; Design (S10–S12).</a:t>
                      </a:r>
                    </a:p>
                  </a:txBody>
                  <a:tcPr marL="36000" marR="36000" marT="18000" marB="18000">
                    <a:solidFill>
                      <a:srgbClr val="F8F9FA"/>
                    </a:solidFill>
                  </a:tcPr>
                </a:tc>
                <a:extLst>
                  <a:ext uri="{0D108BD9-81ED-4DB2-BD59-A6C34878D82A}">
                    <a16:rowId xmlns:a16="http://schemas.microsoft.com/office/drawing/2014/main" val="10013"/>
                  </a:ext>
                </a:extLst>
              </a:tr>
            </a:tbl>
          </a:graphicData>
        </a:graphic>
      </p:graphicFrame>
      <p:sp>
        <p:nvSpPr>
          <p:cNvPr id="110" name="riskLegend"/>
          <p:cNvSpPr/>
          <p:nvPr/>
        </p:nvSpPr>
        <p:spPr>
          <a:xfrm>
            <a:off x="127000" y="6604000"/>
            <a:ext cx="11938000" cy="114300"/>
          </a:xfrm>
          <a:prstGeom prst="rect">
            <a:avLst/>
          </a:prstGeom>
          <a:noFill/>
          <a:ln>
            <a:noFill/>
          </a:ln>
        </p:spPr>
        <p:txBody>
          <a:bodyPr lIns="36000" tIns="0" rIns="36000" bIns="0" anchor="t"/>
          <a:lstStyle/>
          <a:p>
            <a:pPr algn="l">
              <a:buNone/>
            </a:pPr>
            <a:r>
              <a:rPr lang="en-GB" sz="1000" b="1" dirty="0">
                <a:solidFill>
                  <a:srgbClr val="1B2A4A"/>
                </a:solidFill>
                <a:latin typeface="Segoe UI Semibold"/>
              </a:rPr>
              <a:t>Scoring:  Likelihood</a:t>
            </a:r>
            <a:r>
              <a:rPr lang="en-GB" sz="1000" dirty="0">
                <a:solidFill>
                  <a:srgbClr val="2C3E50"/>
                </a:solidFill>
                <a:latin typeface="Segoe UI"/>
              </a:rPr>
              <a:t>  High = probable without controls  |  Med = possible with partial controls  |  Low = unlikely with controls in place      </a:t>
            </a:r>
            <a:r>
              <a:rPr lang="en-GB" sz="1000" b="1" dirty="0">
                <a:solidFill>
                  <a:srgbClr val="1B2A4A"/>
                </a:solidFill>
                <a:latin typeface="Segoe UI Semibold"/>
              </a:rPr>
              <a:t>Impact</a:t>
            </a:r>
            <a:r>
              <a:rPr lang="en-GB" sz="1000" dirty="0">
                <a:solidFill>
                  <a:srgbClr val="2C3E50"/>
                </a:solidFill>
                <a:latin typeface="Segoe UI"/>
              </a:rPr>
              <a:t>  Critical = programme failure or &gt;3 month delay  |  High = significant delay or rework  |  Med = manageable with intervention</a:t>
            </a:r>
          </a:p>
        </p:txBody>
      </p:sp>
    </p:spTree>
    <p:extLst>
      <p:ext uri="{BB962C8B-B14F-4D97-AF65-F5344CB8AC3E}">
        <p14:creationId xmlns:p14="http://schemas.microsoft.com/office/powerpoint/2010/main" val="334706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0" name="headerBar"/>
          <p:cNvSpPr/>
          <p:nvPr/>
        </p:nvSpPr>
        <p:spPr>
          <a:xfrm>
            <a:off x="0" y="0"/>
            <a:ext cx="12192000" cy="457200"/>
          </a:xfrm>
          <a:prstGeom prst="rect">
            <a:avLst/>
          </a:prstGeom>
          <a:solidFill>
            <a:srgbClr val="1B2A4A"/>
          </a:solidFill>
          <a:ln>
            <a:noFill/>
          </a:ln>
        </p:spPr>
        <p:txBody>
          <a:bodyPr lIns="91440" tIns="0" rIns="91440" bIns="0" anchor="ctr"/>
          <a:lstStyle/>
          <a:p>
            <a:pPr algn="l">
              <a:buNone/>
            </a:pPr>
            <a:r>
              <a:rPr lang="en-GB" sz="1200" b="1" dirty="0">
                <a:solidFill>
                  <a:srgbClr val="FFFFFF"/>
                </a:solidFill>
                <a:latin typeface="Segoe UI Semibold"/>
                <a:cs typeface="Segoe UI Semibold"/>
              </a:rPr>
              <a:t>Critical Success Factors: 8 Conditions for Timeline Success</a:t>
            </a:r>
          </a:p>
        </p:txBody>
      </p:sp>
      <p:sp>
        <p:nvSpPr>
          <p:cNvPr id="101" name="accentLine"/>
          <p:cNvSpPr/>
          <p:nvPr/>
        </p:nvSpPr>
        <p:spPr>
          <a:xfrm>
            <a:off x="0" y="457200"/>
            <a:ext cx="12192000" cy="25400"/>
          </a:xfrm>
          <a:prstGeom prst="rect">
            <a:avLst/>
          </a:prstGeom>
          <a:solidFill>
            <a:srgbClr val="E89A35"/>
          </a:solidFill>
          <a:ln>
            <a:noFill/>
          </a:ln>
        </p:spPr>
        <p:txBody>
          <a:bodyPr/>
          <a:lstStyle/>
          <a:p>
            <a:endParaRPr lang="en-GB"/>
          </a:p>
        </p:txBody>
      </p:sp>
      <p:sp>
        <p:nvSpPr>
          <p:cNvPr id="105" name="footerBar"/>
          <p:cNvSpPr/>
          <p:nvPr/>
        </p:nvSpPr>
        <p:spPr>
          <a:xfrm>
            <a:off x="0" y="6731000"/>
            <a:ext cx="12192000" cy="127000"/>
          </a:xfrm>
          <a:prstGeom prst="rect">
            <a:avLst/>
          </a:prstGeom>
          <a:solidFill>
            <a:srgbClr val="1B2A4A"/>
          </a:solidFill>
          <a:ln>
            <a:noFill/>
          </a:ln>
        </p:spPr>
        <p:txBody>
          <a:bodyPr lIns="91440" tIns="0" rIns="91440" bIns="0" anchor="ctr"/>
          <a:lstStyle/>
          <a:p>
            <a:pPr algn="l">
              <a:buNone/>
            </a:pPr>
            <a:r>
              <a:rPr lang="en-GB" sz="1000" dirty="0">
                <a:solidFill>
                  <a:srgbClr val="8FA3BF"/>
                </a:solidFill>
                <a:latin typeface="Segoe UI"/>
                <a:cs typeface="Segoe UI"/>
              </a:rPr>
              <a:t>Programme Lifecycle · POAP · Critical Success Factors</a:t>
            </a:r>
          </a:p>
        </p:txBody>
      </p:sp>
      <p:graphicFrame>
        <p:nvGraphicFramePr>
          <p:cNvPr id="103" name="csfsTable"/>
          <p:cNvGraphicFramePr>
            <a:graphicFrameLocks noGrp="1"/>
          </p:cNvGraphicFramePr>
          <p:nvPr/>
        </p:nvGraphicFramePr>
        <p:xfrm>
          <a:off x="127000" y="533400"/>
          <a:ext cx="11940000" cy="5613400"/>
        </p:xfrm>
        <a:graphic>
          <a:graphicData uri="http://schemas.openxmlformats.org/drawingml/2006/table">
            <a:tbl>
              <a:tblPr firstRow="1" bandRow="1">
                <a:noFill/>
              </a:tblPr>
              <a:tblGrid>
                <a:gridCol w="350000">
                  <a:extLst>
                    <a:ext uri="{9D8B030D-6E8A-4147-A177-3AD203B41FA5}">
                      <a16:colId xmlns:a16="http://schemas.microsoft.com/office/drawing/2014/main" val="20000"/>
                    </a:ext>
                  </a:extLst>
                </a:gridCol>
                <a:gridCol w="4400000">
                  <a:extLst>
                    <a:ext uri="{9D8B030D-6E8A-4147-A177-3AD203B41FA5}">
                      <a16:colId xmlns:a16="http://schemas.microsoft.com/office/drawing/2014/main" val="20001"/>
                    </a:ext>
                  </a:extLst>
                </a:gridCol>
                <a:gridCol w="7190000">
                  <a:extLst>
                    <a:ext uri="{9D8B030D-6E8A-4147-A177-3AD203B41FA5}">
                      <a16:colId xmlns:a16="http://schemas.microsoft.com/office/drawing/2014/main" val="20002"/>
                    </a:ext>
                  </a:extLst>
                </a:gridCol>
              </a:tblGrid>
              <a:tr h="330200">
                <a:tc>
                  <a:txBody>
                    <a:bodyPr/>
                    <a:lstStyle/>
                    <a:p>
                      <a:pPr algn="ctr">
                        <a:buNone/>
                      </a:pPr>
                      <a:r>
                        <a:rPr lang="en-GB" sz="1000" b="1" dirty="0">
                          <a:solidFill>
                            <a:srgbClr val="FFFFFF"/>
                          </a:solidFill>
                          <a:latin typeface="Segoe UI Semibold"/>
                          <a:cs typeface="Segoe UI Semibold"/>
                        </a:rPr>
                        <a:t>#</a:t>
                      </a:r>
                    </a:p>
                  </a:txBody>
                  <a:tcPr marL="54000" marR="54000" marT="27000" marB="27000">
                    <a:solidFill>
                      <a:srgbClr val="1B2A4A"/>
                    </a:solidFill>
                  </a:tcPr>
                </a:tc>
                <a:tc>
                  <a:txBody>
                    <a:bodyPr/>
                    <a:lstStyle/>
                    <a:p>
                      <a:pPr algn="l">
                        <a:buNone/>
                      </a:pPr>
                      <a:r>
                        <a:rPr lang="en-GB" sz="1000" b="1" dirty="0">
                          <a:solidFill>
                            <a:srgbClr val="FFFFFF"/>
                          </a:solidFill>
                          <a:latin typeface="Segoe UI Semibold"/>
                          <a:cs typeface="Segoe UI Semibold"/>
                        </a:rPr>
                        <a:t>Critical Success Factor</a:t>
                      </a:r>
                    </a:p>
                  </a:txBody>
                  <a:tcPr marL="54000" marR="54000" marT="27000" marB="27000">
                    <a:solidFill>
                      <a:srgbClr val="1B2A4A"/>
                    </a:solidFill>
                  </a:tcPr>
                </a:tc>
                <a:tc>
                  <a:txBody>
                    <a:bodyPr/>
                    <a:lstStyle/>
                    <a:p>
                      <a:pPr algn="l">
                        <a:buNone/>
                      </a:pPr>
                      <a:r>
                        <a:rPr lang="en-GB" sz="1000" b="1" dirty="0">
                          <a:solidFill>
                            <a:srgbClr val="FFFFFF"/>
                          </a:solidFill>
                          <a:latin typeface="Segoe UI Semibold"/>
                          <a:cs typeface="Segoe UI Semibold"/>
                        </a:rPr>
                        <a:t>What This Means in Practice</a:t>
                      </a:r>
                    </a:p>
                  </a:txBody>
                  <a:tcPr marL="54000" marR="54000" marT="27000" marB="27000">
                    <a:solidFill>
                      <a:srgbClr val="1B2A4A"/>
                    </a:solidFill>
                  </a:tcPr>
                </a:tc>
                <a:extLst>
                  <a:ext uri="{0D108BD9-81ED-4DB2-BD59-A6C34878D82A}">
                    <a16:rowId xmlns:a16="http://schemas.microsoft.com/office/drawing/2014/main" val="10000"/>
                  </a:ext>
                </a:extLst>
              </a:tr>
              <a:tr h="660400">
                <a:tc>
                  <a:txBody>
                    <a:bodyPr/>
                    <a:lstStyle/>
                    <a:p>
                      <a:pPr algn="ctr">
                        <a:buNone/>
                      </a:pPr>
                      <a:r>
                        <a:rPr lang="en-GB" sz="1000" b="1" dirty="0">
                          <a:solidFill>
                            <a:srgbClr val="1B2A4A"/>
                          </a:solidFill>
                          <a:latin typeface="Segoe UI Semibold"/>
                          <a:cs typeface="Segoe UI Semibold"/>
                        </a:rPr>
                        <a:t>1</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Visible, active Executive Sponsorship</a:t>
                      </a:r>
                    </a:p>
                  </a:txBody>
                  <a:tcPr marL="54000" marR="54000" marT="27000" marB="27000">
                    <a:noFill/>
                  </a:tcPr>
                </a:tc>
                <a:tc>
                  <a:txBody>
                    <a:bodyPr/>
                    <a:lstStyle/>
                    <a:p>
                      <a:pPr algn="l">
                        <a:buNone/>
                      </a:pPr>
                      <a:r>
                        <a:rPr lang="en-GB" sz="900" dirty="0">
                          <a:solidFill>
                            <a:srgbClr val="2C3E50"/>
                          </a:solidFill>
                          <a:latin typeface="Segoe UI"/>
                          <a:cs typeface="Segoe UI"/>
                        </a:rPr>
                        <a:t>Sponsor attends all Steering Committees, makes go/no-go personally, available for escalations within 48 hours. Not delegated.</a:t>
                      </a:r>
                    </a:p>
                  </a:txBody>
                  <a:tcPr marL="54000" marR="54000" marT="27000" marB="27000">
                    <a:noFill/>
                  </a:tcPr>
                </a:tc>
                <a:extLst>
                  <a:ext uri="{0D108BD9-81ED-4DB2-BD59-A6C34878D82A}">
                    <a16:rowId xmlns:a16="http://schemas.microsoft.com/office/drawing/2014/main" val="10001"/>
                  </a:ext>
                </a:extLst>
              </a:tr>
              <a:tr h="660400">
                <a:tc>
                  <a:txBody>
                    <a:bodyPr/>
                    <a:lstStyle/>
                    <a:p>
                      <a:pPr algn="ctr">
                        <a:buNone/>
                      </a:pPr>
                      <a:r>
                        <a:rPr lang="en-GB" sz="1000" b="1" dirty="0">
                          <a:solidFill>
                            <a:srgbClr val="1B2A4A"/>
                          </a:solidFill>
                          <a:latin typeface="Segoe UI Semibold"/>
                          <a:cs typeface="Segoe UI Semibold"/>
                        </a:rPr>
                        <a:t>2</a:t>
                      </a:r>
                    </a:p>
                  </a:txBody>
                  <a:tcPr marL="54000" marR="54000" marT="27000" marB="27000">
                    <a:solidFill>
                      <a:srgbClr val="F8F9FA"/>
                    </a:solidFill>
                  </a:tcPr>
                </a:tc>
                <a:tc>
                  <a:txBody>
                    <a:bodyPr/>
                    <a:lstStyle/>
                    <a:p>
                      <a:pPr algn="l">
                        <a:buNone/>
                      </a:pPr>
                      <a:r>
                        <a:rPr lang="en-GB" sz="900" b="1" dirty="0">
                          <a:solidFill>
                            <a:srgbClr val="1B2A4A"/>
                          </a:solidFill>
                          <a:latin typeface="Segoe UI Semibold"/>
                          <a:cs typeface="Segoe UI Semibold"/>
                        </a:rPr>
                        <a:t>Named, accountable Benefit Owners from Value Definition &amp; Case for Change (S2)</a:t>
                      </a:r>
                    </a:p>
                  </a:txBody>
                  <a:tcPr marL="54000" marR="54000" marT="27000" marB="27000">
                    <a:solidFill>
                      <a:srgbClr val="F8F9FA"/>
                    </a:solidFill>
                  </a:tcPr>
                </a:tc>
                <a:tc>
                  <a:txBody>
                    <a:bodyPr/>
                    <a:lstStyle/>
                    <a:p>
                      <a:pPr algn="l">
                        <a:buNone/>
                      </a:pPr>
                      <a:r>
                        <a:rPr lang="en-GB" sz="900" dirty="0">
                          <a:solidFill>
                            <a:srgbClr val="2C3E50"/>
                          </a:solidFill>
                          <a:latin typeface="Segoe UI"/>
                          <a:cs typeface="Segoe UI"/>
                        </a:rPr>
                        <a:t>Each benefit has a named functional leader treating realisation as a performance objective. Quarterly reporting.</a:t>
                      </a:r>
                    </a:p>
                  </a:txBody>
                  <a:tcPr marL="54000" marR="54000" marT="27000" marB="27000">
                    <a:solidFill>
                      <a:srgbClr val="F8F9FA"/>
                    </a:solidFill>
                  </a:tcPr>
                </a:tc>
                <a:extLst>
                  <a:ext uri="{0D108BD9-81ED-4DB2-BD59-A6C34878D82A}">
                    <a16:rowId xmlns:a16="http://schemas.microsoft.com/office/drawing/2014/main" val="10002"/>
                  </a:ext>
                </a:extLst>
              </a:tr>
              <a:tr h="660400">
                <a:tc>
                  <a:txBody>
                    <a:bodyPr/>
                    <a:lstStyle/>
                    <a:p>
                      <a:pPr algn="ctr">
                        <a:buNone/>
                      </a:pPr>
                      <a:r>
                        <a:rPr lang="en-GB" sz="1000" b="1" dirty="0">
                          <a:solidFill>
                            <a:srgbClr val="1B2A4A"/>
                          </a:solidFill>
                          <a:latin typeface="Segoe UI Semibold"/>
                          <a:cs typeface="Segoe UI Semibold"/>
                        </a:rPr>
                        <a:t>3</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Client-side requirements mapping during Selection</a:t>
                      </a:r>
                    </a:p>
                  </a:txBody>
                  <a:tcPr marL="54000" marR="54000" marT="27000" marB="27000">
                    <a:noFill/>
                  </a:tcPr>
                </a:tc>
                <a:tc>
                  <a:txBody>
                    <a:bodyPr/>
                    <a:lstStyle/>
                    <a:p>
                      <a:pPr algn="l">
                        <a:buNone/>
                      </a:pPr>
                      <a:r>
                        <a:rPr lang="en-GB" sz="900" dirty="0">
                          <a:solidFill>
                            <a:srgbClr val="2C3E50"/>
                          </a:solidFill>
                          <a:latin typeface="Segoe UI"/>
                          <a:cs typeface="Segoe UI"/>
                        </a:rPr>
                        <a:t>2–3 BAs full-time for 8–12 weeks produce Epics, Features, draft User Stories before SI arrives. Halves Discovery.</a:t>
                      </a:r>
                    </a:p>
                  </a:txBody>
                  <a:tcPr marL="54000" marR="54000" marT="27000" marB="27000">
                    <a:noFill/>
                  </a:tcPr>
                </a:tc>
                <a:extLst>
                  <a:ext uri="{0D108BD9-81ED-4DB2-BD59-A6C34878D82A}">
                    <a16:rowId xmlns:a16="http://schemas.microsoft.com/office/drawing/2014/main" val="10003"/>
                  </a:ext>
                </a:extLst>
              </a:tr>
              <a:tr h="660400">
                <a:tc>
                  <a:txBody>
                    <a:bodyPr/>
                    <a:lstStyle/>
                    <a:p>
                      <a:pPr algn="ctr">
                        <a:buNone/>
                      </a:pPr>
                      <a:r>
                        <a:rPr lang="en-GB" sz="1000" b="1" dirty="0">
                          <a:solidFill>
                            <a:srgbClr val="1B2A4A"/>
                          </a:solidFill>
                          <a:latin typeface="Segoe UI Semibold"/>
                          <a:cs typeface="Segoe UI Semibold"/>
                        </a:rPr>
                        <a:t>4</a:t>
                      </a:r>
                    </a:p>
                  </a:txBody>
                  <a:tcPr marL="54000" marR="54000" marT="27000" marB="27000">
                    <a:solidFill>
                      <a:srgbClr val="F8F9FA"/>
                    </a:solidFill>
                  </a:tcPr>
                </a:tc>
                <a:tc>
                  <a:txBody>
                    <a:bodyPr/>
                    <a:lstStyle/>
                    <a:p>
                      <a:pPr algn="l">
                        <a:buNone/>
                      </a:pPr>
                      <a:r>
                        <a:rPr lang="en-GB" sz="900" b="1" dirty="0">
                          <a:solidFill>
                            <a:srgbClr val="1B2A4A"/>
                          </a:solidFill>
                          <a:latin typeface="Segoe UI Semibold"/>
                          <a:cs typeface="Segoe UI Semibold"/>
                        </a:rPr>
                        <a:t>SI embedded in governance from day one</a:t>
                      </a:r>
                    </a:p>
                  </a:txBody>
                  <a:tcPr marL="54000" marR="54000" marT="27000" marB="27000">
                    <a:solidFill>
                      <a:srgbClr val="F8F9FA"/>
                    </a:solidFill>
                  </a:tcPr>
                </a:tc>
                <a:tc>
                  <a:txBody>
                    <a:bodyPr/>
                    <a:lstStyle/>
                    <a:p>
                      <a:pPr algn="l">
                        <a:buNone/>
                      </a:pPr>
                      <a:r>
                        <a:rPr lang="en-GB" sz="900" dirty="0">
                          <a:solidFill>
                            <a:srgbClr val="2C3E50"/>
                          </a:solidFill>
                          <a:latin typeface="Segoe UI"/>
                          <a:cs typeface="Segoe UI"/>
                        </a:rPr>
                        <a:t>SI Solution Architect co-chairs DA. SI Programme Dir attends Steering Committee. No shadow governance.</a:t>
                      </a:r>
                    </a:p>
                  </a:txBody>
                  <a:tcPr marL="54000" marR="54000" marT="27000" marB="27000">
                    <a:solidFill>
                      <a:srgbClr val="F8F9FA"/>
                    </a:solidFill>
                  </a:tcPr>
                </a:tc>
                <a:extLst>
                  <a:ext uri="{0D108BD9-81ED-4DB2-BD59-A6C34878D82A}">
                    <a16:rowId xmlns:a16="http://schemas.microsoft.com/office/drawing/2014/main" val="10004"/>
                  </a:ext>
                </a:extLst>
              </a:tr>
              <a:tr h="660400">
                <a:tc>
                  <a:txBody>
                    <a:bodyPr/>
                    <a:lstStyle/>
                    <a:p>
                      <a:pPr algn="ctr">
                        <a:buNone/>
                      </a:pPr>
                      <a:r>
                        <a:rPr lang="en-GB" sz="1000" b="1" dirty="0">
                          <a:solidFill>
                            <a:srgbClr val="1B2A4A"/>
                          </a:solidFill>
                          <a:latin typeface="Segoe UI Semibold"/>
                          <a:cs typeface="Segoe UI Semibold"/>
                        </a:rPr>
                        <a:t>5</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Design Authority decisions are final</a:t>
                      </a:r>
                    </a:p>
                  </a:txBody>
                  <a:tcPr marL="54000" marR="54000" marT="27000" marB="27000">
                    <a:noFill/>
                  </a:tcPr>
                </a:tc>
                <a:tc>
                  <a:txBody>
                    <a:bodyPr/>
                    <a:lstStyle/>
                    <a:p>
                      <a:pPr algn="l">
                        <a:buNone/>
                      </a:pPr>
                      <a:r>
                        <a:rPr lang="en-GB" sz="900" dirty="0">
                          <a:solidFill>
                            <a:srgbClr val="2C3E50"/>
                          </a:solidFill>
                          <a:latin typeface="Segoe UI"/>
                          <a:cs typeface="Segoe UI"/>
                        </a:rPr>
                        <a:t>DA decisions documented and final. SI builds per DA. Stakeholders do not relitigate offline.</a:t>
                      </a:r>
                    </a:p>
                  </a:txBody>
                  <a:tcPr marL="54000" marR="54000" marT="27000" marB="27000">
                    <a:noFill/>
                  </a:tcPr>
                </a:tc>
                <a:extLst>
                  <a:ext uri="{0D108BD9-81ED-4DB2-BD59-A6C34878D82A}">
                    <a16:rowId xmlns:a16="http://schemas.microsoft.com/office/drawing/2014/main" val="10005"/>
                  </a:ext>
                </a:extLst>
              </a:tr>
              <a:tr h="660400">
                <a:tc>
                  <a:txBody>
                    <a:bodyPr/>
                    <a:lstStyle/>
                    <a:p>
                      <a:pPr algn="ctr">
                        <a:buNone/>
                      </a:pPr>
                      <a:r>
                        <a:rPr lang="en-GB" sz="1000" b="1" dirty="0">
                          <a:solidFill>
                            <a:srgbClr val="1B2A4A"/>
                          </a:solidFill>
                          <a:latin typeface="Segoe UI Semibold"/>
                          <a:cs typeface="Segoe UI Semibold"/>
                        </a:rPr>
                        <a:t>6</a:t>
                      </a:r>
                    </a:p>
                  </a:txBody>
                  <a:tcPr marL="54000" marR="54000" marT="27000" marB="27000">
                    <a:solidFill>
                      <a:srgbClr val="F8F9FA"/>
                    </a:solidFill>
                  </a:tcPr>
                </a:tc>
                <a:tc>
                  <a:txBody>
                    <a:bodyPr/>
                    <a:lstStyle/>
                    <a:p>
                      <a:pPr algn="l">
                        <a:buNone/>
                      </a:pPr>
                      <a:r>
                        <a:rPr lang="en-GB" sz="900" b="1" dirty="0">
                          <a:solidFill>
                            <a:srgbClr val="1B2A4A"/>
                          </a:solidFill>
                          <a:latin typeface="Segoe UI Semibold"/>
                          <a:cs typeface="Segoe UI Semibold"/>
                        </a:rPr>
                        <a:t>Testing is thorough, layered, and protected</a:t>
                      </a:r>
                    </a:p>
                  </a:txBody>
                  <a:tcPr marL="54000" marR="54000" marT="27000" marB="27000">
                    <a:solidFill>
                      <a:srgbClr val="F8F9FA"/>
                    </a:solidFill>
                  </a:tcPr>
                </a:tc>
                <a:tc>
                  <a:txBody>
                    <a:bodyPr/>
                    <a:lstStyle/>
                    <a:p>
                      <a:pPr algn="l">
                        <a:buNone/>
                      </a:pPr>
                      <a:r>
                        <a:rPr lang="en-GB" sz="900" dirty="0">
                          <a:solidFill>
                            <a:srgbClr val="2C3E50"/>
                          </a:solidFill>
                          <a:latin typeface="Segoe UI"/>
                          <a:cs typeface="Segoe UI"/>
                        </a:rPr>
                        <a:t>Seven test levels in sequence. Gates held. PM escalates if compression proposed. Zero P1/P2 for go-live.</a:t>
                      </a:r>
                    </a:p>
                  </a:txBody>
                  <a:tcPr marL="54000" marR="54000" marT="27000" marB="27000">
                    <a:solidFill>
                      <a:srgbClr val="F8F9FA"/>
                    </a:solidFill>
                  </a:tcPr>
                </a:tc>
                <a:extLst>
                  <a:ext uri="{0D108BD9-81ED-4DB2-BD59-A6C34878D82A}">
                    <a16:rowId xmlns:a16="http://schemas.microsoft.com/office/drawing/2014/main" val="10006"/>
                  </a:ext>
                </a:extLst>
              </a:tr>
              <a:tr h="660400">
                <a:tc>
                  <a:txBody>
                    <a:bodyPr/>
                    <a:lstStyle/>
                    <a:p>
                      <a:pPr algn="ctr">
                        <a:buNone/>
                      </a:pPr>
                      <a:r>
                        <a:rPr lang="en-GB" sz="1000" b="1" dirty="0">
                          <a:solidFill>
                            <a:srgbClr val="1B2A4A"/>
                          </a:solidFill>
                          <a:latin typeface="Segoe UI Semibold"/>
                          <a:cs typeface="Segoe UI Semibold"/>
                        </a:rPr>
                        <a:t>7</a:t>
                      </a:r>
                    </a:p>
                  </a:txBody>
                  <a:tcPr marL="54000" marR="54000" marT="27000" marB="27000">
                    <a:noFill/>
                  </a:tcPr>
                </a:tc>
                <a:tc>
                  <a:txBody>
                    <a:bodyPr/>
                    <a:lstStyle/>
                    <a:p>
                      <a:pPr algn="l">
                        <a:buNone/>
                      </a:pPr>
                      <a:r>
                        <a:rPr lang="en-GB" sz="900" b="1" dirty="0">
                          <a:solidFill>
                            <a:srgbClr val="1B2A4A"/>
                          </a:solidFill>
                          <a:latin typeface="Segoe UI Semibold"/>
                          <a:cs typeface="Segoe UI Semibold"/>
                        </a:rPr>
                        <a:t>Data quality as first-class workstream</a:t>
                      </a:r>
                    </a:p>
                  </a:txBody>
                  <a:tcPr marL="54000" marR="54000" marT="27000" marB="27000">
                    <a:noFill/>
                  </a:tcPr>
                </a:tc>
                <a:tc>
                  <a:txBody>
                    <a:bodyPr/>
                    <a:lstStyle/>
                    <a:p>
                      <a:pPr algn="l">
                        <a:buNone/>
                      </a:pPr>
                      <a:r>
                        <a:rPr lang="en-GB" sz="900" dirty="0">
                          <a:solidFill>
                            <a:srgbClr val="2C3E50"/>
                          </a:solidFill>
                          <a:latin typeface="Segoe UI"/>
                          <a:cs typeface="Segoe UI"/>
                        </a:rPr>
                        <a:t>Assessment at Discovery (S11), cleansing starts immediately, min 2 dry runs, validation thresholds, Data Owners accountable.</a:t>
                      </a:r>
                    </a:p>
                  </a:txBody>
                  <a:tcPr marL="54000" marR="54000" marT="27000" marB="27000">
                    <a:noFill/>
                  </a:tcPr>
                </a:tc>
                <a:extLst>
                  <a:ext uri="{0D108BD9-81ED-4DB2-BD59-A6C34878D82A}">
                    <a16:rowId xmlns:a16="http://schemas.microsoft.com/office/drawing/2014/main" val="10007"/>
                  </a:ext>
                </a:extLst>
              </a:tr>
              <a:tr h="660400">
                <a:tc>
                  <a:txBody>
                    <a:bodyPr/>
                    <a:lstStyle/>
                    <a:p>
                      <a:pPr algn="ctr">
                        <a:buNone/>
                      </a:pPr>
                      <a:r>
                        <a:rPr lang="en-GB" sz="1000" b="1" dirty="0">
                          <a:solidFill>
                            <a:srgbClr val="1B2A4A"/>
                          </a:solidFill>
                          <a:latin typeface="Segoe UI Semibold"/>
                          <a:cs typeface="Segoe UI Semibold"/>
                        </a:rPr>
                        <a:t>8</a:t>
                      </a:r>
                    </a:p>
                  </a:txBody>
                  <a:tcPr marL="54000" marR="54000" marT="27000" marB="27000">
                    <a:solidFill>
                      <a:srgbClr val="F8F9FA"/>
                    </a:solidFill>
                  </a:tcPr>
                </a:tc>
                <a:tc>
                  <a:txBody>
                    <a:bodyPr/>
                    <a:lstStyle/>
                    <a:p>
                      <a:pPr algn="l">
                        <a:buNone/>
                      </a:pPr>
                      <a:r>
                        <a:rPr lang="en-GB" sz="900" b="1" dirty="0">
                          <a:solidFill>
                            <a:srgbClr val="1B2A4A"/>
                          </a:solidFill>
                          <a:latin typeface="Segoe UI Semibold"/>
                          <a:cs typeface="Segoe UI Semibold"/>
                        </a:rPr>
                        <a:t>Go-live date set by programme, not imposed</a:t>
                      </a:r>
                    </a:p>
                  </a:txBody>
                  <a:tcPr marL="54000" marR="54000" marT="27000" marB="27000">
                    <a:solidFill>
                      <a:srgbClr val="F8F9FA"/>
                    </a:solidFill>
                  </a:tcPr>
                </a:tc>
                <a:tc>
                  <a:txBody>
                    <a:bodyPr/>
                    <a:lstStyle/>
                    <a:p>
                      <a:pPr algn="l">
                        <a:buNone/>
                      </a:pPr>
                      <a:r>
                        <a:rPr lang="en-GB" sz="900" dirty="0">
                          <a:solidFill>
                            <a:srgbClr val="2C3E50"/>
                          </a:solidFill>
                          <a:latin typeface="Segoe UI"/>
                          <a:cs typeface="Segoe UI"/>
                        </a:rPr>
                        <a:t>Range communicated early. Firm date after Solution Design &amp; Full Business Case (S12). Date reflects the plan, not a political commitment.</a:t>
                      </a:r>
                    </a:p>
                  </a:txBody>
                  <a:tcPr marL="54000" marR="54000" marT="27000" marB="27000">
                    <a:solidFill>
                      <a:srgbClr val="F8F9FA"/>
                    </a:solidFill>
                  </a:tcPr>
                </a:tc>
                <a:extLst>
                  <a:ext uri="{0D108BD9-81ED-4DB2-BD59-A6C34878D82A}">
                    <a16:rowId xmlns:a16="http://schemas.microsoft.com/office/drawing/2014/main" val="10008"/>
                  </a:ext>
                </a:extLst>
              </a:tr>
            </a:tbl>
          </a:graphicData>
        </a:graphic>
      </p:graphicFrame>
      <p:sp>
        <p:nvSpPr>
          <p:cNvPr id="104" name="calloutBox"/>
          <p:cNvSpPr/>
          <p:nvPr/>
        </p:nvSpPr>
        <p:spPr>
          <a:xfrm>
            <a:off x="127000" y="6197600"/>
            <a:ext cx="11938000" cy="355600"/>
          </a:xfrm>
          <a:prstGeom prst="roundRect">
            <a:avLst>
              <a:gd name="adj" fmla="val 10000"/>
            </a:avLst>
          </a:prstGeom>
          <a:solidFill>
            <a:srgbClr val="FAF3E8"/>
          </a:solidFill>
          <a:ln w="6350">
            <a:solidFill>
              <a:srgbClr val="E8832A"/>
            </a:solidFill>
          </a:ln>
        </p:spPr>
        <p:txBody>
          <a:bodyPr lIns="72000" tIns="27000" rIns="72000" bIns="27000" anchor="ctr"/>
          <a:lstStyle/>
          <a:p>
            <a:pPr algn="ctr">
              <a:buNone/>
            </a:pPr>
            <a:r>
              <a:rPr lang="en-GB" sz="800" i="1" dirty="0">
                <a:solidFill>
                  <a:srgbClr val="1B2A4A"/>
                </a:solidFill>
                <a:latin typeface="Segoe UI"/>
              </a:rPr>
              <a:t>These 8 factors consistently differentiate successful ERP programmes from failed ones. If any factor is absent, the timeline is at risk.</a:t>
            </a:r>
          </a:p>
        </p:txBody>
      </p:sp>
    </p:spTree>
    <p:extLst>
      <p:ext uri="{BB962C8B-B14F-4D97-AF65-F5344CB8AC3E}">
        <p14:creationId xmlns:p14="http://schemas.microsoft.com/office/powerpoint/2010/main" val="458286310"/>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777240"/>
          </a:xfrm>
          <a:prstGeom prst="rect">
            <a:avLst/>
          </a:prstGeom>
          <a:solidFill>
            <a:srgbClr val="1B2A4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45720"/>
            <a:ext cx="11887200" cy="411480"/>
          </a:xfrm>
          <a:prstGeom prst="rect">
            <a:avLst/>
          </a:prstGeom>
          <a:noFill/>
        </p:spPr>
        <p:txBody>
          <a:bodyPr wrap="square" lIns="36000" rIns="36000" tIns="18000" bIns="18000" anchor="t">
            <a:spAutoFit/>
          </a:bodyPr>
          <a:lstStyle/>
          <a:p>
            <a:pPr algn="l"/>
            <a:r>
              <a:rPr sz="2200" b="1">
                <a:solidFill>
                  <a:srgbClr val="FFFFFF"/>
                </a:solidFill>
                <a:latin typeface="Calibri"/>
              </a:rPr>
              <a:t>Programme Lifecycle  ·  Entry &amp; Exit Gates</a:t>
            </a:r>
          </a:p>
        </p:txBody>
      </p:sp>
      <p:sp>
        <p:nvSpPr>
          <p:cNvPr id="5" name="TextBox 4"/>
          <p:cNvSpPr txBox="1"/>
          <p:nvPr/>
        </p:nvSpPr>
        <p:spPr>
          <a:xfrm>
            <a:off x="365760" y="438912"/>
            <a:ext cx="11887200" cy="320040"/>
          </a:xfrm>
          <a:prstGeom prst="rect">
            <a:avLst/>
          </a:prstGeom>
          <a:noFill/>
        </p:spPr>
        <p:txBody>
          <a:bodyPr wrap="square" lIns="36000" rIns="36000" tIns="18000" bIns="18000" anchor="t">
            <a:spAutoFit/>
          </a:bodyPr>
          <a:lstStyle/>
          <a:p>
            <a:pPr algn="l"/>
            <a:r>
              <a:rPr sz="1050" b="0">
                <a:solidFill>
                  <a:srgbClr val="CCD3E0"/>
                </a:solidFill>
                <a:latin typeface="Calibri"/>
              </a:rPr>
              <a:t>Three gate tiers — Board Gates · Executive Go/No-Go · Phase Checkpoints   |   Diamonds are not indicative of time</a:t>
            </a:r>
          </a:p>
        </p:txBody>
      </p:sp>
      <p:sp>
        <p:nvSpPr>
          <p:cNvPr id="6" name="Rectangle 5"/>
          <p:cNvSpPr/>
          <p:nvPr/>
        </p:nvSpPr>
        <p:spPr>
          <a:xfrm>
            <a:off x="457200" y="914400"/>
            <a:ext cx="1409319" cy="594360"/>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960120"/>
            <a:ext cx="1409319" cy="594360"/>
          </a:xfrm>
          <a:prstGeom prst="rect">
            <a:avLst/>
          </a:prstGeom>
          <a:noFill/>
        </p:spPr>
        <p:txBody>
          <a:bodyPr wrap="square" lIns="0" rIns="0" tIns="0" bIns="0" anchor="t">
            <a:spAutoFit/>
          </a:bodyPr>
          <a:lstStyle/>
          <a:p>
            <a:pPr algn="ctr"/>
            <a:r>
              <a:rPr sz="1200" b="1">
                <a:solidFill>
                  <a:srgbClr val="FFFFFF"/>
                </a:solidFill>
                <a:latin typeface="Calibri"/>
              </a:rPr>
              <a:t>Pre-Programme</a:t>
            </a:r>
          </a:p>
          <a:p>
            <a:pPr algn="ctr"/>
            <a:r>
              <a:rPr sz="900" b="0">
                <a:solidFill>
                  <a:srgbClr val="FFFFFF"/>
                </a:solidFill>
                <a:latin typeface="Calibri"/>
              </a:rPr>
              <a:t>Stages 0–5  ·  12 wks</a:t>
            </a:r>
          </a:p>
        </p:txBody>
      </p:sp>
      <p:sp>
        <p:nvSpPr>
          <p:cNvPr id="8" name="Rectangle 7"/>
          <p:cNvSpPr/>
          <p:nvPr/>
        </p:nvSpPr>
        <p:spPr>
          <a:xfrm>
            <a:off x="1866519" y="914400"/>
            <a:ext cx="2348865" cy="594360"/>
          </a:xfrm>
          <a:prstGeom prst="rect">
            <a:avLst/>
          </a:prstGeom>
          <a:solidFill>
            <a:srgbClr val="C03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866519" y="960120"/>
            <a:ext cx="2348865" cy="594360"/>
          </a:xfrm>
          <a:prstGeom prst="rect">
            <a:avLst/>
          </a:prstGeom>
          <a:noFill/>
        </p:spPr>
        <p:txBody>
          <a:bodyPr wrap="square" lIns="0" rIns="0" tIns="0" bIns="0" anchor="t">
            <a:spAutoFit/>
          </a:bodyPr>
          <a:lstStyle/>
          <a:p>
            <a:pPr algn="ctr"/>
            <a:r>
              <a:rPr sz="1200" b="1">
                <a:solidFill>
                  <a:srgbClr val="FFFFFF"/>
                </a:solidFill>
                <a:latin typeface="Calibri"/>
              </a:rPr>
              <a:t>Selection</a:t>
            </a:r>
          </a:p>
          <a:p>
            <a:pPr algn="ctr"/>
            <a:r>
              <a:rPr sz="900" b="0">
                <a:solidFill>
                  <a:srgbClr val="FFFFFF"/>
                </a:solidFill>
                <a:latin typeface="Calibri"/>
              </a:rPr>
              <a:t>Stages 6–9  ·  17–24 wks</a:t>
            </a:r>
          </a:p>
        </p:txBody>
      </p:sp>
      <p:sp>
        <p:nvSpPr>
          <p:cNvPr id="10" name="Rectangle 9"/>
          <p:cNvSpPr/>
          <p:nvPr/>
        </p:nvSpPr>
        <p:spPr>
          <a:xfrm>
            <a:off x="4215384" y="914400"/>
            <a:ext cx="1761648" cy="594360"/>
          </a:xfrm>
          <a:prstGeom prst="rect">
            <a:avLst/>
          </a:prstGeom>
          <a:solidFill>
            <a:srgbClr val="6F429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215384" y="960120"/>
            <a:ext cx="1761648" cy="594360"/>
          </a:xfrm>
          <a:prstGeom prst="rect">
            <a:avLst/>
          </a:prstGeom>
          <a:noFill/>
        </p:spPr>
        <p:txBody>
          <a:bodyPr wrap="square" lIns="0" rIns="0" tIns="0" bIns="0" anchor="t">
            <a:spAutoFit/>
          </a:bodyPr>
          <a:lstStyle/>
          <a:p>
            <a:pPr algn="ctr"/>
            <a:r>
              <a:rPr sz="1200" b="1">
                <a:solidFill>
                  <a:srgbClr val="FFFFFF"/>
                </a:solidFill>
                <a:latin typeface="Calibri"/>
              </a:rPr>
              <a:t>Setup &amp; Design</a:t>
            </a:r>
          </a:p>
          <a:p>
            <a:pPr algn="ctr"/>
            <a:r>
              <a:rPr sz="900" b="0">
                <a:solidFill>
                  <a:srgbClr val="FFFFFF"/>
                </a:solidFill>
                <a:latin typeface="Calibri"/>
              </a:rPr>
              <a:t>Stages 10–12  ·  12–18 wks</a:t>
            </a:r>
          </a:p>
        </p:txBody>
      </p:sp>
      <p:sp>
        <p:nvSpPr>
          <p:cNvPr id="12" name="Rectangle 11"/>
          <p:cNvSpPr/>
          <p:nvPr/>
        </p:nvSpPr>
        <p:spPr>
          <a:xfrm>
            <a:off x="5977032" y="914400"/>
            <a:ext cx="2231421" cy="594360"/>
          </a:xfrm>
          <a:prstGeom prst="rect">
            <a:avLst/>
          </a:prstGeom>
          <a:solidFill>
            <a:srgbClr val="DD594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977032" y="960120"/>
            <a:ext cx="2231421" cy="594360"/>
          </a:xfrm>
          <a:prstGeom prst="rect">
            <a:avLst/>
          </a:prstGeom>
          <a:noFill/>
        </p:spPr>
        <p:txBody>
          <a:bodyPr wrap="square" lIns="0" rIns="0" tIns="0" bIns="0" anchor="t">
            <a:spAutoFit/>
          </a:bodyPr>
          <a:lstStyle/>
          <a:p>
            <a:pPr algn="ctr"/>
            <a:r>
              <a:rPr sz="1200" b="1">
                <a:solidFill>
                  <a:srgbClr val="FFFFFF"/>
                </a:solidFill>
                <a:latin typeface="Calibri"/>
              </a:rPr>
              <a:t>Build &amp; Test</a:t>
            </a:r>
          </a:p>
          <a:p>
            <a:pPr algn="ctr"/>
            <a:r>
              <a:rPr sz="900" b="0">
                <a:solidFill>
                  <a:srgbClr val="FFFFFF"/>
                </a:solidFill>
                <a:latin typeface="Calibri"/>
              </a:rPr>
              <a:t>Stages 13–14  ·  14–24 wks</a:t>
            </a:r>
          </a:p>
        </p:txBody>
      </p:sp>
      <p:sp>
        <p:nvSpPr>
          <p:cNvPr id="14" name="Rectangle 13"/>
          <p:cNvSpPr/>
          <p:nvPr/>
        </p:nvSpPr>
        <p:spPr>
          <a:xfrm>
            <a:off x="8208453" y="914400"/>
            <a:ext cx="1291875" cy="594360"/>
          </a:xfrm>
          <a:prstGeom prst="rect">
            <a:avLst/>
          </a:prstGeom>
          <a:solidFill>
            <a:srgbClr val="42A5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208453" y="960120"/>
            <a:ext cx="1291875" cy="594360"/>
          </a:xfrm>
          <a:prstGeom prst="rect">
            <a:avLst/>
          </a:prstGeom>
          <a:noFill/>
        </p:spPr>
        <p:txBody>
          <a:bodyPr wrap="square" lIns="0" rIns="0" tIns="0" bIns="0" anchor="t">
            <a:spAutoFit/>
          </a:bodyPr>
          <a:lstStyle/>
          <a:p>
            <a:pPr algn="ctr"/>
            <a:r>
              <a:rPr sz="1200" b="1">
                <a:solidFill>
                  <a:srgbClr val="FFFFFF"/>
                </a:solidFill>
                <a:latin typeface="Calibri"/>
              </a:rPr>
              <a:t>Deploy</a:t>
            </a:r>
          </a:p>
          <a:p>
            <a:pPr algn="ctr"/>
            <a:r>
              <a:rPr sz="900" b="0">
                <a:solidFill>
                  <a:srgbClr val="FFFFFF"/>
                </a:solidFill>
                <a:latin typeface="Calibri"/>
              </a:rPr>
              <a:t>Stages 15–17  ·  8–14 wks</a:t>
            </a:r>
          </a:p>
        </p:txBody>
      </p:sp>
      <p:sp>
        <p:nvSpPr>
          <p:cNvPr id="16" name="Rectangle 15"/>
          <p:cNvSpPr/>
          <p:nvPr/>
        </p:nvSpPr>
        <p:spPr>
          <a:xfrm>
            <a:off x="9500328" y="914400"/>
            <a:ext cx="2231421" cy="594360"/>
          </a:xfrm>
          <a:prstGeom prst="rect">
            <a:avLst/>
          </a:prstGeom>
          <a:solidFill>
            <a:srgbClr val="2BA8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500328" y="960120"/>
            <a:ext cx="2231421" cy="594360"/>
          </a:xfrm>
          <a:prstGeom prst="rect">
            <a:avLst/>
          </a:prstGeom>
          <a:noFill/>
        </p:spPr>
        <p:txBody>
          <a:bodyPr wrap="square" lIns="0" rIns="0" tIns="0" bIns="0" anchor="t">
            <a:spAutoFit/>
          </a:bodyPr>
          <a:lstStyle/>
          <a:p>
            <a:pPr algn="ctr"/>
            <a:r>
              <a:rPr sz="1200" b="1">
                <a:solidFill>
                  <a:srgbClr val="FFFFFF"/>
                </a:solidFill>
                <a:latin typeface="Calibri"/>
              </a:rPr>
              <a:t>Post-Programme</a:t>
            </a:r>
          </a:p>
          <a:p>
            <a:pPr algn="ctr"/>
            <a:r>
              <a:rPr sz="900" b="0">
                <a:solidFill>
                  <a:srgbClr val="FFFFFF"/>
                </a:solidFill>
                <a:latin typeface="Calibri"/>
              </a:rPr>
              <a:t>Stages 18–19  ·  12–26 wks</a:t>
            </a:r>
          </a:p>
        </p:txBody>
      </p:sp>
      <p:cxnSp>
        <p:nvCxnSpPr>
          <p:cNvPr id="18" name="Connector 17"/>
          <p:cNvCxnSpPr/>
          <p:nvPr/>
        </p:nvCxnSpPr>
        <p:spPr>
          <a:xfrm>
            <a:off x="457200" y="2834640"/>
            <a:ext cx="11274552" cy="0"/>
          </a:xfrm>
          <a:prstGeom prst="line">
            <a:avLst/>
          </a:prstGeom>
          <a:ln w="19050">
            <a:solidFill>
              <a:srgbClr val="D8DDE5"/>
            </a:solidFill>
          </a:ln>
        </p:spPr>
        <p:style>
          <a:lnRef idx="2">
            <a:schemeClr val="accent1"/>
          </a:lnRef>
          <a:fillRef idx="0">
            <a:schemeClr val="accent1"/>
          </a:fillRef>
          <a:effectRef idx="1">
            <a:schemeClr val="accent1"/>
          </a:effectRef>
          <a:fontRef idx="minor">
            <a:schemeClr val="tx1"/>
          </a:fontRef>
        </p:style>
      </p:cxnSp>
      <p:cxnSp>
        <p:nvCxnSpPr>
          <p:cNvPr id="19" name="Connector 18"/>
          <p:cNvCxnSpPr/>
          <p:nvPr/>
        </p:nvCxnSpPr>
        <p:spPr>
          <a:xfrm>
            <a:off x="1866519"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cxnSp>
        <p:nvCxnSpPr>
          <p:cNvPr id="20" name="Connector 19"/>
          <p:cNvCxnSpPr/>
          <p:nvPr/>
        </p:nvCxnSpPr>
        <p:spPr>
          <a:xfrm>
            <a:off x="4215384"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cxnSp>
        <p:nvCxnSpPr>
          <p:cNvPr id="21" name="Connector 20"/>
          <p:cNvCxnSpPr/>
          <p:nvPr/>
        </p:nvCxnSpPr>
        <p:spPr>
          <a:xfrm>
            <a:off x="5977032"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cxnSp>
        <p:nvCxnSpPr>
          <p:cNvPr id="22" name="Connector 21"/>
          <p:cNvCxnSpPr/>
          <p:nvPr/>
        </p:nvCxnSpPr>
        <p:spPr>
          <a:xfrm>
            <a:off x="8208453"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cxnSp>
        <p:nvCxnSpPr>
          <p:cNvPr id="23" name="Connector 22"/>
          <p:cNvCxnSpPr/>
          <p:nvPr/>
        </p:nvCxnSpPr>
        <p:spPr>
          <a:xfrm>
            <a:off x="9500328"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sp>
        <p:nvSpPr>
          <p:cNvPr id="24" name="Diamond 23"/>
          <p:cNvSpPr/>
          <p:nvPr/>
        </p:nvSpPr>
        <p:spPr>
          <a:xfrm>
            <a:off x="451827"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25" name="Connector 24"/>
          <p:cNvCxnSpPr/>
          <p:nvPr/>
        </p:nvCxnSpPr>
        <p:spPr>
          <a:xfrm>
            <a:off x="598131" y="2642616"/>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247689" y="2139696"/>
            <a:ext cx="1691640" cy="502920"/>
          </a:xfrm>
          <a:prstGeom prst="rect">
            <a:avLst/>
          </a:prstGeom>
          <a:noFill/>
        </p:spPr>
        <p:txBody>
          <a:bodyPr wrap="square" lIns="0" rIns="0" tIns="0" bIns="0" anchor="b">
            <a:spAutoFit/>
          </a:bodyPr>
          <a:lstStyle/>
          <a:p>
            <a:pPr algn="ctr"/>
            <a:r>
              <a:rPr sz="900" b="1">
                <a:solidFill>
                  <a:srgbClr val="2C4F8F"/>
                </a:solidFill>
                <a:latin typeface="Calibri"/>
              </a:rPr>
              <a:t>Programme Trigger</a:t>
            </a:r>
          </a:p>
          <a:p>
            <a:pPr algn="ctr"/>
            <a:r>
              <a:rPr sz="900" b="0">
                <a:solidFill>
                  <a:srgbClr val="1F2A44"/>
                </a:solidFill>
                <a:latin typeface="Calibri"/>
              </a:rPr>
              <a:t>Confirmed</a:t>
            </a:r>
          </a:p>
        </p:txBody>
      </p:sp>
      <p:sp>
        <p:nvSpPr>
          <p:cNvPr id="27" name="Diamond 26"/>
          <p:cNvSpPr/>
          <p:nvPr/>
        </p:nvSpPr>
        <p:spPr>
          <a:xfrm>
            <a:off x="1621562"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28" name="Connector 27"/>
          <p:cNvCxnSpPr/>
          <p:nvPr/>
        </p:nvCxnSpPr>
        <p:spPr>
          <a:xfrm>
            <a:off x="1767866" y="2980944"/>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922046" y="3026664"/>
            <a:ext cx="1691640" cy="502920"/>
          </a:xfrm>
          <a:prstGeom prst="rect">
            <a:avLst/>
          </a:prstGeom>
          <a:noFill/>
        </p:spPr>
        <p:txBody>
          <a:bodyPr wrap="square" lIns="0" rIns="0" tIns="0" bIns="0" anchor="t">
            <a:spAutoFit/>
          </a:bodyPr>
          <a:lstStyle/>
          <a:p>
            <a:pPr algn="ctr"/>
            <a:r>
              <a:rPr sz="900" b="1">
                <a:solidFill>
                  <a:srgbClr val="2C4F8F"/>
                </a:solidFill>
                <a:latin typeface="Calibri"/>
              </a:rPr>
              <a:t>Programme Charter</a:t>
            </a:r>
          </a:p>
          <a:p>
            <a:pPr algn="ctr"/>
            <a:r>
              <a:rPr sz="900" b="0">
                <a:solidFill>
                  <a:srgbClr val="1F2A44"/>
                </a:solidFill>
                <a:latin typeface="Calibri"/>
              </a:rPr>
              <a:t>Signed</a:t>
            </a:r>
          </a:p>
        </p:txBody>
      </p:sp>
      <p:sp>
        <p:nvSpPr>
          <p:cNvPr id="30" name="Diamond 29"/>
          <p:cNvSpPr/>
          <p:nvPr/>
        </p:nvSpPr>
        <p:spPr>
          <a:xfrm>
            <a:off x="2131809" y="2583180"/>
            <a:ext cx="502920" cy="502920"/>
          </a:xfrm>
          <a:prstGeom prst="diamond">
            <a:avLst/>
          </a:prstGeom>
          <a:solidFill>
            <a:srgbClr val="C01B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2131809" y="2583180"/>
            <a:ext cx="502920" cy="502920"/>
          </a:xfrm>
          <a:prstGeom prst="rect">
            <a:avLst/>
          </a:prstGeom>
          <a:noFill/>
        </p:spPr>
        <p:txBody>
          <a:bodyPr wrap="square" lIns="36000" rIns="36000" tIns="18000" bIns="18000" anchor="ctr">
            <a:spAutoFit/>
          </a:bodyPr>
          <a:lstStyle/>
          <a:p>
            <a:pPr algn="ctr"/>
            <a:r>
              <a:rPr sz="1100" b="1">
                <a:solidFill>
                  <a:srgbClr val="FFFFFF"/>
                </a:solidFill>
                <a:latin typeface="Calibri"/>
              </a:rPr>
              <a:t>G1</a:t>
            </a:r>
          </a:p>
        </p:txBody>
      </p:sp>
      <p:cxnSp>
        <p:nvCxnSpPr>
          <p:cNvPr id="32" name="Connector 31"/>
          <p:cNvCxnSpPr/>
          <p:nvPr/>
        </p:nvCxnSpPr>
        <p:spPr>
          <a:xfrm>
            <a:off x="2383269" y="2537460"/>
            <a:ext cx="0" cy="45720"/>
          </a:xfrm>
          <a:prstGeom prst="line">
            <a:avLst/>
          </a:prstGeom>
          <a:ln w="12700">
            <a:solidFill>
              <a:srgbClr val="C01B1B"/>
            </a:solidFill>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377429" y="1897380"/>
            <a:ext cx="2011680" cy="640080"/>
          </a:xfrm>
          <a:prstGeom prst="rect">
            <a:avLst/>
          </a:prstGeom>
          <a:noFill/>
        </p:spPr>
        <p:txBody>
          <a:bodyPr wrap="square" lIns="0" rIns="0" tIns="0" bIns="0" anchor="b">
            <a:spAutoFit/>
          </a:bodyPr>
          <a:lstStyle/>
          <a:p>
            <a:pPr algn="ctr"/>
            <a:r>
              <a:rPr sz="1000" b="1">
                <a:solidFill>
                  <a:srgbClr val="C01B1B"/>
                </a:solidFill>
                <a:latin typeface="Calibri"/>
              </a:rPr>
              <a:t>BOARD GATE 1</a:t>
            </a:r>
          </a:p>
          <a:p>
            <a:pPr algn="ctr"/>
            <a:r>
              <a:rPr sz="900" b="0">
                <a:solidFill>
                  <a:srgbClr val="1F2A44"/>
                </a:solidFill>
                <a:latin typeface="Calibri"/>
              </a:rPr>
              <a:t>Funding Envelope Approved</a:t>
            </a:r>
          </a:p>
        </p:txBody>
      </p:sp>
      <p:sp>
        <p:nvSpPr>
          <p:cNvPr id="34" name="Diamond 33"/>
          <p:cNvSpPr/>
          <p:nvPr/>
        </p:nvSpPr>
        <p:spPr>
          <a:xfrm>
            <a:off x="3951636"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35" name="Connector 34"/>
          <p:cNvCxnSpPr/>
          <p:nvPr/>
        </p:nvCxnSpPr>
        <p:spPr>
          <a:xfrm>
            <a:off x="4097940" y="2980944"/>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3252120" y="3026664"/>
            <a:ext cx="1691640" cy="502920"/>
          </a:xfrm>
          <a:prstGeom prst="rect">
            <a:avLst/>
          </a:prstGeom>
          <a:noFill/>
        </p:spPr>
        <p:txBody>
          <a:bodyPr wrap="square" lIns="0" rIns="0" tIns="0" bIns="0" anchor="t">
            <a:spAutoFit/>
          </a:bodyPr>
          <a:lstStyle/>
          <a:p>
            <a:pPr algn="ctr"/>
            <a:r>
              <a:rPr sz="900" b="1">
                <a:solidFill>
                  <a:srgbClr val="2C4F8F"/>
                </a:solidFill>
                <a:latin typeface="Calibri"/>
              </a:rPr>
              <a:t>SI Contracts</a:t>
            </a:r>
          </a:p>
          <a:p>
            <a:pPr algn="ctr"/>
            <a:r>
              <a:rPr sz="900" b="0">
                <a:solidFill>
                  <a:srgbClr val="1F2A44"/>
                </a:solidFill>
                <a:latin typeface="Calibri"/>
              </a:rPr>
              <a:t>Signed</a:t>
            </a:r>
          </a:p>
        </p:txBody>
      </p:sp>
      <p:sp>
        <p:nvSpPr>
          <p:cNvPr id="37" name="Diamond 36"/>
          <p:cNvSpPr/>
          <p:nvPr/>
        </p:nvSpPr>
        <p:spPr>
          <a:xfrm>
            <a:off x="4861821"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38" name="Connector 37"/>
          <p:cNvCxnSpPr/>
          <p:nvPr/>
        </p:nvCxnSpPr>
        <p:spPr>
          <a:xfrm>
            <a:off x="5008125" y="2642616"/>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4162305" y="2139696"/>
            <a:ext cx="1691640" cy="502920"/>
          </a:xfrm>
          <a:prstGeom prst="rect">
            <a:avLst/>
          </a:prstGeom>
          <a:noFill/>
        </p:spPr>
        <p:txBody>
          <a:bodyPr wrap="square" lIns="0" rIns="0" tIns="0" bIns="0" anchor="b">
            <a:spAutoFit/>
          </a:bodyPr>
          <a:lstStyle/>
          <a:p>
            <a:pPr algn="ctr"/>
            <a:r>
              <a:rPr sz="900" b="1">
                <a:solidFill>
                  <a:srgbClr val="2C4F8F"/>
                </a:solidFill>
                <a:latin typeface="Calibri"/>
              </a:rPr>
              <a:t>Discovery</a:t>
            </a:r>
          </a:p>
          <a:p>
            <a:pPr algn="ctr"/>
            <a:r>
              <a:rPr sz="900" b="0">
                <a:solidFill>
                  <a:srgbClr val="1F2A44"/>
                </a:solidFill>
                <a:latin typeface="Calibri"/>
              </a:rPr>
              <a:t>Sign-Off</a:t>
            </a:r>
          </a:p>
        </p:txBody>
      </p:sp>
      <p:sp>
        <p:nvSpPr>
          <p:cNvPr id="40" name="Diamond 39"/>
          <p:cNvSpPr/>
          <p:nvPr/>
        </p:nvSpPr>
        <p:spPr>
          <a:xfrm>
            <a:off x="5637489" y="2583180"/>
            <a:ext cx="502920" cy="502920"/>
          </a:xfrm>
          <a:prstGeom prst="diamond">
            <a:avLst/>
          </a:prstGeom>
          <a:solidFill>
            <a:srgbClr val="C01B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5637489" y="2583180"/>
            <a:ext cx="502920" cy="502920"/>
          </a:xfrm>
          <a:prstGeom prst="rect">
            <a:avLst/>
          </a:prstGeom>
          <a:noFill/>
        </p:spPr>
        <p:txBody>
          <a:bodyPr wrap="square" lIns="36000" rIns="36000" tIns="18000" bIns="18000" anchor="ctr">
            <a:spAutoFit/>
          </a:bodyPr>
          <a:lstStyle/>
          <a:p>
            <a:pPr algn="ctr"/>
            <a:r>
              <a:rPr sz="1100" b="1">
                <a:solidFill>
                  <a:srgbClr val="FFFFFF"/>
                </a:solidFill>
                <a:latin typeface="Calibri"/>
              </a:rPr>
              <a:t>G2</a:t>
            </a:r>
          </a:p>
        </p:txBody>
      </p:sp>
      <p:cxnSp>
        <p:nvCxnSpPr>
          <p:cNvPr id="42" name="Connector 41"/>
          <p:cNvCxnSpPr/>
          <p:nvPr/>
        </p:nvCxnSpPr>
        <p:spPr>
          <a:xfrm>
            <a:off x="5888949" y="3086100"/>
            <a:ext cx="0" cy="45720"/>
          </a:xfrm>
          <a:prstGeom prst="line">
            <a:avLst/>
          </a:prstGeom>
          <a:ln w="12700">
            <a:solidFill>
              <a:srgbClr val="C01B1B"/>
            </a:solidFill>
          </a:ln>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4883109" y="3131820"/>
            <a:ext cx="2011680" cy="640080"/>
          </a:xfrm>
          <a:prstGeom prst="rect">
            <a:avLst/>
          </a:prstGeom>
          <a:noFill/>
        </p:spPr>
        <p:txBody>
          <a:bodyPr wrap="square" lIns="0" rIns="0" tIns="0" bIns="0" anchor="t">
            <a:spAutoFit/>
          </a:bodyPr>
          <a:lstStyle/>
          <a:p>
            <a:pPr algn="ctr"/>
            <a:r>
              <a:rPr sz="1000" b="1">
                <a:solidFill>
                  <a:srgbClr val="C01B1B"/>
                </a:solidFill>
                <a:latin typeface="Calibri"/>
              </a:rPr>
              <a:t>BOARD GATE 2</a:t>
            </a:r>
          </a:p>
          <a:p>
            <a:pPr algn="ctr"/>
            <a:r>
              <a:rPr sz="900" b="0">
                <a:solidFill>
                  <a:srgbClr val="1F2A44"/>
                </a:solidFill>
                <a:latin typeface="Calibri"/>
              </a:rPr>
              <a:t>Full Business Case Approved</a:t>
            </a:r>
          </a:p>
        </p:txBody>
      </p:sp>
      <p:sp>
        <p:nvSpPr>
          <p:cNvPr id="44" name="Diamond 43"/>
          <p:cNvSpPr/>
          <p:nvPr/>
        </p:nvSpPr>
        <p:spPr>
          <a:xfrm>
            <a:off x="7058009"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45" name="Connector 44"/>
          <p:cNvCxnSpPr/>
          <p:nvPr/>
        </p:nvCxnSpPr>
        <p:spPr>
          <a:xfrm>
            <a:off x="7204313" y="2642616"/>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6358493" y="2139696"/>
            <a:ext cx="1691640" cy="502920"/>
          </a:xfrm>
          <a:prstGeom prst="rect">
            <a:avLst/>
          </a:prstGeom>
          <a:noFill/>
        </p:spPr>
        <p:txBody>
          <a:bodyPr wrap="square" lIns="0" rIns="0" tIns="0" bIns="0" anchor="b">
            <a:spAutoFit/>
          </a:bodyPr>
          <a:lstStyle/>
          <a:p>
            <a:pPr algn="ctr"/>
            <a:r>
              <a:rPr sz="900" b="1">
                <a:solidFill>
                  <a:srgbClr val="2C4F8F"/>
                </a:solidFill>
                <a:latin typeface="Calibri"/>
              </a:rPr>
              <a:t>Build</a:t>
            </a:r>
          </a:p>
          <a:p>
            <a:pPr algn="ctr"/>
            <a:r>
              <a:rPr sz="900" b="0">
                <a:solidFill>
                  <a:srgbClr val="1F2A44"/>
                </a:solidFill>
                <a:latin typeface="Calibri"/>
              </a:rPr>
              <a:t>Complete</a:t>
            </a:r>
          </a:p>
        </p:txBody>
      </p:sp>
      <p:sp>
        <p:nvSpPr>
          <p:cNvPr id="47" name="Diamond 46"/>
          <p:cNvSpPr/>
          <p:nvPr/>
        </p:nvSpPr>
        <p:spPr>
          <a:xfrm>
            <a:off x="7950577"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48" name="Connector 47"/>
          <p:cNvCxnSpPr/>
          <p:nvPr/>
        </p:nvCxnSpPr>
        <p:spPr>
          <a:xfrm>
            <a:off x="8096881" y="2980944"/>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7251061" y="3026664"/>
            <a:ext cx="1691640" cy="502920"/>
          </a:xfrm>
          <a:prstGeom prst="rect">
            <a:avLst/>
          </a:prstGeom>
          <a:noFill/>
        </p:spPr>
        <p:txBody>
          <a:bodyPr wrap="square" lIns="0" rIns="0" tIns="0" bIns="0" anchor="t">
            <a:spAutoFit/>
          </a:bodyPr>
          <a:lstStyle/>
          <a:p>
            <a:pPr algn="ctr"/>
            <a:r>
              <a:rPr sz="900" b="1">
                <a:solidFill>
                  <a:srgbClr val="2C4F8F"/>
                </a:solidFill>
                <a:latin typeface="Calibri"/>
              </a:rPr>
              <a:t>Test Exit /</a:t>
            </a:r>
          </a:p>
          <a:p>
            <a:pPr algn="ctr"/>
            <a:r>
              <a:rPr sz="900" b="0">
                <a:solidFill>
                  <a:srgbClr val="1F2A44"/>
                </a:solidFill>
                <a:latin typeface="Calibri"/>
              </a:rPr>
              <a:t>Cutover Readiness</a:t>
            </a:r>
          </a:p>
        </p:txBody>
      </p:sp>
      <p:sp>
        <p:nvSpPr>
          <p:cNvPr id="50" name="Diamond 49"/>
          <p:cNvSpPr/>
          <p:nvPr/>
        </p:nvSpPr>
        <p:spPr>
          <a:xfrm>
            <a:off x="8367415" y="2606040"/>
            <a:ext cx="457200" cy="457200"/>
          </a:xfrm>
          <a:prstGeom prst="diamond">
            <a:avLst/>
          </a:prstGeom>
          <a:solidFill>
            <a:srgbClr val="E67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TextBox 50"/>
          <p:cNvSpPr txBox="1"/>
          <p:nvPr/>
        </p:nvSpPr>
        <p:spPr>
          <a:xfrm>
            <a:off x="8367415" y="2606040"/>
            <a:ext cx="457200" cy="457200"/>
          </a:xfrm>
          <a:prstGeom prst="rect">
            <a:avLst/>
          </a:prstGeom>
          <a:noFill/>
        </p:spPr>
        <p:txBody>
          <a:bodyPr wrap="square" lIns="36000" rIns="36000" tIns="18000" bIns="18000" anchor="ctr">
            <a:spAutoFit/>
          </a:bodyPr>
          <a:lstStyle/>
          <a:p>
            <a:pPr algn="ctr"/>
            <a:r>
              <a:rPr sz="1400" b="1">
                <a:solidFill>
                  <a:srgbClr val="FFFFFF"/>
                </a:solidFill>
                <a:latin typeface="Calibri"/>
              </a:rPr>
              <a:t>!</a:t>
            </a:r>
          </a:p>
        </p:txBody>
      </p:sp>
      <p:cxnSp>
        <p:nvCxnSpPr>
          <p:cNvPr id="52" name="Connector 51"/>
          <p:cNvCxnSpPr/>
          <p:nvPr/>
        </p:nvCxnSpPr>
        <p:spPr>
          <a:xfrm>
            <a:off x="8596015" y="2560320"/>
            <a:ext cx="0" cy="45720"/>
          </a:xfrm>
          <a:prstGeom prst="line">
            <a:avLst/>
          </a:prstGeom>
          <a:ln w="12700">
            <a:solidFill>
              <a:srgbClr val="E67A00"/>
            </a:solidFill>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7681615" y="1965960"/>
            <a:ext cx="1828800" cy="594360"/>
          </a:xfrm>
          <a:prstGeom prst="rect">
            <a:avLst/>
          </a:prstGeom>
          <a:noFill/>
        </p:spPr>
        <p:txBody>
          <a:bodyPr wrap="square" lIns="0" rIns="0" tIns="0" bIns="0" anchor="b">
            <a:spAutoFit/>
          </a:bodyPr>
          <a:lstStyle/>
          <a:p>
            <a:pPr algn="ctr"/>
            <a:r>
              <a:rPr sz="1000" b="1">
                <a:solidFill>
                  <a:srgbClr val="E67A00"/>
                </a:solidFill>
                <a:latin typeface="Calibri"/>
              </a:rPr>
              <a:t>GO-LIVE</a:t>
            </a:r>
          </a:p>
          <a:p>
            <a:pPr algn="ctr"/>
            <a:r>
              <a:rPr sz="950" b="1">
                <a:solidFill>
                  <a:srgbClr val="E67A00"/>
                </a:solidFill>
                <a:latin typeface="Calibri"/>
              </a:rPr>
              <a:t>GO / NO-GO</a:t>
            </a:r>
          </a:p>
        </p:txBody>
      </p:sp>
      <p:sp>
        <p:nvSpPr>
          <p:cNvPr id="54" name="5-Point Star 53"/>
          <p:cNvSpPr/>
          <p:nvPr/>
        </p:nvSpPr>
        <p:spPr>
          <a:xfrm>
            <a:off x="8690384" y="2606040"/>
            <a:ext cx="457200" cy="457200"/>
          </a:xfrm>
          <a:prstGeom prst="star5">
            <a:avLst/>
          </a:prstGeom>
          <a:solidFill>
            <a:srgbClr val="F5C51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TextBox 54"/>
          <p:cNvSpPr txBox="1"/>
          <p:nvPr/>
        </p:nvSpPr>
        <p:spPr>
          <a:xfrm>
            <a:off x="8461784" y="3099816"/>
            <a:ext cx="914400" cy="292608"/>
          </a:xfrm>
          <a:prstGeom prst="rect">
            <a:avLst/>
          </a:prstGeom>
          <a:noFill/>
        </p:spPr>
        <p:txBody>
          <a:bodyPr wrap="square" lIns="36000" rIns="36000" tIns="18000" bIns="18000" anchor="t">
            <a:spAutoFit/>
          </a:bodyPr>
          <a:lstStyle/>
          <a:p>
            <a:pPr algn="ctr"/>
            <a:r>
              <a:rPr sz="1000" b="1">
                <a:solidFill>
                  <a:srgbClr val="B88E00"/>
                </a:solidFill>
                <a:latin typeface="Calibri"/>
              </a:rPr>
              <a:t>GO-LIVE</a:t>
            </a:r>
          </a:p>
        </p:txBody>
      </p:sp>
      <p:sp>
        <p:nvSpPr>
          <p:cNvPr id="56" name="Diamond 55"/>
          <p:cNvSpPr/>
          <p:nvPr/>
        </p:nvSpPr>
        <p:spPr>
          <a:xfrm>
            <a:off x="9263592"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57" name="Connector 56"/>
          <p:cNvCxnSpPr/>
          <p:nvPr/>
        </p:nvCxnSpPr>
        <p:spPr>
          <a:xfrm>
            <a:off x="9409896" y="2642616"/>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8564076" y="2139696"/>
            <a:ext cx="1691640" cy="502920"/>
          </a:xfrm>
          <a:prstGeom prst="rect">
            <a:avLst/>
          </a:prstGeom>
          <a:noFill/>
        </p:spPr>
        <p:txBody>
          <a:bodyPr wrap="square" lIns="0" rIns="0" tIns="0" bIns="0" anchor="b">
            <a:spAutoFit/>
          </a:bodyPr>
          <a:lstStyle/>
          <a:p>
            <a:pPr algn="ctr"/>
            <a:r>
              <a:rPr sz="900" b="1">
                <a:solidFill>
                  <a:srgbClr val="2C4F8F"/>
                </a:solidFill>
                <a:latin typeface="Calibri"/>
              </a:rPr>
              <a:t>Hypercare Exit /</a:t>
            </a:r>
          </a:p>
          <a:p>
            <a:pPr algn="ctr"/>
            <a:r>
              <a:rPr sz="900" b="0">
                <a:solidFill>
                  <a:srgbClr val="1F2A44"/>
                </a:solidFill>
                <a:latin typeface="Calibri"/>
              </a:rPr>
              <a:t>BAU Transition</a:t>
            </a:r>
          </a:p>
        </p:txBody>
      </p:sp>
      <p:sp>
        <p:nvSpPr>
          <p:cNvPr id="59" name="Diamond 58"/>
          <p:cNvSpPr/>
          <p:nvPr/>
        </p:nvSpPr>
        <p:spPr>
          <a:xfrm>
            <a:off x="10581305"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60" name="Connector 59"/>
          <p:cNvCxnSpPr/>
          <p:nvPr/>
        </p:nvCxnSpPr>
        <p:spPr>
          <a:xfrm>
            <a:off x="10727609" y="2980944"/>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9881789" y="3026664"/>
            <a:ext cx="1691640" cy="502920"/>
          </a:xfrm>
          <a:prstGeom prst="rect">
            <a:avLst/>
          </a:prstGeom>
          <a:noFill/>
        </p:spPr>
        <p:txBody>
          <a:bodyPr wrap="square" lIns="0" rIns="0" tIns="0" bIns="0" anchor="t">
            <a:spAutoFit/>
          </a:bodyPr>
          <a:lstStyle/>
          <a:p>
            <a:pPr algn="ctr"/>
            <a:r>
              <a:rPr sz="900" b="1">
                <a:solidFill>
                  <a:srgbClr val="2C4F8F"/>
                </a:solidFill>
                <a:latin typeface="Calibri"/>
              </a:rPr>
              <a:t>Programme</a:t>
            </a:r>
          </a:p>
          <a:p>
            <a:pPr algn="ctr"/>
            <a:r>
              <a:rPr sz="900" b="0">
                <a:solidFill>
                  <a:srgbClr val="1F2A44"/>
                </a:solidFill>
                <a:latin typeface="Calibri"/>
              </a:rPr>
              <a:t>Closure</a:t>
            </a:r>
          </a:p>
        </p:txBody>
      </p:sp>
      <p:sp>
        <p:nvSpPr>
          <p:cNvPr id="62" name="Rectangle 61"/>
          <p:cNvSpPr/>
          <p:nvPr/>
        </p:nvSpPr>
        <p:spPr>
          <a:xfrm>
            <a:off x="457200" y="4937760"/>
            <a:ext cx="11274552" cy="1508760"/>
          </a:xfrm>
          <a:prstGeom prst="rect">
            <a:avLst/>
          </a:prstGeom>
          <a:solidFill>
            <a:srgbClr val="F6F7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3" name="TextBox 62"/>
          <p:cNvSpPr txBox="1"/>
          <p:nvPr/>
        </p:nvSpPr>
        <p:spPr>
          <a:xfrm>
            <a:off x="640080" y="4983480"/>
            <a:ext cx="3657600" cy="292608"/>
          </a:xfrm>
          <a:prstGeom prst="rect">
            <a:avLst/>
          </a:prstGeom>
          <a:noFill/>
        </p:spPr>
        <p:txBody>
          <a:bodyPr wrap="square" lIns="36000" rIns="36000" tIns="18000" bIns="18000" anchor="t">
            <a:spAutoFit/>
          </a:bodyPr>
          <a:lstStyle/>
          <a:p>
            <a:pPr algn="l"/>
            <a:r>
              <a:rPr sz="1100" b="1">
                <a:solidFill>
                  <a:srgbClr val="1F2A44"/>
                </a:solidFill>
                <a:latin typeface="Calibri"/>
              </a:rPr>
              <a:t>Gate Tiers</a:t>
            </a:r>
          </a:p>
        </p:txBody>
      </p:sp>
      <p:sp>
        <p:nvSpPr>
          <p:cNvPr id="64" name="Diamond 63"/>
          <p:cNvSpPr/>
          <p:nvPr/>
        </p:nvSpPr>
        <p:spPr>
          <a:xfrm>
            <a:off x="640080" y="5349240"/>
            <a:ext cx="274320" cy="274320"/>
          </a:xfrm>
          <a:prstGeom prst="diamond">
            <a:avLst/>
          </a:prstGeom>
          <a:solidFill>
            <a:srgbClr val="C01B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5" name="TextBox 64"/>
          <p:cNvSpPr txBox="1"/>
          <p:nvPr/>
        </p:nvSpPr>
        <p:spPr>
          <a:xfrm>
            <a:off x="1051560" y="5330952"/>
            <a:ext cx="2377440" cy="292608"/>
          </a:xfrm>
          <a:prstGeom prst="rect">
            <a:avLst/>
          </a:prstGeom>
          <a:noFill/>
        </p:spPr>
        <p:txBody>
          <a:bodyPr wrap="square" lIns="36000" rIns="36000" tIns="18000" bIns="18000" anchor="t">
            <a:spAutoFit/>
          </a:bodyPr>
          <a:lstStyle/>
          <a:p>
            <a:pPr algn="l"/>
            <a:r>
              <a:rPr sz="1000" b="1">
                <a:solidFill>
                  <a:srgbClr val="1F2A44"/>
                </a:solidFill>
                <a:latin typeface="Calibri"/>
              </a:rPr>
              <a:t>Board Gate (binary go/no-go)</a:t>
            </a:r>
          </a:p>
        </p:txBody>
      </p:sp>
      <p:sp>
        <p:nvSpPr>
          <p:cNvPr id="66" name="TextBox 65"/>
          <p:cNvSpPr txBox="1"/>
          <p:nvPr/>
        </p:nvSpPr>
        <p:spPr>
          <a:xfrm>
            <a:off x="3429000" y="5330952"/>
            <a:ext cx="8138160" cy="329184"/>
          </a:xfrm>
          <a:prstGeom prst="rect">
            <a:avLst/>
          </a:prstGeom>
          <a:noFill/>
        </p:spPr>
        <p:txBody>
          <a:bodyPr wrap="square" lIns="36000" rIns="36000" tIns="18000" bIns="18000" anchor="t">
            <a:spAutoFit/>
          </a:bodyPr>
          <a:lstStyle/>
          <a:p>
            <a:pPr algn="l"/>
            <a:r>
              <a:rPr sz="950" b="0">
                <a:solidFill>
                  <a:srgbClr val="606B80"/>
                </a:solidFill>
                <a:latin typeface="Calibri"/>
              </a:rPr>
              <a:t>Binding board decision. Two only — Funding Envelope &amp; Benchmark Costs (S6) (proceed into market) and Solution Design &amp; Full Business Case (S12) (commit to build). Never present these as soft milestones.</a:t>
            </a:r>
          </a:p>
        </p:txBody>
      </p:sp>
      <p:sp>
        <p:nvSpPr>
          <p:cNvPr id="67" name="Diamond 66"/>
          <p:cNvSpPr/>
          <p:nvPr/>
        </p:nvSpPr>
        <p:spPr>
          <a:xfrm>
            <a:off x="658367" y="5687567"/>
            <a:ext cx="237744" cy="237744"/>
          </a:xfrm>
          <a:prstGeom prst="diamond">
            <a:avLst/>
          </a:prstGeom>
          <a:solidFill>
            <a:srgbClr val="E67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8" name="TextBox 67"/>
          <p:cNvSpPr txBox="1"/>
          <p:nvPr/>
        </p:nvSpPr>
        <p:spPr>
          <a:xfrm>
            <a:off x="1051560" y="5650992"/>
            <a:ext cx="2377440" cy="292608"/>
          </a:xfrm>
          <a:prstGeom prst="rect">
            <a:avLst/>
          </a:prstGeom>
          <a:noFill/>
        </p:spPr>
        <p:txBody>
          <a:bodyPr wrap="square" lIns="36000" rIns="36000" tIns="18000" bIns="18000" anchor="t">
            <a:spAutoFit/>
          </a:bodyPr>
          <a:lstStyle/>
          <a:p>
            <a:pPr algn="l"/>
            <a:r>
              <a:rPr sz="1000" b="1">
                <a:solidFill>
                  <a:srgbClr val="1F2A44"/>
                </a:solidFill>
                <a:latin typeface="Calibri"/>
              </a:rPr>
              <a:t>Executive Go/No-Go</a:t>
            </a:r>
          </a:p>
        </p:txBody>
      </p:sp>
      <p:sp>
        <p:nvSpPr>
          <p:cNvPr id="69" name="TextBox 68"/>
          <p:cNvSpPr txBox="1"/>
          <p:nvPr/>
        </p:nvSpPr>
        <p:spPr>
          <a:xfrm>
            <a:off x="3429000" y="5650992"/>
            <a:ext cx="8138160" cy="329184"/>
          </a:xfrm>
          <a:prstGeom prst="rect">
            <a:avLst/>
          </a:prstGeom>
          <a:noFill/>
        </p:spPr>
        <p:txBody>
          <a:bodyPr wrap="square" lIns="36000" rIns="36000" tIns="18000" bIns="18000" anchor="t">
            <a:spAutoFit/>
          </a:bodyPr>
          <a:lstStyle/>
          <a:p>
            <a:pPr algn="l"/>
            <a:r>
              <a:rPr sz="950" b="0">
                <a:solidFill>
                  <a:srgbClr val="606B80"/>
                </a:solidFill>
                <a:latin typeface="Calibri"/>
              </a:rPr>
              <a:t>Single binary decision by the Executive Sponsor — go-live readiness. Cutover does not start without it.</a:t>
            </a:r>
          </a:p>
        </p:txBody>
      </p:sp>
      <p:sp>
        <p:nvSpPr>
          <p:cNvPr id="70" name="Diamond 69"/>
          <p:cNvSpPr/>
          <p:nvPr/>
        </p:nvSpPr>
        <p:spPr>
          <a:xfrm>
            <a:off x="685799" y="6035039"/>
            <a:ext cx="182880" cy="182880"/>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1" name="TextBox 70"/>
          <p:cNvSpPr txBox="1"/>
          <p:nvPr/>
        </p:nvSpPr>
        <p:spPr>
          <a:xfrm>
            <a:off x="1051560" y="5971032"/>
            <a:ext cx="2377440" cy="292608"/>
          </a:xfrm>
          <a:prstGeom prst="rect">
            <a:avLst/>
          </a:prstGeom>
          <a:noFill/>
        </p:spPr>
        <p:txBody>
          <a:bodyPr wrap="square" lIns="36000" rIns="36000" tIns="18000" bIns="18000" anchor="t">
            <a:spAutoFit/>
          </a:bodyPr>
          <a:lstStyle/>
          <a:p>
            <a:pPr algn="l"/>
            <a:r>
              <a:rPr sz="1000" b="1">
                <a:solidFill>
                  <a:srgbClr val="1F2A44"/>
                </a:solidFill>
                <a:latin typeface="Calibri"/>
              </a:rPr>
              <a:t>Phase Checkpoint</a:t>
            </a:r>
          </a:p>
        </p:txBody>
      </p:sp>
      <p:sp>
        <p:nvSpPr>
          <p:cNvPr id="72" name="TextBox 71"/>
          <p:cNvSpPr txBox="1"/>
          <p:nvPr/>
        </p:nvSpPr>
        <p:spPr>
          <a:xfrm>
            <a:off x="3429000" y="5971032"/>
            <a:ext cx="8138160" cy="329184"/>
          </a:xfrm>
          <a:prstGeom prst="rect">
            <a:avLst/>
          </a:prstGeom>
          <a:noFill/>
        </p:spPr>
        <p:txBody>
          <a:bodyPr wrap="square" lIns="36000" rIns="36000" tIns="18000" bIns="18000" anchor="t">
            <a:spAutoFit/>
          </a:bodyPr>
          <a:lstStyle/>
          <a:p>
            <a:pPr algn="l"/>
            <a:r>
              <a:rPr sz="950" b="0">
                <a:solidFill>
                  <a:srgbClr val="606B80"/>
                </a:solidFill>
                <a:latin typeface="Calibri"/>
              </a:rPr>
              <a:t>Forum review at a phase boundary. Confirms exit/entry criteria are met before the next phase begins. Not a board gate.</a:t>
            </a:r>
          </a:p>
        </p:txBody>
      </p:sp>
      <p:sp>
        <p:nvSpPr>
          <p:cNvPr id="73" name="5-Point Star 72"/>
          <p:cNvSpPr/>
          <p:nvPr/>
        </p:nvSpPr>
        <p:spPr>
          <a:xfrm>
            <a:off x="658368" y="6281928"/>
            <a:ext cx="237744" cy="237744"/>
          </a:xfrm>
          <a:prstGeom prst="star5">
            <a:avLst/>
          </a:prstGeom>
          <a:solidFill>
            <a:srgbClr val="F5C51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4" name="TextBox 73"/>
          <p:cNvSpPr txBox="1"/>
          <p:nvPr/>
        </p:nvSpPr>
        <p:spPr>
          <a:xfrm>
            <a:off x="1051560" y="6245352"/>
            <a:ext cx="2377440" cy="292608"/>
          </a:xfrm>
          <a:prstGeom prst="rect">
            <a:avLst/>
          </a:prstGeom>
          <a:noFill/>
        </p:spPr>
        <p:txBody>
          <a:bodyPr wrap="square" lIns="36000" rIns="36000" tIns="18000" bIns="18000" anchor="t">
            <a:spAutoFit/>
          </a:bodyPr>
          <a:lstStyle/>
          <a:p>
            <a:pPr algn="l"/>
            <a:r>
              <a:rPr sz="1000" b="1">
                <a:solidFill>
                  <a:srgbClr val="1F2A44"/>
                </a:solidFill>
                <a:latin typeface="Calibri"/>
              </a:rPr>
              <a:t>Go-Live Event</a:t>
            </a:r>
          </a:p>
        </p:txBody>
      </p:sp>
      <p:sp>
        <p:nvSpPr>
          <p:cNvPr id="75" name="TextBox 74"/>
          <p:cNvSpPr txBox="1"/>
          <p:nvPr/>
        </p:nvSpPr>
        <p:spPr>
          <a:xfrm>
            <a:off x="3429000" y="6245352"/>
            <a:ext cx="8138160" cy="329184"/>
          </a:xfrm>
          <a:prstGeom prst="rect">
            <a:avLst/>
          </a:prstGeom>
          <a:noFill/>
        </p:spPr>
        <p:txBody>
          <a:bodyPr wrap="square" lIns="36000" rIns="36000" tIns="18000" bIns="18000" anchor="t">
            <a:spAutoFit/>
          </a:bodyPr>
          <a:lstStyle/>
          <a:p>
            <a:pPr algn="l"/>
            <a:r>
              <a:rPr sz="950" b="0">
                <a:solidFill>
                  <a:srgbClr val="606B80"/>
                </a:solidFill>
                <a:latin typeface="Calibri"/>
              </a:rPr>
              <a:t>System live. Hypercare begins. KPI measurement against Value Definition &amp; Case for Change (S2) baselines starts here.</a:t>
            </a:r>
          </a:p>
        </p:txBody>
      </p:sp>
      <p:sp>
        <p:nvSpPr>
          <p:cNvPr id="76" name="TextBox 75"/>
          <p:cNvSpPr txBox="1"/>
          <p:nvPr/>
        </p:nvSpPr>
        <p:spPr>
          <a:xfrm>
            <a:off x="457200" y="6492240"/>
            <a:ext cx="11274552" cy="274320"/>
          </a:xfrm>
          <a:prstGeom prst="rect">
            <a:avLst/>
          </a:prstGeom>
          <a:noFill/>
        </p:spPr>
        <p:txBody>
          <a:bodyPr wrap="square" lIns="36000" rIns="36000" tIns="18000" bIns="18000" anchor="t">
            <a:spAutoFit/>
          </a:bodyPr>
          <a:lstStyle/>
          <a:p>
            <a:pPr algn="ctr"/>
            <a:r>
              <a:rPr sz="900" b="0">
                <a:solidFill>
                  <a:srgbClr val="606B80"/>
                </a:solidFill>
                <a:latin typeface="Calibri"/>
              </a:rPr>
              <a:t>Diamond positions are illustrative — they show sequence, not duration. Phase widths reflect indicative ranges; actual durations confirmed at Solution Design &amp; Full Business Case (S12).</a:t>
            </a:r>
          </a:p>
        </p:txBody>
      </p:sp>
    </p:spTree>
  </p:cSld>
  <p:clrMapOvr>
    <a:masterClrMapping/>
  </p:clrMapOvr>
</p:sld>
</file>

<file path=ppt/theme/theme1.xml><?xml version="1.0" encoding="utf-8"?>
<a:theme xmlns:a="http://schemas.openxmlformats.org/drawingml/2006/main" name="Office Theme [1774040063822]">
  <a:themeElements>
    <a:clrScheme name="Programme Lifecycle">
      <a:dk1>
        <a:srgbClr val="1B2A4A"/>
      </a:dk1>
      <a:lt1>
        <a:srgbClr val="FFFFFF"/>
      </a:lt1>
      <a:dk2>
        <a:srgbClr val="0F1A2E"/>
      </a:dk2>
      <a:lt2>
        <a:srgbClr val="F2F4F7"/>
      </a:lt2>
      <a:accent1>
        <a:srgbClr val="E8832A"/>
      </a:accent1>
      <a:accent2>
        <a:srgbClr val="C0392B"/>
      </a:accent2>
      <a:accent3>
        <a:srgbClr val="7D3C98"/>
      </a:accent3>
      <a:accent4>
        <a:srgbClr val="E74C3C"/>
      </a:accent4>
      <a:accent5>
        <a:srgbClr val="27AE60"/>
      </a:accent5>
      <a:accent6>
        <a:srgbClr val="1ABC9C"/>
      </a:accent6>
      <a:hlink>
        <a:srgbClr val="467886"/>
      </a:hlink>
      <a:folHlink>
        <a:srgbClr val="96607D"/>
      </a:folHlink>
    </a:clrScheme>
    <a:fontScheme name="Programme Lifecycle">
      <a:majorFont>
        <a:latin typeface="Segoe UI Semibold"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Segoe UI"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51ACA16D-F2F5-4C79-A079-FFA2344F7E49}">
  <we:reference id="wa200010001" version="1.0.0.1" store="en-US" storeType="OMEX"/>
  <we:alternateReferences>
    <we:reference id="WA200010001" version="1.0.0.1"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8426</TotalTime>
  <Words>4180</Words>
  <Application>Microsoft Office PowerPoint</Application>
  <PresentationFormat>Widescreen</PresentationFormat>
  <Paragraphs>440</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Segoe UI</vt:lpstr>
      <vt:lpstr>Segoe UI Semibold</vt:lpstr>
      <vt:lpstr>Office Theme [1774040063822]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Peel</dc:creator>
  <cp:lastModifiedBy>Andrew Peel</cp:lastModifiedBy>
  <cp:revision>4</cp:revision>
  <dcterms:created xsi:type="dcterms:W3CDTF">2026-03-20T20:53:27Z</dcterms:created>
  <dcterms:modified xsi:type="dcterms:W3CDTF">2026-03-26T17:21:04Z</dcterms:modified>
</cp:coreProperties>
</file>