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1" Type="http://schemas.microsoft.com/office/2011/relationships/webextensiontaskpanes" Target="ppt/webextensions/taskpanes.xml"/><Relationship Id="rId2" Type="http://schemas.openxmlformats.org/officeDocument/2006/relationships/officeDocument" Target="ppt/presentation.xml"/><Relationship Id="rId3" Type="http://schemas.openxmlformats.org/package/2006/relationships/metadata/thumbnail" Target="docProps/thumbnail.jpeg"/><Relationship Id="rId4" Type="http://schemas.openxmlformats.org/package/2006/relationships/metadata/core-properties" Target="docProps/core.xml"/><Relationship Id="rId5"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45"/>
  </p:notesMasterIdLst>
  <p:sldIdLst>
    <p:sldId id="348" r:id="rId3"/>
    <p:sldId id="425" r:id="rId4"/>
    <p:sldId id="426" r:id="rId5"/>
    <p:sldId id="427" r:id="rId6"/>
    <p:sldId id="428" r:id="rId7"/>
    <p:sldId id="429" r:id="rId8"/>
    <p:sldId id="430" r:id="rId9"/>
    <p:sldId id="431" r:id="rId10"/>
    <p:sldId id="432" r:id="rId11"/>
    <p:sldId id="433" r:id="rId12"/>
    <p:sldId id="434" r:id="rId13"/>
    <p:sldId id="435" r:id="rId14"/>
    <p:sldId id="436" r:id="rId15"/>
    <p:sldId id="437" r:id="rId16"/>
    <p:sldId id="438" r:id="rId17"/>
    <p:sldId id="439" r:id="rId18"/>
    <p:sldId id="412" r:id="rId19"/>
    <p:sldId id="440" r:id="rId20"/>
    <p:sldId id="441" r:id="rId21"/>
    <p:sldId id="442" r:id="rId22"/>
    <p:sldId id="443" r:id="rId23"/>
    <p:sldId id="444" r:id="rId24"/>
    <p:sldId id="445" r:id="rId25"/>
    <p:sldId id="446" r:id="rId26"/>
    <p:sldId id="447" r:id="rId27"/>
    <p:sldId id="448" r:id="rId28"/>
    <p:sldId id="449" r:id="rId29"/>
    <p:sldId id="45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7A41AA-A884-468D-90B4-4D505B033B8F}">
          <p14:sldIdLst>
            <p14:sldId id="348"/>
            <p14:sldId id="425"/>
            <p14:sldId id="426"/>
            <p14:sldId id="427"/>
            <p14:sldId id="428"/>
            <p14:sldId id="429"/>
            <p14:sldId id="430"/>
            <p14:sldId id="431"/>
            <p14:sldId id="432"/>
            <p14:sldId id="433"/>
            <p14:sldId id="434"/>
            <p14:sldId id="435"/>
            <p14:sldId id="436"/>
            <p14:sldId id="437"/>
            <p14:sldId id="438"/>
            <p14:sldId id="439"/>
          </p14:sldIdLst>
        </p14:section>
        <p14:section name="Core Deck" id="{10A7B55A-5407-47AD-B6D3-67CD1349B053}">
          <p14:sldIdLst>
            <p14:sldId id="412"/>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Lst>
        </p14:section>
        <p14:section name="Appendix - Playbook" id="{CFC62556-624D-4E24-95D2-A0FEE7C1378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E72344-823F-C7C6-599D-A896A1B1E305}" name="Andrew Peel" initials="AP" userId="1890f5ab15b5f45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7" autoAdjust="0"/>
    <p:restoredTop sz="68550" autoAdjust="0"/>
  </p:normalViewPr>
  <p:slideViewPr>
    <p:cSldViewPr snapToGrid="0">
      <p:cViewPr varScale="1">
        <p:scale>
          <a:sx n="70" d="100"/>
          <a:sy n="70" d="100"/>
        </p:scale>
        <p:origin x="72"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5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A3285-6B15-42E9-8BD6-A79E978E3AD5}" type="datetimeFigureOut">
              <a:rPr lang="en-GB" smtClean="0"/>
              <a:t>13/03/2026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89770-871C-4F8F-8589-67FDFBB5F2BB}" type="slidenum">
              <a:rPr lang="en-GB" smtClean="0"/>
              <a:t>‹#›</a:t>
            </a:fld>
            <a:endParaRPr lang="en-GB"/>
          </a:p>
        </p:txBody>
      </p:sp>
    </p:spTree>
    <p:extLst>
      <p:ext uri="{BB962C8B-B14F-4D97-AF65-F5344CB8AC3E}">
        <p14:creationId xmlns:p14="http://schemas.microsoft.com/office/powerpoint/2010/main" val="157631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Opening slide. The line that's worth landing first: this is a business conversation, not a technology one. Set the tone — the room helps shape this deck as you go through it; it's not a finished document being shown to them.</a:t>
            </a:r>
          </a:p>
          <a:p>
            <a:r>
              <a:rPr lang="en-GB" sz="1400" b="1" dirty="0"/>
              <a:t/>
            </a:r>
          </a:p>
          <a:p>
            <a:r>
              <a:rPr lang="en-GB" sz="1400" b="1" dirty="0"/>
              <a:t>A few things to flag in passing: you're not selling a solution, you're building shared understanding; and you'll be asking for their input several times — their perspective is the work. Then move on quickly.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Phase 4 is where strategy and value translate into delivery choices.</a:t>
            </a:r>
          </a:p>
          <a:p>
            <a:r>
              <a:rPr lang="en-GB" sz="1200" kern="1200" dirty="0">
                <a:solidFill>
                  <a:schemeClr val="tx1"/>
                </a:solidFill>
                <a:effectLst/>
                <a:latin typeface="+mn-lt"/>
                <a:ea typeface="+mn-ea"/>
                <a:cs typeface="+mn-cs"/>
              </a:rPr>
              <a:t/>
            </a:r>
          </a:p>
          <a:p>
            <a:r>
              <a:rPr lang="en-GB" sz="1200" kern="1200" dirty="0">
                <a:solidFill>
                  <a:schemeClr val="tx1"/>
                </a:solidFill>
                <a:effectLst/>
                <a:latin typeface="+mn-lt"/>
                <a:ea typeface="+mn-ea"/>
                <a:cs typeface="+mn-cs"/>
              </a:rPr>
              <a:t>Common trap to flag: programmes drift into solutioning here — pre-selecting platforms, pre-deciding integrations. That's not what this phase is for. This phase is about prioritising scope, sequencing, and resourcing. Vendor selection and platform fit happen in Selection, not here.</a:t>
            </a:r>
          </a:p>
          <a:p>
            <a:r>
              <a:rPr lang="en-GB" sz="1200" kern="1200" dirty="0">
                <a:solidFill>
                  <a:schemeClr val="tx1"/>
                </a:solidFill>
                <a:effectLst/>
                <a:latin typeface="+mn-lt"/>
                <a:ea typeface="+mn-ea"/>
                <a:cs typeface="+mn-cs"/>
              </a:rPr>
              <a:t/>
            </a:r>
          </a:p>
          <a:p>
            <a:r>
              <a:rPr lang="en-GB" sz="1200" kern="1200" dirty="0">
                <a:solidFill>
                  <a:schemeClr val="tx1"/>
                </a:solidFill>
                <a:effectLst/>
                <a:latin typeface="+mn-lt"/>
                <a:ea typeface="+mn-ea"/>
                <a:cs typeface="+mn-cs"/>
              </a:rPr>
              <a:t>The Value vs Complexity matrix in the appendix is the workshop tool — it makes abstract scope debates concrete. Use it.</a:t>
            </a:r>
          </a:p>
        </p:txBody>
      </p:sp>
      <p:sp>
        <p:nvSpPr>
          <p:cNvPr id="4" name="Slide Number Placeholder 3"/>
          <p:cNvSpPr>
            <a:spLocks noGrp="1"/>
          </p:cNvSpPr>
          <p:nvPr>
            <p:ph type="sldNum" sz="quarter" idx="5"/>
          </p:nvPr>
        </p:nvSpPr>
        <p:spPr/>
        <p:txBody>
          <a:bodyPr/>
          <a:lstStyle/>
          <a:p>
            <a:fld id="{48289770-871C-4F8F-8589-67FDFBB5F2BB}" type="slidenum">
              <a:rPr lang="en-GB" smtClean="0"/>
              <a:t>10</a:t>
            </a:fld>
            <a:endParaRPr lang="en-GB"/>
          </a:p>
        </p:txBody>
      </p:sp>
    </p:spTree>
    <p:extLst>
      <p:ext uri="{BB962C8B-B14F-4D97-AF65-F5344CB8AC3E}">
        <p14:creationId xmlns:p14="http://schemas.microsoft.com/office/powerpoint/2010/main" val="389173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Benefits realisation is a discipline, not a moment. Track KPIs against the baselines and targets you set in Phase 2, hold quarterly reviews after go-live, course-correct when targets slip.</a:t>
            </a:r>
          </a:p>
          <a:p>
            <a:r>
              <a:rPr lang="en-GB" sz="1200" kern="1200" dirty="0">
                <a:solidFill>
                  <a:schemeClr val="tx1"/>
                </a:solidFill>
                <a:effectLst/>
                <a:latin typeface="+mn-lt"/>
                <a:ea typeface="+mn-ea"/>
                <a:cs typeface="+mn-cs"/>
              </a:rPr>
              <a:t/>
            </a:r>
          </a:p>
          <a:p>
            <a:r>
              <a:rPr lang="en-GB" sz="1200" kern="1200" dirty="0">
                <a:solidFill>
                  <a:schemeClr val="tx1"/>
                </a:solidFill>
                <a:effectLst/>
                <a:latin typeface="+mn-lt"/>
                <a:ea typeface="+mn-ea"/>
                <a:cs typeface="+mn-cs"/>
              </a:rPr>
              <a:t>The thing to flag: realisation reporting is owned by the Benefit Owner, not the programme. If the Benefit Owner can't track their KPI, the benefit was never genuinely owned. Surface that early.</a:t>
            </a:r>
          </a:p>
        </p:txBody>
      </p:sp>
      <p:sp>
        <p:nvSpPr>
          <p:cNvPr id="4" name="Slide Number Placeholder 3"/>
          <p:cNvSpPr>
            <a:spLocks noGrp="1"/>
          </p:cNvSpPr>
          <p:nvPr>
            <p:ph type="sldNum" sz="quarter" idx="5"/>
          </p:nvPr>
        </p:nvSpPr>
        <p:spPr/>
        <p:txBody>
          <a:bodyPr/>
          <a:lstStyle/>
          <a:p>
            <a:fld id="{48289770-871C-4F8F-8589-67FDFBB5F2BB}" type="slidenum">
              <a:rPr lang="en-GB" smtClean="0"/>
              <a:t>11</a:t>
            </a:fld>
            <a:endParaRPr lang="en-GB"/>
          </a:p>
        </p:txBody>
      </p:sp>
    </p:spTree>
    <p:extLst>
      <p:ext uri="{BB962C8B-B14F-4D97-AF65-F5344CB8AC3E}">
        <p14:creationId xmlns:p14="http://schemas.microsoft.com/office/powerpoint/2010/main" val="170471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Inputs and outputs across the phases. Each phase's outputs are the next phase's inputs — that's the chain. Walk left to right, briskly. The point of the slide is the linkage, not the detail.</a:t>
            </a:r>
          </a:p>
        </p:txBody>
      </p:sp>
      <p:sp>
        <p:nvSpPr>
          <p:cNvPr id="4" name="Slide Number Placeholder 3"/>
          <p:cNvSpPr>
            <a:spLocks noGrp="1"/>
          </p:cNvSpPr>
          <p:nvPr>
            <p:ph type="sldNum" sz="quarter" idx="5"/>
          </p:nvPr>
        </p:nvSpPr>
        <p:spPr/>
        <p:txBody>
          <a:bodyPr/>
          <a:lstStyle/>
          <a:p>
            <a:fld id="{48289770-871C-4F8F-8589-67FDFBB5F2BB}" type="slidenum">
              <a:rPr lang="en-GB" smtClean="0"/>
              <a:t>12</a:t>
            </a:fld>
            <a:endParaRPr lang="en-GB"/>
          </a:p>
        </p:txBody>
      </p:sp>
    </p:spTree>
    <p:extLst>
      <p:ext uri="{BB962C8B-B14F-4D97-AF65-F5344CB8AC3E}">
        <p14:creationId xmlns:p14="http://schemas.microsoft.com/office/powerpoint/2010/main" val="33210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Six roles make this work.</a:t>
            </a:r>
          </a:p>
          <a:p>
            <a:r>
              <a:t/>
            </a:r>
          </a:p>
          <a:p>
            <a:r>
              <a:t>Exec Sponsor: owns the outcome and strategic alignment. Visible commitment is the whole game.</a:t>
            </a:r>
          </a:p>
          <a:p>
            <a:r>
              <a:t>Functional Leaders: own the baselines, the targets, and the scope decisions in their stream.</a:t>
            </a:r>
          </a:p>
          <a:p>
            <a:r>
              <a:t>Programme Manager: owns delivery and governance cadence.</a:t>
            </a:r>
          </a:p>
          <a:p>
            <a:r>
              <a:t>Business Architect: owns synthesis — taking workshop output and shaping it into the artefacts (Benefits Map, Heatmap, Charter).</a:t>
            </a:r>
          </a:p>
          <a:p>
            <a:r>
              <a:t>Benefit Owners: own a specific benefit end-to-end through to realisation.</a:t>
            </a:r>
          </a:p>
          <a:p>
            <a:r>
              <a:t>Process Owners: own how processes work post-go-live.</a:t>
            </a:r>
          </a:p>
          <a:p>
            <a:r>
              <a:t/>
            </a:r>
          </a:p>
          <a:p>
            <a:r>
              <a:t>The role to land hardest is Benefit Owner — because in most failed programmes, benefits were "owned" by committee, which means owned by no one.</a:t>
            </a:r>
          </a:p>
        </p:txBody>
      </p:sp>
      <p:sp>
        <p:nvSpPr>
          <p:cNvPr id="4" name="Slide Number Placeholder 3"/>
          <p:cNvSpPr>
            <a:spLocks noGrp="1"/>
          </p:cNvSpPr>
          <p:nvPr>
            <p:ph type="sldNum" sz="quarter" idx="5"/>
          </p:nvPr>
        </p:nvSpPr>
        <p:spPr/>
        <p:txBody>
          <a:bodyPr/>
          <a:lstStyle/>
          <a:p>
            <a:fld id="{48289770-871C-4F8F-8589-67FDFBB5F2BB}" type="slidenum">
              <a:rPr lang="en-GB" smtClean="0"/>
              <a:t>13</a:t>
            </a:fld>
            <a:endParaRPr lang="en-GB"/>
          </a:p>
        </p:txBody>
      </p:sp>
    </p:spTree>
    <p:extLst>
      <p:ext uri="{BB962C8B-B14F-4D97-AF65-F5344CB8AC3E}">
        <p14:creationId xmlns:p14="http://schemas.microsoft.com/office/powerpoint/2010/main" val="1492037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framework is delivered through three executive workshops plus ongoing governance.</a:t>
            </a:r>
          </a:p>
          <a:p>
            <a:r>
              <a:t/>
            </a:r>
          </a:p>
          <a:p>
            <a:r>
              <a:t>Workshop 1 (Phase 1): half-day, 4 hours, sets direction.</a:t>
            </a:r>
          </a:p>
          <a:p>
            <a:r>
              <a:t>Workshop 2 (Phase 2): full day, builds the Benefits Map.</a:t>
            </a:r>
          </a:p>
          <a:p>
            <a:r>
              <a:t>Workshop 3 (Phase 3): full day, builds the governance framework.</a:t>
            </a:r>
          </a:p>
          <a:p>
            <a:r>
              <a:t/>
            </a:r>
          </a:p>
          <a:p>
            <a:r>
              <a:t>Phases 4 and 5 are working sessions, not exec workshops. Phase 4 is a 3-hour focused session. Phase 5 is a recurring quarterly review post-go-live.</a:t>
            </a:r>
          </a:p>
          <a:p>
            <a:r>
              <a:t/>
            </a:r>
          </a:p>
          <a:p>
            <a:r>
              <a:t>Worth flagging: the workshops only work if the pre-work is done. Without it you're estimating live in the room, which produces low-quality artefacts the room won't trust later.</a:t>
            </a:r>
          </a:p>
        </p:txBody>
      </p:sp>
      <p:sp>
        <p:nvSpPr>
          <p:cNvPr id="4" name="Slide Number Placeholder 3"/>
          <p:cNvSpPr>
            <a:spLocks noGrp="1"/>
          </p:cNvSpPr>
          <p:nvPr>
            <p:ph type="sldNum" sz="quarter" idx="5"/>
          </p:nvPr>
        </p:nvSpPr>
        <p:spPr/>
        <p:txBody>
          <a:bodyPr/>
          <a:lstStyle/>
          <a:p>
            <a:fld id="{48289770-871C-4F8F-8589-67FDFBB5F2BB}" type="slidenum">
              <a:rPr lang="en-GB" smtClean="0"/>
              <a:t>14</a:t>
            </a:fld>
            <a:endParaRPr lang="en-GB"/>
          </a:p>
        </p:txBody>
      </p:sp>
    </p:spTree>
    <p:extLst>
      <p:ext uri="{BB962C8B-B14F-4D97-AF65-F5344CB8AC3E}">
        <p14:creationId xmlns:p14="http://schemas.microsoft.com/office/powerpoint/2010/main" val="2320193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Timeline walkthrough. Why 12 weeks. Every week is active — there's no dead time.</a:t>
            </a:r>
          </a:p>
          <a:p>
            <a:r>
              <a:t/>
            </a:r>
          </a:p>
          <a:p>
            <a:r>
              <a:t>The work runs as: pre-work for participants → workshop → BA synthesis → review → next phase. Sequential, not parallel, because each phase's output is the next phase's input.</a:t>
            </a:r>
          </a:p>
          <a:p>
            <a:r>
              <a:t/>
            </a:r>
          </a:p>
          <a:p>
            <a:r>
              <a:t>Compress this and the artefacts become templates rather than tailored frameworks. Done well, this is the highest-return investment in the entire programme.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At the start of the session you said there were four things you needed to agree. Recap them now:</a:t>
            </a:r>
          </a:p>
          <a:p>
            <a:r>
              <a:t/>
            </a:r>
          </a:p>
          <a:p>
            <a:r>
              <a:t>1. Confirm the Executive Sponsor.</a:t>
            </a:r>
          </a:p>
          <a:p>
            <a:r>
              <a:t>2. Commit to the workshop dates and pre-work.</a:t>
            </a:r>
          </a:p>
          <a:p>
            <a:r>
              <a:t>3. Name the Functional Leaders for each process stream.</a:t>
            </a:r>
          </a:p>
          <a:p>
            <a:r>
              <a:t>4. Approve the 12-week timeline and resourcing.</a:t>
            </a:r>
          </a:p>
          <a:p>
            <a:r>
              <a:t/>
            </a:r>
          </a:p>
          <a:p>
            <a:r>
              <a:t>These aren't asks for a future meeting — they're asks for this room, today. Without all four, the programme can't mobilise. Pause for the agreement.</a:t>
            </a:r>
          </a:p>
        </p:txBody>
      </p:sp>
      <p:sp>
        <p:nvSpPr>
          <p:cNvPr id="4" name="Slide Number Placeholder 3"/>
          <p:cNvSpPr>
            <a:spLocks noGrp="1"/>
          </p:cNvSpPr>
          <p:nvPr>
            <p:ph type="sldNum" sz="quarter" idx="5"/>
          </p:nvPr>
        </p:nvSpPr>
        <p:spPr/>
        <p:txBody>
          <a:bodyPr/>
          <a:lstStyle/>
          <a:p>
            <a:fld id="{48289770-871C-4F8F-8589-67FDFBB5F2BB}" type="slidenum">
              <a:rPr lang="en-GB" smtClean="0"/>
              <a:t>16</a:t>
            </a:fld>
            <a:endParaRPr lang="en-GB"/>
          </a:p>
        </p:txBody>
      </p:sp>
    </p:spTree>
    <p:extLst>
      <p:ext uri="{BB962C8B-B14F-4D97-AF65-F5344CB8AC3E}">
        <p14:creationId xmlns:p14="http://schemas.microsoft.com/office/powerpoint/2010/main" val="2423064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opens here — the Preparation Playbook. Everything from this point is for the team running the workshops: PM, BA, Functional Leaders. Pre-work, synthesis steps, output examples, RACI matrix. Not material the executive room walks through; reference for the team.</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workshop has a fundamentally different philosophy than traditional strategy workshops. We are NOT creating artefacts from scratch. Instead, we are reviewing, challenging, and approving high-quality drafts.</a:t>
            </a:r>
          </a:p>
          <a:p>
            <a:r>
              <a:t/>
            </a:r>
          </a:p>
          <a:p>
            <a:r>
              <a:t>[Explain the approach]</a:t>
            </a:r>
          </a:p>
          <a:p>
            <a:r>
              <a:t/>
            </a:r>
          </a:p>
          <a:p>
            <a:r>
              <a:t>Before this workshop, each of you completed pre-work from your functional perspective - your strategic goals, pain points, future state needs. The Business Architect has synthesised ALL of your inputs into draft artefacts.</a:t>
            </a:r>
          </a:p>
          <a:p>
            <a:r>
              <a:t/>
            </a:r>
          </a:p>
          <a:p>
            <a:r>
              <a:t>Today's purpose: Review these drafts, challenge anything that doesn't reflect your intent, refine as needed, and approve.</a:t>
            </a:r>
          </a:p>
          <a:p>
            <a:r>
              <a:t/>
            </a:r>
          </a:p>
          <a:p>
            <a:r>
              <a:t>Why this approach works better:</a:t>
            </a:r>
          </a:p>
          <a:p>
            <a:r>
              <a:t>- Your 4 hours is spent on decision-making, not wordsmithing</a:t>
            </a:r>
          </a:p>
          <a:p>
            <a:r>
              <a:t>- The BA has synthesised diverse functional inputs into coherent enterprise strategy</a:t>
            </a:r>
          </a:p>
          <a:p>
            <a:r>
              <a:t>- We produce executive-quality outputs, not workshop flip-chart notes</a:t>
            </a:r>
          </a:p>
          <a:p>
            <a:r>
              <a:t>- We can actually complete the Vision Alignment Charter in 4 hours</a:t>
            </a:r>
          </a:p>
          <a:p>
            <a:r>
              <a:t/>
            </a:r>
          </a:p>
          <a:p>
            <a:r>
              <a:t>[Walk through agenda]</a:t>
            </a:r>
          </a:p>
          <a:p>
            <a:r>
              <a:t/>
            </a:r>
          </a:p>
          <a:p>
            <a:r>
              <a:t>0:15-0:45: Strategic Intent Review</a:t>
            </a:r>
          </a:p>
          <a:p>
            <a:r>
              <a:t>The BA has synthesised your functional inputs into 3-5 GRAND strategic outcomes. These aren't the sum of all functional requirements - they're overarching enterprise themes.</a:t>
            </a:r>
          </a:p>
          <a:p>
            <a:r>
              <a:t/>
            </a:r>
          </a:p>
          <a:p>
            <a:r>
              <a:t>Example: You provided inputs about financial consolidation, supply chain visibility, customer 360. The BA synthesised these into "Single source of truth across all business processes."</a:t>
            </a:r>
          </a:p>
          <a:p>
            <a:r>
              <a:t/>
            </a:r>
          </a:p>
          <a:p>
            <a:r>
              <a:t>Your job: Challenge whether these are the RIGHT 3-5 outcomes. Refine wording. Approve or request changes.</a:t>
            </a:r>
          </a:p>
          <a:p>
            <a:r>
              <a:t/>
            </a:r>
          </a:p>
          <a:p>
            <a:r>
              <a:t>0:45-1:30: Capability Heatmap Review</a:t>
            </a:r>
          </a:p>
          <a:p>
            <a:r>
              <a:t>The BA has pre-filled the heatmap using your pain points - rating current state, proposing future state ambition, prioritizing by strategic value.</a:t>
            </a:r>
          </a:p>
          <a:p>
            <a:r>
              <a:t/>
            </a:r>
          </a:p>
          <a:p>
            <a:r>
              <a:t>Your job: Challenge the ratings. "Is Finance really Red?" "Should Operations be Optimised or just Good Enough?" Adjust priorities based on strategic importance.</a:t>
            </a:r>
          </a:p>
          <a:p>
            <a:r>
              <a:t/>
            </a:r>
          </a:p>
          <a:p>
            <a:r>
              <a:t>1:45-2:30: Operating Model &amp; Guardrails Review</a:t>
            </a:r>
          </a:p>
          <a:p>
            <a:r>
              <a:t>The BA has drafted the standardization approach and Do/Don't guardrails for Process, Data, Organisation, Technology, Change.</a:t>
            </a:r>
          </a:p>
          <a:p>
            <a:r>
              <a:t/>
            </a:r>
          </a:p>
          <a:p>
            <a:r>
              <a:t>Your job: Challenge the standardization approach. "Should Procure-to-Pay be fully standardized or allow regional variation?" Test guardrails: "Would this prevent the customisation we actually need?"</a:t>
            </a:r>
          </a:p>
          <a:p>
            <a:r>
              <a:t/>
            </a:r>
          </a:p>
          <a:p>
            <a:r>
              <a:t>2:30-3:15: Guiding Principles Review</a:t>
            </a:r>
          </a:p>
          <a:p>
            <a:r>
              <a:t>The BA has drafted 8-10 decision principles with Do This/Avoid This/Guidance for each.</a:t>
            </a:r>
          </a:p>
          <a:p>
            <a:r>
              <a:t/>
            </a:r>
          </a:p>
          <a:p>
            <a:r>
              <a:t>Your job: Test principles with real scenarios. "Would this principle have changed our vendor selection last year?" "Will this actually guide decisions or is it platitude?" Prioritize the most important principles.</a:t>
            </a:r>
          </a:p>
          <a:p>
            <a:r>
              <a:t/>
            </a:r>
          </a:p>
          <a:p>
            <a:r>
              <a:t>3:15-3:45: Vision Alignment Charter Sign-off</a:t>
            </a:r>
          </a:p>
          <a:p>
            <a:r>
              <a:t>The BA presents the full Vision Alignment Charter consolidating all approved sections.</a:t>
            </a:r>
          </a:p>
          <a:p>
            <a:r>
              <a:t/>
            </a:r>
          </a:p>
          <a:p>
            <a:r>
              <a:t>Your job: Final review. Does this document accurately reflect our strategic intent? Will it guide programme decisions? Approve for circulation.</a:t>
            </a:r>
          </a:p>
          <a:p>
            <a:r>
              <a:t/>
            </a:r>
          </a:p>
          <a:p>
            <a:r>
              <a:t>[Critical message]</a:t>
            </a:r>
          </a:p>
          <a:p>
            <a:r>
              <a:t>You're not here to build these artefacts - that's what we paid the BA to do before today. You're here to ensure the BA got it right, challenge where needed, and approve the strategic direction.</a:t>
            </a:r>
          </a:p>
          <a:p>
            <a:r>
              <a:t/>
            </a:r>
          </a:p>
          <a:p>
            <a:r>
              <a:t>This is executive decision-making, not workshop facilitation. Let's begin.</a:t>
            </a:r>
          </a:p>
          <a:p>
            <a:r>
              <a:t/>
            </a:r>
          </a:p>
          <a:p>
            <a:r>
              <a:t>--- PRESENTER DEPTH ---</a:t>
            </a:r>
          </a:p>
          <a:p>
            <a:r>
              <a:t/>
            </a:r>
          </a:p>
          <a:p>
            <a:r>
              <a:t>Executive Sponsor:</a:t>
            </a:r>
          </a:p>
          <a:p>
            <a:r>
              <a:t>The programme's single point of executive accountability — to the Board, to the senior team, and to the people delivering it. Beyond the gate decisions, sets the tone — provides political cover when delivery hits headwinds, unblocks the programme when escalations get stuck, and (often the earliest decision of all) chooses whether the organisation adopts a structured method like Keystone in the first place. Sponsor continuity is an under-protected risk on multi-year programmes — when a Sponsor changes mid-programme, the political momentum nearly always changes with them.</a:t>
            </a:r>
          </a:p>
          <a:p>
            <a:r>
              <a:t/>
            </a:r>
          </a:p>
          <a:p>
            <a:r>
              <a:t>Programme Manager:</a:t>
            </a:r>
          </a:p>
          <a:p>
            <a:r>
              <a:t>Typically a senior PMO or transformation veteran. Translates Sponsor direction into delivery action; owns the operational relationship with the SI Programme Director. The default first port of call when something goes wrong — and the role most often replaced when delivery slips badly. Distinct from Project Managers, who run individual workstreams.</a:t>
            </a:r>
          </a:p>
          <a:p>
            <a:r>
              <a:t/>
            </a:r>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pre-work is critical to the workshop's success. Let me be very clear about what we're asking and why.</a:t>
            </a:r>
          </a:p>
          <a:p>
            <a:r>
              <a:t/>
            </a:r>
          </a:p>
          <a:p>
            <a:r>
              <a:t>[Explain the structure]</a:t>
            </a:r>
          </a:p>
          <a:p>
            <a:r>
              <a:t/>
            </a:r>
          </a:p>
          <a:p>
            <a:r>
              <a:t>You're each providing input from YOUR functional perspective. CFO provides Finance viewpoint, COO provides Operations viewpoint, CIO provides IT viewpoint, and so on.</a:t>
            </a:r>
          </a:p>
          <a:p>
            <a:r>
              <a:t/>
            </a:r>
          </a:p>
          <a:p>
            <a:r>
              <a:t>Activity 1: Strategic Context Review (30 minutes)</a:t>
            </a:r>
          </a:p>
          <a:p>
            <a:r>
              <a:t>Review YOUR strategic plan. What are the 2-3 goals ERP should enable IN YOUR DOMAIN?</a:t>
            </a:r>
          </a:p>
          <a:p>
            <a:r>
              <a:t/>
            </a:r>
          </a:p>
          <a:p>
            <a:r>
              <a:t>This is functional, not enterprise-wide. </a:t>
            </a:r>
          </a:p>
          <a:p>
            <a:r>
              <a:t>- CFO: "Enable real-time financial consolidation"</a:t>
            </a:r>
          </a:p>
          <a:p>
            <a:r>
              <a:t>- COO: "Provide supply chain visibility"</a:t>
            </a:r>
          </a:p>
          <a:p>
            <a:r>
              <a:t>- Sales: "Enable customer 360 view"</a:t>
            </a:r>
          </a:p>
          <a:p>
            <a:r>
              <a:t/>
            </a:r>
          </a:p>
          <a:p>
            <a:r>
              <a:t>Activity 2: Current State Pain Points (30 minutes)</a:t>
            </a:r>
          </a:p>
          <a:p>
            <a:r>
              <a:t>Provide 3-5 specific examples FROM YOUR FUNCTION with quantified business impact.</a:t>
            </a:r>
          </a:p>
          <a:p>
            <a:r>
              <a:t/>
            </a:r>
          </a:p>
          <a:p>
            <a:r>
              <a:t>Again, this is functional:</a:t>
            </a:r>
          </a:p>
          <a:p>
            <a:r>
              <a:t>- Finance: "Month-end close takes 12 days, costing £200K in overtime"</a:t>
            </a:r>
          </a:p>
          <a:p>
            <a:r>
              <a:t>- Operations: "8% order error rate causes customer complaints"</a:t>
            </a:r>
          </a:p>
          <a:p>
            <a:r>
              <a:t>- Sales: "Quote-to-order takes 5 days vs competitor 2 days"</a:t>
            </a:r>
          </a:p>
          <a:p>
            <a:r>
              <a:t/>
            </a:r>
          </a:p>
          <a:p>
            <a:r>
              <a:t>If we have 5-6 executives, we'll receive 15-30+ total pain points. That's intentional.</a:t>
            </a:r>
          </a:p>
          <a:p>
            <a:r>
              <a:t/>
            </a:r>
          </a:p>
          <a:p>
            <a:r>
              <a:t>Activity 3: Future State Aspiration (20 minutes)</a:t>
            </a:r>
          </a:p>
          <a:p>
            <a:r>
              <a:t>What capabilities do you need IN YOUR DOMAIN? What should be standardized vs. flexible?</a:t>
            </a:r>
          </a:p>
          <a:p>
            <a:r>
              <a:t/>
            </a:r>
          </a:p>
          <a:p>
            <a:r>
              <a:t>This helps the BA understand each function's needs.</a:t>
            </a:r>
          </a:p>
          <a:p>
            <a:r>
              <a:t/>
            </a:r>
          </a:p>
          <a:p>
            <a:r>
              <a:t>Activity 4: Stakeholder Input (Optional)</a:t>
            </a:r>
          </a:p>
          <a:p>
            <a:r>
              <a:t>Gather viewpoints from your direct reports if helpful.</a:t>
            </a:r>
          </a:p>
          <a:p>
            <a:r>
              <a:t/>
            </a:r>
          </a:p>
          <a:p>
            <a:r>
              <a:t>[CRITICAL CLARIFICATION - Address the concern directly]</a:t>
            </a:r>
          </a:p>
          <a:p>
            <a:r>
              <a:t/>
            </a:r>
          </a:p>
          <a:p>
            <a:r>
              <a:t>"Wait - if each executive provides 3-5 examples, and we have 6 executives, that's 18-30 examples. But the Vision Alignment Charter only has 3-5 measurable outcomes. What gives?"</a:t>
            </a:r>
          </a:p>
          <a:p>
            <a:r>
              <a:t/>
            </a:r>
          </a:p>
          <a:p>
            <a:r>
              <a:t>Answer: The 3-5 outcomes in the Charter are NOT the sum of all your examples. They are GRAND STRATEGIC OUTCOMES that the BA synthesizes from your inputs.</a:t>
            </a:r>
          </a:p>
          <a:p>
            <a:r>
              <a:t/>
            </a:r>
          </a:p>
          <a:p>
            <a:r>
              <a:t>Here's how it works:</a:t>
            </a:r>
          </a:p>
          <a:p>
            <a:r>
              <a:t/>
            </a:r>
          </a:p>
          <a:p>
            <a:r>
              <a:t>YOUR INPUTS (functional, many):</a:t>
            </a:r>
          </a:p>
          <a:p>
            <a:r>
              <a:t>- CFO: "Real-time financial consolidation"</a:t>
            </a:r>
          </a:p>
          <a:p>
            <a:r>
              <a:t>- COO: "Supply chain visibility" </a:t>
            </a:r>
          </a:p>
          <a:p>
            <a:r>
              <a:t>- Sales: "Customer 360 view"</a:t>
            </a:r>
          </a:p>
          <a:p>
            <a:r>
              <a:t>- HR: "Integrated workforce data"</a:t>
            </a:r>
          </a:p>
          <a:p>
            <a:r>
              <a:t>- CIO: "Reduce technical debt"</a:t>
            </a:r>
          </a:p>
          <a:p>
            <a:r>
              <a:t>- 15-30+ specific functional pain points</a:t>
            </a:r>
          </a:p>
          <a:p>
            <a:r>
              <a:t/>
            </a:r>
          </a:p>
          <a:p>
            <a:r>
              <a:t>BA SYNTHESIZES TO (strategic, few):</a:t>
            </a:r>
          </a:p>
          <a:p>
            <a:r>
              <a:t>1. "Single source of truth across all business processes" - This ENCOMPASSES financial consolidation, supply chain visibility, customer 360, workforce data</a:t>
            </a:r>
          </a:p>
          <a:p>
            <a:r>
              <a:t>2. "Operational agility to scale with growth" - This ENCOMPASSES faster processes, M&amp;A support, regional expansion</a:t>
            </a:r>
          </a:p>
          <a:p>
            <a:r>
              <a:t>3. "Financial control and compliance" - This ENCOMPASSES month-end close, audit findings, SOX</a:t>
            </a:r>
          </a:p>
          <a:p>
            <a:r>
              <a:t>4. "Customer experience excellence" - This ENCOMPASSES order accuracy, on-time delivery</a:t>
            </a:r>
          </a:p>
          <a:p>
            <a:r>
              <a:t>5. "Data-driven decision making" - This ENCOMPASSES analytics, reporting, forecasting</a:t>
            </a:r>
          </a:p>
          <a:p>
            <a:r>
              <a:t/>
            </a:r>
          </a:p>
          <a:p>
            <a:r>
              <a:t>[Emphasize]</a:t>
            </a:r>
          </a:p>
          <a:p>
            <a:r>
              <a:t/>
            </a:r>
          </a:p>
          <a:p>
            <a:r>
              <a:t>The Vision Alignment Charter strategic outcomes are ENTERPRISE-WIDE THEMES, not functional requirements.</a:t>
            </a:r>
          </a:p>
          <a:p>
            <a:r>
              <a:t/>
            </a:r>
          </a:p>
          <a:p>
            <a:r>
              <a:t>Your functional pain points and goals are INPUTS. The BA's job is to find the patterns, identify the themes, and synthesise into grand strategic outcomes.</a:t>
            </a:r>
          </a:p>
          <a:p>
            <a:r>
              <a:t/>
            </a:r>
          </a:p>
          <a:p>
            <a:r>
              <a:t>Think of it like this:</a:t>
            </a:r>
          </a:p>
          <a:p>
            <a:r>
              <a:t>- You provide the ingredients (functional needs)</a:t>
            </a:r>
          </a:p>
          <a:p>
            <a:r>
              <a:t>- The BA creates the recipe (strategic outcomes)</a:t>
            </a:r>
          </a:p>
          <a:p>
            <a:r>
              <a:t>- The workshop is where you taste and approve the dish (or send it back to the kitchen)</a:t>
            </a:r>
          </a:p>
          <a:p>
            <a:r>
              <a:t/>
            </a:r>
          </a:p>
          <a:p>
            <a:r>
              <a:t>[Address why this matters]</a:t>
            </a:r>
          </a:p>
          <a:p>
            <a:r>
              <a:t/>
            </a:r>
          </a:p>
          <a:p>
            <a:r>
              <a:t>This synthesis is what elevates us from a list of functional wishes to an actual enterprise strategy. </a:t>
            </a:r>
          </a:p>
          <a:p>
            <a:r>
              <a:t/>
            </a:r>
          </a:p>
          <a:p>
            <a:r>
              <a:t>Bad approach: "We want financial consolidation AND supply chain visibility AND customer 360 AND..." (15 things)</a:t>
            </a:r>
          </a:p>
          <a:p>
            <a:r>
              <a:t/>
            </a:r>
          </a:p>
          <a:p>
            <a:r>
              <a:t>Good approach: "We want a single source of truth that enables financial consolidation, supply chain visibility, and customer 360" (1 strategic outcome)</a:t>
            </a:r>
          </a:p>
          <a:p>
            <a:r>
              <a:t/>
            </a:r>
          </a:p>
          <a:p>
            <a:r>
              <a:t>The BA does this synthesis work. You review and approve it in the workshop.</a:t>
            </a:r>
          </a:p>
          <a:p>
            <a:r>
              <a:t/>
            </a:r>
          </a:p>
          <a:p>
            <a:r>
              <a:t>[Set expectations]</a:t>
            </a:r>
          </a:p>
          <a:p>
            <a:r>
              <a:t/>
            </a:r>
          </a:p>
          <a:p>
            <a:r>
              <a:t>Complete your pre-work by [DATE]. The BA needs 3 days to synthesise before the workshop.</a:t>
            </a:r>
          </a:p>
          <a:p>
            <a:r>
              <a:t/>
            </a:r>
          </a:p>
          <a:p>
            <a:r>
              <a:t>You'll receive the DRAFT artefacts 2 days before the workshop. Please review them.</a:t>
            </a:r>
          </a:p>
          <a:p>
            <a:r>
              <a:t/>
            </a:r>
          </a:p>
          <a:p>
            <a:r>
              <a:t>In the workshop, challenge the synthesis if it doesn't reflect your intent. The BA will explain how your inputs shaped the drafts.</a:t>
            </a:r>
          </a:p>
          <a:p>
            <a:r>
              <a:t/>
            </a:r>
          </a:p>
          <a:p>
            <a:r>
              <a:t>--- PRESENTER DEPTH ---</a:t>
            </a:r>
          </a:p>
          <a:p>
            <a:r>
              <a:t/>
            </a:r>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The why. We've all seen what happens when a major programme drifts off the reason it started.</a:t>
            </a:r>
          </a:p>
          <a:p>
            <a:r>
              <a:rPr lang="en-GB" sz="1400" b="1" dirty="0"/>
              <a:t/>
            </a:r>
          </a:p>
          <a:p>
            <a:r>
              <a:rPr lang="en-GB" sz="1400" b="1" dirty="0"/>
              <a:t>Three short scenarios to land the point:</a:t>
            </a:r>
          </a:p>
          <a:p>
            <a:r>
              <a:rPr lang="en-GB" sz="1400" b="1" dirty="0"/>
              <a:t>- Retail: spent £40M on ERP, never agreed what good looked like for inventory, eighteen months in still running parallel systems.</a:t>
            </a:r>
          </a:p>
          <a:p>
            <a:r>
              <a:rPr lang="en-GB" sz="1400" b="1" dirty="0"/>
              <a:t>- Financial services: sponsors changed twice mid-programme, priorities zigzagged, costs doubled, benefits never delivered.</a:t>
            </a:r>
          </a:p>
          <a:p>
            <a:r>
              <a:rPr lang="en-GB" sz="1400" b="1" dirty="0"/>
              <a:t>- Manufacturing: went live on time and on budget — but nobody had agreed which processes mattered. Gold-plating where it didn't, gaps where it did.</a:t>
            </a:r>
          </a:p>
          <a:p>
            <a:r>
              <a:rPr lang="en-GB" sz="1400" b="1" dirty="0"/>
              <a:t/>
            </a:r>
          </a:p>
          <a:p>
            <a:r>
              <a:rPr lang="en-GB" sz="1400" b="1" dirty="0"/>
              <a:t>Land the message: misalignment doesn't usually look like failure. It looks like drift, then expensive correction. Then transition to the framework.</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slide is for the Business Architect and Programme Manager - it's the "engine room" work that makes the executive workshop effective.</a:t>
            </a:r>
          </a:p>
          <a:p>
            <a:r>
              <a:t/>
            </a:r>
          </a:p>
          <a:p>
            <a:r>
              <a:t>[Set context]</a:t>
            </a:r>
          </a:p>
          <a:p>
            <a:r>
              <a:t/>
            </a:r>
          </a:p>
          <a:p>
            <a:r>
              <a:t>After executives submit pre-work, the BA has 3 days to synthesise diverse functional inputs into coherent draft artefacts. This is skilled analytical work, not just consolidation.</a:t>
            </a:r>
          </a:p>
          <a:p>
            <a:r>
              <a:t/>
            </a:r>
          </a:p>
          <a:p>
            <a:r>
              <a:t>[Walk through each activity]</a:t>
            </a:r>
          </a:p>
          <a:p>
            <a:r>
              <a:t/>
            </a:r>
          </a:p>
          <a:p>
            <a:r>
              <a:t>Activity 1: Synthesize Strategic Intent</a:t>
            </a:r>
          </a:p>
          <a:p>
            <a:r>
              <a:t>This is the most critical and difficult task. The BA receives 15-30+ functional pain points and goals from executives. The job is to find the patterns and themes.</a:t>
            </a:r>
          </a:p>
          <a:p>
            <a:r>
              <a:t/>
            </a:r>
          </a:p>
          <a:p>
            <a:r>
              <a:t>Example synthesis:</a:t>
            </a:r>
          </a:p>
          <a:p>
            <a:r>
              <a:t>- CFO says: "Real-time financial consolidation"</a:t>
            </a:r>
          </a:p>
          <a:p>
            <a:r>
              <a:t>- COO says: "Supply chain visibility"</a:t>
            </a:r>
          </a:p>
          <a:p>
            <a:r>
              <a:t>- Sales says: "Customer 360 view"</a:t>
            </a:r>
          </a:p>
          <a:p>
            <a:r>
              <a:t>- HR says: "Integrated workforce data"</a:t>
            </a:r>
          </a:p>
          <a:p>
            <a:r>
              <a:t/>
            </a:r>
          </a:p>
          <a:p>
            <a:r>
              <a:t>The BA identifies the underlying theme: All of these require eliminating data silos and creating integrated data. </a:t>
            </a:r>
          </a:p>
          <a:p>
            <a:r>
              <a:t/>
            </a:r>
          </a:p>
          <a:p>
            <a:r>
              <a:t>BA synthesizes to: "Single source of truth across all business processes"</a:t>
            </a:r>
          </a:p>
          <a:p>
            <a:r>
              <a:t/>
            </a:r>
          </a:p>
          <a:p>
            <a:r>
              <a:t>This is what elevates functional requirements to enterprise strategy.</a:t>
            </a:r>
          </a:p>
          <a:p>
            <a:r>
              <a:t/>
            </a:r>
          </a:p>
          <a:p>
            <a:r>
              <a:t>Activity 2: Pre-Fill Capability Heatmap</a:t>
            </a:r>
          </a:p>
          <a:p>
            <a:r>
              <a:t>The BA uses pain points to rate each capability's current state:</a:t>
            </a:r>
          </a:p>
          <a:p>
            <a:r>
              <a:t>- Finance capability: Multiple executives mentioned month-end close issues, manual journals → RED</a:t>
            </a:r>
          </a:p>
          <a:p>
            <a:r>
              <a:t>- Supply Chain: COO mentioned stock-outs, lack of visibility → AMBER</a:t>
            </a:r>
          </a:p>
          <a:p>
            <a:r>
              <a:t>- Customer Management: Sales mentioned slow response, fragmented data → AMBER</a:t>
            </a:r>
          </a:p>
          <a:p>
            <a:r>
              <a:t/>
            </a:r>
          </a:p>
          <a:p>
            <a:r>
              <a:t>The BA proposes future state ambition based on strategic importance:</a:t>
            </a:r>
          </a:p>
          <a:p>
            <a:r>
              <a:t>- Finance: Optimised (high strategic value, large gap)</a:t>
            </a:r>
          </a:p>
          <a:p>
            <a:r>
              <a:t>- Supply Chain: Good Enough (medium strategic value)</a:t>
            </a:r>
          </a:p>
          <a:p>
            <a:r>
              <a:t>- IT Infrastructure: Good Enough (low strategic value, focus on business capabilities)</a:t>
            </a:r>
          </a:p>
          <a:p>
            <a:r>
              <a:t/>
            </a:r>
          </a:p>
          <a:p>
            <a:r>
              <a:t>Executives will challenge these in the workshop.</a:t>
            </a:r>
          </a:p>
          <a:p>
            <a:r>
              <a:t/>
            </a:r>
          </a:p>
          <a:p>
            <a:r>
              <a:t>Activity 3: Draft Operating Model &amp; Guardrails</a:t>
            </a:r>
          </a:p>
          <a:p>
            <a:r>
              <a:t>The BA proposes where to standardize vs. allow flexibility.</a:t>
            </a:r>
          </a:p>
          <a:p>
            <a:r>
              <a:t/>
            </a:r>
          </a:p>
          <a:p>
            <a:r>
              <a:t>Example decisions:</a:t>
            </a:r>
          </a:p>
          <a:p>
            <a:r>
              <a:t>- Procure-to-Pay: Standardize globally (CFO and Compliance emphasized controls)</a:t>
            </a:r>
          </a:p>
          <a:p>
            <a:r>
              <a:t>- Sales processes: Allow regional variation (Sales emphasized market differences)</a:t>
            </a:r>
          </a:p>
          <a:p>
            <a:r>
              <a:t>- Chart of Accounts: Fully standardized (CFO non-negotiable)</a:t>
            </a:r>
          </a:p>
          <a:p>
            <a:r>
              <a:t/>
            </a:r>
          </a:p>
          <a:p>
            <a:r>
              <a:t>Draft Do/Don't guardrails:</a:t>
            </a:r>
          </a:p>
          <a:p>
            <a:r>
              <a:t>- Process: "Use standard platform workflows" vs. "Custom workflows for legacy habits"</a:t>
            </a:r>
          </a:p>
          <a:p>
            <a:r>
              <a:t>- Data: "Shared master data" vs. "Offline Excel trackers"</a:t>
            </a:r>
          </a:p>
          <a:p>
            <a:r>
              <a:t/>
            </a:r>
          </a:p>
          <a:p>
            <a:r>
              <a:t>Executives will refine these in the workshop.</a:t>
            </a:r>
          </a:p>
          <a:p>
            <a:r>
              <a:t/>
            </a:r>
          </a:p>
          <a:p>
            <a:r>
              <a:t>Activity 4: Draft Guiding Principles</a:t>
            </a:r>
          </a:p>
          <a:p>
            <a:r>
              <a:t>The BA creates 8-10 principles that reflect the strategic intent and operating model.</a:t>
            </a:r>
          </a:p>
          <a:p>
            <a:r>
              <a:t/>
            </a:r>
          </a:p>
          <a:p>
            <a:r>
              <a:t>Example principles:</a:t>
            </a:r>
          </a:p>
          <a:p>
            <a:r>
              <a:t>1. "Value-led decisions" - Prioritise scope with measurable outcomes</a:t>
            </a:r>
          </a:p>
          <a:p>
            <a:r>
              <a:t>2. "Fit-to-standard by default" - Use platform capabilities where possible</a:t>
            </a:r>
          </a:p>
          <a:p>
            <a:r>
              <a:t>3. "Data quality is owned by business" - Don't rely on IT to fix data</a:t>
            </a:r>
          </a:p>
          <a:p>
            <a:r>
              <a:t/>
            </a:r>
          </a:p>
          <a:p>
            <a:r>
              <a:t>The BA should test each principle: "Would this have prevented the bad decision we made on [past project]?"</a:t>
            </a:r>
          </a:p>
          <a:p>
            <a:r>
              <a:t/>
            </a:r>
          </a:p>
          <a:p>
            <a:r>
              <a:t>Prioritise principles by decision frequency and impact.</a:t>
            </a:r>
          </a:p>
          <a:p>
            <a:r>
              <a:t/>
            </a:r>
          </a:p>
          <a:p>
            <a:r>
              <a:t>Activity 5: Compile DRAFT Vision Alignment Charter</a:t>
            </a:r>
          </a:p>
          <a:p>
            <a:r>
              <a:t>Bring it all together into a 2-3 page document:</a:t>
            </a:r>
          </a:p>
          <a:p>
            <a:r>
              <a:t>- Section 1: Strategic Intent (3-5 grand outcomes)</a:t>
            </a:r>
          </a:p>
          <a:p>
            <a:r>
              <a:t>- Section 2: Scope Boundaries (in/out of scope)</a:t>
            </a:r>
          </a:p>
          <a:p>
            <a:r>
              <a:t>- Section 3: Success Measures (link outcomes to KPIs)</a:t>
            </a:r>
          </a:p>
          <a:p>
            <a:r>
              <a:t>- Section 4: Operating Model Intent &amp; Guardrails</a:t>
            </a:r>
          </a:p>
          <a:p>
            <a:r>
              <a:t>- Section 5: Guiding Principles</a:t>
            </a:r>
          </a:p>
          <a:p>
            <a:r>
              <a:t/>
            </a:r>
          </a:p>
          <a:p>
            <a:r>
              <a:t>Mark every page "DRAFT FOR EXECUTIVE REVIEW" - this is critical for buy-in.</a:t>
            </a:r>
          </a:p>
          <a:p>
            <a:r>
              <a:t/>
            </a:r>
          </a:p>
          <a:p>
            <a:r>
              <a:t>[Quality standards]</a:t>
            </a:r>
          </a:p>
          <a:p>
            <a:r>
              <a:t/>
            </a:r>
          </a:p>
          <a:p>
            <a:r>
              <a:t>The BA's draft should be:</a:t>
            </a:r>
          </a:p>
          <a:p>
            <a:r>
              <a:t>- Executive-quality writing (not workshop notes)</a:t>
            </a:r>
          </a:p>
          <a:p>
            <a:r>
              <a:t>- Specific (not vague platitudes)</a:t>
            </a:r>
          </a:p>
          <a:p>
            <a:r>
              <a:t>- Testable ("Would this guide a real decision?")</a:t>
            </a:r>
          </a:p>
          <a:p>
            <a:r>
              <a:t>- Comprehensive (ready for approval with refinement)</a:t>
            </a:r>
          </a:p>
          <a:p>
            <a:r>
              <a:t/>
            </a:r>
          </a:p>
          <a:p>
            <a:r>
              <a:t>If the BA creates a poor draft, the workshop will devolve into wordsmithing. If the BA creates a strong draft, the workshop becomes strategic discussion and decision-making.</a:t>
            </a:r>
          </a:p>
          <a:p>
            <a:r>
              <a:t/>
            </a:r>
          </a:p>
          <a:p>
            <a:r>
              <a:t>[Distribution]</a:t>
            </a:r>
          </a:p>
          <a:p>
            <a:r>
              <a:t/>
            </a:r>
          </a:p>
          <a:p>
            <a:r>
              <a:t>Two days before workshop, BA distributes:</a:t>
            </a:r>
          </a:p>
          <a:p>
            <a:r>
              <a:t>1. DRAFT Vision Alignment Charter (full document)</a:t>
            </a:r>
          </a:p>
          <a:p>
            <a:r>
              <a:t>2. DRAFT Capability Heatmap (pre-filled visual)</a:t>
            </a:r>
          </a:p>
          <a:p>
            <a:r>
              <a:t>3. Executive Pre-Work Summary (how inputs were synthesised)</a:t>
            </a:r>
          </a:p>
          <a:p>
            <a:r>
              <a:t>4. Workshop Agenda (emphasizing review &amp; approval approach)</a:t>
            </a:r>
          </a:p>
          <a:p>
            <a:r>
              <a:t/>
            </a:r>
          </a:p>
          <a:p>
            <a:r>
              <a:t>Email to executives: "Please review these drafts before the workshop. They reflect your pre-work inputs. We'll explain the synthesis logic and refine together."</a:t>
            </a:r>
          </a:p>
          <a:p>
            <a:r>
              <a:t/>
            </a:r>
          </a:p>
          <a:p>
            <a:r>
              <a:t>[Timeline]</a:t>
            </a:r>
          </a:p>
          <a:p>
            <a:r>
              <a:t/>
            </a:r>
          </a:p>
          <a:p>
            <a:r>
              <a:t>Week -2: Pre-work request sent to executives</a:t>
            </a:r>
          </a:p>
          <a:p>
            <a:r>
              <a:t>Week -1 Friday: Pre-work due from executives</a:t>
            </a:r>
          </a:p>
          <a:p>
            <a:r>
              <a:t>Week -1 Mon-Wed: BA synthesis work (these 5 activities)</a:t>
            </a:r>
          </a:p>
          <a:p>
            <a:r>
              <a:t>Week -1 Thursday: DRAFT artefacts distributed</a:t>
            </a:r>
          </a:p>
          <a:p>
            <a:r>
              <a:t>Week 0: Workshop (review, challenge, approve)</a:t>
            </a:r>
          </a:p>
          <a:p>
            <a:r>
              <a:t>Week 0 +2 days: BA finalizes and circulates Vision Alignment Charter</a:t>
            </a:r>
          </a:p>
          <a:p>
            <a:r>
              <a:t/>
            </a:r>
          </a:p>
          <a:p>
            <a:r>
              <a:t>This approach transforms workshop effectiveness.</a:t>
            </a:r>
          </a:p>
          <a:p>
            <a:r>
              <a:t/>
            </a:r>
          </a:p>
          <a:p>
            <a:r>
              <a:t>--- PRESENTER DEPTH ---</a:t>
            </a:r>
          </a:p>
          <a:p>
            <a:r>
              <a:t/>
            </a:r>
          </a:p>
          <a:p>
            <a:r>
              <a:t>Programme Manager:</a:t>
            </a:r>
          </a:p>
          <a:p>
            <a:r>
              <a:t>Typically a senior PMO or transformation veteran. Translates Sponsor direction into delivery action; owns the operational relationship with the SI Programme Director. The default first port of call when something goes wrong — and the role most often replaced when delivery slips badly. Distinct from Project Managers, who run individual workstreams.</a:t>
            </a:r>
          </a:p>
          <a:p>
            <a:r>
              <a:t/>
            </a:r>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Where this comes from: These guardrails are created during the Phase 1 workshop (Operating Model Intent session, 2:00-2:45). They operationalise the Vision Alignment Charter's strategic intent into specific do/don't rules. Use these guardrails in Phase 3 governance design and Phase 4 Design Authority meetings when evaluating customisation requests, process design choices, and change requests. They ensure decisions stay aligned with the operating model intent established in Phase 1.</a:t>
            </a:r>
          </a:p>
          <a:p>
            <a:r>
              <a:t>Additional:</a:t>
            </a:r>
          </a:p>
          <a:p>
            <a:r>
              <a:t>These guardrails bring the operating model to life - showing what we should do versus what we must avoid. Use these as decision filters throughout the programme.</a:t>
            </a:r>
          </a:p>
          <a:p>
            <a:r>
              <a:t/>
            </a:r>
          </a:p>
          <a:p>
            <a:r>
              <a:t>Process guardrails: Adopt standard platform processes wherever possible. Don't design custom workflows just because 'we've always done it that way.' This is the hardest conversation - change management leaders need to help executives understand that standard processes are a competitive advantage, not a constraint.</a:t>
            </a:r>
          </a:p>
          <a:p>
            <a:r>
              <a:t/>
            </a:r>
          </a:p>
          <a:p>
            <a:r>
              <a:t>Data guardrails: Use shared ERP master data and reporting models. Don't keep offline Excel trackers or siloed reports. We've all seen the dysfunction from multiple versions of truth - one person's customer master doesn't match another's. This guardrail prevents that.</a:t>
            </a:r>
          </a:p>
          <a:p>
            <a:r>
              <a:t/>
            </a:r>
          </a:p>
          <a:p>
            <a:r>
              <a:t>Organisation guardrails: Define clear process and benefit owners upfront. Don't start design before roles and responsibilities are agreed. Otherwise you get design by committee - slow, misaligned, and nobody accountable for outcomes.</a:t>
            </a:r>
          </a:p>
          <a:p>
            <a:r>
              <a:t/>
            </a:r>
          </a:p>
          <a:p>
            <a:r>
              <a:t>Technology guardrails: Use configuration and standard tools first. Don't build custom code unless it enables true differentiation. Example exception: a patented pricing engine that's genuinely competitive advantage. But it must go through ROI governance and Design Authority approval.</a:t>
            </a:r>
          </a:p>
          <a:p>
            <a:r>
              <a:t/>
            </a:r>
          </a:p>
          <a:p>
            <a:r>
              <a:t>Change guardrails: Route change requests through Design Authority. Don't circumvent governance or 'just make it work' locally. Local workarounds create integration nightmares and technical debt.</a:t>
            </a:r>
          </a:p>
          <a:p>
            <a:r>
              <a:t/>
            </a:r>
          </a:p>
          <a:p>
            <a:r>
              <a:t>How to use: Reference these in Design Authority meetings. When someone requests customisation, ask: 'Does this align with our technology guardrail?' When someone wants to maintain an offline tracker, reference the data guardrail. These reduce debate, speed alignment, and protect transformation integrity.</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this comes from: These guiding principles are created during Phase 1 workshop (Guiding Principles Development, 2:45-3:30) and documented in the Vision Alignment Charter. They become the decision filters used throughout the programme. Link to Phase 2: Principle #1 (Value-led decisions) ensures all scope links to Benefits Map measures. Link to Phase 3: These principles inform the governance decision frameworks established in Phase 3 workshop. Link to Phase 4: Design Authority uses these principles to evaluate every customisation request, process design choice, and scope change. Link to Operating Model Guardrails (Slide 31): Principles #2, #3, and #4 directly drive the guardrails. For example, Principle #2 (Fit-to-standard) creates the Technology guardrail 'Use configuration first.'</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Vision Alignment Charter is the programme's north star - the document we return to when making tough decisions or when scope discussions arise.</a:t>
            </a:r>
          </a:p>
          <a:p>
            <a:r>
              <a:t/>
            </a:r>
          </a:p>
          <a:p>
            <a:r>
              <a:t>Format: Keep it concise. 2-3 pages maximum. Executives won't read 20-page documents, and if it's too long it won't be used. Word document or PowerPoint - choose based on your organisational culture.</a:t>
            </a:r>
          </a:p>
          <a:p>
            <a:r>
              <a:t/>
            </a:r>
          </a:p>
          <a:p>
            <a:r>
              <a:t>Section 1 - Strategic Intent: Answer 'why are we doing this?' Link explicitly to strategic goals from the annual plan or strategic roadmap. Not technology for technology's sake, but business outcomes. Example: 'Enable profitable growth through integrated customer and financial data, standardised end-to-end processes, and real-time business insights to support expansion into Asia-Pacific.'</a:t>
            </a:r>
          </a:p>
          <a:p>
            <a:r>
              <a:t/>
            </a:r>
          </a:p>
          <a:p>
            <a:r>
              <a:t>Section 2 - Scope Boundaries: Be explicit about what's in and out of scope. In scope: Finance, Procurement, Sales Order Management, Inventory Management. Out of scope: Manufacturing execution, HR/Payroll (separate initiative). Also define authority levels: What can Design Authority approve vs. what requires Steering Committee?</a:t>
            </a:r>
          </a:p>
          <a:p>
            <a:r>
              <a:t/>
            </a:r>
          </a:p>
          <a:p>
            <a:r>
              <a:t>Section 3 - Success Measures: 3-5 specific, measurable outcomes. Not 'improve efficiency' but 'Reduce order-to-cash cycle by 30%' and 'Achieve month-end financial close in 5 business days.' These become the yardstick for programme success.</a:t>
            </a:r>
          </a:p>
          <a:p>
            <a:r>
              <a:t/>
            </a:r>
          </a:p>
          <a:p>
            <a:r>
              <a:t>Section 4 - Guiding Principles: These are the decision filters. Examples: 'Value over customisation' means we adopt standard platform capabilities unless customisation delivers clear strategic advantage. 'One way of working' means we standardise processes globally where compliance allows. 'Data quality is non-negotiable' means we won't launch with poor data quality. Principles prevent re-litigation of fundamental choices.</a:t>
            </a:r>
          </a:p>
          <a:p>
            <a:r>
              <a:t/>
            </a:r>
          </a:p>
          <a:p>
            <a:r>
              <a:t>Section 5 - Operating Model Intent: High-level operating model statements. 'Single global Procure-to-Pay process,' 'Centralised financial control with regional execution,' 'Real-time revenue reporting by customer segment.'</a:t>
            </a:r>
          </a:p>
          <a:p>
            <a:r>
              <a:t/>
            </a:r>
          </a:p>
          <a:p>
            <a:r>
              <a:t>How to use: Reference the Vision Alignment Charter in every Steering Committee meeting. When scope creep arises, ask: 'Does this align with our Vision Alignment Charter?' When customisation is requested, check principles. The Vision Alignment Charter is a living control mechanism.</a:t>
            </a:r>
          </a:p>
          <a:p>
            <a:r>
              <a:t/>
            </a:r>
          </a:p>
          <a:p>
            <a:r>
              <a:t>--- PRESENTER DEPTH ---</a:t>
            </a:r>
          </a:p>
          <a:p>
            <a:r>
              <a:t/>
            </a:r>
          </a:p>
          <a:p>
            <a:r>
              <a:t>Executive Sponsor:</a:t>
            </a:r>
          </a:p>
          <a:p>
            <a:r>
              <a:t>The programme's single point of executive accountability — to the Board, to the senior team, and to the people delivering it. Beyond the gate decisions, sets the tone — provides political cover when delivery hits headwinds, unblocks the programme when escalations get stuck, and (often the earliest decision of all) chooses whether the organisation adopts a structured method like Keystone in the first place. Sponsor continuity is an under-protected risk on multi-year programmes — when a Sponsor changes mid-programme, the political momentum nearly always changes with them.</a:t>
            </a:r>
          </a:p>
          <a:p>
            <a:r>
              <a:t/>
            </a:r>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Like Phase 1, this workshop uses a pre-drafted artefacts approach. We are NOT starting from a blank page.</a:t>
            </a:r>
          </a:p>
          <a:p>
            <a:r>
              <a:t/>
            </a:r>
          </a:p>
          <a:p>
            <a:r>
              <a:t>[Explain the approach]</a:t>
            </a:r>
          </a:p>
          <a:p>
            <a:r>
              <a:t/>
            </a:r>
          </a:p>
          <a:p>
            <a:r>
              <a:t>Before this workshop, each functional leader completed pre-work: collecting baseline data, defining target improvements, gathering cost data. The Business Architect has synthesised this into a DRAFT Benefits Map and preliminary case for change.</a:t>
            </a:r>
          </a:p>
          <a:p>
            <a:r>
              <a:t/>
            </a:r>
          </a:p>
          <a:p>
            <a:r>
              <a:t>Today's purpose: Validate the baselines, refine the targets, confirm the benefits are measurable and owned, and approve the case for change.</a:t>
            </a:r>
          </a:p>
          <a:p>
            <a:r>
              <a:t/>
            </a:r>
          </a:p>
          <a:p>
            <a:r>
              <a:t>Why this approach works:</a:t>
            </a:r>
          </a:p>
          <a:p>
            <a:r>
              <a:t>- The full day is spent on validation and decision-making, not data gathering</a:t>
            </a:r>
          </a:p>
          <a:p>
            <a:r>
              <a:t>- Finance can focus on challenging assumptions and validating the ROI model</a:t>
            </a:r>
          </a:p>
          <a:p>
            <a:r>
              <a:t>- We produce an investment-grade case for change, not workshop estimates</a:t>
            </a:r>
          </a:p>
          <a:p>
            <a:r>
              <a:t>- Benefit owners are named and commit to specific targets</a:t>
            </a:r>
          </a:p>
          <a:p>
            <a:r>
              <a:t/>
            </a:r>
          </a:p>
          <a:p>
            <a:r>
              <a:t>[Walking through agenda]</a:t>
            </a:r>
          </a:p>
          <a:p>
            <a:r>
              <a:t/>
            </a:r>
          </a:p>
          <a:p>
            <a:r>
              <a:t>0:00-0:30: Workshop Setup</a:t>
            </a:r>
          </a:p>
          <a:p>
            <a:r>
              <a:t>BA presents the DRAFT Benefits Map showing:</a:t>
            </a:r>
          </a:p>
          <a:p>
            <a:r>
              <a:t>- Strategic outcomes from Phase 1 Vision Alignment Charter</a:t>
            </a:r>
          </a:p>
          <a:p>
            <a:r>
              <a:t>- Capabilities linked to each outcome (from Phase 1 Heatmap)</a:t>
            </a:r>
          </a:p>
          <a:p>
            <a:r>
              <a:t>- Proposed benefits per capability with initial KPIs</a:t>
            </a:r>
          </a:p>
          <a:p>
            <a:r>
              <a:t>- Benefit categories: Efficiency, Compliance, Growth</a:t>
            </a:r>
          </a:p>
          <a:p>
            <a:r>
              <a:t/>
            </a:r>
          </a:p>
          <a:p>
            <a:r>
              <a:t>Your job: Confirm the structure makes sense. Challenge linkage: "Does this benefit truly support this strategic outcome?"</a:t>
            </a:r>
          </a:p>
          <a:p>
            <a:r>
              <a:t/>
            </a:r>
          </a:p>
          <a:p>
            <a:r>
              <a:t>0:30-2:00: Baseline Validation &amp; Target Setting (90 minutes)</a:t>
            </a:r>
          </a:p>
          <a:p>
            <a:r>
              <a:t>This is the heart of the workshop. The BA presents baseline data collected from functional leaders.</a:t>
            </a:r>
          </a:p>
          <a:p>
            <a:r>
              <a:t/>
            </a:r>
          </a:p>
          <a:p>
            <a:r>
              <a:t>Example:</a:t>
            </a:r>
          </a:p>
          <a:p>
            <a:r>
              <a:t>- Benefit: "Reduce month-end close cycle"</a:t>
            </a:r>
          </a:p>
          <a:p>
            <a:r>
              <a:t>- Baseline: 12 days (from Finance pre-work)</a:t>
            </a:r>
          </a:p>
          <a:p>
            <a:r>
              <a:t>- Proposed Target: 5 days by Month 3 post go-live</a:t>
            </a:r>
          </a:p>
          <a:p>
            <a:r>
              <a:t>- Measurement: Finance calendar + ERP close dates</a:t>
            </a:r>
          </a:p>
          <a:p>
            <a:r>
              <a:t>- Owner: Financial Controller</a:t>
            </a:r>
          </a:p>
          <a:p>
            <a:r>
              <a:t/>
            </a:r>
          </a:p>
          <a:p>
            <a:r>
              <a:t>Functional leaders validate: "Is 12 days correct? Is 5 days achievable? Should it be 6 days by Month 6 instead?"</a:t>
            </a:r>
          </a:p>
          <a:p>
            <a:r>
              <a:t/>
            </a:r>
          </a:p>
          <a:p>
            <a:r>
              <a:t>Finance challenges: "How confident are we in the 12-day baseline? Are we measuring consistently?"</a:t>
            </a:r>
          </a:p>
          <a:p>
            <a:r>
              <a:t/>
            </a:r>
          </a:p>
          <a:p>
            <a:r>
              <a:t>We work through every benefit: Validate baseline, refine target, confirm measurement approach.</a:t>
            </a:r>
          </a:p>
          <a:p>
            <a:r>
              <a:t/>
            </a:r>
          </a:p>
          <a:p>
            <a:r>
              <a:t>This takes 90 minutes because we need to get it RIGHT. Weak baselines = no credible benefits tracking later.</a:t>
            </a:r>
          </a:p>
          <a:p>
            <a:r>
              <a:t/>
            </a:r>
          </a:p>
          <a:p>
            <a:r>
              <a:t>2:15-3:30: Benefits Quantification &amp; Prioritization</a:t>
            </a:r>
          </a:p>
          <a:p>
            <a:r>
              <a:t>Now we translate validated baselines and targets into financial impact.</a:t>
            </a:r>
          </a:p>
          <a:p>
            <a:r>
              <a:t/>
            </a:r>
          </a:p>
          <a:p>
            <a:r>
              <a:t>Example:</a:t>
            </a:r>
          </a:p>
          <a:p>
            <a:r>
              <a:t>- Benefit: Reduce month-end close from 12 to 5 days</a:t>
            </a:r>
          </a:p>
          <a:p>
            <a:r>
              <a:t>- Impact: 7 days x 3 FTEs x £500/day = £10,500 per month = £126K annually</a:t>
            </a:r>
          </a:p>
          <a:p>
            <a:r>
              <a:t>- Plus: Faster reporting enables faster decisions (qualitative benefit)</a:t>
            </a:r>
          </a:p>
          <a:p>
            <a:r>
              <a:t/>
            </a:r>
          </a:p>
          <a:p>
            <a:r>
              <a:t>Finance Business Partner validates the quantification logic. CFO challenges the assumptions.</a:t>
            </a:r>
          </a:p>
          <a:p>
            <a:r>
              <a:t/>
            </a:r>
          </a:p>
          <a:p>
            <a:r>
              <a:t>We prioritize benefits:</a:t>
            </a:r>
          </a:p>
          <a:p>
            <a:r>
              <a:t>- High value + high confidence = Phase 1 priorities</a:t>
            </a:r>
          </a:p>
          <a:p>
            <a:r>
              <a:t>- High value + low confidence = de-risk through pilots</a:t>
            </a:r>
          </a:p>
          <a:p>
            <a:r>
              <a:t>- Low value = exclude from case for change (nice-to-have)</a:t>
            </a:r>
          </a:p>
          <a:p>
            <a:r>
              <a:t/>
            </a:r>
          </a:p>
          <a:p>
            <a:r>
              <a:t>3:45-4:45: Case for Change Review &amp; Validation</a:t>
            </a:r>
          </a:p>
          <a:p>
            <a:r>
              <a:t>BA presents pre-drafted case for change:</a:t>
            </a:r>
          </a:p>
          <a:p>
            <a:r>
              <a:t>- Benefits by category (Efficiency, Compliance, Growth)</a:t>
            </a:r>
          </a:p>
          <a:p>
            <a:r>
              <a:t>- Costs (software, implementation, change management, BAU increase)</a:t>
            </a:r>
          </a:p>
          <a:p>
            <a:r>
              <a:t>- ROI model showing cumulative benefits vs costs</a:t>
            </a:r>
          </a:p>
          <a:p>
            <a:r>
              <a:t>- Payback period, NPV, IRR if applicable</a:t>
            </a:r>
          </a:p>
          <a:p>
            <a:r>
              <a:t/>
            </a:r>
          </a:p>
          <a:p>
            <a:r>
              <a:t>CFO and Finance BP challenge:</a:t>
            </a:r>
          </a:p>
          <a:p>
            <a:r>
              <a:t>- "Are these costs complete? What's missing?"</a:t>
            </a:r>
          </a:p>
          <a:p>
            <a:r>
              <a:t>- "Is the benefit phasing realistic?"</a:t>
            </a:r>
          </a:p>
          <a:p>
            <a:r>
              <a:t>- "What's our risk-adjusted view?"</a:t>
            </a:r>
          </a:p>
          <a:p>
            <a:r>
              <a:t/>
            </a:r>
          </a:p>
          <a:p>
            <a:r>
              <a:t>We refine the case for change until Finance approves it as investment-grade.</a:t>
            </a:r>
          </a:p>
          <a:p>
            <a:r>
              <a:t/>
            </a:r>
          </a:p>
          <a:p>
            <a:r>
              <a:t>4:45-5:30: Benefits Map Finalization &amp; Ownership</a:t>
            </a:r>
          </a:p>
          <a:p>
            <a:r>
              <a:t>This is the commitment moment. We assign NAMED benefit owners.</a:t>
            </a:r>
          </a:p>
          <a:p>
            <a:r>
              <a:t/>
            </a:r>
          </a:p>
          <a:p>
            <a:r>
              <a:t>Not: "Finance owns month-end close benefit"</a:t>
            </a:r>
          </a:p>
          <a:p>
            <a:r>
              <a:t>Yes: "Sarah Johnson (Financial Controller) owns month-end close benefit"</a:t>
            </a:r>
          </a:p>
          <a:p>
            <a:r>
              <a:t/>
            </a:r>
          </a:p>
          <a:p>
            <a:r>
              <a:t>Each benefit owner confirms:</a:t>
            </a:r>
          </a:p>
          <a:p>
            <a:r>
              <a:t>- They understand the baseline and target</a:t>
            </a:r>
          </a:p>
          <a:p>
            <a:r>
              <a:t>- They know how it will be measured</a:t>
            </a:r>
          </a:p>
          <a:p>
            <a:r>
              <a:t>- They commit to monthly reporting in Phase 5</a:t>
            </a:r>
          </a:p>
          <a:p>
            <a:r>
              <a:t/>
            </a:r>
          </a:p>
          <a:p>
            <a:r>
              <a:t>We finalize the Success Measures Matrix with all benefits, owners, baselines, targets, measurement approach, review cadence.</a:t>
            </a:r>
          </a:p>
          <a:p>
            <a:r>
              <a:t/>
            </a:r>
          </a:p>
          <a:p>
            <a:r>
              <a:t>5:30-6:00: Case for Change &amp; Investment Decision</a:t>
            </a:r>
          </a:p>
          <a:p>
            <a:r>
              <a:t>We've validated baselines, refined targets, quantified benefits, approved the case for change, and assigned owners.</a:t>
            </a:r>
          </a:p>
          <a:p>
            <a:r>
              <a:t/>
            </a:r>
          </a:p>
          <a:p>
            <a:r>
              <a:t>Executive Sponsor approves:</a:t>
            </a:r>
          </a:p>
          <a:p>
            <a:r>
              <a:t>- The Benefits Map as our value framework</a:t>
            </a:r>
          </a:p>
          <a:p>
            <a:r>
              <a:t>- The Case for Change for presentation to Board/Investment Committee</a:t>
            </a:r>
          </a:p>
          <a:p>
            <a:r>
              <a:t>- The Success Measures Matrix for Phase 5 tracking</a:t>
            </a:r>
          </a:p>
          <a:p>
            <a:r>
              <a:t/>
            </a:r>
          </a:p>
          <a:p>
            <a:r>
              <a:t>[Critical message]</a:t>
            </a:r>
          </a:p>
          <a:p>
            <a:r>
              <a:t>This is a validation and commitment workshop, not a benefits brainstorming session. The hard work of data collection and draft creation happened before today. Your job is to ensure quality, challenge assumptions, and commit to ownership.</a:t>
            </a:r>
          </a:p>
          <a:p>
            <a:r>
              <a:t/>
            </a:r>
          </a:p>
          <a:p>
            <a:r>
              <a:t>If we do this well, we leave with an investment-grade case for change and clear benefit accountability.</a:t>
            </a:r>
          </a:p>
          <a:p>
            <a:r>
              <a:t/>
            </a:r>
          </a:p>
          <a:p>
            <a:r>
              <a:t>--- PRESENTER DEPTH ---</a:t>
            </a:r>
          </a:p>
          <a:p>
            <a:r>
              <a:t/>
            </a:r>
          </a:p>
          <a:p>
            <a:r>
              <a:t>Executive Sponsor:</a:t>
            </a:r>
          </a:p>
          <a:p>
            <a:r>
              <a:t>The programme's single point of executive accountability — to the Board, to the senior team, and to the people delivering it. Beyond the gate decisions, sets the tone — provides political cover when delivery hits headwinds, unblocks the programme when escalations get stuck, and (often the earliest decision of all) chooses whether the organisation adopts a structured method like Keystone in the first place. Sponsor continuity is an under-protected risk on multi-year programmes — when a Sponsor changes mid-programme, the political momentum nearly always changes with them.</a:t>
            </a:r>
          </a:p>
          <a:p>
            <a:r>
              <a:t/>
            </a:r>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pre-work is DATA COLLECTION, not estimation. The quality of this pre-work determines whether we have a credible case for change.</a:t>
            </a:r>
          </a:p>
          <a:p>
            <a:r>
              <a:t/>
            </a:r>
          </a:p>
          <a:p>
            <a:r>
              <a:t>[Set expectations clearly]</a:t>
            </a:r>
          </a:p>
          <a:p>
            <a:r>
              <a:t/>
            </a:r>
          </a:p>
          <a:p>
            <a:r>
              <a:t>Activity 1: Baseline Data Collection (1-2 hours)</a:t>
            </a:r>
          </a:p>
          <a:p>
            <a:r>
              <a:t>You need to collect ACTUAL metrics from your functional area, not guesses.</a:t>
            </a:r>
          </a:p>
          <a:p>
            <a:r>
              <a:t/>
            </a:r>
          </a:p>
          <a:p>
            <a:r>
              <a:t>Bad: "Month-end close takes about 10-12 days"</a:t>
            </a:r>
          </a:p>
          <a:p>
            <a:r>
              <a:t>Good: "Month-end close: Oct 12 days, Nov 11 days, Dec 13 days. Average: 12 days."</a:t>
            </a:r>
          </a:p>
          <a:p>
            <a:r>
              <a:t/>
            </a:r>
          </a:p>
          <a:p>
            <a:r>
              <a:t>Bad: "We have some invoice errors"</a:t>
            </a:r>
          </a:p>
          <a:p>
            <a:r>
              <a:t>Good: "Invoice error rate: Last quarter 147 errors out of 1,842 invoices = 8% error rate"</a:t>
            </a:r>
          </a:p>
          <a:p>
            <a:r>
              <a:t/>
            </a:r>
          </a:p>
          <a:p>
            <a:r>
              <a:t>Bad: "Finance team spends a lot of time on manual reconciliation"</a:t>
            </a:r>
          </a:p>
          <a:p>
            <a:r>
              <a:t>Good: "Manual reconciliation: 3 FTEs x 40 hours per month = 120 hours/month"</a:t>
            </a:r>
          </a:p>
          <a:p>
            <a:r>
              <a:t/>
            </a:r>
          </a:p>
          <a:p>
            <a:r>
              <a:t>[Emphasize]</a:t>
            </a:r>
          </a:p>
          <a:p>
            <a:r>
              <a:t/>
            </a:r>
          </a:p>
          <a:p>
            <a:r>
              <a:t>CRITICAL: This must be actual data. Why?</a:t>
            </a:r>
          </a:p>
          <a:p>
            <a:r>
              <a:t>1. We're building an investment case for change that will go to the Board</a:t>
            </a:r>
          </a:p>
          <a:p>
            <a:r>
              <a:t>2. We'll track these KPIs monthly in Phase 5 - if baseline is wrong, we can't prove benefit realisation</a:t>
            </a:r>
          </a:p>
          <a:p>
            <a:r>
              <a:t>3. Finance will challenge weak baselines - better to get it right now</a:t>
            </a:r>
          </a:p>
          <a:p>
            <a:r>
              <a:t/>
            </a:r>
          </a:p>
          <a:p>
            <a:r>
              <a:t>How to collect baselines:</a:t>
            </a:r>
          </a:p>
          <a:p>
            <a:r>
              <a:t>- Pull system reports for cycle times (order dates, invoice dates, close dates)</a:t>
            </a:r>
          </a:p>
          <a:p>
            <a:r>
              <a:t>- Check error logs or rework tracking for error rates</a:t>
            </a:r>
          </a:p>
          <a:p>
            <a:r>
              <a:t>- Survey your team or check timesheets for manual effort</a:t>
            </a:r>
          </a:p>
          <a:p>
            <a:r>
              <a:t>- Run data quality reports showing % of records with issues</a:t>
            </a:r>
          </a:p>
          <a:p>
            <a:r>
              <a:t/>
            </a:r>
          </a:p>
          <a:p>
            <a:r>
              <a:t>If data isn't readily available: That itself is a pain point. Note it: "Cannot measure order-to-cash cycle time - no integrated tracking" becomes both a baseline issue AND a benefit target.</a:t>
            </a:r>
          </a:p>
          <a:p>
            <a:r>
              <a:t/>
            </a:r>
          </a:p>
          <a:p>
            <a:r>
              <a:t>Activity 2: Target State Definition (1 hour)</a:t>
            </a:r>
          </a:p>
          <a:p>
            <a:r>
              <a:t>Once you have baselines, define realistic target improvements.</a:t>
            </a:r>
          </a:p>
          <a:p>
            <a:r>
              <a:t/>
            </a:r>
          </a:p>
          <a:p>
            <a:r>
              <a:t>Framework for setting targets:</a:t>
            </a:r>
          </a:p>
          <a:p>
            <a:r>
              <a:t>1. Look at industry benchmarks if available</a:t>
            </a:r>
          </a:p>
          <a:p>
            <a:r>
              <a:t>2. Consider what's achievable in Year 1 vs. Year 2-3</a:t>
            </a:r>
          </a:p>
          <a:p>
            <a:r>
              <a:t>3. Factor in adoption time - people need to learn new system</a:t>
            </a:r>
          </a:p>
          <a:p>
            <a:r>
              <a:t>4. Be realistic, not aspirational</a:t>
            </a:r>
          </a:p>
          <a:p>
            <a:r>
              <a:t/>
            </a:r>
          </a:p>
          <a:p>
            <a:r>
              <a:t>Example targets:</a:t>
            </a:r>
          </a:p>
          <a:p>
            <a:r>
              <a:t>- Month-end close: 12 days → 7 days Year 1 (achievable), 5 days Year 2 (stretch)</a:t>
            </a:r>
          </a:p>
          <a:p>
            <a:r>
              <a:t>- Invoice error rate: 8% → 3% Year 1 (realistic with system controls)</a:t>
            </a:r>
          </a:p>
          <a:p>
            <a:r>
              <a:t>- Manual reconciliation: 120 hrs/month → 20 hrs/month (80% reduction via automation)</a:t>
            </a:r>
          </a:p>
          <a:p>
            <a:r>
              <a:t/>
            </a:r>
          </a:p>
          <a:p>
            <a:r>
              <a:t>Phasing matters:</a:t>
            </a:r>
          </a:p>
          <a:p>
            <a:r>
              <a:t>- Year 1: System implemented, users learning, process stabilizing</a:t>
            </a:r>
          </a:p>
          <a:p>
            <a:r>
              <a:t>- Year 2: Users proficient, full optimisation, continuous improvement</a:t>
            </a:r>
          </a:p>
          <a:p>
            <a:r>
              <a:t/>
            </a:r>
          </a:p>
          <a:p>
            <a:r>
              <a:t>Activity 3: Cost/Resource Data (30 minutes with Finance)</a:t>
            </a:r>
          </a:p>
          <a:p>
            <a:r>
              <a:t>Finance Business Partner helps you gather:</a:t>
            </a:r>
          </a:p>
          <a:p>
            <a:r>
              <a:t/>
            </a:r>
          </a:p>
          <a:p>
            <a:r>
              <a:t>Current operational costs:</a:t>
            </a:r>
          </a:p>
          <a:p>
            <a:r>
              <a:t>- Legacy system maintenance fees</a:t>
            </a:r>
          </a:p>
          <a:p>
            <a:r>
              <a:t>- Manual process costs (FTE salaries on activities being automated)</a:t>
            </a:r>
          </a:p>
          <a:p>
            <a:r>
              <a:t>- Workarounds (external services, temporary staff, overtime)</a:t>
            </a:r>
          </a:p>
          <a:p>
            <a:r>
              <a:t/>
            </a:r>
          </a:p>
          <a:p>
            <a:r>
              <a:t>Example:</a:t>
            </a:r>
          </a:p>
          <a:p>
            <a:r>
              <a:t>- Current SAP maintenance: £200K annually</a:t>
            </a:r>
          </a:p>
          <a:p>
            <a:r>
              <a:t>- Manual order entry: 2 FTEs x £50K = £100K annually</a:t>
            </a:r>
          </a:p>
          <a:p>
            <a:r>
              <a:t>- External data cleansing service: £30K annually</a:t>
            </a:r>
          </a:p>
          <a:p>
            <a:r>
              <a:t>- Total current cost: £330K annually</a:t>
            </a:r>
          </a:p>
          <a:p>
            <a:r>
              <a:t/>
            </a:r>
          </a:p>
          <a:p>
            <a:r>
              <a:t>This becomes the baseline cost that ERP replaces or reduces.</a:t>
            </a:r>
          </a:p>
          <a:p>
            <a:r>
              <a:t/>
            </a:r>
          </a:p>
          <a:p>
            <a:r>
              <a:t>Resource allocation:</a:t>
            </a:r>
          </a:p>
          <a:p>
            <a:r>
              <a:t>How many FTEs work on processes being transformed?</a:t>
            </a:r>
          </a:p>
          <a:p>
            <a:r>
              <a:t>- Finance: 3 FTEs on manual reconciliation (will be automated)</a:t>
            </a:r>
          </a:p>
          <a:p>
            <a:r>
              <a:t>- Operations: 5 FTEs on manual inventory tracking (will be real-time)</a:t>
            </a:r>
          </a:p>
          <a:p>
            <a:r>
              <a:t/>
            </a:r>
          </a:p>
          <a:p>
            <a:r>
              <a:t>This shows capacity that will be freed up for higher-value work.</a:t>
            </a:r>
          </a:p>
          <a:p>
            <a:r>
              <a:t/>
            </a:r>
          </a:p>
          <a:p>
            <a:r>
              <a:t>[Timeline and coordination]</a:t>
            </a:r>
          </a:p>
          <a:p>
            <a:r>
              <a:t/>
            </a:r>
          </a:p>
          <a:p>
            <a:r>
              <a:t>Two weeks before workshop: Deadline for functional leaders to submit pre-work</a:t>
            </a:r>
          </a:p>
          <a:p>
            <a:r>
              <a:t/>
            </a:r>
          </a:p>
          <a:p>
            <a:r>
              <a:t>Why 2 weeks?</a:t>
            </a:r>
          </a:p>
          <a:p>
            <a:r>
              <a:t>- Week 1: Functional leaders collect actual data (takes time to pull reports, verify)</a:t>
            </a:r>
          </a:p>
          <a:p>
            <a:r>
              <a:t>- Week 2: BA synthesizes into DRAFT Benefits Map and preliminary case for change</a:t>
            </a:r>
          </a:p>
          <a:p>
            <a:r>
              <a:t/>
            </a:r>
          </a:p>
          <a:p>
            <a:r>
              <a:t>BA synthesis work (1 week):</a:t>
            </a:r>
          </a:p>
          <a:p>
            <a:r>
              <a:t>- Consolidate all functional baselines into Benefits Map</a:t>
            </a:r>
          </a:p>
          <a:p>
            <a:r>
              <a:t>- Link benefits to strategic outcomes from Phase 1 Charter</a:t>
            </a:r>
          </a:p>
          <a:p>
            <a:r>
              <a:t>- Create preliminary financial quantification</a:t>
            </a:r>
          </a:p>
          <a:p>
            <a:r>
              <a:t>- Draft case for change showing benefits vs. costs</a:t>
            </a:r>
          </a:p>
          <a:p>
            <a:r>
              <a:t>- Identify gaps where data is weak</a:t>
            </a:r>
          </a:p>
          <a:p>
            <a:r>
              <a:t/>
            </a:r>
          </a:p>
          <a:p>
            <a:r>
              <a:t>Workshop is where we validate, not collect.</a:t>
            </a:r>
          </a:p>
          <a:p>
            <a:r>
              <a:t/>
            </a:r>
          </a:p>
          <a:p>
            <a:r>
              <a:t>[Quality standards]</a:t>
            </a:r>
          </a:p>
          <a:p>
            <a:r>
              <a:t/>
            </a:r>
          </a:p>
          <a:p>
            <a:r>
              <a:t>The BA cannot synthesise what you don't provide. If you submit weak data:</a:t>
            </a:r>
          </a:p>
          <a:p>
            <a:r>
              <a:t>- Workshop will stall while we gather missing information</a:t>
            </a:r>
          </a:p>
          <a:p>
            <a:r>
              <a:t>- Case for change will be weak and Finance won't approve it</a:t>
            </a:r>
          </a:p>
          <a:p>
            <a:r>
              <a:t>- Phase 5 benefit tracking will be impossible</a:t>
            </a:r>
          </a:p>
          <a:p>
            <a:r>
              <a:t/>
            </a:r>
          </a:p>
          <a:p>
            <a:r>
              <a:t>If you submit strong data:</a:t>
            </a:r>
          </a:p>
          <a:p>
            <a:r>
              <a:t>- Workshop is productive validation and decision-making</a:t>
            </a:r>
          </a:p>
          <a:p>
            <a:r>
              <a:t>- Case for change is investment-grade</a:t>
            </a:r>
          </a:p>
          <a:p>
            <a:r>
              <a:t>- Phase 5 tracking has clear targets</a:t>
            </a:r>
          </a:p>
          <a:p>
            <a:r>
              <a:t/>
            </a:r>
          </a:p>
          <a:p>
            <a:r>
              <a:t>Please treat this pre-work with the rigor of preparing a Board paper, because that's ultimately what it becomes.</a:t>
            </a:r>
          </a:p>
          <a:p>
            <a:r>
              <a:t/>
            </a:r>
          </a:p>
          <a:p>
            <a:r>
              <a:t>--- PRESENTER DEPTH ---</a:t>
            </a:r>
          </a:p>
          <a:p>
            <a:r>
              <a:t/>
            </a:r>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After receiving functional leader pre-work (baselines, targets, cost data), the BA has 1 week to synthesise into draft artefacts. This requires close collaboration with Finance Business Partner.</a:t>
            </a:r>
          </a:p>
          <a:p>
            <a:r>
              <a:t/>
            </a:r>
          </a:p>
          <a:p>
            <a:r>
              <a:t>[Walk through synthesis activities]</a:t>
            </a:r>
          </a:p>
          <a:p>
            <a:r>
              <a:t/>
            </a:r>
          </a:p>
          <a:p>
            <a:r>
              <a:t>Activity 1: Create DRAFT Benefits Map</a:t>
            </a:r>
          </a:p>
          <a:p>
            <a:r>
              <a:t>This is the core deliverable - a structured view linking strategy through to measurable benefits.</a:t>
            </a:r>
          </a:p>
          <a:p>
            <a:r>
              <a:t/>
            </a:r>
          </a:p>
          <a:p>
            <a:r>
              <a:t>Structure:</a:t>
            </a:r>
          </a:p>
          <a:p>
            <a:r>
              <a:t>Strategic Outcome (from Phase 1) → Capability (from Phase 1 Heatmap) → Benefit → KPI → Baseline → Target → Owner (TBD) → Measurement Approach</a:t>
            </a:r>
          </a:p>
          <a:p>
            <a:r>
              <a:t/>
            </a:r>
          </a:p>
          <a:p>
            <a:r>
              <a:t>Example:</a:t>
            </a:r>
          </a:p>
          <a:p>
            <a:r>
              <a:t>- Strategic Outcome: "Single source of truth across business processes"</a:t>
            </a:r>
          </a:p>
          <a:p>
            <a:r>
              <a:t>- Capability: Financial Control &amp; Reporting</a:t>
            </a:r>
          </a:p>
          <a:p>
            <a:r>
              <a:t>- Benefit: Faster month-end close enabling faster decisions</a:t>
            </a:r>
          </a:p>
          <a:p>
            <a:r>
              <a:t>- KPI: Days to close financial books</a:t>
            </a:r>
          </a:p>
          <a:p>
            <a:r>
              <a:t>- Baseline: 12 days (from Finance pre-work)</a:t>
            </a:r>
          </a:p>
          <a:p>
            <a:r>
              <a:t>- Target: 5 days by Month 12 post go-live</a:t>
            </a:r>
          </a:p>
          <a:p>
            <a:r>
              <a:t>- Owner: Financial Controller (assigned in workshop)</a:t>
            </a:r>
          </a:p>
          <a:p>
            <a:r>
              <a:t>- Measurement: Finance calendar + ERP close transaction timestamps</a:t>
            </a:r>
          </a:p>
          <a:p>
            <a:r>
              <a:t/>
            </a:r>
          </a:p>
          <a:p>
            <a:r>
              <a:t>The BA builds this for EVERY benefit across all functions, creating a comprehensive Benefits Map.</a:t>
            </a:r>
          </a:p>
          <a:p>
            <a:r>
              <a:t/>
            </a:r>
          </a:p>
          <a:p>
            <a:r>
              <a:t>Activity 2: Validate Baseline Data Quality</a:t>
            </a:r>
          </a:p>
          <a:p>
            <a:r>
              <a:t>Not all functional pre-work will be equal quality. The BA must assess:</a:t>
            </a:r>
          </a:p>
          <a:p>
            <a:r>
              <a:t/>
            </a:r>
          </a:p>
          <a:p>
            <a:r>
              <a:t>Strong baseline: "Month-end close: Oct 12 days, Nov 11 days, Dec 13 days. Average 12 days. Measured from last transaction to close date in SAP."</a:t>
            </a:r>
          </a:p>
          <a:p>
            <a:r>
              <a:t>→ Confidence: High. Specific data points, clear measurement.</a:t>
            </a:r>
          </a:p>
          <a:p>
            <a:r>
              <a:t/>
            </a:r>
          </a:p>
          <a:p>
            <a:r>
              <a:t>Weak baseline: "Month-end close takes about 10-12 days usually"</a:t>
            </a:r>
          </a:p>
          <a:p>
            <a:r>
              <a:t>→ Confidence: Low. Needs validation in workshop. Prepare question: "Can Finance provide specific close dates for last 3 months?"</a:t>
            </a:r>
          </a:p>
          <a:p>
            <a:r>
              <a:t/>
            </a:r>
          </a:p>
          <a:p>
            <a:r>
              <a:t>Missing baseline: "We don't track procurement cycle time"</a:t>
            </a:r>
          </a:p>
          <a:p>
            <a:r>
              <a:t>→ Gap identified. In workshop: Agree to establish baseline in next 2 weeks OR exclude from case for change.</a:t>
            </a:r>
          </a:p>
          <a:p>
            <a:r>
              <a:t/>
            </a:r>
          </a:p>
          <a:p>
            <a:r>
              <a:t>The BA creates a "Data Quality Assessment" flagging which baselines need strengthening.</a:t>
            </a:r>
          </a:p>
          <a:p>
            <a:r>
              <a:t/>
            </a:r>
          </a:p>
          <a:p>
            <a:r>
              <a:t>Activity 3: Preliminary Financial Quantification (with Finance BP)</a:t>
            </a:r>
          </a:p>
          <a:p>
            <a:r>
              <a:t>The BA works with Finance Business Partner to translate benefits into financial impact.</a:t>
            </a:r>
          </a:p>
          <a:p>
            <a:r>
              <a:t/>
            </a:r>
          </a:p>
          <a:p>
            <a:r>
              <a:t>Example quantification:</a:t>
            </a:r>
          </a:p>
          <a:p>
            <a:r>
              <a:t>Benefit: Reduce month-end close from 12 to 5 days</a:t>
            </a:r>
          </a:p>
          <a:p>
            <a:r>
              <a:t>Calculation:</a:t>
            </a:r>
          </a:p>
          <a:p>
            <a:r>
              <a:t>- Current: 3 Finance FTEs x 12 days x 8 hours = 288 hours per close</a:t>
            </a:r>
          </a:p>
          <a:p>
            <a:r>
              <a:t>- Target: 3 Finance FTEs x 5 days x 8 hours = 120 hours per close  </a:t>
            </a:r>
          </a:p>
          <a:p>
            <a:r>
              <a:t>- Savings: 168 hours per close x 12 closes per year = 2,016 hours annually</a:t>
            </a:r>
          </a:p>
          <a:p>
            <a:r>
              <a:t>- Value: 2,016 hours x £50/hour blended rate = £100,800 annually</a:t>
            </a:r>
          </a:p>
          <a:p>
            <a:r>
              <a:t>- Plus qualitative: Faster close enables faster strategic decisions</a:t>
            </a:r>
          </a:p>
          <a:p>
            <a:r>
              <a:t/>
            </a:r>
          </a:p>
          <a:p>
            <a:r>
              <a:t>Finance BP validates:</a:t>
            </a:r>
          </a:p>
          <a:p>
            <a:r>
              <a:t>- Is £50/hour blended rate reasonable?</a:t>
            </a:r>
          </a:p>
          <a:p>
            <a:r>
              <a:t>- Are we double-counting if these FTEs also contribute to other benefits?</a:t>
            </a:r>
          </a:p>
          <a:p>
            <a:r>
              <a:t>- What about transition costs during implementation?</a:t>
            </a:r>
          </a:p>
          <a:p>
            <a:r>
              <a:t/>
            </a:r>
          </a:p>
          <a:p>
            <a:r>
              <a:t>This validation ensures case for change credibility.</a:t>
            </a:r>
          </a:p>
          <a:p>
            <a:r>
              <a:t/>
            </a:r>
          </a:p>
          <a:p>
            <a:r>
              <a:t>Activity 4: Draft Preliminary Case for Change</a:t>
            </a:r>
          </a:p>
          <a:p>
            <a:r>
              <a:t>The BA consolidates into investment-grade document:</a:t>
            </a:r>
          </a:p>
          <a:p>
            <a:r>
              <a:t/>
            </a:r>
          </a:p>
          <a:p>
            <a:r>
              <a:t>Section 1: Executive Summary</a:t>
            </a:r>
          </a:p>
          <a:p>
            <a:r>
              <a:t>- Strategic outcomes from Phase 1</a:t>
            </a:r>
          </a:p>
          <a:p>
            <a:r>
              <a:t>- Total benefits over 3 years</a:t>
            </a:r>
          </a:p>
          <a:p>
            <a:r>
              <a:t>- Total costs (implementation + BAU)</a:t>
            </a:r>
          </a:p>
          <a:p>
            <a:r>
              <a:t>- Net benefit and payback period</a:t>
            </a:r>
          </a:p>
          <a:p>
            <a:r>
              <a:t/>
            </a:r>
          </a:p>
          <a:p>
            <a:r>
              <a:t>Section 2: Benefits by Category</a:t>
            </a:r>
          </a:p>
          <a:p>
            <a:r>
              <a:t>- Efficiency benefits: £X annually</a:t>
            </a:r>
          </a:p>
          <a:p>
            <a:r>
              <a:t>- Compliance benefits: £Y cost avoidance</a:t>
            </a:r>
          </a:p>
          <a:p>
            <a:r>
              <a:t>- Growth benefits: £Z revenue enablement</a:t>
            </a:r>
          </a:p>
          <a:p>
            <a:r>
              <a:t/>
            </a:r>
          </a:p>
          <a:p>
            <a:r>
              <a:t>Section 3: Costs</a:t>
            </a:r>
          </a:p>
          <a:p>
            <a:r>
              <a:t>- Software licenses: £A</a:t>
            </a:r>
          </a:p>
          <a:p>
            <a:r>
              <a:t>- Implementation partner: £B  </a:t>
            </a:r>
          </a:p>
          <a:p>
            <a:r>
              <a:t>- Internal resources: £C</a:t>
            </a:r>
          </a:p>
          <a:p>
            <a:r>
              <a:t>- Change management: £D</a:t>
            </a:r>
          </a:p>
          <a:p>
            <a:r>
              <a:t>- BAU increase: £E annually</a:t>
            </a:r>
          </a:p>
          <a:p>
            <a:r>
              <a:t/>
            </a:r>
          </a:p>
          <a:p>
            <a:r>
              <a:t>Section 4: ROI Model</a:t>
            </a:r>
          </a:p>
          <a:p>
            <a:r>
              <a:t>- Quarterly cumulative benefits vs costs</a:t>
            </a:r>
          </a:p>
          <a:p>
            <a:r>
              <a:t>- Break-even point</a:t>
            </a:r>
          </a:p>
          <a:p>
            <a:r>
              <a:t>- 3-year NPV</a:t>
            </a:r>
          </a:p>
          <a:p>
            <a:r>
              <a:t/>
            </a:r>
          </a:p>
          <a:p>
            <a:r>
              <a:t>Section 5: Assumptions &amp; Risks</a:t>
            </a:r>
          </a:p>
          <a:p>
            <a:r>
              <a:t>- Key assumptions requiring validation</a:t>
            </a:r>
          </a:p>
          <a:p>
            <a:r>
              <a:t>- Sensitivity analysis: What if adoption is slower?</a:t>
            </a:r>
          </a:p>
          <a:p>
            <a:r>
              <a:t>- Risks to benefit realisation</a:t>
            </a:r>
          </a:p>
          <a:p>
            <a:r>
              <a:t/>
            </a:r>
          </a:p>
          <a:p>
            <a:r>
              <a:t>Mark clearly: "PRELIMINARY - For Workshop Validation"</a:t>
            </a:r>
          </a:p>
          <a:p>
            <a:r>
              <a:t/>
            </a:r>
          </a:p>
          <a:p>
            <a:r>
              <a:t>Activity 5: Create Success Measures Matrix Template</a:t>
            </a:r>
          </a:p>
          <a:p>
            <a:r>
              <a:t>This becomes the Phase 5 tracking tool. Pre-fill everything except Owner column:</a:t>
            </a:r>
          </a:p>
          <a:p>
            <a:r>
              <a:t/>
            </a:r>
          </a:p>
          <a:p>
            <a:r>
              <a:t>| Benefit | KPI | Baseline | Target (by when) | Measurement | Owner | Review Cadence |</a:t>
            </a:r>
          </a:p>
          <a:p>
            <a:r>
              <a:t>|---------|-----|----------|------------------|-------------|-------|----------------|</a:t>
            </a:r>
          </a:p>
          <a:p>
            <a:r>
              <a:t>| Faster month-end close | Days to close | 12 days | 5 days Month 12 | Finance calendar + ERP | [TBD in workshop] | Monthly |</a:t>
            </a:r>
          </a:p>
          <a:p>
            <a:r>
              <a:t>| Reduce invoice errors | Error % | 8% | 3% Month 6 | Invoice error log | [TBD in workshop] | Monthly |</a:t>
            </a:r>
          </a:p>
          <a:p>
            <a:r>
              <a:t/>
            </a:r>
          </a:p>
          <a:p>
            <a:r>
              <a:t>In workshop, functional leaders assign named owners and confirm tracking approach.</a:t>
            </a:r>
          </a:p>
          <a:p>
            <a:r>
              <a:t/>
            </a:r>
          </a:p>
          <a:p>
            <a:r>
              <a:t>[Distribution]</a:t>
            </a:r>
          </a:p>
          <a:p>
            <a:r>
              <a:t/>
            </a:r>
          </a:p>
          <a:p>
            <a:r>
              <a:t>Two days before workshop, BA distributes:</a:t>
            </a:r>
          </a:p>
          <a:p>
            <a:r>
              <a:t>1. DRAFT Benefits Map (full table with all benefits)</a:t>
            </a:r>
          </a:p>
          <a:p>
            <a:r>
              <a:t>2. Preliminary Case for Change (investment document)</a:t>
            </a:r>
          </a:p>
          <a:p>
            <a:r>
              <a:t>3. Success Measures Matrix Template (for owner assignment)</a:t>
            </a:r>
          </a:p>
          <a:p>
            <a:r>
              <a:t>4. Data Quality Assessment (flagging baselines needing validation)</a:t>
            </a:r>
          </a:p>
          <a:p>
            <a:r>
              <a:t/>
            </a:r>
          </a:p>
          <a:p>
            <a:r>
              <a:t>Email to functional leaders: "Please review your function's benefits. Validate the baselines we've used. Prepare to refine targets and assign owners in the workshop."</a:t>
            </a:r>
          </a:p>
          <a:p>
            <a:r>
              <a:t/>
            </a:r>
          </a:p>
          <a:p>
            <a:r>
              <a:t>[Timeline]</a:t>
            </a:r>
          </a:p>
          <a:p>
            <a:r>
              <a:t/>
            </a:r>
          </a:p>
          <a:p>
            <a:r>
              <a:t>Week -2: Functional pre-work due</a:t>
            </a:r>
          </a:p>
          <a:p>
            <a:r>
              <a:t>Week -2 to -1: BA + Finance BP synthesis (these 5 activities)</a:t>
            </a:r>
          </a:p>
          <a:p>
            <a:r>
              <a:t>Week -1 Thursday: DRAFT artefacts distributed</a:t>
            </a:r>
          </a:p>
          <a:p>
            <a:r>
              <a:t>Week 0: Workshop (validate, refine, approve)</a:t>
            </a:r>
          </a:p>
          <a:p>
            <a:r>
              <a:t>Week 0 +3 days: BA finalizes Benefits Map and Case for Change</a:t>
            </a:r>
          </a:p>
          <a:p>
            <a:r>
              <a:t/>
            </a:r>
          </a:p>
          <a:p>
            <a:r>
              <a:t>This synthesis work transforms raw functional data into an investment story.</a:t>
            </a:r>
          </a:p>
          <a:p>
            <a:r>
              <a:t/>
            </a:r>
          </a:p>
          <a:p>
            <a:r>
              <a:t>--- PRESENTER DEPTH ---</a:t>
            </a:r>
          </a:p>
          <a:p>
            <a:r>
              <a:t/>
            </a:r>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slide shows the Benefits Map, which is the core deliverable from Phase 2 workshop. This is how it's created.</a:t>
            </a:r>
          </a:p>
          <a:p>
            <a:r>
              <a:t/>
            </a:r>
          </a:p>
          <a:p>
            <a:r>
              <a:t>[What is the Benefits Map?]</a:t>
            </a:r>
          </a:p>
          <a:p>
            <a:r>
              <a:t/>
            </a:r>
          </a:p>
          <a:p>
            <a:r>
              <a:t>The Benefits Map is a structured table linking:</a:t>
            </a:r>
          </a:p>
          <a:p>
            <a:r>
              <a:t>- Capability (from Phase 1 Heatmap) → </a:t>
            </a:r>
          </a:p>
          <a:p>
            <a:r>
              <a:t>- Benefit (what improvement we're making) → </a:t>
            </a:r>
          </a:p>
          <a:p>
            <a:r>
              <a:t>- KPI (how we measure it) → </a:t>
            </a:r>
          </a:p>
          <a:p>
            <a:r>
              <a:t>- Baseline (where we are now) → </a:t>
            </a:r>
          </a:p>
          <a:p>
            <a:r>
              <a:t>- Target (where we're going) → </a:t>
            </a:r>
          </a:p>
          <a:p>
            <a:r>
              <a:t>- Owner (who's accountable)</a:t>
            </a:r>
          </a:p>
          <a:p>
            <a:r>
              <a:t/>
            </a:r>
          </a:p>
          <a:p>
            <a:r>
              <a:t>This creates a clear line of sight from strategic capabilities to measurable outcomes with named accountability.</a:t>
            </a:r>
          </a:p>
          <a:p>
            <a:r>
              <a:t/>
            </a:r>
          </a:p>
          <a:p>
            <a:r>
              <a:t>[Walking through the example]</a:t>
            </a:r>
          </a:p>
          <a:p>
            <a:r>
              <a:t/>
            </a:r>
          </a:p>
          <a:p>
            <a:r>
              <a:t>Row 1: Order-to-Cash capability</a:t>
            </a:r>
          </a:p>
          <a:p>
            <a:r>
              <a:t>- Benefit: Faster cash collection</a:t>
            </a:r>
          </a:p>
          <a:p>
            <a:r>
              <a:t>- KPI: Days Sales Outstanding (DSO)</a:t>
            </a:r>
          </a:p>
          <a:p>
            <a:r>
              <a:t>- Baseline: 45 days (current state from Finance pre-work)</a:t>
            </a:r>
          </a:p>
          <a:p>
            <a:r>
              <a:t>- Target: 35 days (10-day improvement)</a:t>
            </a:r>
          </a:p>
          <a:p>
            <a:r>
              <a:t>- Owner: CFO (accountable for this benefit)</a:t>
            </a:r>
          </a:p>
          <a:p>
            <a:r>
              <a:t/>
            </a:r>
          </a:p>
          <a:p>
            <a:r>
              <a:t>This means: The CFO commits that the ERP will enable faster cash collection, reducing DSO from 45 to 35 days, and the CFO is personally accountable for achieving this.</a:t>
            </a:r>
          </a:p>
          <a:p>
            <a:r>
              <a:t/>
            </a:r>
          </a:p>
          <a:p>
            <a:r>
              <a:t>Row 4: Financial Control capability</a:t>
            </a:r>
          </a:p>
          <a:p>
            <a:r>
              <a:t>- Benefit: Accelerate month-end close</a:t>
            </a:r>
          </a:p>
          <a:p>
            <a:r>
              <a:t>- KPI: Close cycle time</a:t>
            </a:r>
          </a:p>
          <a:p>
            <a:r>
              <a:t>- Baseline: 12 days (current state)</a:t>
            </a:r>
          </a:p>
          <a:p>
            <a:r>
              <a:t>- Target: 5 days (7-day improvement)</a:t>
            </a:r>
          </a:p>
          <a:p>
            <a:r>
              <a:t>- Owner: Financial Controller</a:t>
            </a:r>
          </a:p>
          <a:p>
            <a:r>
              <a:t/>
            </a:r>
          </a:p>
          <a:p>
            <a:r>
              <a:t>This is one of the most common ERP benefits. The Controller commits to reducing month-end close from 12 to 5 days using ERP automation and real-time data.</a:t>
            </a:r>
          </a:p>
          <a:p>
            <a:r>
              <a:t/>
            </a:r>
          </a:p>
          <a:p>
            <a:r>
              <a:t>[How this was created - the pre-drafted approach]</a:t>
            </a:r>
          </a:p>
          <a:p>
            <a:r>
              <a:t/>
            </a:r>
          </a:p>
          <a:p>
            <a:r>
              <a:t>This Benefits Map didn't get created from scratch in the workshop. Here's the actual process:</a:t>
            </a:r>
          </a:p>
          <a:p>
            <a:r>
              <a:t/>
            </a:r>
          </a:p>
          <a:p>
            <a:r>
              <a:t>Pre-Work (2 weeks before Phase 2 workshop):</a:t>
            </a:r>
          </a:p>
          <a:p>
            <a:r>
              <a:t>Functional leaders collected baseline data:</a:t>
            </a:r>
          </a:p>
          <a:p>
            <a:r>
              <a:t>- CFO: "Our current DSO is 45 days based on last quarter average"</a:t>
            </a:r>
          </a:p>
          <a:p>
            <a:r>
              <a:t>- Controller: "Month-end close took 12 days last month"</a:t>
            </a:r>
          </a:p>
          <a:p>
            <a:r>
              <a:t>- COO: "Order error rate is 8% based on last 3 months"</a:t>
            </a:r>
          </a:p>
          <a:p>
            <a:r>
              <a:t/>
            </a:r>
          </a:p>
          <a:p>
            <a:r>
              <a:t>Business Architect Pre-Workshop Synthesis (1 week before):</a:t>
            </a:r>
          </a:p>
          <a:p>
            <a:r>
              <a:t>- BA received all functional leader pre-work</a:t>
            </a:r>
          </a:p>
          <a:p>
            <a:r>
              <a:t>- BA created DRAFT Benefits Map by:</a:t>
            </a:r>
          </a:p>
          <a:p>
            <a:r>
              <a:t>  • Linking capabilities from Phase 1 Heatmap</a:t>
            </a:r>
          </a:p>
          <a:p>
            <a:r>
              <a:t>  • Mapping benefits to strategic outcomes from Vision Alignment Charter</a:t>
            </a:r>
          </a:p>
          <a:p>
            <a:r>
              <a:t>  • Pre-filling baselines using functional leader data</a:t>
            </a:r>
          </a:p>
          <a:p>
            <a:r>
              <a:t>  • Proposing initial targets based on industry benchmarks</a:t>
            </a:r>
          </a:p>
          <a:p>
            <a:r>
              <a:t>  • Identifying proposed owners based on Phase 1 role discussions</a:t>
            </a:r>
          </a:p>
          <a:p>
            <a:r>
              <a:t/>
            </a:r>
          </a:p>
          <a:p>
            <a:r>
              <a:t>Phase 2 Workshop (Baseline Validation &amp; Target Setting):</a:t>
            </a:r>
          </a:p>
          <a:p>
            <a:r>
              <a:t>Functional leaders validated and refined:</a:t>
            </a:r>
          </a:p>
          <a:p>
            <a:r>
              <a:t>- "Is the 45-day DSO baseline correct?" - CFO confirms</a:t>
            </a:r>
          </a:p>
          <a:p>
            <a:r>
              <a:t>- "Is 35 days achievable?" - Discussion: Industry best practice is 30-35 days, 35 days is realistic for Year 1</a:t>
            </a:r>
          </a:p>
          <a:p>
            <a:r>
              <a:t>- "CFO, will you own this benefit?" - CFO commits</a:t>
            </a:r>
          </a:p>
          <a:p>
            <a:r>
              <a:t/>
            </a:r>
          </a:p>
          <a:p>
            <a:r>
              <a:t>This process happened for every benefit in the map.</a:t>
            </a:r>
          </a:p>
          <a:p>
            <a:r>
              <a:t/>
            </a:r>
          </a:p>
          <a:p>
            <a:r>
              <a:t>The workshop was NOT about collecting data (that happened in pre-work). The workshop was about validating accuracy, setting realistic targets, and securing owner commitment.</a:t>
            </a:r>
          </a:p>
          <a:p>
            <a:r>
              <a:t/>
            </a:r>
          </a:p>
          <a:p>
            <a:r>
              <a:t>[How to Use - explain each bullet]</a:t>
            </a:r>
          </a:p>
          <a:p>
            <a:r>
              <a:t/>
            </a:r>
          </a:p>
          <a:p>
            <a:r>
              <a:t>Created during Phase 2 workshop based on BA pre-drafted version:</a:t>
            </a:r>
          </a:p>
          <a:p>
            <a:r>
              <a:t>- Don't show up to workshop with blank page</a:t>
            </a:r>
          </a:p>
          <a:p>
            <a:r>
              <a:t>- BA pre-drafts using functional data</a:t>
            </a:r>
          </a:p>
          <a:p>
            <a:r>
              <a:t>- Workshop validates and refines</a:t>
            </a:r>
          </a:p>
          <a:p>
            <a:r>
              <a:t/>
            </a:r>
          </a:p>
          <a:p>
            <a:r>
              <a:t>Validated in workshop:</a:t>
            </a:r>
          </a:p>
          <a:p>
            <a:r>
              <a:t>- Functional leaders confirm baselines are accurate (not estimates)</a:t>
            </a:r>
          </a:p>
          <a:p>
            <a:r>
              <a:t>- Targets are realistic (not aspirational)</a:t>
            </a:r>
          </a:p>
          <a:p>
            <a:r>
              <a:t>- Owners are committed (not voluntold)</a:t>
            </a:r>
          </a:p>
          <a:p>
            <a:r>
              <a:t/>
            </a:r>
          </a:p>
          <a:p>
            <a:r>
              <a:t>Named owners assigned:</a:t>
            </a:r>
          </a:p>
          <a:p>
            <a:r>
              <a:t>- Not "Finance owns this" but "Sarah Johnson, Financial Controller owns this"</a:t>
            </a:r>
          </a:p>
          <a:p>
            <a:r>
              <a:t>- Each owner explicitly accepts: "Yes, I commit to this target"</a:t>
            </a:r>
          </a:p>
          <a:p>
            <a:r>
              <a:t>- If someone can't commit, either adjust target or find different owner</a:t>
            </a:r>
          </a:p>
          <a:p>
            <a:r>
              <a:t/>
            </a:r>
          </a:p>
          <a:p>
            <a:r>
              <a:t>Tracked monthly in Steering Committee during Phase 5:</a:t>
            </a:r>
          </a:p>
          <a:p>
            <a:r>
              <a:t>- Benefits Map becomes the tracking tool</a:t>
            </a:r>
          </a:p>
          <a:p>
            <a:r>
              <a:t>- Each month, benefit owners report:</a:t>
            </a:r>
          </a:p>
          <a:p>
            <a:r>
              <a:t>  • Current status toward target</a:t>
            </a:r>
          </a:p>
          <a:p>
            <a:r>
              <a:t>  • Risks to achievement</a:t>
            </a:r>
          </a:p>
          <a:p>
            <a:r>
              <a:t>  • Support needed from programme team or executives</a:t>
            </a:r>
          </a:p>
          <a:p>
            <a:r>
              <a:t>- This isn't passive reporting - it's active benefit management</a:t>
            </a:r>
          </a:p>
          <a:p>
            <a:r>
              <a:t/>
            </a:r>
          </a:p>
          <a:p>
            <a:r>
              <a:t>Expanded into Success Measures Matrix (Slide 25):</a:t>
            </a:r>
          </a:p>
          <a:p>
            <a:r>
              <a:t>- The Benefits Map is the foundation</a:t>
            </a:r>
          </a:p>
          <a:p>
            <a:r>
              <a:t>- Success Measures Matrix adds detail:</a:t>
            </a:r>
          </a:p>
          <a:p>
            <a:r>
              <a:t>  • How exactly is it measured? (data source, calculation method)</a:t>
            </a:r>
          </a:p>
          <a:p>
            <a:r>
              <a:t>  • Review cadence (monthly, quarterly)</a:t>
            </a:r>
          </a:p>
          <a:p>
            <a:r>
              <a:t>  • Current status tracking</a:t>
            </a:r>
          </a:p>
          <a:p>
            <a:r>
              <a:t>- Slide 25 shows the expanded version</a:t>
            </a:r>
          </a:p>
          <a:p>
            <a:r>
              <a:t/>
            </a:r>
          </a:p>
          <a:p>
            <a:r>
              <a:t>[Linkage to Phase 1 - blue box]</a:t>
            </a:r>
          </a:p>
          <a:p>
            <a:r>
              <a:t/>
            </a:r>
          </a:p>
          <a:p>
            <a:r>
              <a:t>Every benefit in this map traces back to strategic outcomes defined in Phase 1 Vision Alignment Charter.</a:t>
            </a:r>
          </a:p>
          <a:p>
            <a:r>
              <a:t/>
            </a:r>
          </a:p>
          <a:p>
            <a:r>
              <a:t>Example:</a:t>
            </a:r>
          </a:p>
          <a:p>
            <a:r>
              <a:t>Strategic Outcome (Phase 1): "Financial control and compliance"</a:t>
            </a:r>
          </a:p>
          <a:p>
            <a:r>
              <a:t>↓</a:t>
            </a:r>
          </a:p>
          <a:p>
            <a:r>
              <a:t>Capabilities (Phase 1 Heatmap): Order-to-Cash, Financial Control</a:t>
            </a:r>
          </a:p>
          <a:p>
            <a:r>
              <a:t>↓</a:t>
            </a:r>
          </a:p>
          <a:p>
            <a:r>
              <a:t>Benefits (Phase 2 Map): "Faster cash collection", "Accelerate month-end"</a:t>
            </a:r>
          </a:p>
          <a:p>
            <a:r>
              <a:t>↓</a:t>
            </a:r>
          </a:p>
          <a:p>
            <a:r>
              <a:t>KPIs (Phase 2): DSO, Close cycle time</a:t>
            </a:r>
          </a:p>
          <a:p>
            <a:r>
              <a:t>↓</a:t>
            </a:r>
          </a:p>
          <a:p>
            <a:r>
              <a:t>Tracking (Phase 5): Monthly reporting by CFO and Controller</a:t>
            </a:r>
          </a:p>
          <a:p>
            <a:r>
              <a:t/>
            </a:r>
          </a:p>
          <a:p>
            <a:r>
              <a:t>This linkage ensures every benefit supports a strategic outcome. We don't track benefits just because they're measurable - we track them because they deliver strategic value.</a:t>
            </a:r>
          </a:p>
          <a:p>
            <a:r>
              <a:t/>
            </a:r>
          </a:p>
          <a:p>
            <a:r>
              <a:t>If a benefit can't be linked to a strategic outcome, question whether it should be in the programme.</a:t>
            </a:r>
          </a:p>
          <a:p>
            <a:r>
              <a:t/>
            </a:r>
          </a:p>
          <a:p>
            <a:r>
              <a:t>[Key Reminder - green box]</a:t>
            </a:r>
          </a:p>
          <a:p>
            <a:r>
              <a:t/>
            </a:r>
          </a:p>
          <a:p>
            <a:r>
              <a:t>"Benefits Map is the foundation for Phase 5 benefits tracking."</a:t>
            </a:r>
          </a:p>
          <a:p>
            <a:r>
              <a:t/>
            </a:r>
          </a:p>
          <a:p>
            <a:r>
              <a:t>This is not just a workshop output that gets filed away. This becomes THE tracking tool for the entire programme.</a:t>
            </a:r>
          </a:p>
          <a:p>
            <a:r>
              <a:t/>
            </a:r>
          </a:p>
          <a:p>
            <a:r>
              <a:t>Without accurate baselines:</a:t>
            </a:r>
          </a:p>
          <a:p>
            <a:r>
              <a:t>- You can't prove benefit realisation</a:t>
            </a:r>
          </a:p>
          <a:p>
            <a:r>
              <a:t>- "We improved month-end close" - from what to what?</a:t>
            </a:r>
          </a:p>
          <a:p>
            <a:r>
              <a:t>- No credibility with CFO or Board</a:t>
            </a:r>
          </a:p>
          <a:p>
            <a:r>
              <a:t/>
            </a:r>
          </a:p>
          <a:p>
            <a:r>
              <a:t>Without committed owners:</a:t>
            </a:r>
          </a:p>
          <a:p>
            <a:r>
              <a:t>- Benefits become "someone should track this"</a:t>
            </a:r>
          </a:p>
          <a:p>
            <a:r>
              <a:t>- No accountability when targets are missed</a:t>
            </a:r>
          </a:p>
          <a:p>
            <a:r>
              <a:t>- Programme declares success but business sees no value</a:t>
            </a:r>
          </a:p>
          <a:p>
            <a:r>
              <a:t/>
            </a:r>
          </a:p>
          <a:p>
            <a:r>
              <a:t>The quality of Phase 2 workshop determines the credibility of Phase 5 benefit reporting.</a:t>
            </a:r>
          </a:p>
          <a:p>
            <a:r>
              <a:t/>
            </a:r>
          </a:p>
          <a:p>
            <a:r>
              <a:t>[Transition to Success Measures Matrix]</a:t>
            </a:r>
          </a:p>
          <a:p>
            <a:r>
              <a:t/>
            </a:r>
          </a:p>
          <a:p>
            <a:r>
              <a:t>You'll see on Slide 25 how this Benefits Map expands into the Success Measures Matrix with additional detail on measurement approach and tracking cadence.</a:t>
            </a:r>
          </a:p>
          <a:p>
            <a:r>
              <a:t/>
            </a:r>
          </a:p>
          <a:p>
            <a:r>
              <a:t>The Benefits Map is the "what and who" (what benefits, who owns them).</a:t>
            </a:r>
          </a:p>
          <a:p>
            <a:r>
              <a:t>The Success Measures Matrix is the "how and when" (how we measure, when we review).</a:t>
            </a:r>
          </a:p>
          <a:p>
            <a:r>
              <a:t/>
            </a:r>
          </a:p>
          <a:p>
            <a:r>
              <a:t>Both are essential for benefit realisation management.</a:t>
            </a:r>
          </a:p>
          <a:p>
            <a:r>
              <a:t/>
            </a:r>
          </a:p>
          <a:p>
            <a:r>
              <a:t>[Summary]</a:t>
            </a:r>
          </a:p>
          <a:p>
            <a:r>
              <a:t/>
            </a:r>
          </a:p>
          <a:p>
            <a:r>
              <a:t>The Benefits Map is:</a:t>
            </a:r>
          </a:p>
          <a:p>
            <a:r>
              <a:t>- Created in Phase 2 workshop (validated from BA pre-draft)</a:t>
            </a:r>
          </a:p>
          <a:p>
            <a:r>
              <a:t>- Based on actual baseline data (not estimates)</a:t>
            </a:r>
          </a:p>
          <a:p>
            <a:r>
              <a:t>- Owned by named individuals (not roles)</a:t>
            </a:r>
          </a:p>
          <a:p>
            <a:r>
              <a:t>- Linked to strategic outcomes (from Phase 1)</a:t>
            </a:r>
          </a:p>
          <a:p>
            <a:r>
              <a:t>- Foundation for Phase 5 tracking (not just a workshop artefact)</a:t>
            </a:r>
          </a:p>
          <a:p>
            <a:r>
              <a:t/>
            </a:r>
          </a:p>
          <a:p>
            <a:r>
              <a:t>This is why Phase 2 workshop is a full day - we need time to validate every baseline, debate every target, and secure every owner commitment. It's worth the investment.</a:t>
            </a:r>
          </a:p>
          <a:p>
            <a:r>
              <a:t/>
            </a:r>
          </a:p>
          <a:p>
            <a:r>
              <a:t>--- PRESENTER DEPTH ---</a:t>
            </a:r>
          </a:p>
          <a:p>
            <a:r>
              <a:t/>
            </a:r>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matrix shows what success looks like across every dimension of the programme — not just financial benefits.</a:t>
            </a:r>
          </a:p>
          <a:p>
            <a:r>
              <a:t>Each row is specific and measurable. Take the efficiency example: month-end close. Baseline is 8 days, target is 5 days by Month 3, measured via the Finance calendar and ERP close dates, owned by the Financial Controller, reviewed monthly. There is no ambiguity — everyone knows what success means and who is accountable.</a:t>
            </a:r>
          </a:p>
          <a:p>
            <a:r>
              <a:t>Notice the diversity of measures. We track financial value, working capital, efficiency, customer service, data quality, risk and compliance, user adoption, delivery health, and platform health. This prevents the common mistake of optimising one dimension while others degrade — for example, hitting financial targets but with poor user adoption that erodes value over time.</a:t>
            </a:r>
          </a:p>
          <a:p>
            <a:r>
              <a:t>The adoption measure is worth highlighting. Active usage of 85 percent within 8 weeks is a leading indicator. If people are not using the system, the benefits will not materialise regardless of how well it was built. This is why adoption management is a governed workstream, not an afterthought.</a:t>
            </a:r>
          </a:p>
          <a:p>
            <a:r>
              <a:t>If an executive asks how we chose these measures, the answer is: every measure traces back to the Benefits Map from Phase 2 and the strategic outcomes from Phase 1. We measure what matters, not what is easy to measure.</a:t>
            </a:r>
          </a:p>
          <a:p/>
          <a:p>
            <a:r>
              <a:t>Note: Data Lead is the Client-side coordinator of the Data workstream from S2 to S17. Data Owners report into the Data Lead. See canonical reference for the full role definition.</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Like Phases 1 and 2, this workshop uses pre-drafted artefacts. We are NOT designing governance from scratch.</a:t>
            </a:r>
          </a:p>
          <a:p>
            <a:r>
              <a:t/>
            </a:r>
          </a:p>
          <a:p>
            <a:r>
              <a:t>[Explain the approach]</a:t>
            </a:r>
          </a:p>
          <a:p>
            <a:r>
              <a:t/>
            </a:r>
          </a:p>
          <a:p>
            <a:r>
              <a:t>Before this workshop, the Programme Manager has drafted the Governance Model based on:</a:t>
            </a:r>
          </a:p>
          <a:p>
            <a:r>
              <a:t>- Strategic outcomes and guiding principles from Phase 1 Vision Alignment Charter</a:t>
            </a:r>
          </a:p>
          <a:p>
            <a:r>
              <a:t>- Benefits Map and benefit owners from Phase 2</a:t>
            </a:r>
          </a:p>
          <a:p>
            <a:r>
              <a:t>- Standard ERP programme governance best practices</a:t>
            </a:r>
          </a:p>
          <a:p>
            <a:r>
              <a:t/>
            </a:r>
          </a:p>
          <a:p>
            <a:r>
              <a:t>Today's purpose: Review the draft governance structure, refine role definitions, and most importantly - assign NAMED INDIVIDUALS to every key role.</a:t>
            </a:r>
          </a:p>
          <a:p>
            <a:r>
              <a:t/>
            </a:r>
          </a:p>
          <a:p>
            <a:r>
              <a:t>Why this approach works:</a:t>
            </a:r>
          </a:p>
          <a:p>
            <a:r>
              <a:t>- 4 hours is spent on role assignment and decision rights, not designing governance frameworks</a:t>
            </a:r>
          </a:p>
          <a:p>
            <a:r>
              <a:t>- PM provides best-practice governance structure; you adapt to your organisation</a:t>
            </a:r>
          </a:p>
          <a:p>
            <a:r>
              <a:t>- We leave with named individuals committed to roles, not generic "Finance will provide someone"</a:t>
            </a:r>
          </a:p>
          <a:p>
            <a:r>
              <a:t/>
            </a:r>
          </a:p>
          <a:p>
            <a:r>
              <a:t>[Critical message upfront]</a:t>
            </a:r>
          </a:p>
          <a:p>
            <a:r>
              <a:t/>
            </a:r>
          </a:p>
          <a:p>
            <a:r>
              <a:t>The most important output of this workshop is NAMED ROLE ASSIGNMENTS. We will not accept:</a:t>
            </a:r>
          </a:p>
          <a:p>
            <a:r>
              <a:t>- "Finance will nominate someone later"</a:t>
            </a:r>
          </a:p>
          <a:p>
            <a:r>
              <a:t>- "We'll figure out who the Process Owner is after the workshop"</a:t>
            </a:r>
          </a:p>
          <a:p>
            <a:r>
              <a:t>- "TBD"</a:t>
            </a:r>
          </a:p>
          <a:p>
            <a:r>
              <a:t/>
            </a:r>
          </a:p>
          <a:p>
            <a:r>
              <a:t>Every role must have a named individual assigned today, or we don't have governance.</a:t>
            </a:r>
          </a:p>
          <a:p>
            <a:r>
              <a:t/>
            </a:r>
          </a:p>
          <a:p>
            <a:r>
              <a:t>[Walk through agenda]</a:t>
            </a:r>
          </a:p>
          <a:p>
            <a:r>
              <a:t/>
            </a:r>
          </a:p>
          <a:p>
            <a:r>
              <a:t>0:00-0:20: Context Setting &amp; Governance Overview</a:t>
            </a:r>
          </a:p>
          <a:p>
            <a:r>
              <a:t>PM presents governance principles that flow from Phase 1:</a:t>
            </a:r>
          </a:p>
          <a:p>
            <a:r>
              <a:t>- Decisions are made once, then implemented (from Guiding Principles)</a:t>
            </a:r>
          </a:p>
          <a:p>
            <a:r>
              <a:t>- Executive accountability for outcomes, not just deliverables</a:t>
            </a:r>
          </a:p>
          <a:p>
            <a:r>
              <a:t>- Benefit owners drive value realisation, not programme team</a:t>
            </a:r>
          </a:p>
          <a:p>
            <a:r>
              <a:t/>
            </a:r>
          </a:p>
          <a:p>
            <a:r>
              <a:t>PM presents DRAFT Governance Model showing:</a:t>
            </a:r>
          </a:p>
          <a:p>
            <a:r>
              <a:t>- Steering Committee (monthly, executives, strategic decisions)</a:t>
            </a:r>
          </a:p>
          <a:p>
            <a:r>
              <a:t>- Design Authority (bi-weekly, delivery team + process owners, solution decisions)</a:t>
            </a:r>
          </a:p>
          <a:p>
            <a:r>
              <a:t>- Working Groups (as needed, subject matter experts, detailed design)</a:t>
            </a:r>
          </a:p>
          <a:p>
            <a:r>
              <a:t/>
            </a:r>
          </a:p>
          <a:p>
            <a:r>
              <a:t>Your job: Confirm this structure makes sense for your organisation.</a:t>
            </a:r>
          </a:p>
          <a:p>
            <a:r>
              <a:t/>
            </a:r>
          </a:p>
          <a:p>
            <a:r>
              <a:t>0:20-1:10: Governance Structure Design (50 minutes)</a:t>
            </a:r>
          </a:p>
          <a:p>
            <a:r>
              <a:t>Review each governance forum:</a:t>
            </a:r>
          </a:p>
          <a:p>
            <a:r>
              <a:t/>
            </a:r>
          </a:p>
          <a:p>
            <a:r>
              <a:t>Steering Committee:</a:t>
            </a:r>
          </a:p>
          <a:p>
            <a:r>
              <a:t>- Proposed members: Executive Sponsor (chair), CFO, COO, CIO, BU Leaders, PM</a:t>
            </a:r>
          </a:p>
          <a:p>
            <a:r>
              <a:t>- Decision rights: Scope changes &gt;£X, resource escalations, benefit target changes</a:t>
            </a:r>
          </a:p>
          <a:p>
            <a:r>
              <a:t>- Cadence: Monthly (2 hours)</a:t>
            </a:r>
          </a:p>
          <a:p>
            <a:r>
              <a:t>- Challenge: "Is this the right membership? Are decision thresholds appropriate?"</a:t>
            </a:r>
          </a:p>
          <a:p>
            <a:r>
              <a:t/>
            </a:r>
          </a:p>
          <a:p>
            <a:r>
              <a:t>Design Authority:</a:t>
            </a:r>
          </a:p>
          <a:p>
            <a:r>
              <a:t>- Proposed members: PM (chair), BA, Solution Architect, Process Owners, Change Lead</a:t>
            </a:r>
          </a:p>
          <a:p>
            <a:r>
              <a:t>- Decision rights: Solution design, customisation approval, data model, integration approach</a:t>
            </a:r>
          </a:p>
          <a:p>
            <a:r>
              <a:t>- Cadence: Bi-weekly (1.5 hours) during Phase 4, monthly during Phase 5</a:t>
            </a:r>
          </a:p>
          <a:p>
            <a:r>
              <a:t>- Challenge: "Who should be permanent members vs. invited as needed?"</a:t>
            </a:r>
          </a:p>
          <a:p>
            <a:r>
              <a:t/>
            </a:r>
          </a:p>
          <a:p>
            <a:r>
              <a:t>Working Groups:</a:t>
            </a:r>
          </a:p>
          <a:p>
            <a:r>
              <a:t>- Examples: Finance Working Group, Supply Chain Working Group, Data Migration Working Group</a:t>
            </a:r>
          </a:p>
          <a:p>
            <a:r>
              <a:t>- Led by Process Owners, supported by SMEs</a:t>
            </a:r>
          </a:p>
          <a:p>
            <a:r>
              <a:t>- Ad-hoc based on design needs</a:t>
            </a:r>
          </a:p>
          <a:p>
            <a:r>
              <a:t/>
            </a:r>
          </a:p>
          <a:p>
            <a:r>
              <a:t>Refine structure based on discussion. Key point: Keep it simple. Two main forums (Steering + Design Authority), working groups as needed.</a:t>
            </a:r>
          </a:p>
          <a:p>
            <a:r>
              <a:t/>
            </a:r>
          </a:p>
          <a:p>
            <a:r>
              <a:t>1:10-2:00: RACI Development &amp; Role Assignments (50 minutes - CRITICAL)</a:t>
            </a:r>
          </a:p>
          <a:p>
            <a:r>
              <a:t>This is the most important part of the workshop.</a:t>
            </a:r>
          </a:p>
          <a:p>
            <a:r>
              <a:t/>
            </a:r>
          </a:p>
          <a:p>
            <a:r>
              <a:t>PM presents DRAFT RACI matrix showing roles across 5 phases:</a:t>
            </a:r>
          </a:p>
          <a:p>
            <a:r>
              <a:t>- Executive Sponsor</a:t>
            </a:r>
          </a:p>
          <a:p>
            <a:r>
              <a:t>- CFO / COO / CIO</a:t>
            </a:r>
          </a:p>
          <a:p>
            <a:r>
              <a:t>- Functional Leaders</a:t>
            </a:r>
          </a:p>
          <a:p>
            <a:r>
              <a:t>- Programme Manager</a:t>
            </a:r>
          </a:p>
          <a:p>
            <a:r>
              <a:t>- Business Architect</a:t>
            </a:r>
          </a:p>
          <a:p>
            <a:r>
              <a:t>- Solution Architect</a:t>
            </a:r>
          </a:p>
          <a:p>
            <a:r>
              <a:t>- Change Lead</a:t>
            </a:r>
          </a:p>
          <a:p>
            <a:r>
              <a:t>- Communications Lead</a:t>
            </a:r>
          </a:p>
          <a:p>
            <a:r>
              <a:t>- Process Owners (per function)</a:t>
            </a:r>
          </a:p>
          <a:p>
            <a:r>
              <a:t>- Benefit Owners (per benefit from Phase 2)</a:t>
            </a:r>
          </a:p>
          <a:p>
            <a:r>
              <a:t/>
            </a:r>
          </a:p>
          <a:p>
            <a:r>
              <a:t>For EACH role, we must:</a:t>
            </a:r>
          </a:p>
          <a:p>
            <a:r>
              <a:t>1. Review the proposed responsibilities across phases</a:t>
            </a:r>
          </a:p>
          <a:p>
            <a:r>
              <a:t>2. Confirm the role definition is clear</a:t>
            </a:r>
          </a:p>
          <a:p>
            <a:r>
              <a:t>3. ASSIGN A NAMED INDIVIDUAL</a:t>
            </a:r>
          </a:p>
          <a:p>
            <a:r>
              <a:t/>
            </a:r>
          </a:p>
          <a:p>
            <a:r>
              <a:t>Example:</a:t>
            </a:r>
          </a:p>
          <a:p>
            <a:r>
              <a:t>Role: Benefit Owner - Finance (Month-end Close Benefit)</a:t>
            </a:r>
          </a:p>
          <a:p>
            <a:r>
              <a:t>DRAFT RACI:</a:t>
            </a:r>
          </a:p>
          <a:p>
            <a:r>
              <a:t>- Phase 1: I (Informed of strategic intent)</a:t>
            </a:r>
          </a:p>
          <a:p>
            <a:r>
              <a:t>- Phase 2: R (Responsible for defining benefit and target)</a:t>
            </a:r>
          </a:p>
          <a:p>
            <a:r>
              <a:t>- Phase 3: R (Confirmed as benefit owner)</a:t>
            </a:r>
          </a:p>
          <a:p>
            <a:r>
              <a:t>- Phase 4: C (Consulted on design affecting benefit)</a:t>
            </a:r>
          </a:p>
          <a:p>
            <a:r>
              <a:t>- Phase 5: A (Accountable for benefit realisation)</a:t>
            </a:r>
          </a:p>
          <a:p>
            <a:r>
              <a:t/>
            </a:r>
          </a:p>
          <a:p>
            <a:r>
              <a:t>Workshop discussion:</a:t>
            </a:r>
          </a:p>
          <a:p>
            <a:r>
              <a:t>PM: "Who is the named individual for this role?"</a:t>
            </a:r>
          </a:p>
          <a:p>
            <a:r>
              <a:t>CFO: "Sarah Johnson, Financial Controller"</a:t>
            </a:r>
          </a:p>
          <a:p>
            <a:r>
              <a:t>PM: "Sarah, you're here. Do you accept this role and the responsibilities?"</a:t>
            </a:r>
          </a:p>
          <a:p>
            <a:r>
              <a:t>Sarah: "Yes, I commit to tracking month-end close from 12 to 5 days and reporting monthly."</a:t>
            </a:r>
          </a:p>
          <a:p>
            <a:r>
              <a:t/>
            </a:r>
          </a:p>
          <a:p>
            <a:r>
              <a:t>This happens for EVERY role. If someone isn't in the room, we call them or defer that specific benefit until next meeting. But we don't leave roles unassigned.</a:t>
            </a:r>
          </a:p>
          <a:p>
            <a:r>
              <a:t/>
            </a:r>
          </a:p>
          <a:p>
            <a:r>
              <a:t>2:15-3:00: Role Definitions &amp; Time Commitment</a:t>
            </a:r>
          </a:p>
          <a:p>
            <a:r>
              <a:t>For each assigned role, confirm:</a:t>
            </a:r>
          </a:p>
          <a:p>
            <a:r>
              <a:t/>
            </a:r>
          </a:p>
          <a:p>
            <a:r>
              <a:t>Time commitment:</a:t>
            </a:r>
          </a:p>
          <a:p>
            <a:r>
              <a:t>- Executive Sponsor: 4 hours/month (Steering Committee + 1:1s)</a:t>
            </a:r>
          </a:p>
          <a:p>
            <a:r>
              <a:t>- Programme Manager: Full-time</a:t>
            </a:r>
          </a:p>
          <a:p>
            <a:r>
              <a:t>- Business Architect: Full-time during Phases 1-3, 50% during Phases 4-5</a:t>
            </a:r>
          </a:p>
          <a:p>
            <a:r>
              <a:t>- Solution Architect: Full-time during Phase 4, 25% during Phase 5</a:t>
            </a:r>
          </a:p>
          <a:p>
            <a:r>
              <a:t>- Change Lead: Ramps from 25% to full-time through phases</a:t>
            </a:r>
          </a:p>
          <a:p>
            <a:r>
              <a:t>- Process Owners: 25% during Phase 4 (design), 10% during Phase 5</a:t>
            </a:r>
          </a:p>
          <a:p>
            <a:r>
              <a:t>- Benefit Owners: 5 hours/month during Phase 5 (benefit tracking)</a:t>
            </a:r>
          </a:p>
          <a:p>
            <a:r>
              <a:t/>
            </a:r>
          </a:p>
          <a:p>
            <a:r>
              <a:t>Key responsibilities per role - review and confirm.</a:t>
            </a:r>
          </a:p>
          <a:p>
            <a:r>
              <a:t/>
            </a:r>
          </a:p>
          <a:p>
            <a:r>
              <a:t>Identify gaps: "We don't have anyone assigned to Data Owner role - who should own customer master data?"</a:t>
            </a:r>
          </a:p>
          <a:p>
            <a:r>
              <a:t/>
            </a:r>
          </a:p>
          <a:p>
            <a:r>
              <a:t>3:00-3:45: Decision Frameworks &amp; Meeting Cadence</a:t>
            </a:r>
          </a:p>
          <a:p>
            <a:r>
              <a:t>Establish what decisions are made where:</a:t>
            </a:r>
          </a:p>
          <a:p>
            <a:r>
              <a:t/>
            </a:r>
          </a:p>
          <a:p>
            <a:r>
              <a:t>Steering Committee decides:</a:t>
            </a:r>
          </a:p>
          <a:p>
            <a:r>
              <a:t>- Scope changes affecting strategic outcomes or &gt;£X</a:t>
            </a:r>
          </a:p>
          <a:p>
            <a:r>
              <a:t>- Resource escalations (budget, people)</a:t>
            </a:r>
          </a:p>
          <a:p>
            <a:r>
              <a:t>- Benefit target changes</a:t>
            </a:r>
          </a:p>
          <a:p>
            <a:r>
              <a:t>- Go/No-Go for major phase gates</a:t>
            </a:r>
          </a:p>
          <a:p>
            <a:r>
              <a:t>- Executive escalations from Design Authority</a:t>
            </a:r>
          </a:p>
          <a:p>
            <a:r>
              <a:t/>
            </a:r>
          </a:p>
          <a:p>
            <a:r>
              <a:t>Design Authority decides:</a:t>
            </a:r>
          </a:p>
          <a:p>
            <a:r>
              <a:t>- Fit-to-standard vs. customisation</a:t>
            </a:r>
          </a:p>
          <a:p>
            <a:r>
              <a:t>- Data model and integration design</a:t>
            </a:r>
          </a:p>
          <a:p>
            <a:r>
              <a:t>- Scope prioritization within approved scope</a:t>
            </a:r>
          </a:p>
          <a:p>
            <a:r>
              <a:t>- Change requests &lt;£X</a:t>
            </a:r>
          </a:p>
          <a:p>
            <a:r>
              <a:t>- Technical escalations</a:t>
            </a:r>
          </a:p>
          <a:p>
            <a:r>
              <a:t/>
            </a:r>
          </a:p>
          <a:p>
            <a:r>
              <a:t>Establish meeting cadence:</a:t>
            </a:r>
          </a:p>
          <a:p>
            <a:r>
              <a:t>- Steering Committee: Monthly, 2 hours, [specific day/time]</a:t>
            </a:r>
          </a:p>
          <a:p>
            <a:r>
              <a:t>- Design Authority: Bi-weekly during Phase 4, monthly during Phase 5, 1.5 hours</a:t>
            </a:r>
          </a:p>
          <a:p>
            <a:r>
              <a:t>- Working Groups: Weekly during active design periods</a:t>
            </a:r>
          </a:p>
          <a:p>
            <a:r>
              <a:t/>
            </a:r>
          </a:p>
          <a:p>
            <a:r>
              <a:t>Define escalation paths: Design Authority → Steering Committee (within 1 week)</a:t>
            </a:r>
          </a:p>
          <a:p>
            <a:r>
              <a:t/>
            </a:r>
          </a:p>
          <a:p>
            <a:r>
              <a:t>3:45-4:00: Governance Model Sign-off</a:t>
            </a:r>
          </a:p>
          <a:p>
            <a:r>
              <a:t>PM presents complete Governance Model document:</a:t>
            </a:r>
          </a:p>
          <a:p>
            <a:r>
              <a:t>- Governance structure (forums, membership, cadence)</a:t>
            </a:r>
          </a:p>
          <a:p>
            <a:r>
              <a:t>- RACI matrix with NAMED INDIVIDUALS</a:t>
            </a:r>
          </a:p>
          <a:p>
            <a:r>
              <a:t>- Role definitions with time commitments</a:t>
            </a:r>
          </a:p>
          <a:p>
            <a:r>
              <a:t>- Decision frameworks</a:t>
            </a:r>
          </a:p>
          <a:p>
            <a:r>
              <a:t>- Escalation paths</a:t>
            </a:r>
          </a:p>
          <a:p>
            <a:r>
              <a:t/>
            </a:r>
          </a:p>
          <a:p>
            <a:r>
              <a:t>Executive Sponsor approves.</a:t>
            </a:r>
          </a:p>
          <a:p>
            <a:r>
              <a:t/>
            </a:r>
          </a:p>
          <a:p>
            <a:r>
              <a:t>[Post-workshop actions]</a:t>
            </a:r>
          </a:p>
          <a:p>
            <a:r>
              <a:t/>
            </a:r>
          </a:p>
          <a:p>
            <a:r>
              <a:t>Within 48 hours:</a:t>
            </a:r>
          </a:p>
          <a:p>
            <a:r>
              <a:t>- PM finalizes Governance Model and circulates to all named individuals</a:t>
            </a:r>
          </a:p>
          <a:p>
            <a:r>
              <a:t>- PM sends role acceptance confirmations to each individual</a:t>
            </a:r>
          </a:p>
          <a:p>
            <a:r>
              <a:t>- PM schedules first Steering Committee and Design Authority meetings</a:t>
            </a:r>
          </a:p>
          <a:p>
            <a:r>
              <a:t>- Communications Lead announces governance structure to organisation</a:t>
            </a:r>
          </a:p>
          <a:p>
            <a:r>
              <a:t/>
            </a:r>
          </a:p>
          <a:p>
            <a:r>
              <a:t>[Critical success factor]</a:t>
            </a:r>
          </a:p>
          <a:p>
            <a:r>
              <a:t/>
            </a:r>
          </a:p>
          <a:p>
            <a:r>
              <a:t>We cannot leave this workshop without named role assignments. If we leave with "TBD" on any critical role, governance will fail.</a:t>
            </a:r>
          </a:p>
          <a:p>
            <a:r>
              <a:t/>
            </a:r>
          </a:p>
          <a:p>
            <a:r>
              <a:t>The ask today is commitment - not just conceptual agreement, but named individuals accepting specific responsibilities.</a:t>
            </a:r>
          </a:p>
          <a:p>
            <a:r>
              <a:t/>
            </a:r>
          </a:p>
          <a:p>
            <a:r>
              <a:t>--- PRESENTER DEPTH ---</a:t>
            </a:r>
          </a:p>
          <a:p>
            <a:r>
              <a:t/>
            </a:r>
          </a:p>
          <a:p>
            <a:r>
              <a:t>Executive Sponsor:</a:t>
            </a:r>
          </a:p>
          <a:p>
            <a:r>
              <a:t>The programme's single point of executive accountability — to the Board, to the senior team, and to the people delivering it. Beyond the gate decisions, sets the tone — provides political cover when delivery hits headwinds, unblocks the programme when escalations get stuck, and (often the earliest decision of all) chooses whether the organisation adopts a structured method like Keystone in the first place. Sponsor continuity is an under-protected risk on multi-year programmes — when a Sponsor changes mid-programme, the political momentum nearly always changes with them.</a:t>
            </a:r>
          </a:p>
          <a:p>
            <a:r>
              <a:t/>
            </a:r>
          </a:p>
          <a:p>
            <a:r>
              <a:t>Programme Manager:</a:t>
            </a:r>
          </a:p>
          <a:p>
            <a:r>
              <a:t>Typically a senior PMO or transformation veteran. Translates Sponsor direction into delivery action; owns the operational relationship with the SI Programme Director. The default first port of call when something goes wrong — and the role most often replaced when delivery slips badly. Distinct from Project Managers, who run individual workstreams.</a:t>
            </a:r>
          </a:p>
          <a:p>
            <a:r>
              <a:t/>
            </a:r>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a:p>
            <a:r>
              <a:t/>
            </a:r>
          </a:p>
          <a:p>
            <a:r>
              <a:t>Solution Architect (Client):</a:t>
            </a:r>
          </a:p>
          <a:p>
            <a:r>
              <a:t>The Client's technical authority — typically a senior IT or enterprise-architecture lead — and the counterweight to the SI Solution Architect. The person who calls "no" when the SI proposes a configuration that doesn't fit the wider IT estate or won't survive the next decade of change.</a:t>
            </a:r>
          </a:p>
          <a:p>
            <a:r>
              <a:t/>
            </a:r>
          </a:p>
          <a:p>
            <a:r>
              <a:t>Change Lead:</a:t>
            </a:r>
          </a:p>
          <a:p>
            <a:r>
              <a:t>A specialist role, not a generalist — and not the Programme Manager wearing two hats. Owns the change workstream as a governed activity track with deliverables and stage gates, not a soft-skills add-on at go-live. Pairs with Process Owners and Benefit Owners to translate design into role-level adoption — the work that decides whether the system gets used at the speed and quality the business case projected.</a:t>
            </a:r>
          </a:p>
          <a:p>
            <a:r>
              <a:t/>
            </a:r>
          </a:p>
          <a:p>
            <a:r>
              <a:t>--- (Site Readiness Lead) ---</a:t>
            </a:r>
          </a:p>
          <a:p>
            <a:r>
              <a:t/>
            </a:r>
          </a:p>
          <a:p>
            <a:r>
              <a:t>Site Readiness Lead (optional role - multi-site programmes only) - sometimes called Rollout Manager. For multi-site, multi-region or multi-brand programmes, one per site or per wave. Sits on site from Testing (S14) through Hypercare &amp; Stabilisation (S17). Pre-prepares the site for rollout: infrastructure readiness (network, hardware, environment access), Super User identification and training, freeing those Super Users from BAU during cutover and hypercare, liaison with site senior management, site tours for the programme team. The local face of the programme during cutover and hypercare for that site. Common in distributed estates - manufacturing sites, builders' merchants branches, retail regions. Single-site programmes don't need this role; the Cutover Lead and Hypercare Lead cover its responsibilities. Companion artefact: Site Readiness Checklist (Excel), one per site.</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Before stepping through the five phases, one thing to flag. The framework assumes you've already done Problem / Opportunity (S0) — somebody has identified the business need for ERP. We're here because that case has been made. Everything from this point forward is about how you align, govern, and deliver against it.</a:t>
            </a:r>
          </a:p>
          <a:p>
            <a:r>
              <a:t/>
            </a:r>
          </a:p>
          <a:p>
            <a:r>
              <a:t>Then walk briskly: five phases that keep the programme anchored to strategy, value, and clear decision-making. Phase 1 — agree the strategic intent. Phase 2 — turn that into a value story. Phase 3 — build the governance. Phase 4 — translate strategy into delivery choices. Phase 5 — measure benefits and stay aligned. Don't go deep here, you'll do each phase next.</a:t>
            </a:r>
          </a:p>
        </p:txBody>
      </p:sp>
      <p:sp>
        <p:nvSpPr>
          <p:cNvPr id="4" name="Slide Number Placeholder 3"/>
          <p:cNvSpPr>
            <a:spLocks noGrp="1"/>
          </p:cNvSpPr>
          <p:nvPr>
            <p:ph type="sldNum" sz="quarter" idx="5"/>
          </p:nvPr>
        </p:nvSpPr>
        <p:spPr/>
        <p:txBody>
          <a:bodyPr/>
          <a:lstStyle/>
          <a:p>
            <a:fld id="{48289770-871C-4F8F-8589-67FDFBB5F2BB}" type="slidenum">
              <a:rPr lang="en-GB" smtClean="0"/>
              <a:t>3</a:t>
            </a:fld>
            <a:endParaRPr lang="en-GB" dirty="0"/>
          </a:p>
        </p:txBody>
      </p:sp>
    </p:spTree>
    <p:extLst>
      <p:ext uri="{BB962C8B-B14F-4D97-AF65-F5344CB8AC3E}">
        <p14:creationId xmlns:p14="http://schemas.microsoft.com/office/powerpoint/2010/main" val="2150515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pre-work is about PREPARATION FOR DECISION-MAKING. You're not designing governance - the PM has drafted that. You're preparing to review, refine, and most importantly: commit named individuals to roles.</a:t>
            </a:r>
          </a:p>
          <a:p>
            <a:r>
              <a:t/>
            </a:r>
          </a:p>
          <a:p>
            <a:r>
              <a:t>[Set expectations]</a:t>
            </a:r>
          </a:p>
          <a:p>
            <a:r>
              <a:t/>
            </a:r>
          </a:p>
          <a:p>
            <a:r>
              <a:t>The Programme Manager will send you a pre-read package 1 week before the workshop containing:</a:t>
            </a:r>
          </a:p>
          <a:p>
            <a:r>
              <a:t>1. DRAFT Governance Model (forums, decision rights, meeting cadence)</a:t>
            </a:r>
          </a:p>
          <a:p>
            <a:r>
              <a:t>2. DRAFT RACI matrix (roles across 5 phases)</a:t>
            </a:r>
          </a:p>
          <a:p>
            <a:r>
              <a:t>3. Role definitions (responsibilities and time commitments)</a:t>
            </a:r>
          </a:p>
          <a:p>
            <a:r>
              <a:t>4. Decision type list (what decisions will arise during programme)</a:t>
            </a:r>
          </a:p>
          <a:p>
            <a:r>
              <a:t/>
            </a:r>
          </a:p>
          <a:p>
            <a:r>
              <a:t>Your pre-work is to review these drafts and come prepared to:</a:t>
            </a:r>
          </a:p>
          <a:p>
            <a:r>
              <a:t>- Assign specific people from your function to roles</a:t>
            </a:r>
          </a:p>
          <a:p>
            <a:r>
              <a:t>- Commit to your own role and time commitment</a:t>
            </a:r>
          </a:p>
          <a:p>
            <a:r>
              <a:t>- Make decisions about governance structure</a:t>
            </a:r>
          </a:p>
          <a:p>
            <a:r>
              <a:t/>
            </a:r>
          </a:p>
          <a:p>
            <a:r>
              <a:t>[Activity 1: Role Reflection (30 minutes)]</a:t>
            </a:r>
          </a:p>
          <a:p>
            <a:r>
              <a:t/>
            </a:r>
          </a:p>
          <a:p>
            <a:r>
              <a:t>Review the DRAFT RACI matrix. For your function, identify:</a:t>
            </a:r>
          </a:p>
          <a:p>
            <a:r>
              <a:t/>
            </a:r>
          </a:p>
          <a:p>
            <a:r>
              <a:t>Your own role:</a:t>
            </a:r>
          </a:p>
          <a:p>
            <a:r>
              <a:t>Example - CFO:</a:t>
            </a:r>
          </a:p>
          <a:p>
            <a:r>
              <a:t>- Proposed role: Steering Committee member, accountable for financial benefits realisation</a:t>
            </a:r>
          </a:p>
          <a:p>
            <a:r>
              <a:t>- Time commitment: 4 hours/month (2 hours Steering Committee, 2 hours 1:1s with PM)</a:t>
            </a:r>
          </a:p>
          <a:p>
            <a:r>
              <a:t>- Decision: "Yes, I commit" or "This won't work because..."</a:t>
            </a:r>
          </a:p>
          <a:p>
            <a:r>
              <a:t/>
            </a:r>
          </a:p>
          <a:p>
            <a:r>
              <a:t>Process Owner roles from your team:</a:t>
            </a:r>
          </a:p>
          <a:p>
            <a:r>
              <a:t>Example - CFO identifies:</a:t>
            </a:r>
          </a:p>
          <a:p>
            <a:r>
              <a:t>- Finance Process Owner: Sarah Johnson (Financial Controller)</a:t>
            </a:r>
          </a:p>
          <a:p>
            <a:r>
              <a:t>- Proposed time: 25% during Phase 4 design, 10% during Phase 5</a:t>
            </a:r>
          </a:p>
          <a:p>
            <a:r>
              <a:t>- Action: CFO speaks with Sarah before workshop: "Can you commit to this?"</a:t>
            </a:r>
          </a:p>
          <a:p>
            <a:r>
              <a:t/>
            </a:r>
          </a:p>
          <a:p>
            <a:r>
              <a:t>Benefit Owner roles from Phase 2 Benefits Map:</a:t>
            </a:r>
          </a:p>
          <a:p>
            <a:r>
              <a:t>Example - CFO identifies benefit owners:</a:t>
            </a:r>
          </a:p>
          <a:p>
            <a:r>
              <a:t>- Month-end close benefit (target 12→5 days): Sarah Johnson</a:t>
            </a:r>
          </a:p>
          <a:p>
            <a:r>
              <a:t>- DSO reduction benefit (target 52→45 days): Tom Williams (AR Manager)</a:t>
            </a:r>
          </a:p>
          <a:p>
            <a:r>
              <a:t>- P2P cycle time benefit (target 14→10 days): Maria Garcia (AP Manager)</a:t>
            </a:r>
          </a:p>
          <a:p>
            <a:r>
              <a:t>- Action: CFO confirms with each person before workshop</a:t>
            </a:r>
          </a:p>
          <a:p>
            <a:r>
              <a:t/>
            </a:r>
          </a:p>
          <a:p>
            <a:r>
              <a:t>Working Group participants:</a:t>
            </a:r>
          </a:p>
          <a:p>
            <a:r>
              <a:t>Who are the SMEs for detailed design work?</a:t>
            </a:r>
          </a:p>
          <a:p>
            <a:r>
              <a:t>- Chart of Accounts design: Senior Management Accountant</a:t>
            </a:r>
          </a:p>
          <a:p>
            <a:r>
              <a:t>- Financial controls: Internal Audit Manager</a:t>
            </a:r>
          </a:p>
          <a:p>
            <a:r>
              <a:t>- Reporting requirements: FP&amp;A Manager</a:t>
            </a:r>
          </a:p>
          <a:p>
            <a:r>
              <a:t/>
            </a:r>
          </a:p>
          <a:p>
            <a:r>
              <a:t>Come to workshop with a list of names per role.</a:t>
            </a:r>
          </a:p>
          <a:p>
            <a:r>
              <a:t/>
            </a:r>
          </a:p>
          <a:p>
            <a:r>
              <a:t>[Why this matters]</a:t>
            </a:r>
          </a:p>
          <a:p>
            <a:r>
              <a:t/>
            </a:r>
          </a:p>
          <a:p>
            <a:r>
              <a:t>If executives arrive unprepared to assign people, the workshop stalls:</a:t>
            </a:r>
          </a:p>
          <a:p>
            <a:r>
              <a:t/>
            </a:r>
          </a:p>
          <a:p>
            <a:r>
              <a:t>Bad scenario:</a:t>
            </a:r>
          </a:p>
          <a:p>
            <a:r>
              <a:t>PM: "Who is the Finance Process Owner?"</a:t>
            </a:r>
          </a:p>
          <a:p>
            <a:r>
              <a:t>CFO: "We'll need to think about that and get back to you"</a:t>
            </a:r>
          </a:p>
          <a:p>
            <a:r>
              <a:t>Result: Governance model incomplete, programme can't proceed</a:t>
            </a:r>
          </a:p>
          <a:p>
            <a:r>
              <a:t/>
            </a:r>
          </a:p>
          <a:p>
            <a:r>
              <a:t>Good scenario:</a:t>
            </a:r>
          </a:p>
          <a:p>
            <a:r>
              <a:t>PM: "Who is the Finance Process Owner?"</a:t>
            </a:r>
          </a:p>
          <a:p>
            <a:r>
              <a:t>CFO: "Sarah Johnson, Financial Controller. I've confirmed with her. She's committed."</a:t>
            </a:r>
          </a:p>
          <a:p>
            <a:r>
              <a:t>Result: Role assigned, programme moves forward</a:t>
            </a:r>
          </a:p>
          <a:p>
            <a:r>
              <a:t/>
            </a:r>
          </a:p>
          <a:p>
            <a:r>
              <a:t>The preparation is the commitment discussion BEFORE the workshop.</a:t>
            </a:r>
          </a:p>
          <a:p>
            <a:r>
              <a:t/>
            </a:r>
          </a:p>
          <a:p>
            <a:r>
              <a:t>[Activity 2: Decision Authority Review (20 minutes)]</a:t>
            </a:r>
          </a:p>
          <a:p>
            <a:r>
              <a:t/>
            </a:r>
          </a:p>
          <a:p>
            <a:r>
              <a:t>Review the list of decision types in the pre-read. Consider who should decide what.</a:t>
            </a:r>
          </a:p>
          <a:p>
            <a:r>
              <a:t/>
            </a:r>
          </a:p>
          <a:p>
            <a:r>
              <a:t>Example decision types:</a:t>
            </a:r>
          </a:p>
          <a:p>
            <a:r>
              <a:t>- "Chart of Accounts structure change"</a:t>
            </a:r>
          </a:p>
          <a:p>
            <a:r>
              <a:t>  → Your initial view: CFO decides (Steering Committee)</a:t>
            </a:r>
          </a:p>
          <a:p>
            <a:r>
              <a:t>  → Or should it be Design Authority (PM + BA + Finance Process Owner)?</a:t>
            </a:r>
          </a:p>
          <a:p>
            <a:r>
              <a:t>  → Flag for discussion if unclear</a:t>
            </a:r>
          </a:p>
          <a:p>
            <a:r>
              <a:t/>
            </a:r>
          </a:p>
          <a:p>
            <a:r>
              <a:t>- "Customization request: workflow for multi-currency invoices"</a:t>
            </a:r>
          </a:p>
          <a:p>
            <a:r>
              <a:t>  → Your initial view: Design Authority decides using "fit-to-standard" principle</a:t>
            </a:r>
          </a:p>
          <a:p>
            <a:r>
              <a:t>  → Or should CFO approve because it affects Finance?</a:t>
            </a:r>
          </a:p>
          <a:p>
            <a:r>
              <a:t>  → Flag for discussion</a:t>
            </a:r>
          </a:p>
          <a:p>
            <a:r>
              <a:t/>
            </a:r>
          </a:p>
          <a:p>
            <a:r>
              <a:t>- "Resource: Need 2 additional FTEs from Finance for data migration"</a:t>
            </a:r>
          </a:p>
          <a:p>
            <a:r>
              <a:t>  → Your initial view: CFO decides (resource allocation)</a:t>
            </a:r>
          </a:p>
          <a:p>
            <a:r>
              <a:t>  → Confirm in workshop</a:t>
            </a:r>
          </a:p>
          <a:p>
            <a:r>
              <a:t/>
            </a:r>
          </a:p>
          <a:p>
            <a:r>
              <a:t>Think about past projects:</a:t>
            </a:r>
          </a:p>
          <a:p>
            <a:r>
              <a:t>- What decisions caused delays because authority was unclear?</a:t>
            </a:r>
          </a:p>
          <a:p>
            <a:r>
              <a:t>- What decisions got escalated unnecessarily?</a:t>
            </a:r>
          </a:p>
          <a:p>
            <a:r>
              <a:t>- What decisions were made at wrong level?</a:t>
            </a:r>
          </a:p>
          <a:p>
            <a:r>
              <a:t/>
            </a:r>
          </a:p>
          <a:p>
            <a:r>
              <a:t>Come prepared to discuss these patterns.</a:t>
            </a:r>
          </a:p>
          <a:p>
            <a:r>
              <a:t/>
            </a:r>
          </a:p>
          <a:p>
            <a:r>
              <a:t>[Activity 3: Calendar Planning (15 minutes)]</a:t>
            </a:r>
          </a:p>
          <a:p>
            <a:r>
              <a:t/>
            </a:r>
          </a:p>
          <a:p>
            <a:r>
              <a:t>The pre-read will specify governance meeting cadence:</a:t>
            </a:r>
          </a:p>
          <a:p>
            <a:r>
              <a:t>- Steering Committee: Monthly, 2 hours, first Wednesday of month (tentative)</a:t>
            </a:r>
          </a:p>
          <a:p>
            <a:r>
              <a:t>- Design Authority: Bi-weekly during Phase 4, 1.5 hours</a:t>
            </a:r>
          </a:p>
          <a:p>
            <a:r>
              <a:t/>
            </a:r>
          </a:p>
          <a:p>
            <a:r>
              <a:t>Actions:</a:t>
            </a:r>
          </a:p>
          <a:p>
            <a:r>
              <a:t>1. Block time in your calendar for next 12 months of Steering Committees</a:t>
            </a:r>
          </a:p>
          <a:p>
            <a:r>
              <a:t>2. Identify blackout periods when you're unavailable:</a:t>
            </a:r>
          </a:p>
          <a:p>
            <a:r>
              <a:t>   - Quarter-end close periods</a:t>
            </a:r>
          </a:p>
          <a:p>
            <a:r>
              <a:t>   - Annual audit season</a:t>
            </a:r>
          </a:p>
          <a:p>
            <a:r>
              <a:t>   - Holiday blackouts</a:t>
            </a:r>
          </a:p>
          <a:p>
            <a:r>
              <a:t>   - Known travel commitments</a:t>
            </a:r>
          </a:p>
          <a:p>
            <a:r>
              <a:t/>
            </a:r>
          </a:p>
          <a:p>
            <a:r>
              <a:t>3. Inform your assistant that programme governance meetings are high priority - don't schedule over them</a:t>
            </a:r>
          </a:p>
          <a:p>
            <a:r>
              <a:t/>
            </a:r>
          </a:p>
          <a:p>
            <a:r>
              <a:t>Why this matters:</a:t>
            </a:r>
          </a:p>
          <a:p>
            <a:r>
              <a:t>If governance meetings keep getting rescheduled because executives are unavailable, programme momentum dies. Block the time now.</a:t>
            </a:r>
          </a:p>
          <a:p>
            <a:r>
              <a:t/>
            </a:r>
          </a:p>
          <a:p>
            <a:r>
              <a:t>[CRITICAL MESSAGE - Bottom red box]</a:t>
            </a:r>
          </a:p>
          <a:p>
            <a:r>
              <a:t/>
            </a:r>
          </a:p>
          <a:p>
            <a:r>
              <a:t>Come to Workshop Prepared to Assign Named Individuals</a:t>
            </a:r>
          </a:p>
          <a:p>
            <a:r>
              <a:t/>
            </a:r>
          </a:p>
          <a:p>
            <a:r>
              <a:t>This cannot be emphasized enough. The workshop will fail if executives arrive saying "we'll nominate someone later."</a:t>
            </a:r>
          </a:p>
          <a:p>
            <a:r>
              <a:t/>
            </a:r>
          </a:p>
          <a:p>
            <a:r>
              <a:t>What "prepared" means:</a:t>
            </a:r>
          </a:p>
          <a:p>
            <a:r>
              <a:t>1. You've reviewed the DRAFT RACI</a:t>
            </a:r>
          </a:p>
          <a:p>
            <a:r>
              <a:t>2. You've identified specific people for each role from your function</a:t>
            </a:r>
          </a:p>
          <a:p>
            <a:r>
              <a:t>3. You've spoken with those people and confirmed they can commit</a:t>
            </a:r>
          </a:p>
          <a:p>
            <a:r>
              <a:t>4. You arrive ready to say names, not "TBD"</a:t>
            </a:r>
          </a:p>
          <a:p>
            <a:r>
              <a:t/>
            </a:r>
          </a:p>
          <a:p>
            <a:r>
              <a:t>If someone you want to assign can't attend the workshop:</a:t>
            </a:r>
          </a:p>
          <a:p>
            <a:r>
              <a:t>- Get their pre-approval: "If assigned this role in the workshop, will you accept?" </a:t>
            </a:r>
          </a:p>
          <a:p>
            <a:r>
              <a:t>- Or bring an alternate decision-maker who can commit on their behalf</a:t>
            </a:r>
          </a:p>
          <a:p>
            <a:r>
              <a:t/>
            </a:r>
          </a:p>
          <a:p>
            <a:r>
              <a:t>Acceptable: "Sarah Johnson is our Finance Process Owner. I've confirmed with her."</a:t>
            </a:r>
          </a:p>
          <a:p>
            <a:r>
              <a:t>Not acceptable: "We'll figure out Finance Process Owner after the workshop."</a:t>
            </a:r>
          </a:p>
          <a:p>
            <a:r>
              <a:t/>
            </a:r>
          </a:p>
          <a:p>
            <a:r>
              <a:t>[Pre-read distribution]</a:t>
            </a:r>
          </a:p>
          <a:p>
            <a:r>
              <a:t/>
            </a:r>
          </a:p>
          <a:p>
            <a:r>
              <a:t>Programme Manager sends 1 week before workshop:</a:t>
            </a:r>
          </a:p>
          <a:p>
            <a:r>
              <a:t>1. DRAFT Governance Model (2-3 pages)</a:t>
            </a:r>
          </a:p>
          <a:p>
            <a:r>
              <a:t>2. DRAFT RACI matrix (comprehensive table)</a:t>
            </a:r>
          </a:p>
          <a:p>
            <a:r>
              <a:t>3. Role definitions document (1 page per role)</a:t>
            </a:r>
          </a:p>
          <a:p>
            <a:r>
              <a:t>4. Decision type list (30-40 decisions categorized)</a:t>
            </a:r>
          </a:p>
          <a:p>
            <a:r>
              <a:t>5. Meeting cadence proposal</a:t>
            </a:r>
          </a:p>
          <a:p>
            <a:r>
              <a:t/>
            </a:r>
          </a:p>
          <a:p>
            <a:r>
              <a:t>Executives complete pre-work and arrive prepared to refine and commit.</a:t>
            </a:r>
          </a:p>
          <a:p>
            <a:r>
              <a:t/>
            </a:r>
          </a:p>
          <a:p>
            <a:r>
              <a:t>--- PRESENTER DEPTH ---</a:t>
            </a:r>
          </a:p>
          <a:p>
            <a:r>
              <a:t/>
            </a:r>
          </a:p>
          <a:p>
            <a:r>
              <a:t>Programme Manager:</a:t>
            </a:r>
          </a:p>
          <a:p>
            <a:r>
              <a:t>Typically a senior PMO or transformation veteran. Translates Sponsor direction into delivery action; owns the operational relationship with the SI Programme Director. The default first port of call when something goes wrong — and the role most often replaced when delivery slips badly. Distinct from Project Managers, who run individual workstreams.</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Programme Manager owns drafting the governance structure. This is specialist work requiring programme management expertise and understanding of ERP programme governance best practices.</a:t>
            </a:r>
          </a:p>
          <a:p>
            <a:r>
              <a:t/>
            </a:r>
          </a:p>
          <a:p>
            <a:r>
              <a:t>[Context]</a:t>
            </a:r>
          </a:p>
          <a:p>
            <a:r>
              <a:t/>
            </a:r>
          </a:p>
          <a:p>
            <a:r>
              <a:t>Unlike Phases 1-2 where the Business Architect led synthesis, Phase 3 is Programme Manager-led because governance design is a core PM competency.</a:t>
            </a:r>
          </a:p>
          <a:p>
            <a:r>
              <a:t/>
            </a:r>
          </a:p>
          <a:p>
            <a:r>
              <a:t>The PM drafts governance based on:</a:t>
            </a:r>
          </a:p>
          <a:p>
            <a:r>
              <a:t>- Strategic outcomes and guiding principles from Phase 1 Vision Alignment Charter</a:t>
            </a:r>
          </a:p>
          <a:p>
            <a:r>
              <a:t>- Benefits Map and identified benefit owners from Phase 2</a:t>
            </a:r>
          </a:p>
          <a:p>
            <a:r>
              <a:t>- Standard ERP programme governance frameworks</a:t>
            </a:r>
          </a:p>
          <a:p>
            <a:r>
              <a:t>- Organisation-specific context (culture, existing governance, decision-making style)</a:t>
            </a:r>
          </a:p>
          <a:p>
            <a:r>
              <a:t/>
            </a:r>
          </a:p>
          <a:p>
            <a:r>
              <a:t>[Activity 1: Design DRAFT Governance Structure]</a:t>
            </a:r>
          </a:p>
          <a:p>
            <a:r>
              <a:t/>
            </a:r>
          </a:p>
          <a:p>
            <a:r>
              <a:t>The PM designs the governance forums appropriate for this programme:</a:t>
            </a:r>
          </a:p>
          <a:p>
            <a:r>
              <a:t/>
            </a:r>
          </a:p>
          <a:p>
            <a:r>
              <a:t>Steering Committee (Strategic Forum):</a:t>
            </a:r>
          </a:p>
          <a:p>
            <a:r>
              <a:t>- Purpose: Strategic direction, major decisions, benefit accountability</a:t>
            </a:r>
          </a:p>
          <a:p>
            <a:r>
              <a:t>- Membership: Executive Sponsor (chair), CFO, COO, CIO, BU Leaders, Programme Manager</a:t>
            </a:r>
          </a:p>
          <a:p>
            <a:r>
              <a:t>- Cadence: Monthly, 2 hours</a:t>
            </a:r>
          </a:p>
          <a:p>
            <a:r>
              <a:t>- Decision rights:</a:t>
            </a:r>
          </a:p>
          <a:p>
            <a:r>
              <a:t>  • Scope changes affecting strategic outcomes or exceeding cost threshold (e.g., &gt;£50K)</a:t>
            </a:r>
          </a:p>
          <a:p>
            <a:r>
              <a:t>  • Resource escalations (budget, senior people)</a:t>
            </a:r>
          </a:p>
          <a:p>
            <a:r>
              <a:t>  • Benefit target changes</a:t>
            </a:r>
          </a:p>
          <a:p>
            <a:r>
              <a:t>  • Phase gate approvals (go/no-go decisions)</a:t>
            </a:r>
          </a:p>
          <a:p>
            <a:r>
              <a:t>  • Executive escalations from Design Authority</a:t>
            </a:r>
          </a:p>
          <a:p>
            <a:r>
              <a:t>- Meeting structure: Standard agenda, decision log, action tracker</a:t>
            </a:r>
          </a:p>
          <a:p>
            <a:r>
              <a:t/>
            </a:r>
          </a:p>
          <a:p>
            <a:r>
              <a:t>Design Authority (Solution Forum):</a:t>
            </a:r>
          </a:p>
          <a:p>
            <a:r>
              <a:t>- Purpose: Solution design decisions, technical direction, scope prioritization</a:t>
            </a:r>
          </a:p>
          <a:p>
            <a:r>
              <a:t>- Membership: Programme Manager (chair), Business Architect, Solution Architect, Process Owners (per topic), Change Lead</a:t>
            </a:r>
          </a:p>
          <a:p>
            <a:r>
              <a:t>- Cadence: Bi-weekly during Phase 4 (active design), monthly during Phase 5</a:t>
            </a:r>
          </a:p>
          <a:p>
            <a:r>
              <a:t>- Duration: 1.5 hours</a:t>
            </a:r>
          </a:p>
          <a:p>
            <a:r>
              <a:t>- Decision rights:</a:t>
            </a:r>
          </a:p>
          <a:p>
            <a:r>
              <a:t>  • Fit-to-standard vs. customisation decisions</a:t>
            </a:r>
          </a:p>
          <a:p>
            <a:r>
              <a:t>  • Data model and integration design</a:t>
            </a:r>
          </a:p>
          <a:p>
            <a:r>
              <a:t>  • Scope prioritization within approved scope</a:t>
            </a:r>
          </a:p>
          <a:p>
            <a:r>
              <a:t>  • Change requests below cost threshold</a:t>
            </a:r>
          </a:p>
          <a:p>
            <a:r>
              <a:t>  • Technical trade-offs (performance vs. functionality)</a:t>
            </a:r>
          </a:p>
          <a:p>
            <a:r>
              <a:t>  • User experience and workflow design</a:t>
            </a:r>
          </a:p>
          <a:p>
            <a:r>
              <a:t>- Meeting structure: Design review, decision log, technical spikes tracker</a:t>
            </a:r>
          </a:p>
          <a:p>
            <a:r>
              <a:t/>
            </a:r>
          </a:p>
          <a:p>
            <a:r>
              <a:t>Working Groups (Detailed Design):</a:t>
            </a:r>
          </a:p>
          <a:p>
            <a:r>
              <a:t>- Purpose: Detailed design work, SME input, complex problem-solving</a:t>
            </a:r>
          </a:p>
          <a:p>
            <a:r>
              <a:t>- Types: Finance Working Group, Supply Chain Working Group, Data Migration Working Group, etc.</a:t>
            </a:r>
          </a:p>
          <a:p>
            <a:r>
              <a:t>- Membership: Led by Process Owner, includes SMEs from business and delivery team</a:t>
            </a:r>
          </a:p>
          <a:p>
            <a:r>
              <a:t>- Cadence: Weekly during active design periods, ad-hoc otherwise</a:t>
            </a:r>
          </a:p>
          <a:p>
            <a:r>
              <a:t>- Not decision-making forums - they prepare recommendations for Design Authority</a:t>
            </a:r>
          </a:p>
          <a:p>
            <a:r>
              <a:t/>
            </a:r>
          </a:p>
          <a:p>
            <a:r>
              <a:t>The PM ensures:</a:t>
            </a:r>
          </a:p>
          <a:p>
            <a:r>
              <a:t>- Clear decision rights (no overlap between Steering and Design Authority)</a:t>
            </a:r>
          </a:p>
          <a:p>
            <a:r>
              <a:t>- Right people at right level (don't waste executive time on technical decisions)</a:t>
            </a:r>
          </a:p>
          <a:p>
            <a:r>
              <a:t>- Appropriate cadence (frequent enough to maintain momentum, not so frequent people can't prepare)</a:t>
            </a:r>
          </a:p>
          <a:p>
            <a:r>
              <a:t/>
            </a:r>
          </a:p>
          <a:p>
            <a:r>
              <a:t>[Activity 2: Create DRAFT RACI Matrix]</a:t>
            </a:r>
          </a:p>
          <a:p>
            <a:r>
              <a:t/>
            </a:r>
          </a:p>
          <a:p>
            <a:r>
              <a:t>The PM builds comprehensive RACI showing all roles across all 5 phases.</a:t>
            </a:r>
          </a:p>
          <a:p>
            <a:r>
              <a:t/>
            </a:r>
          </a:p>
          <a:p>
            <a:r>
              <a:t>Roles included:</a:t>
            </a:r>
          </a:p>
          <a:p>
            <a:r>
              <a:t>- Executive Sponsor</a:t>
            </a:r>
          </a:p>
          <a:p>
            <a:r>
              <a:t>- CFO, COO, CIO (if separate from Functional Leaders)</a:t>
            </a:r>
          </a:p>
          <a:p>
            <a:r>
              <a:t>- Functional Leaders (per function in scope)</a:t>
            </a:r>
          </a:p>
          <a:p>
            <a:r>
              <a:t>- Programme Manager</a:t>
            </a:r>
          </a:p>
          <a:p>
            <a:r>
              <a:t>- Business Architect</a:t>
            </a:r>
          </a:p>
          <a:p>
            <a:r>
              <a:t>- Solution Architect</a:t>
            </a:r>
          </a:p>
          <a:p>
            <a:r>
              <a:t>- Change Lead</a:t>
            </a:r>
          </a:p>
          <a:p>
            <a:r>
              <a:t>- Communications Lead</a:t>
            </a:r>
          </a:p>
          <a:p>
            <a:r>
              <a:t>- Process Owners (per function/capability)</a:t>
            </a:r>
          </a:p>
          <a:p>
            <a:r>
              <a:t>- Benefit Owners (from Phase 2 Benefits Map - specific benefits)</a:t>
            </a:r>
          </a:p>
          <a:p>
            <a:r>
              <a:t>- Management Accountant (added per earlier discussion)</a:t>
            </a:r>
          </a:p>
          <a:p>
            <a:r>
              <a:t/>
            </a:r>
          </a:p>
          <a:p>
            <a:r>
              <a:t>For each role x phase combination, assign R/A/C/I:</a:t>
            </a:r>
          </a:p>
          <a:p>
            <a:r>
              <a:t>- R (Responsible): Does the work</a:t>
            </a:r>
          </a:p>
          <a:p>
            <a:r>
              <a:t>- A (Accountable): Owns the outcome</a:t>
            </a:r>
          </a:p>
          <a:p>
            <a:r>
              <a:t>- C (Consulted): Provides input</a:t>
            </a:r>
          </a:p>
          <a:p>
            <a:r>
              <a:t>- I (Informed): Kept updated</a:t>
            </a:r>
          </a:p>
          <a:p>
            <a:r>
              <a:t/>
            </a:r>
          </a:p>
          <a:p>
            <a:r>
              <a:t>Example - Executive Sponsor RACI:</a:t>
            </a:r>
          </a:p>
          <a:p>
            <a:r>
              <a:t>- Phase 1: A (Accountable for Vision Alignment Charter approval)</a:t>
            </a:r>
          </a:p>
          <a:p>
            <a:r>
              <a:t>- Phase 2: A (Accountable for Case for Change approval)</a:t>
            </a:r>
          </a:p>
          <a:p>
            <a:r>
              <a:t>- Phase 3: A (Accountable for Governance Model approval)</a:t>
            </a:r>
          </a:p>
          <a:p>
            <a:r>
              <a:t>- Phase 4: A (Accountable for scope delivery within budget/timeline)</a:t>
            </a:r>
          </a:p>
          <a:p>
            <a:r>
              <a:t>- Phase 5: A (Accountable for benefit realisation)</a:t>
            </a:r>
          </a:p>
          <a:p>
            <a:r>
              <a:t/>
            </a:r>
          </a:p>
          <a:p>
            <a:r>
              <a:t>Example - Benefit Owner (specific benefit) RACI:</a:t>
            </a:r>
          </a:p>
          <a:p>
            <a:r>
              <a:t>- Phase 1: I (Informed of strategic intent)</a:t>
            </a:r>
          </a:p>
          <a:p>
            <a:r>
              <a:t>- Phase 2: R (Responsible for defining benefit baseline and target)</a:t>
            </a:r>
          </a:p>
          <a:p>
            <a:r>
              <a:t>- Phase 3: R (Confirmed as benefit owner in governance)</a:t>
            </a:r>
          </a:p>
          <a:p>
            <a:r>
              <a:t>- Phase 4: C (Consulted on design decisions affecting benefit)</a:t>
            </a:r>
          </a:p>
          <a:p>
            <a:r>
              <a:t>- Phase 5: A (Accountable for tracking and reporting benefit realisation)</a:t>
            </a:r>
          </a:p>
          <a:p>
            <a:r>
              <a:t/>
            </a:r>
          </a:p>
          <a:p>
            <a:r>
              <a:t>Key principles:</a:t>
            </a:r>
          </a:p>
          <a:p>
            <a:r>
              <a:t>- Only ONE 'A' per activity (clear accountability)</a:t>
            </a:r>
          </a:p>
          <a:p>
            <a:r>
              <a:t>- Multiple 'R's allowed (shared responsibility for delivery)</a:t>
            </a:r>
          </a:p>
          <a:p>
            <a:r>
              <a:t>- Minimize 'C's (too much consultation slows decisions)</a:t>
            </a:r>
          </a:p>
          <a:p>
            <a:r>
              <a:t>- Be selective with 'I's (information overload reduces attention)</a:t>
            </a:r>
          </a:p>
          <a:p>
            <a:r>
              <a:t/>
            </a:r>
          </a:p>
          <a:p>
            <a:r>
              <a:t>The PM validates:</a:t>
            </a:r>
          </a:p>
          <a:p>
            <a:r>
              <a:t>- No roles gaps (every key activity has R and A assigned)</a:t>
            </a:r>
          </a:p>
          <a:p>
            <a:r>
              <a:t>- No role overload (is Business Architect R for too many things?)</a:t>
            </a:r>
          </a:p>
          <a:p>
            <a:r>
              <a:t>- Benefit owners from Phase 2 are incorporated</a:t>
            </a:r>
          </a:p>
          <a:p>
            <a:r>
              <a:t>- Guiding principles from Phase 1 are reflected (e.g., "Benefit owners are accountable" principle)</a:t>
            </a:r>
          </a:p>
          <a:p>
            <a:r>
              <a:t/>
            </a:r>
          </a:p>
          <a:p>
            <a:r>
              <a:t>[Activity 3: Develop Role Definitions]</a:t>
            </a:r>
          </a:p>
          <a:p>
            <a:r>
              <a:t/>
            </a:r>
          </a:p>
          <a:p>
            <a:r>
              <a:t>For each role in the RACI, the PM creates a 1-page definition:</a:t>
            </a:r>
          </a:p>
          <a:p>
            <a:r>
              <a:t/>
            </a:r>
          </a:p>
          <a:p>
            <a:r>
              <a:t>Example - Finance Process Owner role definition:</a:t>
            </a:r>
          </a:p>
          <a:p>
            <a:r>
              <a:t/>
            </a:r>
          </a:p>
          <a:p>
            <a:r>
              <a:t>Title: Finance Process Owner</a:t>
            </a:r>
          </a:p>
          <a:p>
            <a:r>
              <a:t>Reports to: CFO</a:t>
            </a:r>
          </a:p>
          <a:p>
            <a:r>
              <a:t>Programme Role: Design Authority member, Finance Working Group chair</a:t>
            </a:r>
          </a:p>
          <a:p>
            <a:r>
              <a:t/>
            </a:r>
          </a:p>
          <a:p>
            <a:r>
              <a:t>Key Responsibilities:</a:t>
            </a:r>
          </a:p>
          <a:p>
            <a:r>
              <a:t>Phase 3: Participate in governance design, confirm role acceptance</a:t>
            </a:r>
          </a:p>
          <a:p>
            <a:r>
              <a:t>Phase 4 (Execution Enablement):</a:t>
            </a:r>
          </a:p>
          <a:p>
            <a:r>
              <a:t>• Lead Finance Working Group (weekly, 1.5 hours)</a:t>
            </a:r>
          </a:p>
          <a:p>
            <a:r>
              <a:t>• Review and approve Finance process designs</a:t>
            </a:r>
          </a:p>
          <a:p>
            <a:r>
              <a:t>• Make decisions on Finance workflows, data model, reporting</a:t>
            </a:r>
          </a:p>
          <a:p>
            <a:r>
              <a:t>• Represent Finance function in Design Authority</a:t>
            </a:r>
          </a:p>
          <a:p>
            <a:r>
              <a:t>• Coordinate Finance SME participation</a:t>
            </a:r>
          </a:p>
          <a:p>
            <a:r>
              <a:t>Phase 5 (Benefits Realisation):</a:t>
            </a:r>
          </a:p>
          <a:p>
            <a:r>
              <a:t>• Monitor Finance benefits realisation</a:t>
            </a:r>
          </a:p>
          <a:p>
            <a:r>
              <a:t>• Support benefit owners with process adoption</a:t>
            </a:r>
          </a:p>
          <a:p>
            <a:r>
              <a:t>• Participate in monthly Steering Committee Finance updates</a:t>
            </a:r>
          </a:p>
          <a:p>
            <a:r>
              <a:t/>
            </a:r>
          </a:p>
          <a:p>
            <a:r>
              <a:t>Time Commitment:</a:t>
            </a:r>
          </a:p>
          <a:p>
            <a:r>
              <a:t>Phase 3: 5 hours (role confirmation)</a:t>
            </a:r>
          </a:p>
          <a:p>
            <a:r>
              <a:t>Phase 4: 25% (approx 10 hours/week - Working Group, Design Authority, reviews)</a:t>
            </a:r>
          </a:p>
          <a:p>
            <a:r>
              <a:t>Phase 5: 10% (approx 4 hours/week - benefit tracking, continuous improvement)</a:t>
            </a:r>
          </a:p>
          <a:p>
            <a:r>
              <a:t/>
            </a:r>
          </a:p>
          <a:p>
            <a:r>
              <a:t>Required Skills/Experience:</a:t>
            </a:r>
          </a:p>
          <a:p>
            <a:r>
              <a:t>• Deep understanding of Finance processes (Order-to-Cash, Procure-to-Pay, Record-to-Report)</a:t>
            </a:r>
          </a:p>
          <a:p>
            <a:r>
              <a:t>• 5+ years Finance operations experience</a:t>
            </a:r>
          </a:p>
          <a:p>
            <a:r>
              <a:t>• Change leadership capability (will guide Finance team through transformation)</a:t>
            </a:r>
          </a:p>
          <a:p>
            <a:r>
              <a:t>• ERP experience preferred (understand system capabilities and constraints)</a:t>
            </a:r>
          </a:p>
          <a:p>
            <a:r>
              <a:t/>
            </a:r>
          </a:p>
          <a:p>
            <a:r>
              <a:t>Success Criteria:</a:t>
            </a:r>
          </a:p>
          <a:p>
            <a:r>
              <a:t>• Finance solution designs approved on schedule</a:t>
            </a:r>
          </a:p>
          <a:p>
            <a:r>
              <a:t>• Finance user acceptance and adoption &gt;85% within 8 weeks of go-live</a:t>
            </a:r>
          </a:p>
          <a:p>
            <a:r>
              <a:t>• Finance benefits realised per Benefits Map targets</a:t>
            </a:r>
          </a:p>
          <a:p>
            <a:r>
              <a:t/>
            </a:r>
          </a:p>
          <a:p>
            <a:r>
              <a:t>The PM creates this for EVERY role, so executives understand what they're committing people to.</a:t>
            </a:r>
          </a:p>
          <a:p>
            <a:r>
              <a:t/>
            </a:r>
          </a:p>
          <a:p>
            <a:r>
              <a:t>[Activity 4: Compile Decision Type List]</a:t>
            </a:r>
          </a:p>
          <a:p>
            <a:r>
              <a:t/>
            </a:r>
          </a:p>
          <a:p>
            <a:r>
              <a:t>The PM lists 30-40 decisions that will arise during the programme, categorized by forum:</a:t>
            </a:r>
          </a:p>
          <a:p>
            <a:r>
              <a:t/>
            </a:r>
          </a:p>
          <a:p>
            <a:r>
              <a:t>Steering Committee Decisions (Strategic):</a:t>
            </a:r>
          </a:p>
          <a:p>
            <a:r>
              <a:t>1. Approve/reject scope change: Add new region to implementation</a:t>
            </a:r>
          </a:p>
          <a:p>
            <a:r>
              <a:t>2. Approve/reject budget increase &gt;£50K</a:t>
            </a:r>
          </a:p>
          <a:p>
            <a:r>
              <a:t>3. Approve/reject resource request: Need 3 additional FTEs for 6 months</a:t>
            </a:r>
          </a:p>
          <a:p>
            <a:r>
              <a:t>4. Approve/reject benefit target change: Adjust month-end close target from 5 to 6 days</a:t>
            </a:r>
          </a:p>
          <a:p>
            <a:r>
              <a:t>5. Go/No-Go: Proceed from Phase 3 to Phase 4</a:t>
            </a:r>
          </a:p>
          <a:p>
            <a:r>
              <a:t>6. Approve/reject major vendor change</a:t>
            </a:r>
          </a:p>
          <a:p>
            <a:r>
              <a:t>[15-20 strategic decisions listed]</a:t>
            </a:r>
          </a:p>
          <a:p>
            <a:r>
              <a:t/>
            </a:r>
          </a:p>
          <a:p>
            <a:r>
              <a:t>Design Authority Decisions (Solution):</a:t>
            </a:r>
          </a:p>
          <a:p>
            <a:r>
              <a:t>1. Fit-to-standard vs. customize: Multi-currency invoice approval workflow</a:t>
            </a:r>
          </a:p>
          <a:p>
            <a:r>
              <a:t>2. Data model: Customer master data structure</a:t>
            </a:r>
          </a:p>
          <a:p>
            <a:r>
              <a:t>3. Integration approach: ERP to CRM data sync (real-time vs. batch)</a:t>
            </a:r>
          </a:p>
          <a:p>
            <a:r>
              <a:t>4. Scope prioritization: Defer advanced analytics to Phase 2 release</a:t>
            </a:r>
          </a:p>
          <a:p>
            <a:r>
              <a:t>5. Change request &lt;£50K: Add additional reporting dashboard</a:t>
            </a:r>
          </a:p>
          <a:p>
            <a:r>
              <a:t>6. User experience: Invoice entry screen layout</a:t>
            </a:r>
          </a:p>
          <a:p>
            <a:r>
              <a:t>7. Technical trade-off: Performance vs. audit trail detail</a:t>
            </a:r>
          </a:p>
          <a:p>
            <a:r>
              <a:t>[20-30 solution decisions listed]</a:t>
            </a:r>
          </a:p>
          <a:p>
            <a:r>
              <a:t/>
            </a:r>
          </a:p>
          <a:p>
            <a:r>
              <a:t>For each decision, PM proposes:</a:t>
            </a:r>
          </a:p>
          <a:p>
            <a:r>
              <a:t>- Decision-maker (which forum, which role)</a:t>
            </a:r>
          </a:p>
          <a:p>
            <a:r>
              <a:t>- Consulted parties</a:t>
            </a:r>
          </a:p>
          <a:p>
            <a:r>
              <a:t>- Decision criteria (which guiding principle applies)</a:t>
            </a:r>
          </a:p>
          <a:p>
            <a:r>
              <a:t/>
            </a:r>
          </a:p>
          <a:p>
            <a:r>
              <a:t>The PM identifies contentious decisions requiring upfront clarity:</a:t>
            </a:r>
          </a:p>
          <a:p>
            <a:r>
              <a:t>- "Chart of Accounts structure" - CFO might want final approval, but does this slow Design Authority?</a:t>
            </a:r>
          </a:p>
          <a:p>
            <a:r>
              <a:t>- "Customization approval threshold" - What's the £ threshold? What if it's strategically critical but low cost?</a:t>
            </a:r>
          </a:p>
          <a:p>
            <a:r>
              <a:t>- "Go-live timing" - Steering Committee sets date, but what if Design Authority says not ready?</a:t>
            </a:r>
          </a:p>
          <a:p>
            <a:r>
              <a:t/>
            </a:r>
          </a:p>
          <a:p>
            <a:r>
              <a:t>These are discussed and clarified in the workshop.</a:t>
            </a:r>
          </a:p>
          <a:p>
            <a:r>
              <a:t/>
            </a:r>
          </a:p>
          <a:p>
            <a:r>
              <a:t>[Activity 5: Create Pre-Read Package]</a:t>
            </a:r>
          </a:p>
          <a:p>
            <a:r>
              <a:t/>
            </a:r>
          </a:p>
          <a:p>
            <a:r>
              <a:t>The PM compiles everything into a pre-read package sent 1 week before workshop:</a:t>
            </a:r>
          </a:p>
          <a:p>
            <a:r>
              <a:t/>
            </a:r>
          </a:p>
          <a:p>
            <a:r>
              <a:t>Document 1: DRAFT Governance Model (2-3 pages)</a:t>
            </a:r>
          </a:p>
          <a:p>
            <a:r>
              <a:t>- Governance principles (from Phase 1)</a:t>
            </a:r>
          </a:p>
          <a:p>
            <a:r>
              <a:t>- Forum definitions (Steering, Design Authority, Working Groups)</a:t>
            </a:r>
          </a:p>
          <a:p>
            <a:r>
              <a:t>- Membership and meeting cadence</a:t>
            </a:r>
          </a:p>
          <a:p>
            <a:r>
              <a:t>- Decision rights per forum</a:t>
            </a:r>
          </a:p>
          <a:p>
            <a:r>
              <a:t>- Escalation paths</a:t>
            </a:r>
          </a:p>
          <a:p>
            <a:r>
              <a:t/>
            </a:r>
          </a:p>
          <a:p>
            <a:r>
              <a:t>Document 2: DRAFT RACI Matrix (1-2 pages)</a:t>
            </a:r>
          </a:p>
          <a:p>
            <a:r>
              <a:t>- Comprehensive table: Roles x Phases</a:t>
            </a:r>
          </a:p>
          <a:p>
            <a:r>
              <a:t>- R/A/C/I assignments</a:t>
            </a:r>
          </a:p>
          <a:p>
            <a:r>
              <a:t>- Benefit owners highlighted from Phase 2</a:t>
            </a:r>
          </a:p>
          <a:p>
            <a:r>
              <a:t/>
            </a:r>
          </a:p>
          <a:p>
            <a:r>
              <a:t>Document 3: Role Definitions Compendium (10-15 pages)</a:t>
            </a:r>
          </a:p>
          <a:p>
            <a:r>
              <a:t>- 1 page per role</a:t>
            </a:r>
          </a:p>
          <a:p>
            <a:r>
              <a:t>- Responsibilities, time commitments, success criteria</a:t>
            </a:r>
          </a:p>
          <a:p>
            <a:r>
              <a:t/>
            </a:r>
          </a:p>
          <a:p>
            <a:r>
              <a:t>Document 4: Decision Type List (2-3 pages)</a:t>
            </a:r>
          </a:p>
          <a:p>
            <a:r>
              <a:t>- 30-40 decisions categorized</a:t>
            </a:r>
          </a:p>
          <a:p>
            <a:r>
              <a:t>- Proposed decision-makers</a:t>
            </a:r>
          </a:p>
          <a:p>
            <a:r>
              <a:t>- Contentious decisions flagged</a:t>
            </a:r>
          </a:p>
          <a:p>
            <a:r>
              <a:t/>
            </a:r>
          </a:p>
          <a:p>
            <a:r>
              <a:t>Document 5: Workshop Agenda (1 page)</a:t>
            </a:r>
          </a:p>
          <a:p>
            <a:r>
              <a:t>- Emphasizes role assignment as primary objective</a:t>
            </a:r>
          </a:p>
          <a:p>
            <a:r>
              <a:t>- Pre-work requirements listed</a:t>
            </a:r>
          </a:p>
          <a:p>
            <a:r>
              <a:t/>
            </a:r>
          </a:p>
          <a:p>
            <a:r>
              <a:t>Email to executives:</a:t>
            </a:r>
          </a:p>
          <a:p>
            <a:r>
              <a:t>"Attached is the DRAFT Governance Model for Phase 3 workshop review. Please complete the pre-work (1 hour) focusing on role assignments from your function. Come prepared to name specific individuals - we will not accept 'TBD' on any critical role. The workshop succeeds only if we leave with named people committed to roles."</a:t>
            </a:r>
          </a:p>
          <a:p>
            <a:r>
              <a:t/>
            </a:r>
          </a:p>
          <a:p>
            <a:r>
              <a:t>[Quality standards]</a:t>
            </a:r>
          </a:p>
          <a:p>
            <a:r>
              <a:t/>
            </a:r>
          </a:p>
          <a:p>
            <a:r>
              <a:t>The PM's draft governance should be:</a:t>
            </a:r>
          </a:p>
          <a:p>
            <a:r>
              <a:t>- Based on best practices (not inventing from scratch)</a:t>
            </a:r>
          </a:p>
          <a:p>
            <a:r>
              <a:t>- Adapted to organisation (consider culture, existing governance)</a:t>
            </a:r>
          </a:p>
          <a:p>
            <a:r>
              <a:t>- Complete (no gaps like "we'll figure out decision rights later")</a:t>
            </a:r>
          </a:p>
          <a:p>
            <a:r>
              <a:t>- Realistic (time commitments are achievable)</a:t>
            </a:r>
          </a:p>
          <a:p>
            <a:r>
              <a:t>- Testable (can we walk through a decision scenario using this model?)</a:t>
            </a:r>
          </a:p>
          <a:p>
            <a:r>
              <a:t/>
            </a:r>
          </a:p>
          <a:p>
            <a:r>
              <a:t>If the PM creates weak governance design, the workshop becomes governance design from scratch (fails). If the PM creates strong draft, workshop becomes refinement and commitment (succeeds).</a:t>
            </a:r>
          </a:p>
          <a:p>
            <a:r>
              <a:t/>
            </a:r>
          </a:p>
          <a:p>
            <a:r>
              <a:t>[Timeline]</a:t>
            </a:r>
          </a:p>
          <a:p>
            <a:r>
              <a:t/>
            </a:r>
          </a:p>
          <a:p>
            <a:r>
              <a:t>Week -2: Phases 1-2 complete, PM begins governance drafting</a:t>
            </a:r>
          </a:p>
          <a:p>
            <a:r>
              <a:t>Week -1.5 to -1: PM creates governance drafts (2-3 days work)</a:t>
            </a:r>
          </a:p>
          <a:p>
            <a:r>
              <a:t>Week -1: Pre-read package distributed to executives</a:t>
            </a:r>
          </a:p>
          <a:p>
            <a:r>
              <a:t>Week -1 to 0: Executives complete pre-work (1 hour)</a:t>
            </a:r>
          </a:p>
          <a:p>
            <a:r>
              <a:t>Week 0: Workshop (refine and commit)</a:t>
            </a:r>
          </a:p>
          <a:p>
            <a:r>
              <a:t>Week 0 +2 days: PM finalizes Governance Model and circulates</a:t>
            </a:r>
          </a:p>
          <a:p>
            <a:r>
              <a:t/>
            </a:r>
          </a:p>
          <a:p>
            <a:r>
              <a:t>Phase 3 governance design is PM-led, executive-approved, organisation-owned.</a:t>
            </a:r>
          </a:p>
          <a:p>
            <a:r>
              <a:t/>
            </a:r>
          </a:p>
          <a:p>
            <a:r>
              <a:t>--- PRESENTER DEPTH ---</a:t>
            </a:r>
          </a:p>
          <a:p>
            <a:r>
              <a:t/>
            </a:r>
          </a:p>
          <a:p>
            <a:r>
              <a:t>Executive Sponsor:</a:t>
            </a:r>
          </a:p>
          <a:p>
            <a:r>
              <a:t>The programme's single point of executive accountability — to the Board, to the senior team, and to the people delivering it. Beyond the gate decisions, sets the tone — provides political cover when delivery hits headwinds, unblocks the programme when escalations get stuck, and (often the earliest decision of all) chooses whether the organisation adopts a structured method like Keystone in the first place. Sponsor continuity is an under-protected risk on multi-year programmes — when a Sponsor changes mid-programme, the political momentum nearly always changes with them.</a:t>
            </a:r>
          </a:p>
          <a:p>
            <a:r>
              <a:t/>
            </a:r>
          </a:p>
          <a:p>
            <a:r>
              <a:t>Programme Manager:</a:t>
            </a:r>
          </a:p>
          <a:p>
            <a:r>
              <a:t>Typically a senior PMO or transformation veteran. Translates Sponsor direction into delivery action; owns the operational relationship with the SI Programme Director. The default first port of call when something goes wrong — and the role most often replaced when delivery slips badly. Distinct from Project Managers, who run individual workstreams.</a:t>
            </a:r>
          </a:p>
          <a:p>
            <a:r>
              <a:t/>
            </a:r>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a:p>
            <a:r>
              <a:t/>
            </a:r>
          </a:p>
          <a:p>
            <a:r>
              <a:t>Solution Architect (Client):</a:t>
            </a:r>
          </a:p>
          <a:p>
            <a:r>
              <a:t>The Client's technical authority — typically a senior IT or enterprise-architecture lead — and the counterweight to the SI Solution Architect. The person who calls "no" when the SI proposes a configuration that doesn't fit the wider IT estate or won't survive the next decade of change.</a:t>
            </a:r>
          </a:p>
          <a:p>
            <a:r>
              <a:t/>
            </a:r>
          </a:p>
          <a:p>
            <a:r>
              <a:t>Change Lead:</a:t>
            </a:r>
          </a:p>
          <a:p>
            <a:r>
              <a:t>A specialist role, not a generalist — and not the Programme Manager wearing two hats. Owns the change workstream as a governed activity track with deliverables and stage gates, not a soft-skills add-on at go-live. Pairs with Process Owners and Benefit Owners to translate design into role-level adoption — the work that decides whether the system gets used at the speed and quality the business case projected.</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is an example of the Decision Type List that will be included in the Phase 3 pre-read package. Let me walk you through how to read and use this.</a:t>
            </a:r>
          </a:p>
          <a:p>
            <a:r>
              <a:t/>
            </a:r>
          </a:p>
          <a:p>
            <a:r>
              <a:t>[Purpose]</a:t>
            </a:r>
          </a:p>
          <a:p>
            <a:r>
              <a:t/>
            </a:r>
          </a:p>
          <a:p>
            <a:r>
              <a:t>This list exists to prevent "who decides?" debates during programme execution. Every time a decision arises, we can reference this list and know:</a:t>
            </a:r>
          </a:p>
          <a:p>
            <a:r>
              <a:t>- Who makes the decision</a:t>
            </a:r>
          </a:p>
          <a:p>
            <a:r>
              <a:t>- What thresholds or criteria apply</a:t>
            </a:r>
          </a:p>
          <a:p>
            <a:r>
              <a:t>- Who should be consulted</a:t>
            </a:r>
          </a:p>
          <a:p>
            <a:r>
              <a:t>- Whether escalation is needed</a:t>
            </a:r>
          </a:p>
          <a:p>
            <a:r>
              <a:t/>
            </a:r>
          </a:p>
          <a:p>
            <a:r>
              <a:t>Without this list, every decision becomes a negotiation. With this list, decisions flow smoothly at the appropriate level.</a:t>
            </a:r>
          </a:p>
          <a:p>
            <a:r>
              <a:t/>
            </a:r>
          </a:p>
          <a:p>
            <a:r>
              <a:t>[How to Read the Table]</a:t>
            </a:r>
          </a:p>
          <a:p>
            <a:r>
              <a:t/>
            </a:r>
          </a:p>
          <a:p>
            <a:r>
              <a:t>Each row represents one decision type. Let me walk through an example:</a:t>
            </a:r>
          </a:p>
          <a:p>
            <a:r>
              <a:t/>
            </a:r>
          </a:p>
          <a:p>
            <a:r>
              <a:t>Decision #4: Fit-to-Standard Decision</a:t>
            </a:r>
          </a:p>
          <a:p>
            <a:r>
              <a:t>Example: "Custom workflow for invoice multi-level approvals"</a:t>
            </a:r>
          </a:p>
          <a:p>
            <a:r>
              <a:t>Decision-Maker: Design Authority (green)</a:t>
            </a:r>
          </a:p>
          <a:p>
            <a:r>
              <a:t>Threshold/Criteria: "Uses principle 'Fit-to-standard by default'. Escalate if cost &gt;£25K"</a:t>
            </a:r>
          </a:p>
          <a:p>
            <a:r>
              <a:t>Consulted: Finance Process Owner, Solution Architect</a:t>
            </a:r>
          </a:p>
          <a:p>
            <a:r>
              <a:t/>
            </a:r>
          </a:p>
          <a:p>
            <a:r>
              <a:t>This means:</a:t>
            </a:r>
          </a:p>
          <a:p>
            <a:r>
              <a:t>- When someone requests a customisation, Design Authority decides</a:t>
            </a:r>
          </a:p>
          <a:p>
            <a:r>
              <a:t>- They apply the guiding principle from Phase 1: "Fit-to-standard by default"</a:t>
            </a:r>
          </a:p>
          <a:p>
            <a:r>
              <a:t>- They must consult the Finance Process Owner and Solution Architect</a:t>
            </a:r>
          </a:p>
          <a:p>
            <a:r>
              <a:t>- If the customisation costs more than £25K, it escalates to Steering Committee</a:t>
            </a:r>
          </a:p>
          <a:p>
            <a:r>
              <a:t>- No debate needed - the process is clear</a:t>
            </a:r>
          </a:p>
          <a:p>
            <a:r>
              <a:t/>
            </a:r>
          </a:p>
          <a:p>
            <a:r>
              <a:t>[Color Coding]</a:t>
            </a:r>
          </a:p>
          <a:p>
            <a:r>
              <a:t/>
            </a:r>
          </a:p>
          <a:p>
            <a:r>
              <a:t>Orange = Steering Committee decisions (strategic)</a:t>
            </a:r>
          </a:p>
          <a:p>
            <a:r>
              <a:t>- Major scope changes, budget increases, benefit target changes, phase gates</a:t>
            </a:r>
          </a:p>
          <a:p>
            <a:r>
              <a:t>- These affect the case for change or strategic outcomes</a:t>
            </a:r>
          </a:p>
          <a:p>
            <a:r>
              <a:t>- Monthly cadence, so decisions may wait up to 4 weeks</a:t>
            </a:r>
          </a:p>
          <a:p>
            <a:r>
              <a:t/>
            </a:r>
          </a:p>
          <a:p>
            <a:r>
              <a:t>Green = Design Authority decisions (solution)</a:t>
            </a:r>
          </a:p>
          <a:p>
            <a:r>
              <a:t>- Fit-to-standard vs custom, data model, integrations, minor scope</a:t>
            </a:r>
          </a:p>
          <a:p>
            <a:r>
              <a:t>- These are technical/solution decisions within approved strategic direction</a:t>
            </a:r>
          </a:p>
          <a:p>
            <a:r>
              <a:t>- Bi-weekly cadence during Phase 4, faster decision-making</a:t>
            </a:r>
          </a:p>
          <a:p>
            <a:r>
              <a:t/>
            </a:r>
          </a:p>
          <a:p>
            <a:r>
              <a:t>Blue = PM/Delegated decisions (operational)</a:t>
            </a:r>
          </a:p>
          <a:p>
            <a:r>
              <a:t>- Resource scheduling, communication timing, sprint planning</a:t>
            </a:r>
          </a:p>
          <a:p>
            <a:r>
              <a:t>- Day-to-day programme management</a:t>
            </a:r>
          </a:p>
          <a:p>
            <a:r>
              <a:t>- Immediate decision-making</a:t>
            </a:r>
          </a:p>
          <a:p>
            <a:r>
              <a:t/>
            </a:r>
          </a:p>
          <a:p>
            <a:r>
              <a:t>[Examples - Walk Through]</a:t>
            </a:r>
          </a:p>
          <a:p>
            <a:r>
              <a:t/>
            </a:r>
          </a:p>
          <a:p>
            <a:r>
              <a:t>Decision #1: Major Scope Change</a:t>
            </a:r>
          </a:p>
          <a:p>
            <a:r>
              <a:t>Scenario: Business development closes a deal in a new country. Sales wants to add that country to the ERP implementation.</a:t>
            </a:r>
          </a:p>
          <a:p>
            <a:r>
              <a:t>Decision: Steering Committee</a:t>
            </a:r>
          </a:p>
          <a:p>
            <a:r>
              <a:t>Why: This affects strategic scope and likely &gt;£50K cost</a:t>
            </a:r>
          </a:p>
          <a:p>
            <a:r>
              <a:t>Process: PM prepares impact assessment, presents at next Steering Committee</a:t>
            </a:r>
          </a:p>
          <a:p>
            <a:r>
              <a:t>Timeline: Decided within 4 weeks (next monthly meeting)</a:t>
            </a:r>
          </a:p>
          <a:p>
            <a:r>
              <a:t/>
            </a:r>
          </a:p>
          <a:p>
            <a:r>
              <a:t>Decision #5: Data Model Design</a:t>
            </a:r>
          </a:p>
          <a:p>
            <a:r>
              <a:t>Scenario: We're designing the customer master data structure. Should we have one consolidated customer record or allow regional variations?</a:t>
            </a:r>
          </a:p>
          <a:p>
            <a:r>
              <a:t>Decision: Design Authority</a:t>
            </a:r>
          </a:p>
          <a:p>
            <a:r>
              <a:t>Why: This is a solution design decision within approved scope</a:t>
            </a:r>
          </a:p>
          <a:p>
            <a:r>
              <a:t>Consulted: Data Owner (ensures data quality standards), affected Process Owners (ensures usability)</a:t>
            </a:r>
          </a:p>
          <a:p>
            <a:r>
              <a:t>Timeline: Decided in next bi-weekly Design Authority meeting</a:t>
            </a:r>
          </a:p>
          <a:p>
            <a:r>
              <a:t/>
            </a:r>
          </a:p>
          <a:p>
            <a:r>
              <a:t>Decision #8: Resource Scheduling</a:t>
            </a:r>
          </a:p>
          <a:p>
            <a:r>
              <a:t>Scenario: PM needs to schedule 3 Finance SMEs for requirements workshops next week</a:t>
            </a:r>
          </a:p>
          <a:p>
            <a:r>
              <a:t>Decision: PM coordinates with Finance Process Owner</a:t>
            </a:r>
          </a:p>
          <a:p>
            <a:r>
              <a:t>Why: This is operational scheduling within allocated resource time</a:t>
            </a:r>
          </a:p>
          <a:p>
            <a:r>
              <a:t>No committee needed: PM and Process Owner agree directly</a:t>
            </a:r>
          </a:p>
          <a:p>
            <a:r>
              <a:t>Timeline: Decided within 1-2 days</a:t>
            </a:r>
          </a:p>
          <a:p>
            <a:r>
              <a:t/>
            </a:r>
          </a:p>
          <a:p>
            <a:r>
              <a:t>[Contentious Decisions - Orange Box]</a:t>
            </a:r>
          </a:p>
          <a:p>
            <a:r>
              <a:t/>
            </a:r>
          </a:p>
          <a:p>
            <a:r>
              <a:t>Some decisions require upfront clarity because they're often contentious in ERP programmes:</a:t>
            </a:r>
          </a:p>
          <a:p>
            <a:r>
              <a:t/>
            </a:r>
          </a:p>
          <a:p>
            <a:r>
              <a:t>Chart of Accounts Structure:</a:t>
            </a:r>
          </a:p>
          <a:p>
            <a:r>
              <a:t>- Contentious because: CFO may want final approval (it's Finance), but Design Authority designs it (it's solution design)</a:t>
            </a:r>
          </a:p>
          <a:p>
            <a:r>
              <a:t>- Workshop discussion needed: Agree whether CFO has veto, or Design Authority presents for approval, or CFO is just informed</a:t>
            </a:r>
          </a:p>
          <a:p>
            <a:r>
              <a:t/>
            </a:r>
          </a:p>
          <a:p>
            <a:r>
              <a:t>Go-Live Date:</a:t>
            </a:r>
          </a:p>
          <a:p>
            <a:r>
              <a:t>- Contentious because: Steering Committee wants to set the date (business commitment), but Design Authority knows if we're ready (technical reality)</a:t>
            </a:r>
          </a:p>
          <a:p>
            <a:r>
              <a:t>- Workshop discussion needed: Agree process - Steering sets target, Design Authority confirms readiness at T-minus checkpoints, Exec Sponsor breaks tie if conflict</a:t>
            </a:r>
          </a:p>
          <a:p>
            <a:r>
              <a:t/>
            </a:r>
          </a:p>
          <a:p>
            <a:r>
              <a:t>Customization Cost Threshold:</a:t>
            </a:r>
          </a:p>
          <a:p>
            <a:r>
              <a:t>- Contentious because: Should it be based on £ cost or strategic impact?</a:t>
            </a:r>
          </a:p>
          <a:p>
            <a:r>
              <a:t>- Example: £5K customisation that's strategically critical vs £30K customisation that's nice-to-have</a:t>
            </a:r>
          </a:p>
          <a:p>
            <a:r>
              <a:t>- Workshop discussion needed: Agree both monetary threshold AND strategic criteria</a:t>
            </a:r>
          </a:p>
          <a:p>
            <a:r>
              <a:t/>
            </a:r>
          </a:p>
          <a:p>
            <a:r>
              <a:t>Data Quality Standards:</a:t>
            </a:r>
          </a:p>
          <a:p>
            <a:r>
              <a:t>- Contentious because: Process Owners want flexibility ("99% clean is good enough"), Compliance wants perfection ("zero errors")</a:t>
            </a:r>
          </a:p>
          <a:p>
            <a:r>
              <a:t>- Workshop discussion needed: Set acceptable thresholds per data domain, escalation process for exceptions</a:t>
            </a:r>
          </a:p>
          <a:p>
            <a:r>
              <a:t/>
            </a:r>
          </a:p>
          <a:p>
            <a:r>
              <a:t>[How This List is Created and Finalized]</a:t>
            </a:r>
          </a:p>
          <a:p>
            <a:r>
              <a:t/>
            </a:r>
          </a:p>
          <a:p>
            <a:r>
              <a:t>Before Workshop (PM Draft):</a:t>
            </a:r>
          </a:p>
          <a:p>
            <a:r>
              <a:t>- PM creates this list based on ERP programme best practices</a:t>
            </a:r>
          </a:p>
          <a:p>
            <a:r>
              <a:t>- Includes 30-40 decision types across all categories</a:t>
            </a:r>
          </a:p>
          <a:p>
            <a:r>
              <a:t>- Proposes decision-makers based on governance structure</a:t>
            </a:r>
          </a:p>
          <a:p>
            <a:r>
              <a:t>- Flags contentious decisions requiring discussion</a:t>
            </a:r>
          </a:p>
          <a:p>
            <a:r>
              <a:t/>
            </a:r>
          </a:p>
          <a:p>
            <a:r>
              <a:t>During Workshop (Executive Review):</a:t>
            </a:r>
          </a:p>
          <a:p>
            <a:r>
              <a:t>- Executives review each decision type</a:t>
            </a:r>
          </a:p>
          <a:p>
            <a:r>
              <a:t>- Agree, refine, or challenge proposed decision-makers</a:t>
            </a:r>
          </a:p>
          <a:p>
            <a:r>
              <a:t>- Set thresholds (e.g., "Should scope change threshold be £50K or £75K?")</a:t>
            </a:r>
          </a:p>
          <a:p>
            <a:r>
              <a:t>- Resolve contentious decisions through discussion and agreement</a:t>
            </a:r>
          </a:p>
          <a:p>
            <a:r>
              <a:t>- Final list is approved as part of Governance Model</a:t>
            </a:r>
          </a:p>
          <a:p>
            <a:r>
              <a:t/>
            </a:r>
          </a:p>
          <a:p>
            <a:r>
              <a:t>After Workshop (Programme Reference):</a:t>
            </a:r>
          </a:p>
          <a:p>
            <a:r>
              <a:t>- Decision Type List becomes part of Governance Model document</a:t>
            </a:r>
          </a:p>
          <a:p>
            <a:r>
              <a:t>- Referenced whenever decisions arise</a:t>
            </a:r>
          </a:p>
          <a:p>
            <a:r>
              <a:t>- Updated if new decision types emerge during programme</a:t>
            </a:r>
          </a:p>
          <a:p>
            <a:r>
              <a:t/>
            </a:r>
          </a:p>
          <a:p>
            <a:r>
              <a:t>[Real-World Usage Example]</a:t>
            </a:r>
          </a:p>
          <a:p>
            <a:r>
              <a:t/>
            </a:r>
          </a:p>
          <a:p>
            <a:r>
              <a:t>Month 3 of Phase 4:</a:t>
            </a:r>
          </a:p>
          <a:p>
            <a:r>
              <a:t>Finance submits change request: "We need a custom approval workflow for capital expenditure invoices over £500K because they require Board member approval"</a:t>
            </a:r>
          </a:p>
          <a:p>
            <a:r>
              <a:t/>
            </a:r>
          </a:p>
          <a:p>
            <a:r>
              <a:t>Without Decision Type List:</a:t>
            </a:r>
          </a:p>
          <a:p>
            <a:r>
              <a:t>- PM thinks: "Is this a Steering decision or Design Authority?"</a:t>
            </a:r>
          </a:p>
          <a:p>
            <a:r>
              <a:t>- CFO thinks: "This is Finance, so I should approve it"</a:t>
            </a:r>
          </a:p>
          <a:p>
            <a:r>
              <a:t>- Design Authority thinks: "This is customisation, we should decide using fit-to-standard principle"</a:t>
            </a:r>
          </a:p>
          <a:p>
            <a:r>
              <a:t>- 3 meetings and 2 weeks later, still debating</a:t>
            </a:r>
          </a:p>
          <a:p>
            <a:r>
              <a:t/>
            </a:r>
          </a:p>
          <a:p>
            <a:r>
              <a:t>With Decision Type List:</a:t>
            </a:r>
          </a:p>
          <a:p>
            <a:r>
              <a:t>- PM checks list: Decision #4 - Fit-to-Standard Decision</a:t>
            </a:r>
          </a:p>
          <a:p>
            <a:r>
              <a:t>- Decision-Maker: Design Authority</a:t>
            </a:r>
          </a:p>
          <a:p>
            <a:r>
              <a:t>- Criteria: Fit-to-standard by default, escalate if cost &gt;£25K</a:t>
            </a:r>
          </a:p>
          <a:p>
            <a:r>
              <a:t>- Customization cost estimate: £18K (Solution Architect provides)</a:t>
            </a:r>
          </a:p>
          <a:p>
            <a:r>
              <a:t>- Design Authority meeting: Reviews request, applies fit-to-standard principle, consults Finance Process Owner</a:t>
            </a:r>
          </a:p>
          <a:p>
            <a:r>
              <a:t>- Decision: "Standard the chosen platform approval workflow supports multi-level approvals including Board member level. Configure standard workflow, don't build custom. Decision made."</a:t>
            </a:r>
          </a:p>
          <a:p>
            <a:r>
              <a:t>- Timeline: 1 week, one meeting, clear process</a:t>
            </a:r>
          </a:p>
          <a:p>
            <a:r>
              <a:t/>
            </a:r>
          </a:p>
          <a:p>
            <a:r>
              <a:t>[Your Pre-Work]</a:t>
            </a:r>
          </a:p>
          <a:p>
            <a:r>
              <a:t/>
            </a:r>
          </a:p>
          <a:p>
            <a:r>
              <a:t>As you review this Decision Type List in the pre-read:</a:t>
            </a:r>
          </a:p>
          <a:p>
            <a:r>
              <a:t>1. Check decision-makers match your expectation of who should decide</a:t>
            </a:r>
          </a:p>
          <a:p>
            <a:r>
              <a:t>2. Flag any decision types where you disagree with proposed decision-maker</a:t>
            </a:r>
          </a:p>
          <a:p>
            <a:r>
              <a:t>3. Identify any missing decision types based on past programme experiences</a:t>
            </a:r>
          </a:p>
          <a:p>
            <a:r>
              <a:t>4. Consider the contentious decisions - what's your view?</a:t>
            </a:r>
          </a:p>
          <a:p>
            <a:r>
              <a:t>5. Come to workshop prepared to discuss and finalize</a:t>
            </a:r>
          </a:p>
          <a:p>
            <a:r>
              <a:t/>
            </a:r>
          </a:p>
          <a:p>
            <a:r>
              <a:t>This list becomes a critical programme tool. Invest the time to get it right in Phase 3 workshop.</a:t>
            </a:r>
          </a:p>
          <a:p>
            <a:r>
              <a:t/>
            </a:r>
          </a:p>
          <a:p>
            <a:r>
              <a:t>[Summary]</a:t>
            </a:r>
          </a:p>
          <a:p>
            <a:r>
              <a:t/>
            </a:r>
          </a:p>
          <a:p>
            <a:r>
              <a:t>The Decision Type List is not bureaucracy - it's a decision-making accelerator. It provides clarity upfront so we can move fast during execution. Review it, refine it in the workshop, and reference it continuously in Phases 4-5.</a:t>
            </a:r>
          </a:p>
          <a:p>
            <a:r>
              <a:t/>
            </a:r>
          </a:p>
          <a:p>
            <a:r>
              <a:t>--- PRESENTER DEPTH ---</a:t>
            </a:r>
          </a:p>
          <a:p>
            <a:r>
              <a:t/>
            </a:r>
          </a:p>
          <a:p>
            <a:r>
              <a:t>Solution Architect (Client):</a:t>
            </a:r>
          </a:p>
          <a:p>
            <a:r>
              <a:t>The Client's technical authority — typically a senior IT or enterprise-architecture lead — and the counterweight to the SI Solution Architect. The person who calls "no" when the SI proposes a configuration that doesn't fit the wider IT estate or won't survive the next decade of change.</a:t>
            </a:r>
          </a:p>
          <a:p>
            <a:r>
              <a:t/>
            </a:r>
          </a:p>
          <a:p>
            <a:r>
              <a:t>Change Lead:</a:t>
            </a:r>
          </a:p>
          <a:p>
            <a:r>
              <a:t>A specialist role, not a generalist — and not the Programme Manager wearing two hats. Owns the change workstream as a governed activity track with deliverables and stage gates, not a soft-skills add-on at go-live. Pairs with Process Owners and Benefit Owners to translate design into role-level adoption — the work that decides whether the system gets used at the speed and quality the business case projected.</a:t>
            </a:r>
          </a:p>
          <a:p>
            <a:r>
              <a:t/>
            </a:r>
          </a:p>
          <a:p>
            <a:r>
              <a:t>Note: Data Lead is the Client-side coordinator of the Data workstream from S2 to S17. Data Owners report into the Data Lead. See canonical reference for the full role definition.</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is a shorter, more focused session than the Phase 1 to 3 workshops — 3 hours rather than a full day. That is deliberate. By this point, the strategic direction is set, the benefits are mapped, and governance is in place. Phase 4 is about translating all of that into delivery priorities.</a:t>
            </a:r>
          </a:p>
          <a:p>
            <a:r>
              <a:t>The key activity is scope prioritisation using a value versus complexity matrix. Every ERP scope item is plotted against two axes: how much business value does it deliver, and how complex is it to implement. This gives us four quadrants — quick wins to do first, strategic bets that need careful planning, fill-ins to do if capacity allows, and items to defer or drop.</a:t>
            </a:r>
          </a:p>
          <a:p>
            <a:r>
              <a:t>For example, automated reporting dashboards might be high value and low complexity — a quick win we deliver in the first sprint. End-to-end supply chain integration might be high value but high complexity — a strategic bet that needs phased delivery and close governance.</a:t>
            </a:r>
          </a:p>
          <a:p>
            <a:r>
              <a:t>After this initial session, Phase 4 runs through bi-weekly Design Authority meetings. These are 90-minute working sessions where the PM, BA, Solution Architect, and relevant Process Owners review design decisions against the Benefits Map and Guiding Principles.</a:t>
            </a:r>
          </a:p>
          <a:p>
            <a:r>
              <a:t>The executive role in Phase 4 is lighter than Phases 1 to 3. You participate through monthly Steering Committee reviews rather than dedicated workshops. But your functional leaders are heavily involved — they are scoring priorities, validating designs, and providing SMEs.</a:t>
            </a:r>
          </a:p>
          <a:p/>
          <a:p>
            <a:r>
              <a:t>--- PRESENTER DEPTH ---</a:t>
            </a:r>
          </a:p>
          <a:p/>
          <a:p>
            <a:r>
              <a:t>Executive Sponsor:</a:t>
            </a:r>
          </a:p>
          <a:p>
            <a:r>
              <a:t>The programme's single point of executive accountability — to the Board, to the senior team, and to the people delivering it. Beyond the gate decisions, sets the tone — provides political cover when delivery hits headwinds, unblocks the programme when escalations get stuck, and (often the earliest decision of all) chooses whether the organisation adopts a structured method like Keystone in the first place. Sponsor continuity is an under-protected risk on multi-year programmes — when a Sponsor changes mid-programme, the political momentum nearly always changes with them.</a:t>
            </a:r>
          </a:p>
          <a:p/>
          <a:p>
            <a:r>
              <a:t>Programme Manager:</a:t>
            </a:r>
          </a:p>
          <a:p>
            <a:r>
              <a:t>Typically a senior PMO or transformation veteran. Translates Sponsor direction into delivery action; owns the operational relationship with the SI Programme Director. The default first port of call when something goes wrong — and the role most often replaced when delivery slips badly. Distinct from Project Managers, who run individual workstreams.</a:t>
            </a:r>
          </a:p>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a:p/>
          <a:p>
            <a:r>
              <a:t>Solution Architect (Client):</a:t>
            </a:r>
          </a:p>
          <a:p>
            <a:r>
              <a:t>The Client's technical authority — typically a senior IT or enterprise-architecture lead — and the counterweight to the SI Solution Architect. The person who calls "no" when the SI proposes a configuration that doesn't fit the wider IT estate or won't survive the next decade of change.</a:t>
            </a:r>
          </a:p>
        </p:txBody>
      </p:sp>
      <p:sp>
        <p:nvSpPr>
          <p:cNvPr id="4" name="Slide Number Placeholder 3"/>
          <p:cNvSpPr>
            <a:spLocks noGrp="1"/>
          </p:cNvSpPr>
          <p:nvPr>
            <p:ph type="sldNum" sz="quarter" idx="5"/>
          </p:nvPr>
        </p:nvSpPr>
        <p:spPr/>
        <p:txBody>
          <a:bodyPr/>
          <a:lstStyle/>
          <a:p>
            <a:fld id="{B6F15528-F159-4107-2BE0-BE2AFEC30277}"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pre-work is about getting functional leaders to think like business owners, not system users. We are not asking them to write requirements — we are asking them to prioritise by value.</a:t>
            </a:r>
          </a:p>
          <a:p>
            <a:r>
              <a:t>The Benefits Map review is critical. Each functional leader must confirm which benefits they own and be ready to defend why certain scope items should be built first. For example, the Finance functional leader might say month-end close automation is their top priority because it delivers the biggest efficiency gain and has executive visibility.</a:t>
            </a:r>
          </a:p>
          <a:p>
            <a:r>
              <a:t>The change agent nomination matters more than people expect. These are the individuals in each function who will champion the new ways of working, support their colleagues through the transition, and flag adoption issues early. They should be respected by their peers, not just the most available person. A good change agent is someone the team trusts, not someone the team tolerates.</a:t>
            </a:r>
          </a:p>
          <a:p>
            <a:r>
              <a:t>The pain points list should be specific and quantified where possible. Not just 'procurement is slow' but 'purchase order approval takes 5 days on average because of manual routing — we lose early payment discounts worth approximately 30K per year.' This specificity drives better prioritisation.</a:t>
            </a:r>
          </a:p>
          <a:p/>
          <a:p>
            <a:r>
              <a:t>--- PRESENTER DEPTH ---</a:t>
            </a:r>
          </a:p>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p:txBody>
      </p:sp>
      <p:sp>
        <p:nvSpPr>
          <p:cNvPr id="4" name="Slide Number Placeholder 3"/>
          <p:cNvSpPr>
            <a:spLocks noGrp="1"/>
          </p:cNvSpPr>
          <p:nvPr>
            <p:ph type="sldNum" sz="quarter" idx="5"/>
          </p:nvPr>
        </p:nvSpPr>
        <p:spPr/>
        <p:txBody>
          <a:bodyPr/>
          <a:lstStyle/>
          <a:p>
            <a:fld id="{C6F15528-F159-4107-2BE0-BE2AFEC30278}"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BA's synthesis work in Phase 4 is about creating a clear, visual prioritisation tool that the workshop can use to make decisions quickly.</a:t>
            </a:r>
          </a:p>
          <a:p>
            <a:r>
              <a:t>The scope priority matrix consolidates all functional leader inputs into a single view. Where two functions disagree on priority — for example, Finance wants reporting first but Operations wants inventory management — the BA maps both to the Benefits Map and lets the data drive the conversation. The benefit with the higher value and the clearer baseline gets priority. This removes politics from the discussion.</a:t>
            </a:r>
          </a:p>
          <a:p>
            <a:r>
              <a:t>The value versus complexity grid is the most important output. The BA needs to be realistic about complexity — not just technical complexity but organisational complexity. A technically simple change that requires 200 people to change their daily process is not low complexity. The BA should consult the Change Lead and Solution Architect when rating complexity.</a:t>
            </a:r>
          </a:p>
          <a:p>
            <a:r>
              <a:t>The quick wins identification is where early credibility is built. If we can deliver visible, valuable improvements in the first 8 to 12 weeks of delivery, we build executive confidence and user buy-in. Examples: automated approval workflows that save people 30 minutes a day, or dashboards that replace manual spreadsheet compilation. Small wins, big visibility.</a:t>
            </a:r>
          </a:p>
          <a:p/>
          <a:p>
            <a:r>
              <a:t>--- PRESENTER DEPTH ---</a:t>
            </a:r>
          </a:p>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a:p/>
          <a:p>
            <a:r>
              <a:t>Solution Architect (Client):</a:t>
            </a:r>
          </a:p>
          <a:p>
            <a:r>
              <a:t>The Client's technical authority — typically a senior IT or enterprise-architecture lead — and the counterweight to the SI Solution Architect. The person who calls "no" when the SI proposes a configuration that doesn't fit the wider IT estate or won't survive the next decade of change.</a:t>
            </a:r>
          </a:p>
          <a:p/>
          <a:p>
            <a:r>
              <a:t>Change Lead:</a:t>
            </a:r>
          </a:p>
          <a:p>
            <a:r>
              <a:t>A specialist role, not a generalist — and not the Programme Manager wearing two hats. Owns the change workstream as a governed activity track with deliverables and stage gates, not a soft-skills add-on at go-live. Pairs with Process Owners and Benefit Owners to translate design into role-level adoption — the work that decides whether the system gets used at the speed and quality the business case projected.</a:t>
            </a:r>
          </a:p>
        </p:txBody>
      </p:sp>
      <p:sp>
        <p:nvSpPr>
          <p:cNvPr id="4" name="Slide Number Placeholder 3"/>
          <p:cNvSpPr>
            <a:spLocks noGrp="1"/>
          </p:cNvSpPr>
          <p:nvPr>
            <p:ph type="sldNum" sz="quarter" idx="5"/>
          </p:nvPr>
        </p:nvSpPr>
        <p:spPr/>
        <p:txBody>
          <a:bodyPr/>
          <a:lstStyle/>
          <a:p>
            <a:fld id="{D6F15528-F159-4107-2BE0-BE2AFEC30279}"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most useful tools in the entire programme. It takes abstract scope discussions and makes them visual and concrete.</a:t>
            </a:r>
          </a:p>
          <a:p>
            <a:r>
              <a:rPr lang="en-US" dirty="0"/>
              <a:t>The four quadrants work as follows. Top-left, Quick Wins: high business value, low implementation complexity. These are your first delivery wave. Examples include automated reporting dashboards, standard procurement workflows, and employee self-service portals. They deliver visible value fast and build momentum.</a:t>
            </a:r>
          </a:p>
          <a:p>
            <a:r>
              <a:rPr lang="en-US" dirty="0"/>
              <a:t>Top-right, Strategic Bets: high business value but high complexity. These are the big-ticket items that justify the programme — end-to-end supply chain integration, real-time financial consolidation, global master data governance. They need careful phasing, strong governance, and executive patience. Do not try to deliver these all at once.</a:t>
            </a:r>
          </a:p>
          <a:p>
            <a:r>
              <a:rPr lang="en-US" dirty="0"/>
              <a:t>Bottom-left, Fill-Ins: low value, low complexity. Nice to have. Do them if you have capacity in a sprint, but never at the expense of quick wins or strategic bets. Examples might be cosmetic UI changes or non-critical report formatting.</a:t>
            </a:r>
          </a:p>
          <a:p>
            <a:r>
              <a:rPr lang="en-US" dirty="0"/>
              <a:t>Bottom-right, Reconsider: low value, high complexity. These are scope items to challenge hard. If something is difficult to implement and does not deliver significant business value, ask whether it should be in scope at all. This is where the Guiding Principle of value-led decisions earns its keep.</a:t>
            </a:r>
          </a:p>
          <a:p>
            <a:r>
              <a:rPr lang="en-US" dirty="0"/>
              <a:t>When presenting this to executives, the conversation shifts from 'what do we want' to 'what delivers value fastest with least risk.' That is a much more productive discussion.</a:t>
            </a:r>
          </a:p>
        </p:txBody>
      </p:sp>
      <p:sp>
        <p:nvSpPr>
          <p:cNvPr id="4" name="Slide Number Placeholder 3"/>
          <p:cNvSpPr>
            <a:spLocks noGrp="1"/>
          </p:cNvSpPr>
          <p:nvPr>
            <p:ph type="sldNum" sz="quarter" idx="5"/>
          </p:nvPr>
        </p:nvSpPr>
        <p:spPr/>
        <p:txBody>
          <a:bodyPr/>
          <a:lstStyle/>
          <a:p>
            <a:fld id="{E6F15528-F159-4107-2BE0-BE2AFEC30280}"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Phase 5 is where we prove the programme delivered what it promised. This is not a celebration — it is an accountability mechanism.</a:t>
            </a:r>
          </a:p>
          <a:p>
            <a:r>
              <a:t>The quarterly workshop brings Benefit Owners face-to-face with the Steering Committee. Each owner reports on their KPIs: what the baseline was, what the target is, where they are now, and what they are doing about any gaps. This is not optional and it is not delegated — the named Benefit Owner presents their own numbers.</a:t>
            </a:r>
          </a:p>
          <a:p>
            <a:r>
              <a:t>For example, the Financial Controller who owns the month-end close benefit stands up and says: baseline was 12 days, target is 5 days, we are currently at 6 days, we identified that journal approval is still manual and we are implementing automated routing in the next sprint, expected to reach target by Month 6.</a:t>
            </a:r>
          </a:p>
          <a:p>
            <a:r>
              <a:t>The KPI dashboard should be visual and simple — Power BI or similar. Red, amber, green status for each benefit. Trend lines showing direction of travel. No 50-page reports. Executives need to see the story in 30 seconds.</a:t>
            </a:r>
          </a:p>
          <a:p>
            <a:r>
              <a:t>The continuous improvement element is important. Phase 5 is not just about measuring — it is about optimising. Each quarterly review should identify 2 to 3 improvement opportunities for the next period. This keeps the programme delivering value long after go-live.</a:t>
            </a:r>
          </a:p>
          <a:p>
            <a:r>
              <a:t>The escalation mechanism matters. If a Benefit Owner reports a blocker they cannot resolve — for example, a process change that requires a policy decision, or additional budget for training — the Steering Committee must act within 2 weeks. Slow escalation kills benefit realisation.</a:t>
            </a:r>
          </a:p>
          <a:p/>
          <a:p>
            <a:r>
              <a:t>--- PRESENTER DEPTH ---</a:t>
            </a:r>
          </a:p>
          <a:p/>
          <a:p>
            <a:r>
              <a:t>Executive Sponsor:</a:t>
            </a:r>
          </a:p>
          <a:p>
            <a:r>
              <a:t>The programme's single point of executive accountability — to the Board, to the senior team, and to the people delivering it. Beyond the gate decisions, sets the tone — provides political cover when delivery hits headwinds, unblocks the programme when escalations get stuck, and (often the earliest decision of all) chooses whether the organisation adopts a structured method like Keystone in the first place. Sponsor continuity is an under-protected risk on multi-year programmes — when a Sponsor changes mid-programme, the political momentum nearly always changes with them.</a:t>
            </a:r>
          </a:p>
          <a:p/>
          <a:p>
            <a:r>
              <a:t>Programme Manager:</a:t>
            </a:r>
          </a:p>
          <a:p>
            <a:r>
              <a:t>Typically a senior PMO or transformation veteran. Translates Sponsor direction into delivery action; owns the operational relationship with the SI Programme Director. The default first port of call when something goes wrong — and the role most often replaced when delivery slips badly. Distinct from Project Managers, who run individual workstreams.</a:t>
            </a:r>
          </a:p>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p:txBody>
      </p:sp>
      <p:sp>
        <p:nvSpPr>
          <p:cNvPr id="4" name="Slide Number Placeholder 3"/>
          <p:cNvSpPr>
            <a:spLocks noGrp="1"/>
          </p:cNvSpPr>
          <p:nvPr>
            <p:ph type="sldNum" sz="quarter" idx="5"/>
          </p:nvPr>
        </p:nvSpPr>
        <p:spPr/>
        <p:txBody>
          <a:bodyPr/>
          <a:lstStyle/>
          <a:p>
            <a:fld id="{F6F15528-F159-4107-2BE0-BE2AFEC30281}"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pre-work is straightforward but it requires discipline. Benefit Owners must collect actual data, not impressions.</a:t>
            </a:r>
          </a:p>
          <a:p>
            <a:r>
              <a:rPr lang="en-US" dirty="0"/>
              <a:t>KPI actuals must come from the system or from verifiable operational data. For example, month-end close days should be calculated from the actual close dates in the ERP system, not from the Finance team's estimate of how long it took. Days Sales Outstanding should come from the AR aging report, not from a guess.</a:t>
            </a:r>
          </a:p>
          <a:p>
            <a:r>
              <a:rPr lang="en-US" dirty="0"/>
              <a:t>The benefit status assessment forces honest self-evaluation. On Track means within 20 percent of target — that gives some tolerance for early-stage adoption. At Risk means 20 to 50 percent off — this triggers a corrective action plan. Off Track means more than 50 percent off — this gets escalated to Steering Committee.</a:t>
            </a:r>
          </a:p>
          <a:p>
            <a:r>
              <a:rPr lang="en-US" dirty="0"/>
              <a:t>For example, if the target for order accuracy is 99 percent and the current actual is 97 percent, that is within tolerance and On Track. But if duplicate records target is 2 percent and actual is 8 percent, that is At Risk and the Benefit Owner needs to explain what is happening and what they are doing about it.</a:t>
            </a:r>
          </a:p>
          <a:p>
            <a:r>
              <a:rPr lang="en-US" dirty="0"/>
              <a:t>The improvement ideas collection is where Benefit Owners can advocate for enhancements. Perhaps the system is working as designed but a small configuration change would unlock additional value — for example, adding an automated alert when a KPI trends in the wrong direction. These ideas feed into the continuous improvement pipeline.</a:t>
            </a:r>
          </a:p>
        </p:txBody>
      </p:sp>
      <p:sp>
        <p:nvSpPr>
          <p:cNvPr id="4" name="Slide Number Placeholder 3"/>
          <p:cNvSpPr>
            <a:spLocks noGrp="1"/>
          </p:cNvSpPr>
          <p:nvPr>
            <p:ph type="sldNum" sz="quarter" idx="5"/>
          </p:nvPr>
        </p:nvSpPr>
        <p:spPr/>
        <p:txBody>
          <a:bodyPr/>
          <a:lstStyle/>
          <a:p>
            <a:fld id="{A7F15528-F159-4107-2BE0-BE2AFEC30282}"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BA's role in Phase 5 shifts from design to analysis. They are now the person who consolidates all benefit data into a clear executive story.</a:t>
            </a:r>
          </a:p>
          <a:p>
            <a:r>
              <a:t>The KPI data consolidation is about creating one source of truth. Each Benefit Owner submits their data independently. The BA merges it, applies consistent RAG status rules, and flags any discrepancies. For example, if a Benefit Owner claims On Track but the system data shows otherwise, the BA raises that before the workshop — not during it.</a:t>
            </a:r>
          </a:p>
          <a:p>
            <a:r>
              <a:t>The trend analysis is where the real insight lives. A single data point tells you where you are. A trend tells you where you are heading. If month-end close dropped from 12 days to 7 days in the first quarter but has plateaued at 7 for two quarters, that is a different conversation than if it is still improving. The BA should chart trends over time and annotate what drove changes — system updates, process changes, training interventions.</a:t>
            </a:r>
          </a:p>
          <a:p>
            <a:r>
              <a:t>The executive summary must be one page. Executives do not read 20-page benefit reports. One page: total realised value to date, forecast versus actual by category, the top 3 risks to benefit delivery, and 2 to 3 recommended actions. If the BA cannot tell the story in one page, they do not understand the story well enough.</a:t>
            </a:r>
          </a:p>
          <a:p/>
          <a:p>
            <a:r>
              <a:t>--- PRESENTER DEPTH ---</a:t>
            </a:r>
          </a:p>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p:txBody>
      </p:sp>
      <p:sp>
        <p:nvSpPr>
          <p:cNvPr id="4" name="Slide Number Placeholder 3"/>
          <p:cNvSpPr>
            <a:spLocks noGrp="1"/>
          </p:cNvSpPr>
          <p:nvPr>
            <p:ph type="sldNum" sz="quarter" idx="5"/>
          </p:nvPr>
        </p:nvSpPr>
        <p:spPr/>
        <p:txBody>
          <a:bodyPr/>
          <a:lstStyle/>
          <a:p>
            <a:fld id="{B7F15528-F159-4107-2BE0-BE2AFEC30283}"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map for the room. First 16 slides are the strategic walkthrough — why alignment matters, the five phases, roles, the workshop pattern, and what we need from them. Appendix from slide 17 is the Preparation Playbook for the team running the workshops — pre-work, BA synthesis, output examples. Worth flagging that the room sees the first 16; the team works the rest.</a:t>
            </a:r>
          </a:p>
        </p:txBody>
      </p:sp>
      <p:sp>
        <p:nvSpPr>
          <p:cNvPr id="4" name="Slide Number Placeholder 3"/>
          <p:cNvSpPr>
            <a:spLocks noGrp="1"/>
          </p:cNvSpPr>
          <p:nvPr>
            <p:ph type="sldNum" sz="quarter" idx="5"/>
          </p:nvPr>
        </p:nvSpPr>
        <p:spPr/>
        <p:txBody>
          <a:bodyPr/>
          <a:lstStyle/>
          <a:p>
            <a:fld id="{B6F15528-F159-4107-2BE0-BE2AFEC30276}"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simplified example of what the benefits tracker looks like in practice. In a real programme, each row would have additional detail behind it — but this is the executive view.</a:t>
            </a:r>
          </a:p>
          <a:p>
            <a:r>
              <a:rPr lang="en-US" dirty="0"/>
              <a:t>Walk through the example: Order processing time had a baseline of 5 days and a target of 2 days. We are currently at 2.5 days. That is On Track — within 20 percent of target and trending in the right direction. The COO can report confidently that this benefit is being realised.</a:t>
            </a:r>
          </a:p>
          <a:p>
            <a:r>
              <a:rPr lang="en-US" dirty="0"/>
              <a:t>Now look at duplicate records: baseline 15 percent, target 2 percent, actual 4 percent. That is At Risk. The CDO needs to explain what is causing the gap — perhaps data cleansing is incomplete for a specific entity type, or users are creating duplicate records because of a process gap. The corrective action might be additional data stewardship training or a system rule to prevent duplicate creation.</a:t>
            </a:r>
          </a:p>
          <a:p>
            <a:r>
              <a:rPr lang="en-US" dirty="0"/>
              <a:t>The RAG thresholds are deliberately defined upfront: On Track is within 20 percent of target, At Risk is 20 to 50 percent off, Off Track is more than 50 percent off. This removes subjectivity. A Benefit Owner cannot claim On Track when the numbers say otherwise.</a:t>
            </a:r>
          </a:p>
          <a:p>
            <a:r>
              <a:rPr lang="en-US" dirty="0"/>
              <a:t>The tracker is updated quarterly and presented at the Phase 5 workshop. Over time, it becomes the programme's scorecard — the definitive record of whether the investment delivered what it promised. This is the document the board will reference when asked whether the ERP programme was successful.</a:t>
            </a:r>
          </a:p>
        </p:txBody>
      </p:sp>
      <p:sp>
        <p:nvSpPr>
          <p:cNvPr id="4" name="Slide Number Placeholder 3"/>
          <p:cNvSpPr>
            <a:spLocks noGrp="1"/>
          </p:cNvSpPr>
          <p:nvPr>
            <p:ph type="sldNum" sz="quarter" idx="5"/>
          </p:nvPr>
        </p:nvSpPr>
        <p:spPr/>
        <p:txBody>
          <a:bodyPr/>
          <a:lstStyle/>
          <a:p>
            <a:fld id="{C7F15528-F159-4107-2BE0-BE2AFEC30284}"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is the complete Roles &amp; Responsibilities matrix showing all 10 roles across all 5 phases. This table should be referenced constantly throughout the programme.</a:t>
            </a:r>
          </a:p>
          <a:p>
            <a:r>
              <a:t/>
            </a:r>
          </a:p>
          <a:p>
            <a:r>
              <a:t>Structure: Roles down the left, phases across the top. Each cell shows the key responsibilities for that role in that phase. This gives everyone a quick view of 'what do I do in each phase?'</a:t>
            </a:r>
          </a:p>
          <a:p>
            <a:r>
              <a:t/>
            </a:r>
          </a:p>
          <a:p>
            <a:r>
              <a:t>Executive roles (first 5 rows): These are highlighted because executive accountability is critical. Executive Sponsor is accountable for overall outcomes and makes final decisions. CFO leads case for change and financial governance. COO drives operational transformation. CIO ensures technical alignment. Functional Heads own specific benefits in their domains.</a:t>
            </a:r>
          </a:p>
          <a:p>
            <a:r>
              <a:t/>
            </a:r>
          </a:p>
          <a:p>
            <a:r>
              <a:t>Programme team roles (next 5 rows): Programme Manager runs the day-to-day, facilitates workshops, administers governance. Business Architect connects strategy to scope and creates key deliverables. Solution Architect owns technical architecture. Change Lead manages adoption. Communications Lead handles stakeholder engagement.</a:t>
            </a:r>
          </a:p>
          <a:p>
            <a:r>
              <a:t/>
            </a:r>
          </a:p>
          <a:p>
            <a:r>
              <a:t>How to read: Look at Executive Sponsor row across phases. Phase 1: Provides direction, approves Vision Alignment Charter. Phase 2: Approves case for change, commits funding. Phase 3: Chairs Steering Committee, assigns owners. Phase 4: Approves scope changes, resolves escalations. Phase 5: Chairs benefits reviews, holds owners accountable. This shows the evolution of the role.</a:t>
            </a:r>
          </a:p>
          <a:p>
            <a:r>
              <a:t/>
            </a:r>
          </a:p>
          <a:p>
            <a:r>
              <a:t>Compare to Programme Manager row: Facilitates workshops in Phases 1-3, coordinates delivery in Phase 4, maintains tracker and facilitates reviews in Phase 5. The PM is the operational backbone.</a:t>
            </a:r>
          </a:p>
          <a:p>
            <a:r>
              <a:t/>
            </a:r>
          </a:p>
          <a:p>
            <a:r>
              <a:t>Key distinction: Executives are accountable for outcomes. Programme team is responsible for execution. This prevents the pattern where executives delegate programme ownership to PMO and then wonder why there's no business buy-in.</a:t>
            </a:r>
          </a:p>
          <a:p>
            <a:r>
              <a:t/>
            </a:r>
          </a:p>
          <a:p>
            <a:r>
              <a:t>How to use: Reference this in Phase 3 governance workshop when defining roles. Use in onboarding for new programme team members. Post it in the programme team room. When accountability questions arise ('Who should decide this?'), consult the matrix.</a:t>
            </a:r>
          </a:p>
          <a:p>
            <a:r>
              <a:t/>
            </a:r>
          </a:p>
          <a:p>
            <a:r>
              <a:t>--- PRESENTER DEPTH ---</a:t>
            </a:r>
          </a:p>
          <a:p>
            <a:r>
              <a:t/>
            </a:r>
          </a:p>
          <a:p>
            <a:r>
              <a:t>Executive Sponsor:</a:t>
            </a:r>
          </a:p>
          <a:p>
            <a:r>
              <a:t>The programme's single point of executive accountability — to the Board, to the senior team, and to the people delivering it. Beyond the gate decisions, sets the tone — provides political cover when delivery hits headwinds, unblocks the programme when escalations get stuck, and (often the earliest decision of all) chooses whether the organisation adopts a structured method like Keystone in the first place. Sponsor continuity is an under-protected risk on multi-year programmes — when a Sponsor changes mid-programme, the political momentum nearly always changes with them.</a:t>
            </a:r>
          </a:p>
          <a:p>
            <a:r>
              <a:t/>
            </a:r>
          </a:p>
          <a:p>
            <a:r>
              <a:t>Programme Manager:</a:t>
            </a:r>
          </a:p>
          <a:p>
            <a:r>
              <a:t>Typically a senior PMO or transformation veteran. Translates Sponsor direction into delivery action; owns the operational relationship with the SI Programme Director. The default first port of call when something goes wrong — and the role most often replaced when delivery slips badly. Distinct from Project Managers, who run individual workstreams.</a:t>
            </a:r>
          </a:p>
          <a:p>
            <a:r>
              <a:t/>
            </a:r>
          </a:p>
          <a:p>
            <a:r>
              <a:t>Business Architect:</a:t>
            </a:r>
          </a:p>
          <a:p>
            <a:r>
              <a:t>The bridge between business stakeholders and the technical solution architecture — the person who can answer "is this design actually solving the problem we said we were solving?". Often unstaffed or quietly merged into the Programme Manager role on smaller programmes — which is reliably where benefits drift between Stage 2 and Stage 18.</a:t>
            </a:r>
          </a:p>
          <a:p>
            <a:r>
              <a:t/>
            </a:r>
          </a:p>
          <a:p>
            <a:r>
              <a:t>Solution Architect (Client):</a:t>
            </a:r>
          </a:p>
          <a:p>
            <a:r>
              <a:t>The Client's technical authority — typically a senior IT or enterprise-architecture lead — and the counterweight to the SI Solution Architect. The person who calls "no" when the SI proposes a configuration that doesn't fit the wider IT estate or won't survive the next decade of change.</a:t>
            </a:r>
          </a:p>
          <a:p>
            <a:r>
              <a:t/>
            </a:r>
          </a:p>
          <a:p>
            <a:r>
              <a:t>Change Lead:</a:t>
            </a:r>
          </a:p>
          <a:p>
            <a:r>
              <a:t>A specialist role, not a generalist — and not the Programme Manager wearing two hats. Owns the change workstream as a governed activity track with deliverables and stage gates, not a soft-skills add-on at go-live. Pairs with Process Owners and Benefit Owners to translate design into role-level adoption — the work that decides whether the system gets used at the speed and quality the business case projected.</a:t>
            </a:r>
          </a:p>
          <a:p>
            <a:r>
              <a:t/>
            </a:r>
          </a:p>
          <a:p>
            <a:r>
              <a:t>--- (Site Readiness Lead) ---</a:t>
            </a:r>
          </a:p>
          <a:p>
            <a:r>
              <a:t/>
            </a:r>
          </a:p>
          <a:p>
            <a:r>
              <a:t>Site Readiness Lead (optional role - multi-site programmes only) - sometimes called Rollout Manager. For multi-site, multi-region or multi-brand programmes, one per site or per wave. Sits on site from Testing (S14) through Hypercare &amp; Stabilisation (S17). Pre-prepares the site for rollout: infrastructure readiness (network, hardware, environment access), Super User identification and training, freeing those Super Users from BAU during cutover and hypercare, liaison with site senior management, site tours for the programme team. The local face of the programme during cutover and hypercare for that site. Common in distributed estates - manufacturing sites, builders' merchants branches, retail regions. Single-site programmes don't need this role; the Cutover Lead and Hypercare Lead cover its responsibilities. Companion artefact: Site Readiness Checklist (Excel), one per site.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Based on analysis of successful and failed ERP transformations, these six factors consistently differentiate outcomes. Share these with executives as non-negotiables.</a:t>
            </a:r>
          </a:p>
          <a:p>
            <a:r>
              <a:t/>
            </a:r>
          </a:p>
          <a:p>
            <a:r>
              <a:t>Factor 1 - Visible, Active Executive Sponsorship: Success pattern: Executive Sponsor attends all Steering Committee meetings, personally communicates programme milestones, makes time for escalations within 48 hours. Failure pattern: Sponsor delegates to PMO or IT, appears only at major milestones, becomes a bottleneck because they haven't maintained context. The Executive Sponsor role cannot be delegated. Period.</a:t>
            </a:r>
          </a:p>
          <a:p>
            <a:r>
              <a:t/>
            </a:r>
          </a:p>
          <a:p>
            <a:r>
              <a:t>Factor 2 - Named, Accountable Benefit Owners: Success pattern: Each benefit has a named functional leader who treats realisation as a performance objective, reviews tracking monthly, escalates barriers proactively. Failure pattern: Benefits are 'owned' by the programme team or CFO. Functional leaders see themselves as stakeholders, not owners. When benefits don't materialise, nobody feels accountable. Name names. Put it in their objectives.</a:t>
            </a:r>
          </a:p>
          <a:p>
            <a:r>
              <a:t/>
            </a:r>
          </a:p>
          <a:p>
            <a:r>
              <a:t>Factor 3 - Disciplined Governance with Real Decisions: Success pattern: Steering Committee makes actual decisions on scope changes, priority trade-offs, funding approvals. Meetings have pre-reads, clear agendas, documented outcomes. Decisions stick. Failure pattern: Governance becomes 'show and tell' - programme team presents progress, executives nod, no decisions made. Real decisions happen offline or escalate to CEO repeatedly. This is governance theatre, not governance.</a:t>
            </a:r>
          </a:p>
          <a:p>
            <a:r>
              <a:t/>
            </a:r>
          </a:p>
          <a:p>
            <a:r>
              <a:t>Factor 4 - Guiding Principles Actually Guide: Success pattern: When facing customisation requests, team references 'Value over customisation' principle. When facing standardisation resistance, they reference 'One way of working.' Principles are cited in Design Authority to resolve disputes. Failure pattern: Principles are documented in Phase 1 Vision Alignment Charter, never referenced again. Each decision is re-debated from first principles. Scope creep occurs because there's no consistent filter.</a:t>
            </a:r>
          </a:p>
          <a:p>
            <a:r>
              <a:t/>
            </a:r>
          </a:p>
          <a:p>
            <a:r>
              <a:t>Factor 5 - Business Change Not Delegated: Success pattern: Functional leaders own change in their areas. They personally communicate process changes, participate in training, reinforce new behaviours, address resistance. Change Lead supports but doesn't own. Failure pattern: 'Change management' is a PMO workstream. Business leaders are 'consulted' but don't feel ownership. Teams hear about changes from project team, not their leader. Adoption suffers. Change is business-led or it fails.</a:t>
            </a:r>
          </a:p>
          <a:p>
            <a:r>
              <a:t/>
            </a:r>
          </a:p>
          <a:p>
            <a:r>
              <a:t>Factor 6 - Data Quality is Non-Negotiable: Success pattern: Programme won't launch until data quality thresholds are met. Data cleansing is resourced as priority workstream. Data owners are named for each domain and held accountable for stewardship. Failure pattern: Data quality is 'IT's problem' or 'we'll fix it after go-live.' Launch happens with poor data because of executive pressure to meet timeline. Post-launch, the system is blamed for 'not working' when the issue is data quality. This destroys credibility and adoption.</a:t>
            </a:r>
          </a:p>
          <a:p>
            <a:r>
              <a:t/>
            </a:r>
          </a:p>
          <a:p>
            <a:r>
              <a:t>Use these factors to set executive expectations early. Reference them when you see warning signs. These aren't theoretical - they're proven patterns of success and failure.</a:t>
            </a:r>
          </a:p>
          <a:p>
            <a:r>
              <a:t/>
            </a:r>
          </a:p>
          <a:p>
            <a:r>
              <a:t>--- PRESENTER DEPTH ---</a:t>
            </a:r>
          </a:p>
          <a:p>
            <a:r>
              <a:t/>
            </a:r>
          </a:p>
          <a:p>
            <a:r>
              <a:t>Executive Sponsor:</a:t>
            </a:r>
          </a:p>
          <a:p>
            <a:r>
              <a:t>The programme's single point of executive accountability — to the Board, to the senior team, and to the people delivering it. Beyond the gate decisions, sets the tone — provides political cover when delivery hits headwinds, unblocks the programme when escalations get stuck, and (often the earliest decision of all) chooses whether the organisation adopts a structured method like Keystone in the first place. Sponsor continuity is an under-protected risk on multi-year programmes — when a Sponsor changes mid-programme, the political momentum nearly always changes with them.</a:t>
            </a:r>
          </a:p>
          <a:p>
            <a:r>
              <a:t/>
            </a:r>
          </a:p>
          <a:p>
            <a:r>
              <a:t>Change Lead:</a:t>
            </a:r>
          </a:p>
          <a:p>
            <a:r>
              <a:t>A specialist role, not a generalist — and not the Programme Manager wearing two hats. Owns the change workstream as a governed activity track with deliverables and stage gates, not a soft-skills add-on at go-live. Pairs with Process Owners and Benefit Owners to translate design into role-level adoption — the work that decides whether the system gets used at the speed and quality the business case projected.</a:t>
            </a:r>
          </a:p>
          <a:p>
            <a:r>
              <a:t/>
            </a:r>
          </a:p>
          <a:p>
            <a:r>
              <a:t>Note: Data Lead is the Client-side coordinator of the Data workstream from S2 to S17. Data Owners report into the Data Lead. See canonical reference for the full role definition.</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makes it real. Take a common CEO ask: we need better data.</a:t>
            </a:r>
          </a:p>
          <a:p>
            <a:r>
              <a:rPr lang="en-GB" sz="1200" kern="1200" dirty="0">
                <a:solidFill>
                  <a:schemeClr val="tx1"/>
                </a:solidFill>
                <a:effectLst/>
                <a:latin typeface="+mn-lt"/>
                <a:ea typeface="+mn-ea"/>
                <a:cs typeface="+mn-cs"/>
              </a:rPr>
              <a:t/>
            </a:r>
          </a:p>
          <a:p>
            <a:r>
              <a:rPr lang="en-GB" sz="1200" kern="1200" dirty="0">
                <a:solidFill>
                  <a:schemeClr val="tx1"/>
                </a:solidFill>
                <a:effectLst/>
                <a:latin typeface="+mn-lt"/>
                <a:ea typeface="+mn-ea"/>
                <a:cs typeface="+mn-cs"/>
              </a:rPr>
              <a:t>Without alignment: IT launches a data project, business teams aren't sure what for, three years and millions of pounds later there's a data lake nobody uses.</a:t>
            </a:r>
          </a:p>
          <a:p>
            <a:r>
              <a:rPr lang="en-GB" sz="1200" kern="1200" dirty="0">
                <a:solidFill>
                  <a:schemeClr val="tx1"/>
                </a:solidFill>
                <a:effectLst/>
                <a:latin typeface="+mn-lt"/>
                <a:ea typeface="+mn-ea"/>
                <a:cs typeface="+mn-cs"/>
              </a:rPr>
              <a:t/>
            </a:r>
          </a:p>
          <a:p>
            <a:r>
              <a:rPr lang="en-GB" sz="1200" kern="1200" dirty="0">
                <a:solidFill>
                  <a:schemeClr val="tx1"/>
                </a:solidFill>
                <a:effectLst/>
                <a:latin typeface="+mn-lt"/>
                <a:ea typeface="+mn-ea"/>
                <a:cs typeface="+mn-cs"/>
              </a:rPr>
              <a:t>With alignment: Phase 1 surfaces what "better data" means strategically — pricing decisions, customer segmentation, supply chain visibility. Phase 2 attaches benefits and owners. Phase 3 governs the trade-offs. Phase 4 sequences delivery. Phase 5 measures whether it's working.</a:t>
            </a:r>
          </a:p>
          <a:p>
            <a:r>
              <a:rPr lang="en-GB" sz="1200" kern="1200" dirty="0">
                <a:solidFill>
                  <a:schemeClr val="tx1"/>
                </a:solidFill>
                <a:effectLst/>
                <a:latin typeface="+mn-lt"/>
                <a:ea typeface="+mn-ea"/>
                <a:cs typeface="+mn-cs"/>
              </a:rPr>
              <a:t/>
            </a:r>
          </a:p>
          <a:p>
            <a:r>
              <a:rPr lang="en-GB" sz="1200" kern="1200" dirty="0">
                <a:solidFill>
                  <a:schemeClr val="tx1"/>
                </a:solidFill>
                <a:effectLst/>
                <a:latin typeface="+mn-lt"/>
                <a:ea typeface="+mn-ea"/>
                <a:cs typeface="+mn-cs"/>
              </a:rPr>
              <a:t>Same starting point, completely different outcome. Pause and let it land.</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Phase 1 — set direction before talking solutions. Four objectives: agree strategic intent, define operating model boundaries, set guiding principles, and turn it all into the Vision Alignment Charter.</a:t>
            </a:r>
          </a:p>
          <a:p>
            <a:r>
              <a:rPr lang="en-GB" sz="1200" kern="1200" dirty="0">
                <a:solidFill>
                  <a:schemeClr val="tx1"/>
                </a:solidFill>
                <a:effectLst/>
                <a:latin typeface="+mn-lt"/>
                <a:ea typeface="+mn-ea"/>
                <a:cs typeface="+mn-cs"/>
              </a:rPr>
              <a:t/>
            </a:r>
          </a:p>
          <a:p>
            <a:r>
              <a:rPr lang="en-GB" sz="1200" kern="1200" dirty="0">
                <a:solidFill>
                  <a:schemeClr val="tx1"/>
                </a:solidFill>
                <a:effectLst/>
                <a:latin typeface="+mn-lt"/>
                <a:ea typeface="+mn-ea"/>
                <a:cs typeface="+mn-cs"/>
              </a:rPr>
              <a:t>Worth flagging: this isn't about choosing software, it's about making sure the leadership team agrees what they're trying to achieve. Without that, every later decision becomes a relitigation.</a:t>
            </a:r>
          </a:p>
        </p:txBody>
      </p:sp>
      <p:sp>
        <p:nvSpPr>
          <p:cNvPr id="4" name="Slide Number Placeholder 3"/>
          <p:cNvSpPr>
            <a:spLocks noGrp="1"/>
          </p:cNvSpPr>
          <p:nvPr>
            <p:ph type="sldNum" sz="quarter" idx="5"/>
          </p:nvPr>
        </p:nvSpPr>
        <p:spPr/>
        <p:txBody>
          <a:bodyPr/>
          <a:lstStyle/>
          <a:p>
            <a:fld id="{48289770-871C-4F8F-8589-67FDFBB5F2BB}" type="slidenum">
              <a:rPr lang="en-GB" smtClean="0"/>
              <a:t>6</a:t>
            </a:fld>
            <a:endParaRPr lang="en-GB" dirty="0"/>
          </a:p>
        </p:txBody>
      </p:sp>
    </p:spTree>
    <p:extLst>
      <p:ext uri="{BB962C8B-B14F-4D97-AF65-F5344CB8AC3E}">
        <p14:creationId xmlns:p14="http://schemas.microsoft.com/office/powerpoint/2010/main" val="422763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Heatmap walkthrough. Read it: columns are process streams, rows are capabilities, colours show current maturity. Red equals critical gap, amber equals partial fit, green equals working well. The room scores this themselves with their functional leaders — that's the discipline.</a:t>
            </a:r>
          </a:p>
          <a:p>
            <a:r>
              <a:t/>
            </a:r>
          </a:p>
          <a:p>
            <a:r>
              <a:t>Two things to highlight. Where the reds and ambers cluster is where the programme creates value. And the heatmap is the input the SI scores against during Selection — not their demo polish, your scored capability gaps. That's how you keep Selection honest.</a:t>
            </a:r>
          </a:p>
        </p:txBody>
      </p:sp>
      <p:sp>
        <p:nvSpPr>
          <p:cNvPr id="4" name="Slide Number Placeholder 3"/>
          <p:cNvSpPr>
            <a:spLocks noGrp="1"/>
          </p:cNvSpPr>
          <p:nvPr>
            <p:ph type="sldNum" sz="quarter" idx="5"/>
          </p:nvPr>
        </p:nvSpPr>
        <p:spPr/>
        <p:txBody>
          <a:bodyPr/>
          <a:lstStyle/>
          <a:p>
            <a:fld id="{B6F15528-F159-4107-2D48-3A8E8A2AE9B3}" type="slidenum">
              <a:rPr lang="en-GB"/>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Phase 1 set the direction. Phase 2 turns it into a value story.</a:t>
            </a:r>
          </a:p>
          <a:p>
            <a:r>
              <a:rPr lang="en-GB" sz="1200" kern="1200" dirty="0">
                <a:solidFill>
                  <a:schemeClr val="tx1"/>
                </a:solidFill>
                <a:effectLst/>
                <a:latin typeface="+mn-lt"/>
                <a:ea typeface="+mn-ea"/>
                <a:cs typeface="+mn-cs"/>
              </a:rPr>
              <a:t/>
            </a:r>
          </a:p>
          <a:p>
            <a:r>
              <a:rPr lang="en-GB" sz="1200" kern="1200" dirty="0">
                <a:solidFill>
                  <a:schemeClr val="tx1"/>
                </a:solidFill>
                <a:effectLst/>
                <a:latin typeface="+mn-lt"/>
                <a:ea typeface="+mn-ea"/>
                <a:cs typeface="+mn-cs"/>
              </a:rPr>
              <a:t>For every major piece of scope, ask: what problem does this solve, what does it deliver, who owns the outcome, how do we measure it. The output is the Benefits Map — every benefit named, owned, baselined, and sized. Without those four things you can't track realisation later.</a:t>
            </a:r>
          </a:p>
          <a:p>
            <a:r>
              <a:rPr lang="en-GB" sz="1200" kern="1200" dirty="0">
                <a:solidFill>
                  <a:schemeClr val="tx1"/>
                </a:solidFill>
                <a:effectLst/>
                <a:latin typeface="+mn-lt"/>
                <a:ea typeface="+mn-ea"/>
                <a:cs typeface="+mn-cs"/>
              </a:rPr>
              <a:t/>
            </a:r>
          </a:p>
          <a:p>
            <a:r>
              <a:rPr lang="en-GB" sz="1200" kern="1200" dirty="0">
                <a:solidFill>
                  <a:schemeClr val="tx1"/>
                </a:solidFill>
                <a:effectLst/>
                <a:latin typeface="+mn-lt"/>
                <a:ea typeface="+mn-ea"/>
                <a:cs typeface="+mn-cs"/>
              </a:rPr>
              <a:t>The thing to flag hard: baselines must be real data, not estimates. If a Functional Leader can't pull current-state data, the benefit number is fiction. Push them.</a:t>
            </a:r>
          </a:p>
        </p:txBody>
      </p:sp>
      <p:sp>
        <p:nvSpPr>
          <p:cNvPr id="4" name="Slide Number Placeholder 3"/>
          <p:cNvSpPr>
            <a:spLocks noGrp="1"/>
          </p:cNvSpPr>
          <p:nvPr>
            <p:ph type="sldNum" sz="quarter" idx="5"/>
          </p:nvPr>
        </p:nvSpPr>
        <p:spPr/>
        <p:txBody>
          <a:bodyPr/>
          <a:lstStyle/>
          <a:p>
            <a:fld id="{48289770-871C-4F8F-8589-67FDFBB5F2BB}" type="slidenum">
              <a:rPr lang="en-GB" smtClean="0"/>
              <a:t>8</a:t>
            </a:fld>
            <a:endParaRPr lang="en-GB"/>
          </a:p>
        </p:txBody>
      </p:sp>
    </p:spTree>
    <p:extLst>
      <p:ext uri="{BB962C8B-B14F-4D97-AF65-F5344CB8AC3E}">
        <p14:creationId xmlns:p14="http://schemas.microsoft.com/office/powerpoint/2010/main" val="368839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Governance protects the value you agreed in Phases 1 and 2. Its job is to keep decisions fast and accountable.</a:t>
            </a:r>
          </a:p>
          <a:p>
            <a:r>
              <a:rPr lang="en-GB" sz="1200" kern="1200" dirty="0">
                <a:solidFill>
                  <a:schemeClr val="tx1"/>
                </a:solidFill>
                <a:effectLst/>
                <a:latin typeface="+mn-lt"/>
                <a:ea typeface="+mn-ea"/>
                <a:cs typeface="+mn-cs"/>
              </a:rPr>
              <a:t/>
            </a:r>
          </a:p>
          <a:p>
            <a:r>
              <a:rPr lang="en-GB" sz="1200" kern="1200" dirty="0">
                <a:solidFill>
                  <a:schemeClr val="tx1"/>
                </a:solidFill>
                <a:effectLst/>
                <a:latin typeface="+mn-lt"/>
                <a:ea typeface="+mn-ea"/>
                <a:cs typeface="+mn-cs"/>
              </a:rPr>
              <a:t>The graphic shows three bodies: Exec Sponsor Group sets direction; Steering Committee makes decisions inside that direction; Design Authority makes design decisions inside what Steering approves. If a design decision lands at Steering, governance has broken — it should have been resolved at DA.</a:t>
            </a:r>
          </a:p>
          <a:p>
            <a:r>
              <a:rPr lang="en-GB" sz="1200" kern="1200" dirty="0">
                <a:solidFill>
                  <a:schemeClr val="tx1"/>
                </a:solidFill>
                <a:effectLst/>
                <a:latin typeface="+mn-lt"/>
                <a:ea typeface="+mn-ea"/>
                <a:cs typeface="+mn-cs"/>
              </a:rPr>
              <a:t/>
            </a:r>
          </a:p>
          <a:p>
            <a:r>
              <a:rPr lang="en-GB" sz="1200" kern="1200" dirty="0">
                <a:solidFill>
                  <a:schemeClr val="tx1"/>
                </a:solidFill>
                <a:effectLst/>
                <a:latin typeface="+mn-lt"/>
                <a:ea typeface="+mn-ea"/>
                <a:cs typeface="+mn-cs"/>
              </a:rPr>
              <a:t>Worth landing the Decision Rights Framework — every decision type has a clear owner with a clear escalation path. Not "everyone gets a vote." That's how programmes drift.</a:t>
            </a:r>
          </a:p>
        </p:txBody>
      </p:sp>
      <p:sp>
        <p:nvSpPr>
          <p:cNvPr id="4" name="Slide Number Placeholder 3"/>
          <p:cNvSpPr>
            <a:spLocks noGrp="1"/>
          </p:cNvSpPr>
          <p:nvPr>
            <p:ph type="sldNum" sz="quarter" idx="5"/>
          </p:nvPr>
        </p:nvSpPr>
        <p:spPr/>
        <p:txBody>
          <a:bodyPr/>
          <a:lstStyle/>
          <a:p>
            <a:fld id="{48289770-871C-4F8F-8589-67FDFBB5F2BB}" type="slidenum">
              <a:rPr lang="en-GB" smtClean="0"/>
              <a:t>9</a:t>
            </a:fld>
            <a:endParaRPr lang="en-GB"/>
          </a:p>
        </p:txBody>
      </p:sp>
    </p:spTree>
    <p:extLst>
      <p:ext uri="{BB962C8B-B14F-4D97-AF65-F5344CB8AC3E}">
        <p14:creationId xmlns:p14="http://schemas.microsoft.com/office/powerpoint/2010/main" val="283524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5009-513C-8CEE-CE4E-0B4D9DD904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28B77D-39EE-D220-D79F-61BEE2885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D057A9-D7AB-FB12-5C77-FB8AF94FC166}"/>
              </a:ext>
            </a:extLst>
          </p:cNvPr>
          <p:cNvSpPr>
            <a:spLocks noGrp="1"/>
          </p:cNvSpPr>
          <p:nvPr>
            <p:ph type="dt" sz="half" idx="10"/>
          </p:nvPr>
        </p:nvSpPr>
        <p:spPr/>
        <p:txBody>
          <a:bodyPr/>
          <a:lstStyle/>
          <a:p>
            <a:fld id="{2496E9FE-A07E-4431-A068-96F7CB1C8580}" type="datetimeFigureOut">
              <a:rPr lang="en-GB" smtClean="0"/>
              <a:t>13/03/2026</a:t>
            </a:fld>
            <a:endParaRPr lang="en-GB"/>
          </a:p>
        </p:txBody>
      </p:sp>
      <p:sp>
        <p:nvSpPr>
          <p:cNvPr id="5" name="Footer Placeholder 4">
            <a:extLst>
              <a:ext uri="{FF2B5EF4-FFF2-40B4-BE49-F238E27FC236}">
                <a16:creationId xmlns:a16="http://schemas.microsoft.com/office/drawing/2014/main" id="{3EF0F91A-96A7-C373-DDFA-974837B39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7CC8E2-47CB-623B-24F9-EBEEF081387A}"/>
              </a:ext>
            </a:extLst>
          </p:cNvPr>
          <p:cNvSpPr>
            <a:spLocks noGrp="1"/>
          </p:cNvSpPr>
          <p:nvPr>
            <p:ph type="sldNum" sz="quarter" idx="12"/>
          </p:nvPr>
        </p:nvSpPr>
        <p:spPr/>
        <p:txBody>
          <a:bodyPr/>
          <a:lstStyle/>
          <a:p>
            <a:fld id="{B1EAD547-57CA-492C-8136-EEA45DABAFAE}" type="slidenum">
              <a:rPr lang="en-GB" smtClean="0"/>
              <a:t>‹#›</a:t>
            </a:fld>
            <a:endParaRPr lang="en-GB"/>
          </a:p>
        </p:txBody>
      </p:sp>
    </p:spTree>
    <p:extLst>
      <p:ext uri="{BB962C8B-B14F-4D97-AF65-F5344CB8AC3E}">
        <p14:creationId xmlns:p14="http://schemas.microsoft.com/office/powerpoint/2010/main" val="254540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DCCF-CBC5-97CE-1EC6-6BCD82FCFC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5B3EED-0418-C9C6-71CB-26AEB1D01F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B671B6-B881-699D-857A-F18E2FC1B648}"/>
              </a:ext>
            </a:extLst>
          </p:cNvPr>
          <p:cNvSpPr>
            <a:spLocks noGrp="1"/>
          </p:cNvSpPr>
          <p:nvPr>
            <p:ph type="dt" sz="half" idx="10"/>
          </p:nvPr>
        </p:nvSpPr>
        <p:spPr/>
        <p:txBody>
          <a:bodyPr/>
          <a:lstStyle/>
          <a:p>
            <a:fld id="{2496E9FE-A07E-4431-A068-96F7CB1C8580}" type="datetimeFigureOut">
              <a:rPr lang="en-GB" smtClean="0"/>
              <a:t>13/03/2026</a:t>
            </a:fld>
            <a:endParaRPr lang="en-GB"/>
          </a:p>
        </p:txBody>
      </p:sp>
      <p:sp>
        <p:nvSpPr>
          <p:cNvPr id="5" name="Footer Placeholder 4">
            <a:extLst>
              <a:ext uri="{FF2B5EF4-FFF2-40B4-BE49-F238E27FC236}">
                <a16:creationId xmlns:a16="http://schemas.microsoft.com/office/drawing/2014/main" id="{CAA03812-8351-C7C8-4E76-7D297E5E0F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28FCB-09BC-8713-4183-44E37DDDEAEA}"/>
              </a:ext>
            </a:extLst>
          </p:cNvPr>
          <p:cNvSpPr>
            <a:spLocks noGrp="1"/>
          </p:cNvSpPr>
          <p:nvPr>
            <p:ph type="sldNum" sz="quarter" idx="12"/>
          </p:nvPr>
        </p:nvSpPr>
        <p:spPr/>
        <p:txBody>
          <a:bodyPr/>
          <a:lstStyle/>
          <a:p>
            <a:fld id="{B1EAD547-57CA-492C-8136-EEA45DABAFAE}" type="slidenum">
              <a:rPr lang="en-GB" smtClean="0"/>
              <a:t>‹#›</a:t>
            </a:fld>
            <a:endParaRPr lang="en-GB"/>
          </a:p>
        </p:txBody>
      </p:sp>
    </p:spTree>
    <p:extLst>
      <p:ext uri="{BB962C8B-B14F-4D97-AF65-F5344CB8AC3E}">
        <p14:creationId xmlns:p14="http://schemas.microsoft.com/office/powerpoint/2010/main" val="187501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1247BD-6396-E5D9-B0C9-FA1E290E3F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5C0465-7D5C-943D-A68C-A2654815A4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87BB19-EACB-A10C-6D3D-62E2BB676AD6}"/>
              </a:ext>
            </a:extLst>
          </p:cNvPr>
          <p:cNvSpPr>
            <a:spLocks noGrp="1"/>
          </p:cNvSpPr>
          <p:nvPr>
            <p:ph type="dt" sz="half" idx="10"/>
          </p:nvPr>
        </p:nvSpPr>
        <p:spPr/>
        <p:txBody>
          <a:bodyPr/>
          <a:lstStyle/>
          <a:p>
            <a:fld id="{2496E9FE-A07E-4431-A068-96F7CB1C8580}" type="datetimeFigureOut">
              <a:rPr lang="en-GB" smtClean="0"/>
              <a:t>13/03/2026</a:t>
            </a:fld>
            <a:endParaRPr lang="en-GB"/>
          </a:p>
        </p:txBody>
      </p:sp>
      <p:sp>
        <p:nvSpPr>
          <p:cNvPr id="5" name="Footer Placeholder 4">
            <a:extLst>
              <a:ext uri="{FF2B5EF4-FFF2-40B4-BE49-F238E27FC236}">
                <a16:creationId xmlns:a16="http://schemas.microsoft.com/office/drawing/2014/main" id="{F97D0E09-6163-E49F-495E-398079B466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6F880D-FEF4-CF6F-89EE-213A5C2D28F5}"/>
              </a:ext>
            </a:extLst>
          </p:cNvPr>
          <p:cNvSpPr>
            <a:spLocks noGrp="1"/>
          </p:cNvSpPr>
          <p:nvPr>
            <p:ph type="sldNum" sz="quarter" idx="12"/>
          </p:nvPr>
        </p:nvSpPr>
        <p:spPr/>
        <p:txBody>
          <a:bodyPr/>
          <a:lstStyle/>
          <a:p>
            <a:fld id="{B1EAD547-57CA-492C-8136-EEA45DABAFAE}" type="slidenum">
              <a:rPr lang="en-GB" smtClean="0"/>
              <a:t>‹#›</a:t>
            </a:fld>
            <a:endParaRPr lang="en-GB"/>
          </a:p>
        </p:txBody>
      </p:sp>
    </p:spTree>
    <p:extLst>
      <p:ext uri="{BB962C8B-B14F-4D97-AF65-F5344CB8AC3E}">
        <p14:creationId xmlns:p14="http://schemas.microsoft.com/office/powerpoint/2010/main" val="226017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381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31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240C-764D-3E3C-5DBD-01A8488885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5F92E5-FAD6-8D6E-FE1F-4BEFB1E892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C777B-4F23-B0C7-0311-8EEAF88B43A0}"/>
              </a:ext>
            </a:extLst>
          </p:cNvPr>
          <p:cNvSpPr>
            <a:spLocks noGrp="1"/>
          </p:cNvSpPr>
          <p:nvPr>
            <p:ph type="dt" sz="half" idx="10"/>
          </p:nvPr>
        </p:nvSpPr>
        <p:spPr/>
        <p:txBody>
          <a:bodyPr/>
          <a:lstStyle/>
          <a:p>
            <a:fld id="{2496E9FE-A07E-4431-A068-96F7CB1C8580}" type="datetimeFigureOut">
              <a:rPr lang="en-GB" smtClean="0"/>
              <a:t>13/03/2026</a:t>
            </a:fld>
            <a:endParaRPr lang="en-GB"/>
          </a:p>
        </p:txBody>
      </p:sp>
      <p:sp>
        <p:nvSpPr>
          <p:cNvPr id="5" name="Footer Placeholder 4">
            <a:extLst>
              <a:ext uri="{FF2B5EF4-FFF2-40B4-BE49-F238E27FC236}">
                <a16:creationId xmlns:a16="http://schemas.microsoft.com/office/drawing/2014/main" id="{891B60FD-BAAA-96DC-B426-76A99F8A476B}"/>
              </a:ext>
            </a:extLst>
          </p:cNvPr>
          <p:cNvSpPr>
            <a:spLocks noGrp="1"/>
          </p:cNvSpPr>
          <p:nvPr>
            <p:ph type="ftr" sz="quarter" idx="11"/>
          </p:nvPr>
        </p:nvSpPr>
        <p:spPr/>
        <p:txBody>
          <a:bodyPr/>
          <a:lstStyle/>
          <a:p>
            <a:r>
              <a:rPr lang="en-GB"/>
              <a:t>Appendix</a:t>
            </a:r>
            <a:endParaRPr lang="en-GB" dirty="0"/>
          </a:p>
        </p:txBody>
      </p:sp>
      <p:sp>
        <p:nvSpPr>
          <p:cNvPr id="6" name="Slide Number Placeholder 5">
            <a:extLst>
              <a:ext uri="{FF2B5EF4-FFF2-40B4-BE49-F238E27FC236}">
                <a16:creationId xmlns:a16="http://schemas.microsoft.com/office/drawing/2014/main" id="{905BD56C-C722-2B83-7C2A-ED85156F6611}"/>
              </a:ext>
            </a:extLst>
          </p:cNvPr>
          <p:cNvSpPr>
            <a:spLocks noGrp="1"/>
          </p:cNvSpPr>
          <p:nvPr>
            <p:ph type="sldNum" sz="quarter" idx="12"/>
          </p:nvPr>
        </p:nvSpPr>
        <p:spPr/>
        <p:txBody>
          <a:bodyPr/>
          <a:lstStyle/>
          <a:p>
            <a:fld id="{B1EAD547-57CA-492C-8136-EEA45DABAFAE}" type="slidenum">
              <a:rPr lang="en-GB" smtClean="0"/>
              <a:t>‹#›</a:t>
            </a:fld>
            <a:endParaRPr lang="en-GB"/>
          </a:p>
        </p:txBody>
      </p:sp>
    </p:spTree>
    <p:extLst>
      <p:ext uri="{BB962C8B-B14F-4D97-AF65-F5344CB8AC3E}">
        <p14:creationId xmlns:p14="http://schemas.microsoft.com/office/powerpoint/2010/main" val="118976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1897-5938-D6EA-532B-AEEEC90ED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DB8BB5-C4FC-AC61-472A-61BF07BA80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E9F4FC-18C0-A6BF-32B7-B3323AC75F08}"/>
              </a:ext>
            </a:extLst>
          </p:cNvPr>
          <p:cNvSpPr>
            <a:spLocks noGrp="1"/>
          </p:cNvSpPr>
          <p:nvPr>
            <p:ph type="dt" sz="half" idx="10"/>
          </p:nvPr>
        </p:nvSpPr>
        <p:spPr/>
        <p:txBody>
          <a:bodyPr/>
          <a:lstStyle/>
          <a:p>
            <a:fld id="{2496E9FE-A07E-4431-A068-96F7CB1C8580}" type="datetimeFigureOut">
              <a:rPr lang="en-GB" smtClean="0"/>
              <a:t>13/03/2026</a:t>
            </a:fld>
            <a:endParaRPr lang="en-GB"/>
          </a:p>
        </p:txBody>
      </p:sp>
      <p:sp>
        <p:nvSpPr>
          <p:cNvPr id="5" name="Footer Placeholder 4">
            <a:extLst>
              <a:ext uri="{FF2B5EF4-FFF2-40B4-BE49-F238E27FC236}">
                <a16:creationId xmlns:a16="http://schemas.microsoft.com/office/drawing/2014/main" id="{00123338-3BEA-BF9A-3DEA-5B6822D56C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772074-8C8C-9A50-5BD9-2520871DDBE8}"/>
              </a:ext>
            </a:extLst>
          </p:cNvPr>
          <p:cNvSpPr>
            <a:spLocks noGrp="1"/>
          </p:cNvSpPr>
          <p:nvPr>
            <p:ph type="sldNum" sz="quarter" idx="12"/>
          </p:nvPr>
        </p:nvSpPr>
        <p:spPr/>
        <p:txBody>
          <a:bodyPr/>
          <a:lstStyle/>
          <a:p>
            <a:fld id="{B1EAD547-57CA-492C-8136-EEA45DABAFAE}" type="slidenum">
              <a:rPr lang="en-GB" smtClean="0"/>
              <a:t>‹#›</a:t>
            </a:fld>
            <a:endParaRPr lang="en-GB"/>
          </a:p>
        </p:txBody>
      </p:sp>
    </p:spTree>
    <p:extLst>
      <p:ext uri="{BB962C8B-B14F-4D97-AF65-F5344CB8AC3E}">
        <p14:creationId xmlns:p14="http://schemas.microsoft.com/office/powerpoint/2010/main" val="262001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1D37-8CBC-E0A5-A493-8A497C0170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DF264E-2CBF-83F7-62BF-860B4805A8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AFA743-1F33-8EF0-7FEA-AB9DE53075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3B7C70-AB1B-6ADA-A8B6-09BC56DEEAF6}"/>
              </a:ext>
            </a:extLst>
          </p:cNvPr>
          <p:cNvSpPr>
            <a:spLocks noGrp="1"/>
          </p:cNvSpPr>
          <p:nvPr>
            <p:ph type="dt" sz="half" idx="10"/>
          </p:nvPr>
        </p:nvSpPr>
        <p:spPr/>
        <p:txBody>
          <a:bodyPr/>
          <a:lstStyle/>
          <a:p>
            <a:fld id="{2496E9FE-A07E-4431-A068-96F7CB1C8580}" type="datetimeFigureOut">
              <a:rPr lang="en-GB" smtClean="0"/>
              <a:t>13/03/2026</a:t>
            </a:fld>
            <a:endParaRPr lang="en-GB"/>
          </a:p>
        </p:txBody>
      </p:sp>
      <p:sp>
        <p:nvSpPr>
          <p:cNvPr id="6" name="Footer Placeholder 5">
            <a:extLst>
              <a:ext uri="{FF2B5EF4-FFF2-40B4-BE49-F238E27FC236}">
                <a16:creationId xmlns:a16="http://schemas.microsoft.com/office/drawing/2014/main" id="{E398D1C4-B40D-0FCA-2CBB-B3A5C48F7D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D5F22F-8E23-E203-9986-A08F671C8E10}"/>
              </a:ext>
            </a:extLst>
          </p:cNvPr>
          <p:cNvSpPr>
            <a:spLocks noGrp="1"/>
          </p:cNvSpPr>
          <p:nvPr>
            <p:ph type="sldNum" sz="quarter" idx="12"/>
          </p:nvPr>
        </p:nvSpPr>
        <p:spPr/>
        <p:txBody>
          <a:bodyPr/>
          <a:lstStyle/>
          <a:p>
            <a:fld id="{B1EAD547-57CA-492C-8136-EEA45DABAFAE}" type="slidenum">
              <a:rPr lang="en-GB" smtClean="0"/>
              <a:t>‹#›</a:t>
            </a:fld>
            <a:endParaRPr lang="en-GB"/>
          </a:p>
        </p:txBody>
      </p:sp>
    </p:spTree>
    <p:extLst>
      <p:ext uri="{BB962C8B-B14F-4D97-AF65-F5344CB8AC3E}">
        <p14:creationId xmlns:p14="http://schemas.microsoft.com/office/powerpoint/2010/main" val="357817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0E25-D6C9-DE2A-D757-8A59C40361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28299-EFB4-4384-169F-72929C92C4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24F244-4756-F5F9-9AF0-6355F1F71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61BBD2-9E4C-3F38-3B78-CA6857309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BF7F6-149C-9E68-3860-9C7E358AB7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DF9AFC-9BA0-1243-4C6D-28A698613B7F}"/>
              </a:ext>
            </a:extLst>
          </p:cNvPr>
          <p:cNvSpPr>
            <a:spLocks noGrp="1"/>
          </p:cNvSpPr>
          <p:nvPr>
            <p:ph type="dt" sz="half" idx="10"/>
          </p:nvPr>
        </p:nvSpPr>
        <p:spPr/>
        <p:txBody>
          <a:bodyPr/>
          <a:lstStyle/>
          <a:p>
            <a:fld id="{2496E9FE-A07E-4431-A068-96F7CB1C8580}" type="datetimeFigureOut">
              <a:rPr lang="en-GB" smtClean="0"/>
              <a:t>13/03/2026</a:t>
            </a:fld>
            <a:endParaRPr lang="en-GB"/>
          </a:p>
        </p:txBody>
      </p:sp>
      <p:sp>
        <p:nvSpPr>
          <p:cNvPr id="8" name="Footer Placeholder 7">
            <a:extLst>
              <a:ext uri="{FF2B5EF4-FFF2-40B4-BE49-F238E27FC236}">
                <a16:creationId xmlns:a16="http://schemas.microsoft.com/office/drawing/2014/main" id="{76E6C25C-412B-5D1E-3D7B-DB9666A1DE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4D4F4F-291F-F848-40B3-4AB9AB9CD5C2}"/>
              </a:ext>
            </a:extLst>
          </p:cNvPr>
          <p:cNvSpPr>
            <a:spLocks noGrp="1"/>
          </p:cNvSpPr>
          <p:nvPr>
            <p:ph type="sldNum" sz="quarter" idx="12"/>
          </p:nvPr>
        </p:nvSpPr>
        <p:spPr/>
        <p:txBody>
          <a:bodyPr/>
          <a:lstStyle/>
          <a:p>
            <a:fld id="{B1EAD547-57CA-492C-8136-EEA45DABAFAE}" type="slidenum">
              <a:rPr lang="en-GB" smtClean="0"/>
              <a:t>‹#›</a:t>
            </a:fld>
            <a:endParaRPr lang="en-GB"/>
          </a:p>
        </p:txBody>
      </p:sp>
    </p:spTree>
    <p:extLst>
      <p:ext uri="{BB962C8B-B14F-4D97-AF65-F5344CB8AC3E}">
        <p14:creationId xmlns:p14="http://schemas.microsoft.com/office/powerpoint/2010/main" val="301434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B0C55-7233-F155-1B8D-BDACA64767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998B89-6944-FD53-6202-4F40877DCCC0}"/>
              </a:ext>
            </a:extLst>
          </p:cNvPr>
          <p:cNvSpPr>
            <a:spLocks noGrp="1"/>
          </p:cNvSpPr>
          <p:nvPr>
            <p:ph type="dt" sz="half" idx="10"/>
          </p:nvPr>
        </p:nvSpPr>
        <p:spPr/>
        <p:txBody>
          <a:bodyPr/>
          <a:lstStyle/>
          <a:p>
            <a:fld id="{2496E9FE-A07E-4431-A068-96F7CB1C8580}" type="datetimeFigureOut">
              <a:rPr lang="en-GB" smtClean="0"/>
              <a:t>13/03/2026</a:t>
            </a:fld>
            <a:endParaRPr lang="en-GB"/>
          </a:p>
        </p:txBody>
      </p:sp>
      <p:sp>
        <p:nvSpPr>
          <p:cNvPr id="4" name="Footer Placeholder 3">
            <a:extLst>
              <a:ext uri="{FF2B5EF4-FFF2-40B4-BE49-F238E27FC236}">
                <a16:creationId xmlns:a16="http://schemas.microsoft.com/office/drawing/2014/main" id="{6939F6C6-6091-2C02-FC4B-2B1B34577E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D8A8A1-1B79-2808-6A88-9BE9F2614FB0}"/>
              </a:ext>
            </a:extLst>
          </p:cNvPr>
          <p:cNvSpPr>
            <a:spLocks noGrp="1"/>
          </p:cNvSpPr>
          <p:nvPr>
            <p:ph type="sldNum" sz="quarter" idx="12"/>
          </p:nvPr>
        </p:nvSpPr>
        <p:spPr/>
        <p:txBody>
          <a:bodyPr/>
          <a:lstStyle/>
          <a:p>
            <a:fld id="{B1EAD547-57CA-492C-8136-EEA45DABAFAE}" type="slidenum">
              <a:rPr lang="en-GB" smtClean="0"/>
              <a:t>‹#›</a:t>
            </a:fld>
            <a:endParaRPr lang="en-GB"/>
          </a:p>
        </p:txBody>
      </p:sp>
    </p:spTree>
    <p:extLst>
      <p:ext uri="{BB962C8B-B14F-4D97-AF65-F5344CB8AC3E}">
        <p14:creationId xmlns:p14="http://schemas.microsoft.com/office/powerpoint/2010/main" val="397375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ECFF36-886E-ACDC-37CE-31D1E80542B9}"/>
              </a:ext>
            </a:extLst>
          </p:cNvPr>
          <p:cNvSpPr>
            <a:spLocks noGrp="1"/>
          </p:cNvSpPr>
          <p:nvPr>
            <p:ph type="dt" sz="half" idx="10"/>
          </p:nvPr>
        </p:nvSpPr>
        <p:spPr/>
        <p:txBody>
          <a:bodyPr/>
          <a:lstStyle/>
          <a:p>
            <a:fld id="{2496E9FE-A07E-4431-A068-96F7CB1C8580}" type="datetimeFigureOut">
              <a:rPr lang="en-GB" smtClean="0"/>
              <a:t>13/03/2026</a:t>
            </a:fld>
            <a:endParaRPr lang="en-GB"/>
          </a:p>
        </p:txBody>
      </p:sp>
      <p:sp>
        <p:nvSpPr>
          <p:cNvPr id="3" name="Footer Placeholder 2">
            <a:extLst>
              <a:ext uri="{FF2B5EF4-FFF2-40B4-BE49-F238E27FC236}">
                <a16:creationId xmlns:a16="http://schemas.microsoft.com/office/drawing/2014/main" id="{689BDBAF-918E-5803-B74F-C6E4D5DFE0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6A31A2-1197-BD24-FEAE-0A889306FB5E}"/>
              </a:ext>
            </a:extLst>
          </p:cNvPr>
          <p:cNvSpPr>
            <a:spLocks noGrp="1"/>
          </p:cNvSpPr>
          <p:nvPr>
            <p:ph type="sldNum" sz="quarter" idx="12"/>
          </p:nvPr>
        </p:nvSpPr>
        <p:spPr/>
        <p:txBody>
          <a:bodyPr/>
          <a:lstStyle/>
          <a:p>
            <a:fld id="{B1EAD547-57CA-492C-8136-EEA45DABAFAE}" type="slidenum">
              <a:rPr lang="en-GB" smtClean="0"/>
              <a:t>‹#›</a:t>
            </a:fld>
            <a:endParaRPr lang="en-GB"/>
          </a:p>
        </p:txBody>
      </p:sp>
    </p:spTree>
    <p:extLst>
      <p:ext uri="{BB962C8B-B14F-4D97-AF65-F5344CB8AC3E}">
        <p14:creationId xmlns:p14="http://schemas.microsoft.com/office/powerpoint/2010/main" val="55455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A066-B79D-F441-F251-9E7252275C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AEF97C-20D3-A1D7-949D-8F6B41A17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24D560-09CC-8C18-CA16-3A2C43C58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99A36-71FA-DF9E-B289-D0966B3283A4}"/>
              </a:ext>
            </a:extLst>
          </p:cNvPr>
          <p:cNvSpPr>
            <a:spLocks noGrp="1"/>
          </p:cNvSpPr>
          <p:nvPr>
            <p:ph type="dt" sz="half" idx="10"/>
          </p:nvPr>
        </p:nvSpPr>
        <p:spPr/>
        <p:txBody>
          <a:bodyPr/>
          <a:lstStyle/>
          <a:p>
            <a:fld id="{2496E9FE-A07E-4431-A068-96F7CB1C8580}" type="datetimeFigureOut">
              <a:rPr lang="en-GB" smtClean="0"/>
              <a:t>13/03/2026</a:t>
            </a:fld>
            <a:endParaRPr lang="en-GB"/>
          </a:p>
        </p:txBody>
      </p:sp>
      <p:sp>
        <p:nvSpPr>
          <p:cNvPr id="6" name="Footer Placeholder 5">
            <a:extLst>
              <a:ext uri="{FF2B5EF4-FFF2-40B4-BE49-F238E27FC236}">
                <a16:creationId xmlns:a16="http://schemas.microsoft.com/office/drawing/2014/main" id="{0831B9AE-CB50-B6A6-0DC6-9BA264A3D2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78C7C2-1EB6-62A4-A67A-97A8F3065A52}"/>
              </a:ext>
            </a:extLst>
          </p:cNvPr>
          <p:cNvSpPr>
            <a:spLocks noGrp="1"/>
          </p:cNvSpPr>
          <p:nvPr>
            <p:ph type="sldNum" sz="quarter" idx="12"/>
          </p:nvPr>
        </p:nvSpPr>
        <p:spPr/>
        <p:txBody>
          <a:bodyPr/>
          <a:lstStyle/>
          <a:p>
            <a:fld id="{B1EAD547-57CA-492C-8136-EEA45DABAFAE}" type="slidenum">
              <a:rPr lang="en-GB" smtClean="0"/>
              <a:t>‹#›</a:t>
            </a:fld>
            <a:endParaRPr lang="en-GB"/>
          </a:p>
        </p:txBody>
      </p:sp>
    </p:spTree>
    <p:extLst>
      <p:ext uri="{BB962C8B-B14F-4D97-AF65-F5344CB8AC3E}">
        <p14:creationId xmlns:p14="http://schemas.microsoft.com/office/powerpoint/2010/main" val="47513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0E86-8F01-6BF3-D0F5-5E7BCFEAA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E09AA5-DF6A-883C-507C-6463C2AD3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AEE33E-7BB5-E926-DCA1-77B18F8B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8BB023-DB93-A3F4-3492-DC8E770ECC07}"/>
              </a:ext>
            </a:extLst>
          </p:cNvPr>
          <p:cNvSpPr>
            <a:spLocks noGrp="1"/>
          </p:cNvSpPr>
          <p:nvPr>
            <p:ph type="dt" sz="half" idx="10"/>
          </p:nvPr>
        </p:nvSpPr>
        <p:spPr/>
        <p:txBody>
          <a:bodyPr/>
          <a:lstStyle/>
          <a:p>
            <a:fld id="{2496E9FE-A07E-4431-A068-96F7CB1C8580}" type="datetimeFigureOut">
              <a:rPr lang="en-GB" smtClean="0"/>
              <a:t>13/03/2026</a:t>
            </a:fld>
            <a:endParaRPr lang="en-GB"/>
          </a:p>
        </p:txBody>
      </p:sp>
      <p:sp>
        <p:nvSpPr>
          <p:cNvPr id="6" name="Footer Placeholder 5">
            <a:extLst>
              <a:ext uri="{FF2B5EF4-FFF2-40B4-BE49-F238E27FC236}">
                <a16:creationId xmlns:a16="http://schemas.microsoft.com/office/drawing/2014/main" id="{288FCCFB-87EB-079A-01B0-23B1E046C3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2D6DC5-44A5-27CA-982F-493368E79B1C}"/>
              </a:ext>
            </a:extLst>
          </p:cNvPr>
          <p:cNvSpPr>
            <a:spLocks noGrp="1"/>
          </p:cNvSpPr>
          <p:nvPr>
            <p:ph type="sldNum" sz="quarter" idx="12"/>
          </p:nvPr>
        </p:nvSpPr>
        <p:spPr/>
        <p:txBody>
          <a:bodyPr/>
          <a:lstStyle/>
          <a:p>
            <a:fld id="{B1EAD547-57CA-492C-8136-EEA45DABAFAE}" type="slidenum">
              <a:rPr lang="en-GB" smtClean="0"/>
              <a:t>‹#›</a:t>
            </a:fld>
            <a:endParaRPr lang="en-GB"/>
          </a:p>
        </p:txBody>
      </p:sp>
    </p:spTree>
    <p:extLst>
      <p:ext uri="{BB962C8B-B14F-4D97-AF65-F5344CB8AC3E}">
        <p14:creationId xmlns:p14="http://schemas.microsoft.com/office/powerpoint/2010/main" val="89537743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88782-2C76-DC94-3482-ACEE02206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16A926-1069-CC62-80CD-059573F28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37261F-1631-9F1C-77EE-90B03D9F2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96E9FE-A07E-4431-A068-96F7CB1C8580}" type="datetimeFigureOut">
              <a:rPr lang="en-GB" smtClean="0"/>
              <a:t>13/03/2026</a:t>
            </a:fld>
            <a:endParaRPr lang="en-GB"/>
          </a:p>
        </p:txBody>
      </p:sp>
      <p:sp>
        <p:nvSpPr>
          <p:cNvPr id="5" name="Footer Placeholder 4">
            <a:extLst>
              <a:ext uri="{FF2B5EF4-FFF2-40B4-BE49-F238E27FC236}">
                <a16:creationId xmlns:a16="http://schemas.microsoft.com/office/drawing/2014/main" id="{F16932C1-E8F9-292A-F9BE-BDE35CF6E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0753206-B3E3-3776-E0A9-26CB9E5D91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EAD547-57CA-492C-8136-EEA45DABAFAE}" type="slidenum">
              <a:rPr lang="en-GB" smtClean="0"/>
              <a:t>‹#›</a:t>
            </a:fld>
            <a:endParaRPr lang="en-GB"/>
          </a:p>
        </p:txBody>
      </p:sp>
    </p:spTree>
    <p:extLst>
      <p:ext uri="{BB962C8B-B14F-4D97-AF65-F5344CB8AC3E}">
        <p14:creationId xmlns:p14="http://schemas.microsoft.com/office/powerpoint/2010/main" val="22166525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261616"/>
      </p:ext>
    </p:extLst>
  </p:cSld>
  <p:clrMap bg1="lt1" tx1="dk1" bg2="lt2" tx2="dk2" accent1="accent1" accent2="accent2" accent3="accent3" accent4="accent4" accent5="accent5" accent6="accent6" hlink="hlink" folHlink="folHlink"/>
  <p:sldLayoutIdLst>
    <p:sldLayoutId id="2147483745" r:id="rId1"/>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CC3FA-4572-4C31-A5E8-AA2C52B269A9}"/>
              </a:ext>
            </a:extLst>
          </p:cNvPr>
          <p:cNvSpPr/>
          <p:nvPr/>
        </p:nvSpPr>
        <p:spPr>
          <a:xfrm>
            <a:off x="0" y="0"/>
            <a:ext cx="12192000" cy="101600"/>
          </a:xfrm>
          <a:prstGeom prst="rect">
            <a:avLst/>
          </a:prstGeom>
          <a:solidFill>
            <a:srgbClr val="1E2761"/>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2" name="Title 1">
            <a:extLst>
              <a:ext uri="{FF2B5EF4-FFF2-40B4-BE49-F238E27FC236}">
                <a16:creationId xmlns:a16="http://schemas.microsoft.com/office/drawing/2014/main" id="{5C67672A-AB85-F7F2-267C-36164D370A9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GB" sz="3467" b="1" noProof="0" dirty="0">
                <a:solidFill>
                  <a:srgbClr val="1E2761"/>
                </a:solidFill>
                <a:latin typeface="+mn-lt"/>
                <a:ea typeface="+mn-ea"/>
                <a:cs typeface="+mn-cs"/>
              </a:rPr>
              <a:t>Strategic Alignment for ERP Success</a:t>
            </a:r>
          </a:p>
        </p:txBody>
      </p:sp>
      <p:sp>
        <p:nvSpPr>
          <p:cNvPr id="3" name="Content Placeholder 2">
            <a:extLst>
              <a:ext uri="{FF2B5EF4-FFF2-40B4-BE49-F238E27FC236}">
                <a16:creationId xmlns:a16="http://schemas.microsoft.com/office/drawing/2014/main" id="{CCACB342-C5A4-A9A7-56E3-D8D3876C1A55}"/>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GB" sz="2200" noProof="0" dirty="0"/>
              <a:t>Aligning ERP Programmes to Deliver Real Business Value</a:t>
            </a:r>
          </a:p>
        </p:txBody>
      </p:sp>
      <p:pic>
        <p:nvPicPr>
          <p:cNvPr id="6" name="Picture 5">
            <a:extLst>
              <a:ext uri="{FF2B5EF4-FFF2-40B4-BE49-F238E27FC236}">
                <a16:creationId xmlns:a16="http://schemas.microsoft.com/office/drawing/2014/main" id="{AF04F737-D7B3-AA91-F84F-4D06F6ACCC9A}"/>
              </a:ext>
            </a:extLst>
          </p:cNvPr>
          <p:cNvPicPr>
            <a:picLocks noChangeAspect="1"/>
          </p:cNvPicPr>
          <p:nvPr/>
        </p:nvPicPr>
        <p:blipFill>
          <a:blip r:embed="rId3"/>
          <a:srcRect l="16524" r="16523"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8804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 name="Title"/>
          <p:cNvSpPr txBox="1"/>
          <p:nvPr/>
        </p:nvSpPr>
        <p:spPr>
          <a:xfrm>
            <a:off x="635000" y="254000"/>
            <a:ext cx="10922000" cy="571500"/>
          </a:xfrm>
          <a:prstGeom prst="rect">
            <a:avLst/>
          </a:prstGeom>
          <a:noFill/>
          <a:ln>
            <a:noFill/>
          </a:ln>
        </p:spPr>
        <p:txBody>
          <a:bodyPr wrap="square" lIns="0" tIns="0" rIns="0" bIns="0" anchor="b"/>
          <a:lstStyle/>
          <a:p>
            <a:pPr>
              <a:buNone/>
            </a:pPr>
            <a:r>
              <a:rPr lang="en-GB" sz="2800" b="1" dirty="0">
                <a:solidFill>
                  <a:srgbClr val="1B2A4A"/>
                </a:solidFill>
                <a:latin typeface="Calibri"/>
              </a:rPr>
              <a:t>Phase 4: Execution Enablement</a:t>
            </a:r>
          </a:p>
        </p:txBody>
      </p:sp>
      <p:sp>
        <p:nvSpPr>
          <p:cNvPr id="101" name="AccentLine"/>
          <p:cNvSpPr/>
          <p:nvPr/>
        </p:nvSpPr>
        <p:spPr>
          <a:xfrm>
            <a:off x="635000" y="863600"/>
            <a:ext cx="7620000" cy="25000"/>
          </a:xfrm>
          <a:prstGeom prst="rect">
            <a:avLst/>
          </a:prstGeom>
          <a:solidFill>
            <a:srgbClr val="3A87C6"/>
          </a:solidFill>
          <a:ln>
            <a:noFill/>
          </a:ln>
        </p:spPr>
        <p:txBody>
          <a:bodyPr/>
          <a:lstStyle/>
          <a:p>
            <a:endParaRPr lang="en-GB"/>
          </a:p>
        </p:txBody>
      </p:sp>
      <p:sp>
        <p:nvSpPr>
          <p:cNvPr id="102" name="LeftContent"/>
          <p:cNvSpPr txBox="1"/>
          <p:nvPr/>
        </p:nvSpPr>
        <p:spPr>
          <a:xfrm>
            <a:off x="635000" y="1041400"/>
            <a:ext cx="7239000" cy="5334000"/>
          </a:xfrm>
          <a:prstGeom prst="rect">
            <a:avLst/>
          </a:prstGeom>
          <a:noFill/>
          <a:ln>
            <a:noFill/>
          </a:ln>
        </p:spPr>
        <p:txBody>
          <a:bodyPr wrap="square" lIns="0" tIns="0" rIns="0" bIns="0" anchor="t"/>
          <a:lstStyle/>
          <a:p>
            <a:pPr marL="0" indent="0">
              <a:spcAft>
                <a:spcPts val="300"/>
              </a:spcAft>
              <a:buNone/>
            </a:pPr>
            <a:r>
              <a:rPr lang="en-GB" sz="1600" b="1" dirty="0">
                <a:solidFill>
                  <a:srgbClr val="2E86C1"/>
                </a:solidFill>
                <a:latin typeface="Calibri"/>
              </a:rPr>
              <a:t>Key Objectives</a:t>
            </a:r>
          </a:p>
          <a:p>
            <a:pPr marL="285750" indent="-228600">
              <a:lnSpc>
                <a:spcPct val="115000"/>
              </a:lnSpc>
              <a:spcAft>
                <a:spcPts val="200"/>
              </a:spcAft>
              <a:buFont typeface="Arial"/>
              <a:buChar char="•"/>
            </a:pPr>
            <a:r>
              <a:rPr lang="en-GB" sz="1400" dirty="0">
                <a:solidFill>
                  <a:srgbClr val="2C3E50"/>
                </a:solidFill>
                <a:latin typeface="Calibri"/>
              </a:rPr>
              <a:t>Prioritise scope based on strategic fit and business value</a:t>
            </a:r>
          </a:p>
          <a:p>
            <a:pPr marL="285750" indent="-228600">
              <a:lnSpc>
                <a:spcPct val="115000"/>
              </a:lnSpc>
              <a:spcAft>
                <a:spcPts val="200"/>
              </a:spcAft>
              <a:buFont typeface="Arial"/>
              <a:buChar char="•"/>
            </a:pPr>
            <a:r>
              <a:rPr lang="en-GB" sz="1400" dirty="0">
                <a:solidFill>
                  <a:srgbClr val="2C3E50"/>
                </a:solidFill>
                <a:latin typeface="Calibri"/>
              </a:rPr>
              <a:t>Link requirements and workstreams to agreed outcomes</a:t>
            </a:r>
          </a:p>
          <a:p>
            <a:pPr marL="285750" indent="-228600">
              <a:lnSpc>
                <a:spcPct val="115000"/>
              </a:lnSpc>
              <a:spcAft>
                <a:spcPts val="300"/>
              </a:spcAft>
              <a:buFont typeface="Arial"/>
              <a:buChar char="•"/>
            </a:pPr>
            <a:r>
              <a:rPr lang="en-GB" sz="1400" dirty="0">
                <a:solidFill>
                  <a:srgbClr val="2C3E50"/>
                </a:solidFill>
                <a:latin typeface="Calibri"/>
              </a:rPr>
              <a:t>Mobilise change agents in each function</a:t>
            </a:r>
          </a:p>
          <a:p>
            <a:pPr marL="0" indent="0">
              <a:spcBef>
                <a:spcPts val="200"/>
              </a:spcBef>
              <a:spcAft>
                <a:spcPts val="400"/>
              </a:spcAft>
              <a:buNone/>
            </a:pPr>
            <a:r>
              <a:rPr lang="en-GB" sz="1400" b="1" i="1" dirty="0">
                <a:solidFill>
                  <a:srgbClr val="2C3E50"/>
                </a:solidFill>
                <a:latin typeface="Calibri"/>
              </a:rPr>
              <a:t>Executive Ask: </a:t>
            </a:r>
            <a:r>
              <a:rPr lang="en-GB" sz="1400" i="1" dirty="0">
                <a:solidFill>
                  <a:srgbClr val="2C3E50"/>
                </a:solidFill>
                <a:latin typeface="Calibri"/>
              </a:rPr>
              <a:t>Rank ERP scope items by business value for your function. Nominate 1-2 change champions per area.</a:t>
            </a:r>
          </a:p>
          <a:p>
            <a:pPr marL="0" indent="0">
              <a:spcAft>
                <a:spcPts val="300"/>
              </a:spcAft>
              <a:buNone/>
            </a:pPr>
            <a:r>
              <a:rPr lang="en-GB" sz="1600" b="1" dirty="0">
                <a:solidFill>
                  <a:srgbClr val="2E86C1"/>
                </a:solidFill>
                <a:latin typeface="Calibri"/>
              </a:rPr>
              <a:t>Outputs</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Prioritised ERP Scope (Value-Aligned)</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Outcome-Led Delivery Traceability</a:t>
            </a:r>
          </a:p>
          <a:p>
            <a:pPr marL="285750" indent="-228600">
              <a:lnSpc>
                <a:spcPct val="115000"/>
              </a:lnSpc>
              <a:spcAft>
                <a:spcPts val="300"/>
              </a:spcAft>
              <a:buClr>
                <a:srgbClr val="92D050"/>
              </a:buClr>
              <a:buFont typeface="Wingdings"/>
              <a:buChar char="ü"/>
            </a:pPr>
            <a:r>
              <a:rPr lang="en-GB" sz="1400" dirty="0">
                <a:solidFill>
                  <a:srgbClr val="2C3E50"/>
                </a:solidFill>
                <a:latin typeface="Calibri"/>
              </a:rPr>
              <a:t>Embedded Business Change Ownership</a:t>
            </a:r>
          </a:p>
          <a:p>
            <a:pPr marL="0" indent="0">
              <a:spcBef>
                <a:spcPts val="0"/>
              </a:spcBef>
              <a:buNone/>
            </a:pPr>
            <a:r>
              <a:rPr lang="en-GB" sz="1100" i="1" dirty="0">
                <a:solidFill>
                  <a:srgbClr val="7F8C8D"/>
                </a:solidFill>
                <a:latin typeface="Calibri"/>
              </a:rPr>
              <a:t>See Appendix for workshop agenda, pre-work requirements, and output examples</a:t>
            </a:r>
          </a:p>
        </p:txBody>
      </p:sp>
      <p:sp>
        <p:nvSpPr>
          <p:cNvPr id="103" name="NavySeparator"/>
          <p:cNvSpPr/>
          <p:nvPr/>
        </p:nvSpPr>
        <p:spPr>
          <a:xfrm>
            <a:off x="8128000" y="1041400"/>
            <a:ext cx="12700" cy="5334000"/>
          </a:xfrm>
          <a:prstGeom prst="rect">
            <a:avLst/>
          </a:prstGeom>
          <a:solidFill>
            <a:srgbClr val="1B2A4A"/>
          </a:solidFill>
          <a:ln>
            <a:noFill/>
          </a:ln>
        </p:spPr>
        <p:txBody>
          <a:bodyPr/>
          <a:lstStyle/>
          <a:p>
            <a:endParaRPr lang="en-GB"/>
          </a:p>
        </p:txBody>
      </p:sp>
      <p:sp>
        <p:nvSpPr>
          <p:cNvPr id="104" name="CalloutPanel"/>
          <p:cNvSpPr/>
          <p:nvPr/>
        </p:nvSpPr>
        <p:spPr>
          <a:xfrm>
            <a:off x="8318500" y="1041400"/>
            <a:ext cx="3365500" cy="5334000"/>
          </a:xfrm>
          <a:prstGeom prst="rect">
            <a:avLst/>
          </a:prstGeom>
          <a:solidFill>
            <a:srgbClr val="FAF3E8"/>
          </a:solidFill>
          <a:ln>
            <a:noFill/>
          </a:ln>
        </p:spPr>
        <p:txBody>
          <a:bodyPr wrap="square" lIns="127000" tIns="190500" rIns="127000" bIns="127000" anchor="ctr"/>
          <a:lstStyle/>
          <a:p>
            <a:pPr algn="l">
              <a:buNone/>
            </a:pPr>
            <a:r>
              <a:rPr lang="en-GB" sz="1400" i="1" dirty="0">
                <a:solidFill>
                  <a:srgbClr val="1B2A4A"/>
                </a:solidFill>
                <a:latin typeface="Calibri"/>
              </a:rPr>
              <a:t>Phase 4 stops us becoming a feature factory. We build the right things, in the right order, for the right reasons.</a:t>
            </a:r>
          </a:p>
        </p:txBody>
      </p:sp>
      <p:sp>
        <p:nvSpPr>
          <p:cNvPr id="105" name="Footer"/>
          <p:cNvSpPr txBox="1"/>
          <p:nvPr/>
        </p:nvSpPr>
        <p:spPr>
          <a:xfrm>
            <a:off x="635000" y="6502400"/>
            <a:ext cx="6350000" cy="254000"/>
          </a:xfrm>
          <a:prstGeom prst="rect">
            <a:avLst/>
          </a:prstGeom>
          <a:noFill/>
          <a:ln>
            <a:noFill/>
          </a:ln>
        </p:spPr>
        <p:txBody>
          <a:bodyPr wrap="square" lIns="0" tIns="0" rIns="0" bIns="0" anchor="b"/>
          <a:lstStyle/>
          <a:p>
            <a:pPr>
              <a:buNone/>
            </a:pPr>
            <a:r>
              <a:rPr lang="en-GB" sz="900" dirty="0">
                <a:solidFill>
                  <a:srgbClr val="7F8C8D"/>
                </a:solidFill>
                <a:latin typeface="Calibri"/>
              </a:rPr>
              <a:t>Programme Lifecycle · Pre-Programme · Phase 4</a:t>
            </a:r>
          </a:p>
        </p:txBody>
      </p:sp>
      <p:sp>
        <p:nvSpPr>
          <p:cNvPr id="106" name="BottomBar"/>
          <p:cNvSpPr/>
          <p:nvPr/>
        </p:nvSpPr>
        <p:spPr>
          <a:xfrm>
            <a:off x="0" y="6756400"/>
            <a:ext cx="12192000" cy="101600"/>
          </a:xfrm>
          <a:prstGeom prst="rect">
            <a:avLst/>
          </a:prstGeom>
          <a:solidFill>
            <a:srgbClr val="3A87C6"/>
          </a:solidFill>
          <a:ln>
            <a:noFill/>
          </a:ln>
        </p:spPr>
        <p:txBody>
          <a:bodyPr/>
          <a:lstStyle/>
          <a:p>
            <a:endParaRPr lang="en-GB"/>
          </a:p>
        </p:txBody>
      </p:sp>
    </p:spTree>
    <p:extLst>
      <p:ext uri="{BB962C8B-B14F-4D97-AF65-F5344CB8AC3E}">
        <p14:creationId xmlns:p14="http://schemas.microsoft.com/office/powerpoint/2010/main" val="341744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 name="Title"/>
          <p:cNvSpPr txBox="1"/>
          <p:nvPr/>
        </p:nvSpPr>
        <p:spPr>
          <a:xfrm>
            <a:off x="635000" y="190500"/>
            <a:ext cx="10922000" cy="635000"/>
          </a:xfrm>
          <a:prstGeom prst="rect">
            <a:avLst/>
          </a:prstGeom>
          <a:noFill/>
          <a:ln>
            <a:noFill/>
          </a:ln>
        </p:spPr>
        <p:txBody>
          <a:bodyPr wrap="square" lIns="0" tIns="0" rIns="0" bIns="0" anchor="b"/>
          <a:lstStyle/>
          <a:p>
            <a:pPr>
              <a:buNone/>
            </a:pPr>
            <a:r>
              <a:rPr lang="en-GB" sz="2400" b="1" dirty="0">
                <a:solidFill>
                  <a:srgbClr val="1B2A4A"/>
                </a:solidFill>
                <a:latin typeface="Calibri"/>
              </a:rPr>
              <a:t>Phase 5: Benefits Realisation &amp; Continuous Alignment</a:t>
            </a:r>
          </a:p>
        </p:txBody>
      </p:sp>
      <p:sp>
        <p:nvSpPr>
          <p:cNvPr id="101" name="AccentLine"/>
          <p:cNvSpPr/>
          <p:nvPr/>
        </p:nvSpPr>
        <p:spPr>
          <a:xfrm>
            <a:off x="635000" y="863600"/>
            <a:ext cx="7620000" cy="25000"/>
          </a:xfrm>
          <a:prstGeom prst="rect">
            <a:avLst/>
          </a:prstGeom>
          <a:solidFill>
            <a:srgbClr val="3A87C6"/>
          </a:solidFill>
          <a:ln>
            <a:noFill/>
          </a:ln>
        </p:spPr>
        <p:txBody>
          <a:bodyPr/>
          <a:lstStyle/>
          <a:p>
            <a:endParaRPr lang="en-GB"/>
          </a:p>
        </p:txBody>
      </p:sp>
      <p:sp>
        <p:nvSpPr>
          <p:cNvPr id="102" name="LeftContent"/>
          <p:cNvSpPr txBox="1"/>
          <p:nvPr/>
        </p:nvSpPr>
        <p:spPr>
          <a:xfrm>
            <a:off x="635000" y="1041400"/>
            <a:ext cx="7239000" cy="5334000"/>
          </a:xfrm>
          <a:prstGeom prst="rect">
            <a:avLst/>
          </a:prstGeom>
          <a:noFill/>
          <a:ln>
            <a:noFill/>
          </a:ln>
        </p:spPr>
        <p:txBody>
          <a:bodyPr wrap="square" lIns="0" tIns="0" rIns="0" bIns="0" anchor="t"/>
          <a:lstStyle/>
          <a:p>
            <a:pPr marL="0" indent="0">
              <a:spcAft>
                <a:spcPts val="300"/>
              </a:spcAft>
              <a:buNone/>
            </a:pPr>
            <a:r>
              <a:rPr lang="en-GB" sz="1600" b="1" dirty="0">
                <a:solidFill>
                  <a:srgbClr val="2E86C1"/>
                </a:solidFill>
                <a:latin typeface="Calibri"/>
              </a:rPr>
              <a:t>Key Objectives</a:t>
            </a:r>
          </a:p>
          <a:p>
            <a:pPr marL="285750" indent="-228600">
              <a:lnSpc>
                <a:spcPct val="115000"/>
              </a:lnSpc>
              <a:spcAft>
                <a:spcPts val="200"/>
              </a:spcAft>
              <a:buFont typeface="Arial"/>
              <a:buChar char="•"/>
            </a:pPr>
            <a:r>
              <a:rPr lang="en-GB" sz="1400" dirty="0">
                <a:solidFill>
                  <a:srgbClr val="2C3E50"/>
                </a:solidFill>
                <a:latin typeface="Calibri"/>
              </a:rPr>
              <a:t>Track KPIs against agreed baselines and targets</a:t>
            </a:r>
          </a:p>
          <a:p>
            <a:pPr marL="285750" indent="-228600">
              <a:lnSpc>
                <a:spcPct val="115000"/>
              </a:lnSpc>
              <a:spcAft>
                <a:spcPts val="200"/>
              </a:spcAft>
              <a:buFont typeface="Arial"/>
              <a:buChar char="•"/>
            </a:pPr>
            <a:r>
              <a:rPr lang="en-GB" sz="1400" dirty="0">
                <a:solidFill>
                  <a:srgbClr val="2C3E50"/>
                </a:solidFill>
                <a:latin typeface="Calibri"/>
              </a:rPr>
              <a:t>Review benefits at regular executive forums</a:t>
            </a:r>
          </a:p>
          <a:p>
            <a:pPr marL="285750" indent="-228600">
              <a:lnSpc>
                <a:spcPct val="115000"/>
              </a:lnSpc>
              <a:spcAft>
                <a:spcPts val="300"/>
              </a:spcAft>
              <a:buFont typeface="Arial"/>
              <a:buChar char="•"/>
            </a:pPr>
            <a:r>
              <a:rPr lang="en-GB" sz="1400" dirty="0">
                <a:solidFill>
                  <a:srgbClr val="2C3E50"/>
                </a:solidFill>
                <a:latin typeface="Calibri"/>
              </a:rPr>
              <a:t>Feed learnings into continuous improvement and future releases</a:t>
            </a:r>
          </a:p>
          <a:p>
            <a:pPr marL="0" indent="0">
              <a:spcBef>
                <a:spcPts val="200"/>
              </a:spcBef>
              <a:spcAft>
                <a:spcPts val="400"/>
              </a:spcAft>
              <a:buNone/>
            </a:pPr>
            <a:r>
              <a:rPr lang="en-GB" sz="1400" b="1" i="1" dirty="0">
                <a:solidFill>
                  <a:srgbClr val="2C3E50"/>
                </a:solidFill>
                <a:latin typeface="Calibri"/>
              </a:rPr>
              <a:t>Executive Ask: </a:t>
            </a:r>
            <a:r>
              <a:rPr lang="en-GB" sz="1400" i="1" dirty="0">
                <a:solidFill>
                  <a:srgbClr val="2C3E50"/>
                </a:solidFill>
                <a:latin typeface="Calibri"/>
              </a:rPr>
              <a:t>Benefit Owners to report quarterly on KPI progress. Steering Committee to act on escalations within 2 weeks.</a:t>
            </a:r>
          </a:p>
          <a:p>
            <a:pPr marL="0" indent="0">
              <a:spcAft>
                <a:spcPts val="300"/>
              </a:spcAft>
              <a:buNone/>
            </a:pPr>
            <a:r>
              <a:rPr lang="en-GB" sz="1600" b="1" dirty="0">
                <a:solidFill>
                  <a:srgbClr val="2E86C1"/>
                </a:solidFill>
                <a:latin typeface="Calibri"/>
              </a:rPr>
              <a:t>Outputs</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Benefits Tracker</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KPI Dashboard</a:t>
            </a:r>
          </a:p>
          <a:p>
            <a:pPr marL="285750" indent="-228600">
              <a:lnSpc>
                <a:spcPct val="115000"/>
              </a:lnSpc>
              <a:spcAft>
                <a:spcPts val="300"/>
              </a:spcAft>
              <a:buClr>
                <a:srgbClr val="92D050"/>
              </a:buClr>
              <a:buFont typeface="Wingdings"/>
              <a:buChar char="ü"/>
            </a:pPr>
            <a:r>
              <a:rPr lang="en-GB" sz="1400" dirty="0">
                <a:solidFill>
                  <a:srgbClr val="2C3E50"/>
                </a:solidFill>
                <a:latin typeface="Calibri"/>
              </a:rPr>
              <a:t>Continuous Improvement Log</a:t>
            </a:r>
          </a:p>
          <a:p>
            <a:pPr marL="0" indent="0">
              <a:spcBef>
                <a:spcPts val="0"/>
              </a:spcBef>
              <a:buNone/>
            </a:pPr>
            <a:r>
              <a:rPr lang="en-GB" sz="1100" i="1" dirty="0">
                <a:solidFill>
                  <a:srgbClr val="7F8C8D"/>
                </a:solidFill>
                <a:latin typeface="Calibri"/>
              </a:rPr>
              <a:t>See Appendix for workshop agenda, pre-work requirements, and output examples</a:t>
            </a:r>
          </a:p>
        </p:txBody>
      </p:sp>
      <p:sp>
        <p:nvSpPr>
          <p:cNvPr id="103" name="NavySeparator"/>
          <p:cNvSpPr/>
          <p:nvPr/>
        </p:nvSpPr>
        <p:spPr>
          <a:xfrm>
            <a:off x="8128000" y="1041400"/>
            <a:ext cx="12700" cy="5334000"/>
          </a:xfrm>
          <a:prstGeom prst="rect">
            <a:avLst/>
          </a:prstGeom>
          <a:solidFill>
            <a:srgbClr val="1B2A4A"/>
          </a:solidFill>
          <a:ln>
            <a:noFill/>
          </a:ln>
        </p:spPr>
        <p:txBody>
          <a:bodyPr/>
          <a:lstStyle/>
          <a:p>
            <a:endParaRPr lang="en-GB"/>
          </a:p>
        </p:txBody>
      </p:sp>
      <p:sp>
        <p:nvSpPr>
          <p:cNvPr id="104" name="CalloutPanel"/>
          <p:cNvSpPr/>
          <p:nvPr/>
        </p:nvSpPr>
        <p:spPr>
          <a:xfrm>
            <a:off x="8318500" y="1041400"/>
            <a:ext cx="3365500" cy="5334000"/>
          </a:xfrm>
          <a:prstGeom prst="rect">
            <a:avLst/>
          </a:prstGeom>
          <a:solidFill>
            <a:srgbClr val="FAF3E8"/>
          </a:solidFill>
          <a:ln>
            <a:noFill/>
          </a:ln>
        </p:spPr>
        <p:txBody>
          <a:bodyPr wrap="square" lIns="127000" tIns="190500" rIns="127000" bIns="127000" anchor="ctr"/>
          <a:lstStyle/>
          <a:p>
            <a:pPr algn="l">
              <a:buNone/>
            </a:pPr>
            <a:r>
              <a:rPr lang="en-GB" sz="1400" i="1" dirty="0">
                <a:solidFill>
                  <a:srgbClr val="1B2A4A"/>
                </a:solidFill>
                <a:latin typeface="Calibri"/>
              </a:rPr>
              <a:t>Benefits realisation is not a one-off event. It is an ongoing discipline that proves the programme delivered real value.</a:t>
            </a:r>
          </a:p>
        </p:txBody>
      </p:sp>
      <p:sp>
        <p:nvSpPr>
          <p:cNvPr id="105" name="Footer"/>
          <p:cNvSpPr txBox="1"/>
          <p:nvPr/>
        </p:nvSpPr>
        <p:spPr>
          <a:xfrm>
            <a:off x="635000" y="6502400"/>
            <a:ext cx="6350000" cy="254000"/>
          </a:xfrm>
          <a:prstGeom prst="rect">
            <a:avLst/>
          </a:prstGeom>
          <a:noFill/>
          <a:ln>
            <a:noFill/>
          </a:ln>
        </p:spPr>
        <p:txBody>
          <a:bodyPr wrap="square" lIns="0" tIns="0" rIns="0" bIns="0" anchor="b"/>
          <a:lstStyle/>
          <a:p>
            <a:pPr>
              <a:buNone/>
            </a:pPr>
            <a:r>
              <a:rPr lang="en-GB" sz="900" dirty="0">
                <a:solidFill>
                  <a:srgbClr val="7F8C8D"/>
                </a:solidFill>
                <a:latin typeface="Calibri"/>
              </a:rPr>
              <a:t>Programme Lifecycle · Pre-Programme · Phase 5</a:t>
            </a:r>
          </a:p>
        </p:txBody>
      </p:sp>
      <p:sp>
        <p:nvSpPr>
          <p:cNvPr id="106" name="BottomBar"/>
          <p:cNvSpPr/>
          <p:nvPr/>
        </p:nvSpPr>
        <p:spPr>
          <a:xfrm>
            <a:off x="0" y="6756400"/>
            <a:ext cx="12192000" cy="101600"/>
          </a:xfrm>
          <a:prstGeom prst="rect">
            <a:avLst/>
          </a:prstGeom>
          <a:solidFill>
            <a:srgbClr val="3A87C6"/>
          </a:solidFill>
          <a:ln>
            <a:noFill/>
          </a:ln>
        </p:spPr>
        <p:txBody>
          <a:bodyPr/>
          <a:lstStyle/>
          <a:p>
            <a:endParaRPr lang="en-GB"/>
          </a:p>
        </p:txBody>
      </p:sp>
    </p:spTree>
    <p:extLst>
      <p:ext uri="{BB962C8B-B14F-4D97-AF65-F5344CB8AC3E}">
        <p14:creationId xmlns:p14="http://schemas.microsoft.com/office/powerpoint/2010/main" val="7367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FBF130-9C8C-4D8A-8AE5-887AB1C85A2B}"/>
              </a:ext>
            </a:extLst>
          </p:cNvPr>
          <p:cNvSpPr txBox="1"/>
          <p:nvPr/>
        </p:nvSpPr>
        <p:spPr>
          <a:xfrm>
            <a:off x="635000" y="254000"/>
            <a:ext cx="10922000" cy="698500"/>
          </a:xfrm>
          <a:prstGeom prst="rect">
            <a:avLst/>
          </a:prstGeom>
          <a:noFill/>
        </p:spPr>
        <p:txBody>
          <a:bodyPr vertOverflow="overflow" vert="horz" wrap="square" rtlCol="0" anchor="t">
            <a:noAutofit/>
          </a:bodyPr>
          <a:lstStyle/>
          <a:p>
            <a:pPr algn="l"/>
            <a:r>
              <a:rPr lang="en-GB" sz="2800" b="1">
                <a:solidFill>
                  <a:srgbClr val="1E2761"/>
                </a:solidFill>
              </a:rPr>
              <a:t>Inputs &amp; Outputs Across the Phases</a:t>
            </a:r>
          </a:p>
        </p:txBody>
      </p:sp>
      <p:graphicFrame>
        <p:nvGraphicFramePr>
          <p:cNvPr id="7" name="Table 6">
            <a:extLst>
              <a:ext uri="{FF2B5EF4-FFF2-40B4-BE49-F238E27FC236}">
                <a16:creationId xmlns:a16="http://schemas.microsoft.com/office/drawing/2014/main" id="{9A525868-5375-42EB-B64B-BC10B46B1249}"/>
              </a:ext>
            </a:extLst>
          </p:cNvPr>
          <p:cNvGraphicFramePr>
            <a:graphicFrameLocks noGrp="1"/>
          </p:cNvGraphicFramePr>
          <p:nvPr/>
        </p:nvGraphicFramePr>
        <p:xfrm>
          <a:off x="635000" y="1079500"/>
          <a:ext cx="10922000" cy="5080000"/>
        </p:xfrm>
        <a:graphic>
          <a:graphicData uri="http://schemas.openxmlformats.org/drawingml/2006/table">
            <a:tbl>
              <a:tblPr firstRow="1" bandRow="1">
                <a:tableStyleId>{5C22544A-7EE6-4342-B048-85BDC9FD1C3A}</a:tableStyleId>
              </a:tblPr>
              <a:tblGrid>
                <a:gridCol w="444500">
                  <a:extLst>
                    <a:ext uri="{9D8B030D-6E8A-4147-A177-3AD203B41FA5}">
                      <a16:colId xmlns:a16="http://schemas.microsoft.com/office/drawing/2014/main" val="2665907950"/>
                    </a:ext>
                  </a:extLst>
                </a:gridCol>
                <a:gridCol w="3429000">
                  <a:extLst>
                    <a:ext uri="{9D8B030D-6E8A-4147-A177-3AD203B41FA5}">
                      <a16:colId xmlns:a16="http://schemas.microsoft.com/office/drawing/2014/main" val="2260024931"/>
                    </a:ext>
                  </a:extLst>
                </a:gridCol>
                <a:gridCol w="3302000">
                  <a:extLst>
                    <a:ext uri="{9D8B030D-6E8A-4147-A177-3AD203B41FA5}">
                      <a16:colId xmlns:a16="http://schemas.microsoft.com/office/drawing/2014/main" val="1115612587"/>
                    </a:ext>
                  </a:extLst>
                </a:gridCol>
                <a:gridCol w="3746500">
                  <a:extLst>
                    <a:ext uri="{9D8B030D-6E8A-4147-A177-3AD203B41FA5}">
                      <a16:colId xmlns:a16="http://schemas.microsoft.com/office/drawing/2014/main" val="3108038586"/>
                    </a:ext>
                  </a:extLst>
                </a:gridCol>
              </a:tblGrid>
              <a:tr h="508000">
                <a:tc>
                  <a:txBody>
                    <a:bodyPr/>
                    <a:lstStyle/>
                    <a:p>
                      <a:pPr algn="ctr"/>
                      <a:r>
                        <a:rPr lang="en-GB" sz="1000" b="1">
                          <a:solidFill>
                            <a:srgbClr val="FFFFFF"/>
                          </a:solidFill>
                          <a:latin typeface="Calibri"/>
                          <a:ea typeface="Calibri"/>
                          <a:cs typeface="Calibri"/>
                        </a:rPr>
                        <a:t>#</a:t>
                      </a:r>
                    </a:p>
                  </a:txBody>
                  <a:tcPr anchor="ctr">
                    <a:solidFill>
                      <a:srgbClr val="1B2A4A"/>
                    </a:solidFill>
                  </a:tcPr>
                </a:tc>
                <a:tc>
                  <a:txBody>
                    <a:bodyPr/>
                    <a:lstStyle/>
                    <a:p>
                      <a:pPr algn="l"/>
                      <a:r>
                        <a:rPr lang="en-GB" sz="1000" b="1">
                          <a:solidFill>
                            <a:srgbClr val="FFFFFF"/>
                          </a:solidFill>
                          <a:latin typeface="Calibri"/>
                          <a:ea typeface="Calibri"/>
                          <a:cs typeface="Calibri"/>
                        </a:rPr>
                        <a:t>Phase</a:t>
                      </a:r>
                    </a:p>
                  </a:txBody>
                  <a:tcPr anchor="ctr">
                    <a:solidFill>
                      <a:srgbClr val="1B2A4A"/>
                    </a:solidFill>
                  </a:tcPr>
                </a:tc>
                <a:tc>
                  <a:txBody>
                    <a:bodyPr/>
                    <a:lstStyle/>
                    <a:p>
                      <a:pPr algn="l"/>
                      <a:r>
                        <a:rPr lang="en-GB" sz="1000" b="1">
                          <a:solidFill>
                            <a:srgbClr val="FFFFFF"/>
                          </a:solidFill>
                          <a:latin typeface="Calibri"/>
                          <a:ea typeface="Calibri"/>
                          <a:cs typeface="Calibri"/>
                        </a:rPr>
                        <a:t>Key Inputs</a:t>
                      </a:r>
                    </a:p>
                  </a:txBody>
                  <a:tcPr anchor="ctr">
                    <a:solidFill>
                      <a:srgbClr val="1B2A4A"/>
                    </a:solidFill>
                  </a:tcPr>
                </a:tc>
                <a:tc>
                  <a:txBody>
                    <a:bodyPr/>
                    <a:lstStyle/>
                    <a:p>
                      <a:pPr algn="l"/>
                      <a:r>
                        <a:rPr lang="en-GB" sz="1000" b="1">
                          <a:solidFill>
                            <a:srgbClr val="FFFFFF"/>
                          </a:solidFill>
                          <a:latin typeface="Calibri"/>
                          <a:ea typeface="Calibri"/>
                          <a:cs typeface="Calibri"/>
                        </a:rPr>
                        <a:t>Key Outputs</a:t>
                      </a:r>
                    </a:p>
                  </a:txBody>
                  <a:tcPr anchor="ctr">
                    <a:solidFill>
                      <a:srgbClr val="1B2A4A"/>
                    </a:solidFill>
                  </a:tcPr>
                </a:tc>
                <a:extLst>
                  <a:ext uri="{0D108BD9-81ED-4DB2-BD59-A6C34878D82A}">
                    <a16:rowId xmlns:a16="http://schemas.microsoft.com/office/drawing/2014/main" val="371292589"/>
                  </a:ext>
                </a:extLst>
              </a:tr>
              <a:tr h="914400">
                <a:tc>
                  <a:txBody>
                    <a:bodyPr/>
                    <a:lstStyle/>
                    <a:p>
                      <a:pPr algn="ctr"/>
                      <a:r>
                        <a:rPr lang="en-GB" sz="1000" b="0">
                          <a:solidFill>
                            <a:srgbClr val="2C3E50"/>
                          </a:solidFill>
                          <a:latin typeface="Calibri"/>
                          <a:ea typeface="Calibri"/>
                          <a:cs typeface="Calibri"/>
                        </a:rPr>
                        <a:t>1</a:t>
                      </a:r>
                    </a:p>
                  </a:txBody>
                  <a:tcPr anchor="ctr">
                    <a:solidFill>
                      <a:srgbClr val="FFFFFF"/>
                    </a:solidFill>
                  </a:tcPr>
                </a:tc>
                <a:tc>
                  <a:txBody>
                    <a:bodyPr/>
                    <a:lstStyle/>
                    <a:p>
                      <a:pPr algn="l"/>
                      <a:r>
                        <a:rPr lang="en-GB" sz="1000" b="0">
                          <a:solidFill>
                            <a:srgbClr val="2C3E50"/>
                          </a:solidFill>
                          <a:latin typeface="Calibri"/>
                          <a:ea typeface="Calibri"/>
                          <a:cs typeface="Calibri"/>
                        </a:rPr>
                        <a:t>Vision &amp; Strategy Alignment</a:t>
                      </a:r>
                    </a:p>
                  </a:txBody>
                  <a:tcPr anchor="ctr">
                    <a:solidFill>
                      <a:srgbClr val="FFFFFF"/>
                    </a:solidFill>
                  </a:tcPr>
                </a:tc>
                <a:tc>
                  <a:txBody>
                    <a:bodyPr/>
                    <a:lstStyle/>
                    <a:p>
                      <a:pPr algn="l"/>
                      <a:r>
                        <a:rPr lang="en-GB" sz="1000" b="0">
                          <a:solidFill>
                            <a:srgbClr val="2C3E50"/>
                          </a:solidFill>
                          <a:latin typeface="Calibri"/>
                          <a:ea typeface="Calibri"/>
                          <a:cs typeface="Calibri"/>
                        </a:rPr>
                        <a:t>Strategic plan, interviews</a:t>
                      </a:r>
                    </a:p>
                  </a:txBody>
                  <a:tcPr anchor="ctr">
                    <a:solidFill>
                      <a:srgbClr val="FFFFFF"/>
                    </a:solidFill>
                  </a:tcPr>
                </a:tc>
                <a:tc>
                  <a:txBody>
                    <a:bodyPr/>
                    <a:lstStyle/>
                    <a:p>
                      <a:pPr algn="l"/>
                      <a:r>
                        <a:rPr lang="en-GB" sz="1000" b="0">
                          <a:solidFill>
                            <a:srgbClr val="2C3E50"/>
                          </a:solidFill>
                          <a:latin typeface="Calibri"/>
                          <a:ea typeface="Calibri"/>
                          <a:cs typeface="Calibri"/>
                        </a:rPr>
                        <a:t>Vision Alignment Charter, principles, capability heatmap</a:t>
                      </a:r>
                    </a:p>
                  </a:txBody>
                  <a:tcPr anchor="ctr">
                    <a:solidFill>
                      <a:srgbClr val="FFFFFF"/>
                    </a:solidFill>
                  </a:tcPr>
                </a:tc>
                <a:extLst>
                  <a:ext uri="{0D108BD9-81ED-4DB2-BD59-A6C34878D82A}">
                    <a16:rowId xmlns:a16="http://schemas.microsoft.com/office/drawing/2014/main" val="2314688165"/>
                  </a:ext>
                </a:extLst>
              </a:tr>
              <a:tr h="914400">
                <a:tc>
                  <a:txBody>
                    <a:bodyPr/>
                    <a:lstStyle/>
                    <a:p>
                      <a:pPr algn="ctr"/>
                      <a:r>
                        <a:rPr lang="en-GB" sz="1000" b="0">
                          <a:solidFill>
                            <a:srgbClr val="2C3E50"/>
                          </a:solidFill>
                          <a:latin typeface="Calibri"/>
                          <a:ea typeface="Calibri"/>
                          <a:cs typeface="Calibri"/>
                        </a:rPr>
                        <a:t>2</a:t>
                      </a:r>
                    </a:p>
                  </a:txBody>
                  <a:tcPr anchor="ctr">
                    <a:solidFill>
                      <a:srgbClr val="F8F9FA"/>
                    </a:solidFill>
                  </a:tcPr>
                </a:tc>
                <a:tc>
                  <a:txBody>
                    <a:bodyPr/>
                    <a:lstStyle/>
                    <a:p>
                      <a:pPr algn="l"/>
                      <a:r>
                        <a:rPr lang="en-GB" sz="1000" b="0">
                          <a:solidFill>
                            <a:srgbClr val="2C3E50"/>
                          </a:solidFill>
                          <a:latin typeface="Calibri"/>
                          <a:ea typeface="Calibri"/>
                          <a:cs typeface="Calibri"/>
                        </a:rPr>
                        <a:t>Value Definition &amp; Case For Change</a:t>
                      </a:r>
                    </a:p>
                  </a:txBody>
                  <a:tcPr anchor="ctr">
                    <a:solidFill>
                      <a:srgbClr val="F8F9FA"/>
                    </a:solidFill>
                  </a:tcPr>
                </a:tc>
                <a:tc>
                  <a:txBody>
                    <a:bodyPr/>
                    <a:lstStyle/>
                    <a:p>
                      <a:pPr algn="l"/>
                      <a:r>
                        <a:rPr lang="en-GB" sz="1000" b="0">
                          <a:solidFill>
                            <a:srgbClr val="2C3E50"/>
                          </a:solidFill>
                          <a:latin typeface="Calibri"/>
                          <a:ea typeface="Calibri"/>
                          <a:cs typeface="Calibri"/>
                        </a:rPr>
                        <a:t>KPIs, SME input, Vision Alignment Charter</a:t>
                      </a:r>
                    </a:p>
                  </a:txBody>
                  <a:tcPr anchor="ctr">
                    <a:solidFill>
                      <a:srgbClr val="F8F9FA"/>
                    </a:solidFill>
                  </a:tcPr>
                </a:tc>
                <a:tc>
                  <a:txBody>
                    <a:bodyPr/>
                    <a:lstStyle/>
                    <a:p>
                      <a:pPr algn="l"/>
                      <a:r>
                        <a:rPr lang="en-GB" sz="1000" b="0">
                          <a:solidFill>
                            <a:srgbClr val="2C3E50"/>
                          </a:solidFill>
                          <a:latin typeface="Calibri"/>
                          <a:ea typeface="Calibri"/>
                          <a:cs typeface="Calibri"/>
                        </a:rPr>
                        <a:t>Benefits Map, Case for Change Summary</a:t>
                      </a:r>
                    </a:p>
                  </a:txBody>
                  <a:tcPr anchor="ctr">
                    <a:solidFill>
                      <a:srgbClr val="F8F9FA"/>
                    </a:solidFill>
                  </a:tcPr>
                </a:tc>
                <a:extLst>
                  <a:ext uri="{0D108BD9-81ED-4DB2-BD59-A6C34878D82A}">
                    <a16:rowId xmlns:a16="http://schemas.microsoft.com/office/drawing/2014/main" val="3925823065"/>
                  </a:ext>
                </a:extLst>
              </a:tr>
              <a:tr h="914400">
                <a:tc>
                  <a:txBody>
                    <a:bodyPr/>
                    <a:lstStyle/>
                    <a:p>
                      <a:pPr algn="ctr"/>
                      <a:r>
                        <a:rPr lang="en-GB" sz="1000" b="0">
                          <a:solidFill>
                            <a:srgbClr val="2C3E50"/>
                          </a:solidFill>
                          <a:latin typeface="Calibri"/>
                          <a:ea typeface="Calibri"/>
                          <a:cs typeface="Calibri"/>
                        </a:rPr>
                        <a:t>3</a:t>
                      </a:r>
                    </a:p>
                  </a:txBody>
                  <a:tcPr anchor="ctr">
                    <a:solidFill>
                      <a:srgbClr val="FFFFFF"/>
                    </a:solidFill>
                  </a:tcPr>
                </a:tc>
                <a:tc>
                  <a:txBody>
                    <a:bodyPr/>
                    <a:lstStyle/>
                    <a:p>
                      <a:pPr algn="l"/>
                      <a:r>
                        <a:rPr lang="en-GB" sz="1000" b="0">
                          <a:solidFill>
                            <a:srgbClr val="2C3E50"/>
                          </a:solidFill>
                          <a:latin typeface="Calibri"/>
                          <a:ea typeface="Calibri"/>
                          <a:cs typeface="Calibri"/>
                        </a:rPr>
                        <a:t>Governance &amp; Sponsorship</a:t>
                      </a:r>
                    </a:p>
                  </a:txBody>
                  <a:tcPr anchor="ctr">
                    <a:solidFill>
                      <a:srgbClr val="FFFFFF"/>
                    </a:solidFill>
                  </a:tcPr>
                </a:tc>
                <a:tc>
                  <a:txBody>
                    <a:bodyPr/>
                    <a:lstStyle/>
                    <a:p>
                      <a:pPr algn="l"/>
                      <a:r>
                        <a:rPr lang="en-GB" sz="1000" b="0">
                          <a:solidFill>
                            <a:srgbClr val="2C3E50"/>
                          </a:solidFill>
                          <a:latin typeface="Calibri"/>
                          <a:ea typeface="Calibri"/>
                          <a:cs typeface="Calibri"/>
                        </a:rPr>
                        <a:t>Org roles, decision types</a:t>
                      </a:r>
                    </a:p>
                  </a:txBody>
                  <a:tcPr anchor="ctr">
                    <a:solidFill>
                      <a:srgbClr val="FFFFFF"/>
                    </a:solidFill>
                  </a:tcPr>
                </a:tc>
                <a:tc>
                  <a:txBody>
                    <a:bodyPr/>
                    <a:lstStyle/>
                    <a:p>
                      <a:pPr algn="l"/>
                      <a:r>
                        <a:rPr lang="en-GB" sz="1000" b="0">
                          <a:solidFill>
                            <a:srgbClr val="2C3E50"/>
                          </a:solidFill>
                          <a:latin typeface="Calibri"/>
                          <a:ea typeface="Calibri"/>
                          <a:cs typeface="Calibri"/>
                        </a:rPr>
                        <a:t>Governance model, RACI</a:t>
                      </a:r>
                    </a:p>
                  </a:txBody>
                  <a:tcPr anchor="ctr">
                    <a:solidFill>
                      <a:srgbClr val="FFFFFF"/>
                    </a:solidFill>
                  </a:tcPr>
                </a:tc>
                <a:extLst>
                  <a:ext uri="{0D108BD9-81ED-4DB2-BD59-A6C34878D82A}">
                    <a16:rowId xmlns:a16="http://schemas.microsoft.com/office/drawing/2014/main" val="2993750896"/>
                  </a:ext>
                </a:extLst>
              </a:tr>
              <a:tr h="914400">
                <a:tc>
                  <a:txBody>
                    <a:bodyPr/>
                    <a:lstStyle/>
                    <a:p>
                      <a:pPr algn="ctr"/>
                      <a:r>
                        <a:rPr lang="en-GB" sz="1000" b="0">
                          <a:solidFill>
                            <a:srgbClr val="2C3E50"/>
                          </a:solidFill>
                          <a:latin typeface="Calibri"/>
                          <a:ea typeface="Calibri"/>
                          <a:cs typeface="Calibri"/>
                        </a:rPr>
                        <a:t>4</a:t>
                      </a:r>
                    </a:p>
                  </a:txBody>
                  <a:tcPr anchor="ctr">
                    <a:solidFill>
                      <a:srgbClr val="F8F9FA"/>
                    </a:solidFill>
                  </a:tcPr>
                </a:tc>
                <a:tc>
                  <a:txBody>
                    <a:bodyPr/>
                    <a:lstStyle/>
                    <a:p>
                      <a:pPr algn="l"/>
                      <a:r>
                        <a:rPr lang="en-GB" sz="1000" b="0">
                          <a:solidFill>
                            <a:srgbClr val="2C3E50"/>
                          </a:solidFill>
                          <a:latin typeface="Calibri"/>
                          <a:ea typeface="Calibri"/>
                          <a:cs typeface="Calibri"/>
                        </a:rPr>
                        <a:t>Execution Enablement</a:t>
                      </a:r>
                    </a:p>
                  </a:txBody>
                  <a:tcPr anchor="ctr">
                    <a:solidFill>
                      <a:srgbClr val="F8F9FA"/>
                    </a:solidFill>
                  </a:tcPr>
                </a:tc>
                <a:tc>
                  <a:txBody>
                    <a:bodyPr/>
                    <a:lstStyle/>
                    <a:p>
                      <a:pPr algn="l"/>
                      <a:r>
                        <a:rPr lang="en-GB" sz="1000" b="0">
                          <a:solidFill>
                            <a:srgbClr val="2C3E50"/>
                          </a:solidFill>
                          <a:latin typeface="Calibri"/>
                          <a:ea typeface="Calibri"/>
                          <a:cs typeface="Calibri"/>
                        </a:rPr>
                        <a:t>Backlog, scoring criteria</a:t>
                      </a:r>
                    </a:p>
                  </a:txBody>
                  <a:tcPr anchor="ctr">
                    <a:solidFill>
                      <a:srgbClr val="F8F9FA"/>
                    </a:solidFill>
                  </a:tcPr>
                </a:tc>
                <a:tc>
                  <a:txBody>
                    <a:bodyPr/>
                    <a:lstStyle/>
                    <a:p>
                      <a:pPr algn="l"/>
                      <a:r>
                        <a:rPr lang="en-GB" sz="1000" b="0">
                          <a:solidFill>
                            <a:srgbClr val="2C3E50"/>
                          </a:solidFill>
                          <a:latin typeface="Calibri"/>
                          <a:ea typeface="Calibri"/>
                          <a:cs typeface="Calibri"/>
                        </a:rPr>
                        <a:t>Prioritised scope, traceability</a:t>
                      </a:r>
                    </a:p>
                  </a:txBody>
                  <a:tcPr anchor="ctr">
                    <a:solidFill>
                      <a:srgbClr val="F8F9FA"/>
                    </a:solidFill>
                  </a:tcPr>
                </a:tc>
                <a:extLst>
                  <a:ext uri="{0D108BD9-81ED-4DB2-BD59-A6C34878D82A}">
                    <a16:rowId xmlns:a16="http://schemas.microsoft.com/office/drawing/2014/main" val="2694419828"/>
                  </a:ext>
                </a:extLst>
              </a:tr>
              <a:tr h="914400">
                <a:tc>
                  <a:txBody>
                    <a:bodyPr/>
                    <a:lstStyle/>
                    <a:p>
                      <a:pPr algn="ctr"/>
                      <a:r>
                        <a:rPr lang="en-GB" sz="1000" b="0">
                          <a:solidFill>
                            <a:srgbClr val="2C3E50"/>
                          </a:solidFill>
                          <a:latin typeface="Calibri"/>
                          <a:ea typeface="Calibri"/>
                          <a:cs typeface="Calibri"/>
                        </a:rPr>
                        <a:t>5</a:t>
                      </a:r>
                    </a:p>
                  </a:txBody>
                  <a:tcPr anchor="ctr">
                    <a:solidFill>
                      <a:srgbClr val="FFFFFF"/>
                    </a:solidFill>
                  </a:tcPr>
                </a:tc>
                <a:tc>
                  <a:txBody>
                    <a:bodyPr/>
                    <a:lstStyle/>
                    <a:p>
                      <a:pPr algn="l"/>
                      <a:r>
                        <a:rPr lang="en-GB" sz="1000" b="0">
                          <a:solidFill>
                            <a:srgbClr val="2C3E50"/>
                          </a:solidFill>
                          <a:latin typeface="Calibri"/>
                          <a:ea typeface="Calibri"/>
                          <a:cs typeface="Calibri"/>
                        </a:rPr>
                        <a:t>Benefits Realisation &amp; Continuous Alignment</a:t>
                      </a:r>
                    </a:p>
                  </a:txBody>
                  <a:tcPr anchor="ctr">
                    <a:solidFill>
                      <a:srgbClr val="FFFFFF"/>
                    </a:solidFill>
                  </a:tcPr>
                </a:tc>
                <a:tc>
                  <a:txBody>
                    <a:bodyPr/>
                    <a:lstStyle/>
                    <a:p>
                      <a:pPr algn="l"/>
                      <a:r>
                        <a:rPr lang="en-GB" sz="1000" b="0">
                          <a:solidFill>
                            <a:srgbClr val="2C3E50"/>
                          </a:solidFill>
                          <a:latin typeface="Calibri"/>
                          <a:ea typeface="Calibri"/>
                          <a:cs typeface="Calibri"/>
                        </a:rPr>
                        <a:t>Baselines, benefits register</a:t>
                      </a:r>
                    </a:p>
                  </a:txBody>
                  <a:tcPr anchor="ctr">
                    <a:solidFill>
                      <a:srgbClr val="FFFFFF"/>
                    </a:solidFill>
                  </a:tcPr>
                </a:tc>
                <a:tc>
                  <a:txBody>
                    <a:bodyPr/>
                    <a:lstStyle/>
                    <a:p>
                      <a:pPr algn="l"/>
                      <a:r>
                        <a:rPr lang="en-GB" sz="1000" b="0">
                          <a:solidFill>
                            <a:srgbClr val="2C3E50"/>
                          </a:solidFill>
                          <a:latin typeface="Calibri"/>
                          <a:ea typeface="Calibri"/>
                          <a:cs typeface="Calibri"/>
                        </a:rPr>
                        <a:t>Tracker, dashboard, improvement plan</a:t>
                      </a:r>
                    </a:p>
                  </a:txBody>
                  <a:tcPr anchor="ctr">
                    <a:solidFill>
                      <a:srgbClr val="FFFFFF"/>
                    </a:solidFill>
                  </a:tcPr>
                </a:tc>
                <a:extLst>
                  <a:ext uri="{0D108BD9-81ED-4DB2-BD59-A6C34878D82A}">
                    <a16:rowId xmlns:a16="http://schemas.microsoft.com/office/drawing/2014/main" val="3603831128"/>
                  </a:ext>
                </a:extLst>
              </a:tr>
            </a:tbl>
          </a:graphicData>
        </a:graphic>
      </p:graphicFrame>
      <p:sp>
        <p:nvSpPr>
          <p:cNvPr id="2" name="TextBox 1">
            <a:extLst>
              <a:ext uri="{FF2B5EF4-FFF2-40B4-BE49-F238E27FC236}">
                <a16:creationId xmlns:a16="http://schemas.microsoft.com/office/drawing/2014/main" id="{492D27CA-EFD0-426E-A303-14CA250EAA80}"/>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fr-FR" sz="900">
                <a:solidFill>
                  <a:srgbClr val="7F8C8D"/>
                </a:solidFill>
                <a:latin typeface="Calibri"/>
                <a:ea typeface="Calibri"/>
                <a:cs typeface="Calibri"/>
              </a:rPr>
              <a:t>Programme Lifecycle · Pre-Programme · Stages 0–5</a:t>
            </a:r>
            <a:endParaRPr lang="en-GB" sz="900">
              <a:solidFill>
                <a:srgbClr val="7F8C8D"/>
              </a:solidFill>
              <a:latin typeface="Calibri"/>
              <a:ea typeface="Calibri"/>
              <a:cs typeface="Calibri"/>
            </a:endParaRPr>
          </a:p>
        </p:txBody>
      </p:sp>
      <p:sp>
        <p:nvSpPr>
          <p:cNvPr id="4" name="Rectangle 3">
            <a:extLst>
              <a:ext uri="{FF2B5EF4-FFF2-40B4-BE49-F238E27FC236}">
                <a16:creationId xmlns:a16="http://schemas.microsoft.com/office/drawing/2014/main" id="{DC093C6C-9BF6-40B2-A2C4-816A82E4A561}"/>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76575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5A68-C5D9-2F08-6D49-EF8F1DDE0D20}"/>
              </a:ext>
            </a:extLst>
          </p:cNvPr>
          <p:cNvSpPr>
            <a:spLocks noGrp="1"/>
          </p:cNvSpPr>
          <p:nvPr>
            <p:ph type="title"/>
          </p:nvPr>
        </p:nvSpPr>
        <p:spPr/>
        <p:txBody>
          <a:bodyPr>
            <a:normAutofit/>
          </a:bodyPr>
          <a:lstStyle/>
          <a:p>
            <a:r>
              <a:rPr lang="en-GB" sz="3467" b="1" noProof="0" dirty="0">
                <a:solidFill>
                  <a:srgbClr val="1E2761"/>
                </a:solidFill>
                <a:latin typeface="+mn-lt"/>
                <a:ea typeface="+mn-ea"/>
                <a:cs typeface="+mn-cs"/>
              </a:rPr>
              <a:t>Roles &amp; Responsibilities</a:t>
            </a:r>
          </a:p>
        </p:txBody>
      </p:sp>
      <p:graphicFrame>
        <p:nvGraphicFramePr>
          <p:cNvPr id="4" name="Table 3">
            <a:extLst>
              <a:ext uri="{FF2B5EF4-FFF2-40B4-BE49-F238E27FC236}">
                <a16:creationId xmlns:a16="http://schemas.microsoft.com/office/drawing/2014/main" id="{D7B98751-67DF-B01D-0637-61B5D73B1310}"/>
              </a:ext>
            </a:extLst>
          </p:cNvPr>
          <p:cNvGraphicFramePr>
            <a:graphicFrameLocks noGrp="1"/>
          </p:cNvGraphicFramePr>
          <p:nvPr/>
        </p:nvGraphicFramePr>
        <p:xfrm>
          <a:off x="847725" y="2721134"/>
          <a:ext cx="10506075" cy="1600200"/>
        </p:xfrm>
        <a:graphic>
          <a:graphicData uri="http://schemas.openxmlformats.org/drawingml/2006/table">
            <a:tbl>
              <a:tblPr/>
              <a:tblGrid>
                <a:gridCol w="5248275">
                  <a:extLst>
                    <a:ext uri="{9D8B030D-6E8A-4147-A177-3AD203B41FA5}">
                      <a16:colId xmlns:a16="http://schemas.microsoft.com/office/drawing/2014/main" val="1956902820"/>
                    </a:ext>
                  </a:extLst>
                </a:gridCol>
                <a:gridCol w="5257800">
                  <a:extLst>
                    <a:ext uri="{9D8B030D-6E8A-4147-A177-3AD203B41FA5}">
                      <a16:colId xmlns:a16="http://schemas.microsoft.com/office/drawing/2014/main" val="1240361178"/>
                    </a:ext>
                  </a:extLst>
                </a:gridCol>
              </a:tblGrid>
              <a:tr h="0">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1" i="0" u="none" strike="noStrike" kern="1200" cap="none" normalizeH="0" baseline="0" noProof="0" dirty="0">
                          <a:ln>
                            <a:noFill/>
                          </a:ln>
                          <a:solidFill>
                            <a:srgbClr val="FFFFFF"/>
                          </a:solidFill>
                          <a:effectLst/>
                          <a:latin typeface="Calibri"/>
                          <a:ea typeface="Calibri"/>
                          <a:cs typeface="Calibri"/>
                        </a:rPr>
                        <a:t>Role</a:t>
                      </a:r>
                    </a:p>
                  </a:txBody>
                  <a:tcPr anchor="ctr">
                    <a:lnL>
                      <a:noFill/>
                    </a:lnL>
                    <a:lnR>
                      <a:noFill/>
                    </a:lnR>
                    <a:lnT>
                      <a:noFill/>
                    </a:lnT>
                    <a:lnB>
                      <a:noFill/>
                    </a:lnB>
                    <a:solidFill>
                      <a:srgbClr val="1B2A4A"/>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1" i="0" u="none" strike="noStrike" kern="1200" cap="none" normalizeH="0" baseline="0" noProof="0" dirty="0">
                          <a:ln>
                            <a:noFill/>
                          </a:ln>
                          <a:solidFill>
                            <a:srgbClr val="FFFFFF"/>
                          </a:solidFill>
                          <a:effectLst/>
                          <a:latin typeface="Calibri"/>
                          <a:ea typeface="Calibri"/>
                          <a:cs typeface="Calibri"/>
                        </a:rPr>
                        <a:t>Accountability</a:t>
                      </a:r>
                    </a:p>
                  </a:txBody>
                  <a:tcPr anchor="ctr">
                    <a:lnL>
                      <a:noFill/>
                    </a:lnL>
                    <a:lnR>
                      <a:noFill/>
                    </a:lnR>
                    <a:lnT>
                      <a:noFill/>
                    </a:lnT>
                    <a:lnB>
                      <a:noFill/>
                    </a:lnB>
                    <a:solidFill>
                      <a:srgbClr val="1B2A4A"/>
                    </a:solidFill>
                  </a:tcPr>
                </a:tc>
                <a:extLst>
                  <a:ext uri="{0D108BD9-81ED-4DB2-BD59-A6C34878D82A}">
                    <a16:rowId xmlns:a16="http://schemas.microsoft.com/office/drawing/2014/main" val="8028753"/>
                  </a:ext>
                </a:extLst>
              </a:tr>
              <a:tr h="0">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Executive Sponsor</a:t>
                      </a:r>
                    </a:p>
                  </a:txBody>
                  <a:tcPr anchor="ctr">
                    <a:lnL>
                      <a:noFill/>
                    </a:lnL>
                    <a:lnR>
                      <a:noFill/>
                    </a:lnR>
                    <a:lnT>
                      <a:noFill/>
                    </a:lnT>
                    <a:lnB>
                      <a:noFill/>
                    </a:lnB>
                    <a:solidFill>
                      <a:srgbClr val="FFFFFF"/>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Owns overall outcome and strategic alignment</a:t>
                      </a:r>
                    </a:p>
                  </a:txBody>
                  <a:tcPr anchor="ctr">
                    <a:lnL>
                      <a:noFill/>
                    </a:lnL>
                    <a:lnR>
                      <a:noFill/>
                    </a:lnR>
                    <a:lnT>
                      <a:noFill/>
                    </a:lnT>
                    <a:lnB>
                      <a:noFill/>
                    </a:lnB>
                    <a:solidFill>
                      <a:srgbClr val="FFFFFF"/>
                    </a:solidFill>
                  </a:tcPr>
                </a:tc>
                <a:extLst>
                  <a:ext uri="{0D108BD9-81ED-4DB2-BD59-A6C34878D82A}">
                    <a16:rowId xmlns:a16="http://schemas.microsoft.com/office/drawing/2014/main" val="506591363"/>
                  </a:ext>
                </a:extLst>
              </a:tr>
              <a:tr h="0">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Programme Manager</a:t>
                      </a:r>
                    </a:p>
                  </a:txBody>
                  <a:tcPr anchor="ctr">
                    <a:lnL>
                      <a:noFill/>
                    </a:lnL>
                    <a:lnR>
                      <a:noFill/>
                    </a:lnR>
                    <a:lnT>
                      <a:noFill/>
                    </a:lnT>
                    <a:lnB>
                      <a:noFill/>
                    </a:lnB>
                    <a:solidFill>
                      <a:srgbClr val="F8F9FA"/>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Runs delivery and governance day-to-day</a:t>
                      </a:r>
                    </a:p>
                  </a:txBody>
                  <a:tcPr anchor="ctr">
                    <a:lnL>
                      <a:noFill/>
                    </a:lnL>
                    <a:lnR>
                      <a:noFill/>
                    </a:lnR>
                    <a:lnT>
                      <a:noFill/>
                    </a:lnT>
                    <a:lnB>
                      <a:noFill/>
                    </a:lnB>
                    <a:solidFill>
                      <a:srgbClr val="F8F9FA"/>
                    </a:solidFill>
                  </a:tcPr>
                </a:tc>
                <a:extLst>
                  <a:ext uri="{0D108BD9-81ED-4DB2-BD59-A6C34878D82A}">
                    <a16:rowId xmlns:a16="http://schemas.microsoft.com/office/drawing/2014/main" val="1510229718"/>
                  </a:ext>
                </a:extLst>
              </a:tr>
              <a:tr h="0">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Business Architect</a:t>
                      </a:r>
                    </a:p>
                  </a:txBody>
                  <a:tcPr anchor="ctr">
                    <a:lnL>
                      <a:noFill/>
                    </a:lnL>
                    <a:lnR>
                      <a:noFill/>
                    </a:lnR>
                    <a:lnT>
                      <a:noFill/>
                    </a:lnT>
                    <a:lnB>
                      <a:noFill/>
                    </a:lnB>
                    <a:solidFill>
                      <a:srgbClr val="FFFFFF"/>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Connects strategy, design and scope</a:t>
                      </a:r>
                    </a:p>
                  </a:txBody>
                  <a:tcPr anchor="ctr">
                    <a:lnL>
                      <a:noFill/>
                    </a:lnL>
                    <a:lnR>
                      <a:noFill/>
                    </a:lnR>
                    <a:lnT>
                      <a:noFill/>
                    </a:lnT>
                    <a:lnB>
                      <a:noFill/>
                    </a:lnB>
                    <a:solidFill>
                      <a:srgbClr val="FFFFFF"/>
                    </a:solidFill>
                  </a:tcPr>
                </a:tc>
                <a:extLst>
                  <a:ext uri="{0D108BD9-81ED-4DB2-BD59-A6C34878D82A}">
                    <a16:rowId xmlns:a16="http://schemas.microsoft.com/office/drawing/2014/main" val="2275968281"/>
                  </a:ext>
                </a:extLst>
              </a:tr>
              <a:tr h="0">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Benefit Owners</a:t>
                      </a:r>
                    </a:p>
                  </a:txBody>
                  <a:tcPr anchor="ctr">
                    <a:lnL>
                      <a:noFill/>
                    </a:lnL>
                    <a:lnR>
                      <a:noFill/>
                    </a:lnR>
                    <a:lnT>
                      <a:noFill/>
                    </a:lnT>
                    <a:lnB>
                      <a:noFill/>
                    </a:lnB>
                    <a:solidFill>
                      <a:srgbClr val="F8F9FA"/>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Accountable for specific value outcomes</a:t>
                      </a:r>
                    </a:p>
                  </a:txBody>
                  <a:tcPr anchor="ctr">
                    <a:lnL>
                      <a:noFill/>
                    </a:lnL>
                    <a:lnR>
                      <a:noFill/>
                    </a:lnR>
                    <a:lnT>
                      <a:noFill/>
                    </a:lnT>
                    <a:lnB>
                      <a:noFill/>
                    </a:lnB>
                    <a:solidFill>
                      <a:srgbClr val="F8F9FA"/>
                    </a:solidFill>
                  </a:tcPr>
                </a:tc>
                <a:extLst>
                  <a:ext uri="{0D108BD9-81ED-4DB2-BD59-A6C34878D82A}">
                    <a16:rowId xmlns:a16="http://schemas.microsoft.com/office/drawing/2014/main" val="1561702456"/>
                  </a:ext>
                </a:extLst>
              </a:tr>
              <a:tr h="0">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Process Owners</a:t>
                      </a:r>
                    </a:p>
                  </a:txBody>
                  <a:tcPr anchor="ctr">
                    <a:lnL>
                      <a:noFill/>
                    </a:lnL>
                    <a:lnR>
                      <a:noFill/>
                    </a:lnR>
                    <a:lnT>
                      <a:noFill/>
                    </a:lnT>
                    <a:lnB>
                      <a:noFill/>
                    </a:lnB>
                    <a:solidFill>
                      <a:srgbClr val="FFFFFF"/>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Define future state processes and decisions</a:t>
                      </a:r>
                    </a:p>
                  </a:txBody>
                  <a:tcPr anchor="ctr">
                    <a:lnL>
                      <a:noFill/>
                    </a:lnL>
                    <a:lnR>
                      <a:noFill/>
                    </a:lnR>
                    <a:lnT>
                      <a:noFill/>
                    </a:lnT>
                    <a:lnB>
                      <a:noFill/>
                    </a:lnB>
                    <a:solidFill>
                      <a:srgbClr val="FFFFFF"/>
                    </a:solidFill>
                  </a:tcPr>
                </a:tc>
                <a:extLst>
                  <a:ext uri="{0D108BD9-81ED-4DB2-BD59-A6C34878D82A}">
                    <a16:rowId xmlns:a16="http://schemas.microsoft.com/office/drawing/2014/main" val="808377947"/>
                  </a:ext>
                </a:extLst>
              </a:tr>
              <a:tr h="0">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Change Lead</a:t>
                      </a:r>
                    </a:p>
                  </a:txBody>
                  <a:tcPr anchor="ctr">
                    <a:lnL>
                      <a:noFill/>
                    </a:lnL>
                    <a:lnR>
                      <a:noFill/>
                    </a:lnR>
                    <a:lnT>
                      <a:noFill/>
                    </a:lnT>
                    <a:lnB>
                      <a:noFill/>
                    </a:lnB>
                    <a:solidFill>
                      <a:srgbClr val="F8F9FA"/>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anose="05000000000000000000" pitchFamily="2" charset="2"/>
                        <a:buNone/>
                        <a:tabLst/>
                      </a:pPr>
                      <a:r>
                        <a:rPr kumimoji="0" lang="en-GB" sz="1000" b="0" i="0" u="none" strike="noStrike" kern="1200" cap="none" normalizeH="0" baseline="0" noProof="0" dirty="0">
                          <a:ln>
                            <a:noFill/>
                          </a:ln>
                          <a:solidFill>
                            <a:srgbClr val="2C3E50"/>
                          </a:solidFill>
                          <a:effectLst/>
                          <a:latin typeface="Calibri"/>
                          <a:ea typeface="Calibri"/>
                          <a:cs typeface="Calibri"/>
                        </a:rPr>
                        <a:t>Manages engagement, training, adoption</a:t>
                      </a:r>
                    </a:p>
                  </a:txBody>
                  <a:tcPr anchor="ctr">
                    <a:lnL>
                      <a:noFill/>
                    </a:lnL>
                    <a:lnR>
                      <a:noFill/>
                    </a:lnR>
                    <a:lnT>
                      <a:noFill/>
                    </a:lnT>
                    <a:lnB>
                      <a:noFill/>
                    </a:lnB>
                    <a:solidFill>
                      <a:srgbClr val="F8F9FA"/>
                    </a:solidFill>
                  </a:tcPr>
                </a:tc>
                <a:extLst>
                  <a:ext uri="{0D108BD9-81ED-4DB2-BD59-A6C34878D82A}">
                    <a16:rowId xmlns:a16="http://schemas.microsoft.com/office/drawing/2014/main" val="1740750099"/>
                  </a:ext>
                </a:extLst>
              </a:tr>
            </a:tbl>
          </a:graphicData>
        </a:graphic>
      </p:graphicFrame>
      <p:pic>
        <p:nvPicPr>
          <p:cNvPr id="6" name="Picture 5">
            <a:extLst>
              <a:ext uri="{FF2B5EF4-FFF2-40B4-BE49-F238E27FC236}">
                <a16:creationId xmlns:a16="http://schemas.microsoft.com/office/drawing/2014/main" id="{1B44A08F-3B28-3A1F-7386-81E34405F88C}"/>
              </a:ext>
            </a:extLst>
          </p:cNvPr>
          <p:cNvPicPr>
            <a:picLocks noChangeAspect="1"/>
          </p:cNvPicPr>
          <p:nvPr/>
        </p:nvPicPr>
        <p:blipFill>
          <a:blip r:embed="rId3"/>
          <a:stretch>
            <a:fillRect/>
          </a:stretch>
        </p:blipFill>
        <p:spPr>
          <a:xfrm>
            <a:off x="6909821" y="561782"/>
            <a:ext cx="3920104" cy="1332744"/>
          </a:xfrm>
          <a:prstGeom prst="rect">
            <a:avLst/>
          </a:prstGeom>
        </p:spPr>
      </p:pic>
      <p:sp>
        <p:nvSpPr>
          <p:cNvPr id="5" name="TextBox 4">
            <a:extLst>
              <a:ext uri="{FF2B5EF4-FFF2-40B4-BE49-F238E27FC236}">
                <a16:creationId xmlns:a16="http://schemas.microsoft.com/office/drawing/2014/main" id="{9F1C9489-5499-4AB8-91B6-4FE7BF79DD13}"/>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fr-FR" sz="900">
                <a:solidFill>
                  <a:srgbClr val="7F8C8D"/>
                </a:solidFill>
                <a:latin typeface="Calibri"/>
                <a:ea typeface="Calibri"/>
                <a:cs typeface="Calibri"/>
              </a:rPr>
              <a:t>Programme Lifecycle · Pre-Programme · Stages 0–5</a:t>
            </a:r>
            <a:endParaRPr lang="en-GB" sz="900">
              <a:solidFill>
                <a:srgbClr val="7F8C8D"/>
              </a:solidFill>
              <a:latin typeface="Calibri"/>
              <a:ea typeface="Calibri"/>
              <a:cs typeface="Calibri"/>
            </a:endParaRPr>
          </a:p>
        </p:txBody>
      </p:sp>
      <p:sp>
        <p:nvSpPr>
          <p:cNvPr id="7" name="Rectangle 6">
            <a:extLst>
              <a:ext uri="{FF2B5EF4-FFF2-40B4-BE49-F238E27FC236}">
                <a16:creationId xmlns:a16="http://schemas.microsoft.com/office/drawing/2014/main" id="{56E219C1-3B51-4F74-95D9-30161739C5C7}"/>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1432366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3" name="Rectangle 42">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45" name="Group 44">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46" name="Freeform: Shape 45">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7" name="Freeform: Shape 46">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8" name="Freeform: Shape 47">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800" noProof="0" dirty="0"/>
            </a:p>
          </p:txBody>
        </p:sp>
        <p:sp>
          <p:nvSpPr>
            <p:cNvPr id="49" name="Freeform: Shape 48">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51" name="Group 50">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52" name="Freeform: Shape 51">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3" name="Freeform: Shape 52">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4" name="Freeform: Shape 53">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5" name="Freeform: Shape 54">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5" name="Text 0">
            <a:extLst>
              <a:ext uri="{FF2B5EF4-FFF2-40B4-BE49-F238E27FC236}">
                <a16:creationId xmlns:a16="http://schemas.microsoft.com/office/drawing/2014/main" id="{499747B3-D3C8-CA95-0DEE-C670F28AD962}"/>
              </a:ext>
            </a:extLst>
          </p:cNvPr>
          <p:cNvSpPr/>
          <p:nvPr/>
        </p:nvSpPr>
        <p:spPr>
          <a:xfrm>
            <a:off x="609600" y="365760"/>
            <a:ext cx="10972800" cy="731520"/>
          </a:xfrm>
          <a:prstGeom prst="rect">
            <a:avLst/>
          </a:prstGeom>
          <a:noFill/>
          <a:ln/>
        </p:spPr>
        <p:txBody>
          <a:bodyPr wrap="square" rtlCol="0" anchor="ctr"/>
          <a:lstStyle/>
          <a:p>
            <a:r>
              <a:rPr lang="en-GB" sz="3733" b="1" noProof="0" dirty="0">
                <a:solidFill>
                  <a:srgbClr val="1E2761"/>
                </a:solidFill>
              </a:rPr>
              <a:t>Strategic Alignment Workshops</a:t>
            </a:r>
            <a:endParaRPr lang="en-GB" sz="3733" noProof="0" dirty="0"/>
          </a:p>
        </p:txBody>
      </p:sp>
      <p:sp>
        <p:nvSpPr>
          <p:cNvPr id="7" name="Text 1">
            <a:extLst>
              <a:ext uri="{FF2B5EF4-FFF2-40B4-BE49-F238E27FC236}">
                <a16:creationId xmlns:a16="http://schemas.microsoft.com/office/drawing/2014/main" id="{87508FD9-25B4-64DB-A9E9-E8FF22FCE3A1}"/>
              </a:ext>
            </a:extLst>
          </p:cNvPr>
          <p:cNvSpPr/>
          <p:nvPr/>
        </p:nvSpPr>
        <p:spPr>
          <a:xfrm>
            <a:off x="609600" y="1036320"/>
            <a:ext cx="10972800" cy="365760"/>
          </a:xfrm>
          <a:prstGeom prst="rect">
            <a:avLst/>
          </a:prstGeom>
          <a:noFill/>
          <a:ln/>
        </p:spPr>
        <p:txBody>
          <a:bodyPr wrap="square" rtlCol="0" anchor="ctr"/>
          <a:lstStyle/>
          <a:p>
            <a:r>
              <a:rPr lang="en-GB" sz="1867" i="1" noProof="0" dirty="0">
                <a:solidFill>
                  <a:srgbClr val="666666"/>
                </a:solidFill>
              </a:rPr>
              <a:t>Three Executive Workshops + Ongoing Governance</a:t>
            </a:r>
            <a:endParaRPr lang="en-GB" sz="1867" noProof="0" dirty="0"/>
          </a:p>
        </p:txBody>
      </p:sp>
      <p:sp>
        <p:nvSpPr>
          <p:cNvPr id="8" name="Shape 2">
            <a:extLst>
              <a:ext uri="{FF2B5EF4-FFF2-40B4-BE49-F238E27FC236}">
                <a16:creationId xmlns:a16="http://schemas.microsoft.com/office/drawing/2014/main" id="{487C2DBC-29F6-9C84-C859-63A3BDD73193}"/>
              </a:ext>
            </a:extLst>
          </p:cNvPr>
          <p:cNvSpPr/>
          <p:nvPr/>
        </p:nvSpPr>
        <p:spPr>
          <a:xfrm>
            <a:off x="609600" y="1420216"/>
            <a:ext cx="10728960" cy="487680"/>
          </a:xfrm>
          <a:prstGeom prst="rect">
            <a:avLst/>
          </a:prstGeom>
          <a:solidFill>
            <a:srgbClr val="1E2761"/>
          </a:solidFill>
          <a:ln/>
        </p:spPr>
        <p:txBody>
          <a:bodyPr/>
          <a:lstStyle/>
          <a:p>
            <a:endParaRPr lang="en-GB" sz="2400" noProof="0" dirty="0"/>
          </a:p>
        </p:txBody>
      </p:sp>
      <p:sp>
        <p:nvSpPr>
          <p:cNvPr id="9" name="Shape 3">
            <a:extLst>
              <a:ext uri="{FF2B5EF4-FFF2-40B4-BE49-F238E27FC236}">
                <a16:creationId xmlns:a16="http://schemas.microsoft.com/office/drawing/2014/main" id="{F10C7E5C-45AF-430E-0234-D29E32B8AC34}"/>
              </a:ext>
            </a:extLst>
          </p:cNvPr>
          <p:cNvSpPr/>
          <p:nvPr/>
        </p:nvSpPr>
        <p:spPr>
          <a:xfrm>
            <a:off x="1463040" y="1715156"/>
            <a:ext cx="60960" cy="243840"/>
          </a:xfrm>
          <a:prstGeom prst="rect">
            <a:avLst/>
          </a:prstGeom>
          <a:solidFill>
            <a:srgbClr val="1E2761"/>
          </a:solidFill>
          <a:ln/>
        </p:spPr>
        <p:txBody>
          <a:bodyPr/>
          <a:lstStyle/>
          <a:p>
            <a:endParaRPr lang="en-GB" sz="2400" noProof="0" dirty="0"/>
          </a:p>
        </p:txBody>
      </p:sp>
      <p:sp>
        <p:nvSpPr>
          <p:cNvPr id="10" name="Text 4">
            <a:extLst>
              <a:ext uri="{FF2B5EF4-FFF2-40B4-BE49-F238E27FC236}">
                <a16:creationId xmlns:a16="http://schemas.microsoft.com/office/drawing/2014/main" id="{B4E90438-7248-27B5-3C08-CFD22B34B559}"/>
              </a:ext>
            </a:extLst>
          </p:cNvPr>
          <p:cNvSpPr/>
          <p:nvPr/>
        </p:nvSpPr>
        <p:spPr>
          <a:xfrm>
            <a:off x="994308" y="2019956"/>
            <a:ext cx="998425" cy="195072"/>
          </a:xfrm>
          <a:prstGeom prst="rect">
            <a:avLst/>
          </a:prstGeom>
          <a:noFill/>
          <a:ln/>
        </p:spPr>
        <p:txBody>
          <a:bodyPr wrap="square" rtlCol="0" anchor="ctr"/>
          <a:lstStyle/>
          <a:p>
            <a:pPr algn="ctr"/>
            <a:r>
              <a:rPr lang="en-GB" sz="1200" b="1" noProof="0" dirty="0">
                <a:solidFill>
                  <a:srgbClr val="1E2761"/>
                </a:solidFill>
              </a:rPr>
              <a:t>PHASE 1</a:t>
            </a:r>
            <a:endParaRPr lang="en-GB" sz="1200" noProof="0" dirty="0"/>
          </a:p>
        </p:txBody>
      </p:sp>
      <p:sp>
        <p:nvSpPr>
          <p:cNvPr id="11" name="Text 5">
            <a:extLst>
              <a:ext uri="{FF2B5EF4-FFF2-40B4-BE49-F238E27FC236}">
                <a16:creationId xmlns:a16="http://schemas.microsoft.com/office/drawing/2014/main" id="{F579A674-0B3F-691D-3092-00DBB04F2DD9}"/>
              </a:ext>
            </a:extLst>
          </p:cNvPr>
          <p:cNvSpPr/>
          <p:nvPr/>
        </p:nvSpPr>
        <p:spPr>
          <a:xfrm>
            <a:off x="868516" y="2178452"/>
            <a:ext cx="1310969" cy="487680"/>
          </a:xfrm>
          <a:prstGeom prst="rect">
            <a:avLst/>
          </a:prstGeom>
          <a:noFill/>
          <a:ln/>
        </p:spPr>
        <p:txBody>
          <a:bodyPr wrap="square" rtlCol="0" anchor="t"/>
          <a:lstStyle/>
          <a:p>
            <a:pPr algn="ctr"/>
            <a:r>
              <a:rPr lang="en-GB" sz="1200" noProof="0" dirty="0">
                <a:solidFill>
                  <a:srgbClr val="666666"/>
                </a:solidFill>
              </a:rPr>
              <a:t>Vision &amp;</a:t>
            </a:r>
            <a:r>
              <a:rPr lang="en-GB" sz="1200" noProof="0" dirty="0"/>
              <a:t> </a:t>
            </a:r>
            <a:r>
              <a:rPr lang="en-GB" sz="1200" noProof="0" dirty="0">
                <a:solidFill>
                  <a:srgbClr val="666666"/>
                </a:solidFill>
              </a:rPr>
              <a:t>Strategy</a:t>
            </a:r>
            <a:endParaRPr lang="en-GB" sz="1200" noProof="0" dirty="0"/>
          </a:p>
        </p:txBody>
      </p:sp>
      <p:sp>
        <p:nvSpPr>
          <p:cNvPr id="12" name="Shape 6">
            <a:extLst>
              <a:ext uri="{FF2B5EF4-FFF2-40B4-BE49-F238E27FC236}">
                <a16:creationId xmlns:a16="http://schemas.microsoft.com/office/drawing/2014/main" id="{F352F0EC-4E1F-1217-6B89-D1C700081882}"/>
              </a:ext>
            </a:extLst>
          </p:cNvPr>
          <p:cNvSpPr/>
          <p:nvPr/>
        </p:nvSpPr>
        <p:spPr>
          <a:xfrm>
            <a:off x="3535680" y="1715156"/>
            <a:ext cx="60960" cy="243840"/>
          </a:xfrm>
          <a:prstGeom prst="rect">
            <a:avLst/>
          </a:prstGeom>
          <a:solidFill>
            <a:srgbClr val="1E2761"/>
          </a:solidFill>
          <a:ln/>
        </p:spPr>
        <p:txBody>
          <a:bodyPr/>
          <a:lstStyle/>
          <a:p>
            <a:endParaRPr lang="en-GB" sz="2400" noProof="0" dirty="0"/>
          </a:p>
        </p:txBody>
      </p:sp>
      <p:sp>
        <p:nvSpPr>
          <p:cNvPr id="13" name="Text 7">
            <a:extLst>
              <a:ext uri="{FF2B5EF4-FFF2-40B4-BE49-F238E27FC236}">
                <a16:creationId xmlns:a16="http://schemas.microsoft.com/office/drawing/2014/main" id="{82C3C332-3927-BAE6-602D-DFDFDC1CE62E}"/>
              </a:ext>
            </a:extLst>
          </p:cNvPr>
          <p:cNvSpPr/>
          <p:nvPr/>
        </p:nvSpPr>
        <p:spPr>
          <a:xfrm>
            <a:off x="3124200" y="2019956"/>
            <a:ext cx="883920" cy="170688"/>
          </a:xfrm>
          <a:prstGeom prst="rect">
            <a:avLst/>
          </a:prstGeom>
          <a:noFill/>
          <a:ln/>
        </p:spPr>
        <p:txBody>
          <a:bodyPr wrap="square" rtlCol="0" anchor="ctr"/>
          <a:lstStyle/>
          <a:p>
            <a:pPr algn="ctr"/>
            <a:r>
              <a:rPr lang="en-GB" sz="1200" b="1" noProof="0" dirty="0">
                <a:solidFill>
                  <a:srgbClr val="1E2761"/>
                </a:solidFill>
              </a:rPr>
              <a:t>PHASE 2</a:t>
            </a:r>
            <a:endParaRPr lang="en-GB" sz="1200" noProof="0" dirty="0"/>
          </a:p>
        </p:txBody>
      </p:sp>
      <p:sp>
        <p:nvSpPr>
          <p:cNvPr id="14" name="Text 8">
            <a:extLst>
              <a:ext uri="{FF2B5EF4-FFF2-40B4-BE49-F238E27FC236}">
                <a16:creationId xmlns:a16="http://schemas.microsoft.com/office/drawing/2014/main" id="{F2780C89-A23F-B131-2328-1682D20009A2}"/>
              </a:ext>
            </a:extLst>
          </p:cNvPr>
          <p:cNvSpPr/>
          <p:nvPr/>
        </p:nvSpPr>
        <p:spPr>
          <a:xfrm>
            <a:off x="2735374" y="2186420"/>
            <a:ext cx="1661572" cy="487680"/>
          </a:xfrm>
          <a:prstGeom prst="rect">
            <a:avLst/>
          </a:prstGeom>
          <a:noFill/>
          <a:ln/>
        </p:spPr>
        <p:txBody>
          <a:bodyPr wrap="square" rtlCol="0" anchor="t"/>
          <a:lstStyle/>
          <a:p>
            <a:pPr algn="ctr"/>
            <a:r>
              <a:rPr lang="en-GB" sz="1200" noProof="0" dirty="0">
                <a:solidFill>
                  <a:srgbClr val="666666"/>
                </a:solidFill>
              </a:rPr>
              <a:t>Value</a:t>
            </a:r>
            <a:r>
              <a:rPr lang="en-GB" sz="1200" noProof="0" dirty="0"/>
              <a:t> </a:t>
            </a:r>
            <a:r>
              <a:rPr lang="en-GB" sz="1200" noProof="0" dirty="0">
                <a:solidFill>
                  <a:srgbClr val="666666"/>
                </a:solidFill>
              </a:rPr>
              <a:t>Definition</a:t>
            </a:r>
            <a:endParaRPr lang="en-GB" sz="1200" noProof="0" dirty="0"/>
          </a:p>
        </p:txBody>
      </p:sp>
      <p:sp>
        <p:nvSpPr>
          <p:cNvPr id="15" name="Shape 9">
            <a:extLst>
              <a:ext uri="{FF2B5EF4-FFF2-40B4-BE49-F238E27FC236}">
                <a16:creationId xmlns:a16="http://schemas.microsoft.com/office/drawing/2014/main" id="{4F69BE6A-263C-4866-BC61-7279CF6E9508}"/>
              </a:ext>
            </a:extLst>
          </p:cNvPr>
          <p:cNvSpPr/>
          <p:nvPr/>
        </p:nvSpPr>
        <p:spPr>
          <a:xfrm>
            <a:off x="5608320" y="1715156"/>
            <a:ext cx="60960" cy="243840"/>
          </a:xfrm>
          <a:prstGeom prst="rect">
            <a:avLst/>
          </a:prstGeom>
          <a:solidFill>
            <a:srgbClr val="1E2761"/>
          </a:solidFill>
          <a:ln/>
        </p:spPr>
        <p:txBody>
          <a:bodyPr/>
          <a:lstStyle/>
          <a:p>
            <a:endParaRPr lang="en-GB" sz="2400" noProof="0" dirty="0"/>
          </a:p>
        </p:txBody>
      </p:sp>
      <p:sp>
        <p:nvSpPr>
          <p:cNvPr id="16" name="Text 10">
            <a:extLst>
              <a:ext uri="{FF2B5EF4-FFF2-40B4-BE49-F238E27FC236}">
                <a16:creationId xmlns:a16="http://schemas.microsoft.com/office/drawing/2014/main" id="{7AC43828-B24B-F29B-C2C6-6ECCC6656605}"/>
              </a:ext>
            </a:extLst>
          </p:cNvPr>
          <p:cNvSpPr/>
          <p:nvPr/>
        </p:nvSpPr>
        <p:spPr>
          <a:xfrm>
            <a:off x="5196840" y="2019956"/>
            <a:ext cx="883920" cy="195072"/>
          </a:xfrm>
          <a:prstGeom prst="rect">
            <a:avLst/>
          </a:prstGeom>
          <a:noFill/>
          <a:ln/>
        </p:spPr>
        <p:txBody>
          <a:bodyPr wrap="square" rtlCol="0" anchor="ctr"/>
          <a:lstStyle/>
          <a:p>
            <a:pPr algn="ctr"/>
            <a:r>
              <a:rPr lang="en-GB" sz="1200" b="1" noProof="0" dirty="0">
                <a:solidFill>
                  <a:srgbClr val="1E2761"/>
                </a:solidFill>
              </a:rPr>
              <a:t>PHASE 3</a:t>
            </a:r>
            <a:endParaRPr lang="en-GB" sz="1200" noProof="0" dirty="0"/>
          </a:p>
        </p:txBody>
      </p:sp>
      <p:sp>
        <p:nvSpPr>
          <p:cNvPr id="17" name="Text 11">
            <a:extLst>
              <a:ext uri="{FF2B5EF4-FFF2-40B4-BE49-F238E27FC236}">
                <a16:creationId xmlns:a16="http://schemas.microsoft.com/office/drawing/2014/main" id="{B0607A39-58BB-2F5E-EDF4-3DF8CA8BA5FC}"/>
              </a:ext>
            </a:extLst>
          </p:cNvPr>
          <p:cNvSpPr/>
          <p:nvPr/>
        </p:nvSpPr>
        <p:spPr>
          <a:xfrm>
            <a:off x="4856452" y="2175855"/>
            <a:ext cx="1578205" cy="487680"/>
          </a:xfrm>
          <a:prstGeom prst="rect">
            <a:avLst/>
          </a:prstGeom>
          <a:noFill/>
          <a:ln/>
        </p:spPr>
        <p:txBody>
          <a:bodyPr wrap="square" rtlCol="0" anchor="t"/>
          <a:lstStyle/>
          <a:p>
            <a:pPr algn="ctr"/>
            <a:r>
              <a:rPr lang="en-GB" sz="1200" noProof="0" dirty="0">
                <a:solidFill>
                  <a:srgbClr val="666666"/>
                </a:solidFill>
              </a:rPr>
              <a:t>Design</a:t>
            </a:r>
            <a:r>
              <a:rPr lang="en-GB" sz="1200" noProof="0" dirty="0"/>
              <a:t> </a:t>
            </a:r>
            <a:r>
              <a:rPr lang="en-GB" sz="1200" noProof="0" dirty="0">
                <a:solidFill>
                  <a:srgbClr val="666666"/>
                </a:solidFill>
              </a:rPr>
              <a:t>Governance</a:t>
            </a:r>
            <a:endParaRPr lang="en-GB" sz="1200" noProof="0" dirty="0"/>
          </a:p>
        </p:txBody>
      </p:sp>
      <p:sp>
        <p:nvSpPr>
          <p:cNvPr id="18" name="Shape 12">
            <a:extLst>
              <a:ext uri="{FF2B5EF4-FFF2-40B4-BE49-F238E27FC236}">
                <a16:creationId xmlns:a16="http://schemas.microsoft.com/office/drawing/2014/main" id="{42E4D070-AB9A-8D23-AA6F-113205284B4C}"/>
              </a:ext>
            </a:extLst>
          </p:cNvPr>
          <p:cNvSpPr/>
          <p:nvPr/>
        </p:nvSpPr>
        <p:spPr>
          <a:xfrm>
            <a:off x="7680960" y="1715156"/>
            <a:ext cx="60960" cy="243840"/>
          </a:xfrm>
          <a:prstGeom prst="rect">
            <a:avLst/>
          </a:prstGeom>
          <a:solidFill>
            <a:srgbClr val="1E2761"/>
          </a:solidFill>
          <a:ln/>
        </p:spPr>
        <p:txBody>
          <a:bodyPr/>
          <a:lstStyle/>
          <a:p>
            <a:endParaRPr lang="en-GB" sz="2400" noProof="0" dirty="0"/>
          </a:p>
        </p:txBody>
      </p:sp>
      <p:sp>
        <p:nvSpPr>
          <p:cNvPr id="19" name="Text 13">
            <a:extLst>
              <a:ext uri="{FF2B5EF4-FFF2-40B4-BE49-F238E27FC236}">
                <a16:creationId xmlns:a16="http://schemas.microsoft.com/office/drawing/2014/main" id="{F377D304-FDBC-4454-2E04-984E1D17D17A}"/>
              </a:ext>
            </a:extLst>
          </p:cNvPr>
          <p:cNvSpPr/>
          <p:nvPr/>
        </p:nvSpPr>
        <p:spPr>
          <a:xfrm>
            <a:off x="7223760" y="2019956"/>
            <a:ext cx="914400" cy="195072"/>
          </a:xfrm>
          <a:prstGeom prst="rect">
            <a:avLst/>
          </a:prstGeom>
          <a:noFill/>
          <a:ln/>
        </p:spPr>
        <p:txBody>
          <a:bodyPr wrap="square" rtlCol="0" anchor="ctr"/>
          <a:lstStyle/>
          <a:p>
            <a:pPr algn="ctr"/>
            <a:r>
              <a:rPr lang="en-GB" sz="1200" b="1" noProof="0" dirty="0">
                <a:solidFill>
                  <a:srgbClr val="1E2761"/>
                </a:solidFill>
              </a:rPr>
              <a:t>PHASE 4</a:t>
            </a:r>
            <a:endParaRPr lang="en-GB" sz="1200" noProof="0" dirty="0"/>
          </a:p>
        </p:txBody>
      </p:sp>
      <p:sp>
        <p:nvSpPr>
          <p:cNvPr id="20" name="Text 14">
            <a:extLst>
              <a:ext uri="{FF2B5EF4-FFF2-40B4-BE49-F238E27FC236}">
                <a16:creationId xmlns:a16="http://schemas.microsoft.com/office/drawing/2014/main" id="{C53EC3DC-700E-C214-EAA8-B29E140E8054}"/>
              </a:ext>
            </a:extLst>
          </p:cNvPr>
          <p:cNvSpPr/>
          <p:nvPr/>
        </p:nvSpPr>
        <p:spPr>
          <a:xfrm>
            <a:off x="6673572" y="2167945"/>
            <a:ext cx="2091281" cy="487680"/>
          </a:xfrm>
          <a:prstGeom prst="rect">
            <a:avLst/>
          </a:prstGeom>
          <a:noFill/>
          <a:ln/>
        </p:spPr>
        <p:txBody>
          <a:bodyPr wrap="square" rtlCol="0" anchor="t"/>
          <a:lstStyle/>
          <a:p>
            <a:pPr algn="ctr"/>
            <a:r>
              <a:rPr lang="en-GB" sz="1200" noProof="0" dirty="0">
                <a:solidFill>
                  <a:srgbClr val="666666"/>
                </a:solidFill>
              </a:rPr>
              <a:t>Execution</a:t>
            </a:r>
            <a:r>
              <a:rPr lang="en-GB" sz="1200" noProof="0" dirty="0"/>
              <a:t> </a:t>
            </a:r>
            <a:r>
              <a:rPr lang="en-GB" sz="1200" noProof="0" dirty="0">
                <a:solidFill>
                  <a:srgbClr val="666666"/>
                </a:solidFill>
              </a:rPr>
              <a:t>Enablement</a:t>
            </a:r>
            <a:endParaRPr lang="en-GB" sz="1200" noProof="0" dirty="0"/>
          </a:p>
        </p:txBody>
      </p:sp>
      <p:sp>
        <p:nvSpPr>
          <p:cNvPr id="21" name="Shape 15">
            <a:extLst>
              <a:ext uri="{FF2B5EF4-FFF2-40B4-BE49-F238E27FC236}">
                <a16:creationId xmlns:a16="http://schemas.microsoft.com/office/drawing/2014/main" id="{47601522-F0E8-0472-452B-91435AB1E690}"/>
              </a:ext>
            </a:extLst>
          </p:cNvPr>
          <p:cNvSpPr/>
          <p:nvPr/>
        </p:nvSpPr>
        <p:spPr>
          <a:xfrm>
            <a:off x="9753600" y="1715156"/>
            <a:ext cx="60960" cy="243840"/>
          </a:xfrm>
          <a:prstGeom prst="rect">
            <a:avLst/>
          </a:prstGeom>
          <a:solidFill>
            <a:srgbClr val="1E2761"/>
          </a:solidFill>
          <a:ln/>
        </p:spPr>
        <p:txBody>
          <a:bodyPr/>
          <a:lstStyle/>
          <a:p>
            <a:endParaRPr lang="en-GB" sz="2400" noProof="0" dirty="0"/>
          </a:p>
        </p:txBody>
      </p:sp>
      <p:sp>
        <p:nvSpPr>
          <p:cNvPr id="22" name="Text 16">
            <a:extLst>
              <a:ext uri="{FF2B5EF4-FFF2-40B4-BE49-F238E27FC236}">
                <a16:creationId xmlns:a16="http://schemas.microsoft.com/office/drawing/2014/main" id="{76BD0563-1A71-5F15-E37C-5502D0F28349}"/>
              </a:ext>
            </a:extLst>
          </p:cNvPr>
          <p:cNvSpPr/>
          <p:nvPr/>
        </p:nvSpPr>
        <p:spPr>
          <a:xfrm>
            <a:off x="9387840" y="2032148"/>
            <a:ext cx="792480" cy="195072"/>
          </a:xfrm>
          <a:prstGeom prst="rect">
            <a:avLst/>
          </a:prstGeom>
          <a:noFill/>
          <a:ln/>
        </p:spPr>
        <p:txBody>
          <a:bodyPr wrap="square" rtlCol="0" anchor="ctr"/>
          <a:lstStyle/>
          <a:p>
            <a:pPr algn="ctr"/>
            <a:r>
              <a:rPr lang="en-GB" sz="1200" b="1" noProof="0" dirty="0">
                <a:solidFill>
                  <a:srgbClr val="1E2761"/>
                </a:solidFill>
              </a:rPr>
              <a:t>PHASE 5</a:t>
            </a:r>
            <a:endParaRPr lang="en-GB" sz="1200" noProof="0" dirty="0"/>
          </a:p>
        </p:txBody>
      </p:sp>
      <p:sp>
        <p:nvSpPr>
          <p:cNvPr id="23" name="Text 17">
            <a:extLst>
              <a:ext uri="{FF2B5EF4-FFF2-40B4-BE49-F238E27FC236}">
                <a16:creationId xmlns:a16="http://schemas.microsoft.com/office/drawing/2014/main" id="{2403B6A8-419E-D837-1E30-CF06FC0A3E08}"/>
              </a:ext>
            </a:extLst>
          </p:cNvPr>
          <p:cNvSpPr/>
          <p:nvPr/>
        </p:nvSpPr>
        <p:spPr>
          <a:xfrm>
            <a:off x="8983362" y="2187776"/>
            <a:ext cx="1642625" cy="487680"/>
          </a:xfrm>
          <a:prstGeom prst="rect">
            <a:avLst/>
          </a:prstGeom>
          <a:noFill/>
          <a:ln/>
        </p:spPr>
        <p:txBody>
          <a:bodyPr wrap="square" rtlCol="0" anchor="t"/>
          <a:lstStyle/>
          <a:p>
            <a:pPr algn="ctr"/>
            <a:r>
              <a:rPr lang="en-GB" sz="1200" noProof="0" dirty="0">
                <a:solidFill>
                  <a:srgbClr val="666666"/>
                </a:solidFill>
              </a:rPr>
              <a:t>Benefits Realisation</a:t>
            </a:r>
            <a:endParaRPr lang="en-GB" sz="1200" noProof="0" dirty="0"/>
          </a:p>
        </p:txBody>
      </p:sp>
      <p:sp>
        <p:nvSpPr>
          <p:cNvPr id="24" name="Shape 18">
            <a:extLst>
              <a:ext uri="{FF2B5EF4-FFF2-40B4-BE49-F238E27FC236}">
                <a16:creationId xmlns:a16="http://schemas.microsoft.com/office/drawing/2014/main" id="{8B817BA9-A1B6-D502-3033-7B968356744D}"/>
              </a:ext>
            </a:extLst>
          </p:cNvPr>
          <p:cNvSpPr/>
          <p:nvPr/>
        </p:nvSpPr>
        <p:spPr>
          <a:xfrm>
            <a:off x="609600" y="2506008"/>
            <a:ext cx="3413760" cy="2589968"/>
          </a:xfrm>
          <a:prstGeom prst="rect">
            <a:avLst/>
          </a:prstGeom>
          <a:solidFill>
            <a:srgbClr val="FFFFFF"/>
          </a:solidFill>
          <a:ln w="12700">
            <a:solidFill>
              <a:srgbClr val="CCCCCC"/>
            </a:solidFill>
            <a:prstDash val="solid"/>
          </a:ln>
        </p:spPr>
        <p:txBody>
          <a:bodyPr/>
          <a:lstStyle/>
          <a:p>
            <a:endParaRPr lang="en-GB" sz="2400" noProof="0" dirty="0"/>
          </a:p>
        </p:txBody>
      </p:sp>
      <p:sp>
        <p:nvSpPr>
          <p:cNvPr id="25" name="Shape 19">
            <a:extLst>
              <a:ext uri="{FF2B5EF4-FFF2-40B4-BE49-F238E27FC236}">
                <a16:creationId xmlns:a16="http://schemas.microsoft.com/office/drawing/2014/main" id="{5FA65014-10DC-0943-0A27-F360DC2399A7}"/>
              </a:ext>
            </a:extLst>
          </p:cNvPr>
          <p:cNvSpPr/>
          <p:nvPr/>
        </p:nvSpPr>
        <p:spPr>
          <a:xfrm>
            <a:off x="609600" y="2506008"/>
            <a:ext cx="3413760" cy="182880"/>
          </a:xfrm>
          <a:prstGeom prst="rect">
            <a:avLst/>
          </a:prstGeom>
          <a:solidFill>
            <a:srgbClr val="1E2761"/>
          </a:solidFill>
          <a:ln/>
        </p:spPr>
        <p:txBody>
          <a:bodyPr/>
          <a:lstStyle/>
          <a:p>
            <a:endParaRPr lang="en-GB" sz="2400" noProof="0" dirty="0"/>
          </a:p>
        </p:txBody>
      </p:sp>
      <p:sp>
        <p:nvSpPr>
          <p:cNvPr id="26" name="Shape 20">
            <a:extLst>
              <a:ext uri="{FF2B5EF4-FFF2-40B4-BE49-F238E27FC236}">
                <a16:creationId xmlns:a16="http://schemas.microsoft.com/office/drawing/2014/main" id="{805E3A88-1C92-57CD-845C-FFF607D0CCF2}"/>
              </a:ext>
            </a:extLst>
          </p:cNvPr>
          <p:cNvSpPr/>
          <p:nvPr/>
        </p:nvSpPr>
        <p:spPr>
          <a:xfrm>
            <a:off x="792480" y="2810808"/>
            <a:ext cx="426720" cy="426720"/>
          </a:xfrm>
          <a:prstGeom prst="ellipse">
            <a:avLst/>
          </a:prstGeom>
          <a:solidFill>
            <a:srgbClr val="1E2761"/>
          </a:solidFill>
          <a:ln/>
        </p:spPr>
        <p:txBody>
          <a:bodyPr/>
          <a:lstStyle/>
          <a:p>
            <a:endParaRPr lang="en-GB" sz="2400" noProof="0" dirty="0"/>
          </a:p>
        </p:txBody>
      </p:sp>
      <p:sp>
        <p:nvSpPr>
          <p:cNvPr id="27" name="Text 21">
            <a:extLst>
              <a:ext uri="{FF2B5EF4-FFF2-40B4-BE49-F238E27FC236}">
                <a16:creationId xmlns:a16="http://schemas.microsoft.com/office/drawing/2014/main" id="{11F35287-BDFE-C73C-75EE-D6E680AAECCC}"/>
              </a:ext>
            </a:extLst>
          </p:cNvPr>
          <p:cNvSpPr/>
          <p:nvPr/>
        </p:nvSpPr>
        <p:spPr>
          <a:xfrm>
            <a:off x="792480" y="2810808"/>
            <a:ext cx="426720" cy="426720"/>
          </a:xfrm>
          <a:prstGeom prst="rect">
            <a:avLst/>
          </a:prstGeom>
          <a:noFill/>
          <a:ln/>
        </p:spPr>
        <p:txBody>
          <a:bodyPr wrap="square" rtlCol="0" anchor="ctr"/>
          <a:lstStyle/>
          <a:p>
            <a:pPr algn="ctr"/>
            <a:r>
              <a:rPr lang="en-GB" sz="2133" b="1" noProof="0" dirty="0">
                <a:solidFill>
                  <a:srgbClr val="FFFFFF"/>
                </a:solidFill>
              </a:rPr>
              <a:t>1</a:t>
            </a:r>
            <a:endParaRPr lang="en-GB" sz="2133" noProof="0" dirty="0"/>
          </a:p>
        </p:txBody>
      </p:sp>
      <p:sp>
        <p:nvSpPr>
          <p:cNvPr id="28" name="Text 22">
            <a:extLst>
              <a:ext uri="{FF2B5EF4-FFF2-40B4-BE49-F238E27FC236}">
                <a16:creationId xmlns:a16="http://schemas.microsoft.com/office/drawing/2014/main" id="{7B796295-61D0-3139-F954-1D2B525AFD99}"/>
              </a:ext>
            </a:extLst>
          </p:cNvPr>
          <p:cNvSpPr/>
          <p:nvPr/>
        </p:nvSpPr>
        <p:spPr>
          <a:xfrm>
            <a:off x="1280160" y="2835192"/>
            <a:ext cx="2560320" cy="146304"/>
          </a:xfrm>
          <a:prstGeom prst="rect">
            <a:avLst/>
          </a:prstGeom>
          <a:noFill/>
          <a:ln/>
        </p:spPr>
        <p:txBody>
          <a:bodyPr wrap="square" rtlCol="0" anchor="ctr"/>
          <a:lstStyle/>
          <a:p>
            <a:r>
              <a:rPr lang="en-GB" sz="1333" b="1" noProof="0" dirty="0">
                <a:solidFill>
                  <a:srgbClr val="666666"/>
                </a:solidFill>
              </a:rPr>
              <a:t>WORKSHOP 1</a:t>
            </a:r>
            <a:endParaRPr lang="en-GB" sz="1333" noProof="0" dirty="0"/>
          </a:p>
        </p:txBody>
      </p:sp>
      <p:sp>
        <p:nvSpPr>
          <p:cNvPr id="29" name="Text 23">
            <a:extLst>
              <a:ext uri="{FF2B5EF4-FFF2-40B4-BE49-F238E27FC236}">
                <a16:creationId xmlns:a16="http://schemas.microsoft.com/office/drawing/2014/main" id="{C7C7315E-5D29-DAA4-93D7-B88B8996BE36}"/>
              </a:ext>
            </a:extLst>
          </p:cNvPr>
          <p:cNvSpPr/>
          <p:nvPr/>
        </p:nvSpPr>
        <p:spPr>
          <a:xfrm>
            <a:off x="1280160" y="2993688"/>
            <a:ext cx="2560320" cy="182880"/>
          </a:xfrm>
          <a:prstGeom prst="rect">
            <a:avLst/>
          </a:prstGeom>
          <a:noFill/>
          <a:ln/>
        </p:spPr>
        <p:txBody>
          <a:bodyPr wrap="square" rtlCol="0" anchor="ctr"/>
          <a:lstStyle/>
          <a:p>
            <a:r>
              <a:rPr lang="en-GB" sz="1733" b="1" noProof="0" dirty="0">
                <a:solidFill>
                  <a:srgbClr val="1E2761"/>
                </a:solidFill>
              </a:rPr>
              <a:t>Phase 1</a:t>
            </a:r>
            <a:endParaRPr lang="en-GB" sz="1733" noProof="0" dirty="0"/>
          </a:p>
        </p:txBody>
      </p:sp>
      <p:sp>
        <p:nvSpPr>
          <p:cNvPr id="30" name="Shape 24">
            <a:extLst>
              <a:ext uri="{FF2B5EF4-FFF2-40B4-BE49-F238E27FC236}">
                <a16:creationId xmlns:a16="http://schemas.microsoft.com/office/drawing/2014/main" id="{D55904B7-BF89-733B-75D9-79DF77B879F0}"/>
              </a:ext>
            </a:extLst>
          </p:cNvPr>
          <p:cNvSpPr/>
          <p:nvPr/>
        </p:nvSpPr>
        <p:spPr>
          <a:xfrm>
            <a:off x="792480" y="3298488"/>
            <a:ext cx="1584960" cy="268224"/>
          </a:xfrm>
          <a:prstGeom prst="roundRect">
            <a:avLst/>
          </a:prstGeom>
          <a:solidFill>
            <a:srgbClr val="F5F5F5"/>
          </a:solidFill>
          <a:ln/>
        </p:spPr>
        <p:txBody>
          <a:bodyPr/>
          <a:lstStyle/>
          <a:p>
            <a:endParaRPr lang="en-GB" sz="2400" noProof="0" dirty="0"/>
          </a:p>
        </p:txBody>
      </p:sp>
      <p:sp>
        <p:nvSpPr>
          <p:cNvPr id="31" name="Text 25">
            <a:extLst>
              <a:ext uri="{FF2B5EF4-FFF2-40B4-BE49-F238E27FC236}">
                <a16:creationId xmlns:a16="http://schemas.microsoft.com/office/drawing/2014/main" id="{BEA1BFEC-DCFD-D7F5-0B63-9F7610F5195A}"/>
              </a:ext>
            </a:extLst>
          </p:cNvPr>
          <p:cNvSpPr/>
          <p:nvPr/>
        </p:nvSpPr>
        <p:spPr>
          <a:xfrm>
            <a:off x="792480" y="3322872"/>
            <a:ext cx="1584960" cy="219456"/>
          </a:xfrm>
          <a:prstGeom prst="rect">
            <a:avLst/>
          </a:prstGeom>
          <a:noFill/>
          <a:ln/>
        </p:spPr>
        <p:txBody>
          <a:bodyPr wrap="square" rtlCol="0" anchor="ctr"/>
          <a:lstStyle/>
          <a:p>
            <a:pPr algn="ctr"/>
            <a:r>
              <a:rPr lang="en-GB" sz="1333" b="1" noProof="0" dirty="0">
                <a:solidFill>
                  <a:srgbClr val="1E2761"/>
                </a:solidFill>
              </a:rPr>
              <a:t>Half-day (4 hours)</a:t>
            </a:r>
            <a:endParaRPr lang="en-GB" sz="1333" noProof="0" dirty="0"/>
          </a:p>
        </p:txBody>
      </p:sp>
      <p:sp>
        <p:nvSpPr>
          <p:cNvPr id="32" name="Text 26">
            <a:extLst>
              <a:ext uri="{FF2B5EF4-FFF2-40B4-BE49-F238E27FC236}">
                <a16:creationId xmlns:a16="http://schemas.microsoft.com/office/drawing/2014/main" id="{13BF3985-E757-4B5F-D62C-BDE2B044E450}"/>
              </a:ext>
            </a:extLst>
          </p:cNvPr>
          <p:cNvSpPr/>
          <p:nvPr/>
        </p:nvSpPr>
        <p:spPr>
          <a:xfrm>
            <a:off x="792480" y="3627672"/>
            <a:ext cx="3413760" cy="487680"/>
          </a:xfrm>
          <a:prstGeom prst="rect">
            <a:avLst/>
          </a:prstGeom>
          <a:noFill/>
          <a:ln/>
        </p:spPr>
        <p:txBody>
          <a:bodyPr wrap="square" rtlCol="0" anchor="t"/>
          <a:lstStyle/>
          <a:p>
            <a:r>
              <a:rPr lang="en-GB" sz="1200" noProof="0" dirty="0">
                <a:solidFill>
                  <a:srgbClr val="333333"/>
                </a:solidFill>
              </a:rPr>
              <a:t>Agree strategic intent, create Vision Alignment Charter, build capability heatmap</a:t>
            </a:r>
            <a:endParaRPr lang="en-GB" sz="1200" noProof="0" dirty="0"/>
          </a:p>
        </p:txBody>
      </p:sp>
      <p:sp>
        <p:nvSpPr>
          <p:cNvPr id="33" name="Text 27">
            <a:extLst>
              <a:ext uri="{FF2B5EF4-FFF2-40B4-BE49-F238E27FC236}">
                <a16:creationId xmlns:a16="http://schemas.microsoft.com/office/drawing/2014/main" id="{CCE9766D-CD3E-B757-FA58-2A42A3D9BA1B}"/>
              </a:ext>
            </a:extLst>
          </p:cNvPr>
          <p:cNvSpPr/>
          <p:nvPr/>
        </p:nvSpPr>
        <p:spPr>
          <a:xfrm>
            <a:off x="792480" y="4151928"/>
            <a:ext cx="3048000" cy="146304"/>
          </a:xfrm>
          <a:prstGeom prst="rect">
            <a:avLst/>
          </a:prstGeom>
          <a:noFill/>
          <a:ln/>
        </p:spPr>
        <p:txBody>
          <a:bodyPr wrap="square" rtlCol="0" anchor="ctr"/>
          <a:lstStyle/>
          <a:p>
            <a:r>
              <a:rPr lang="en-GB" sz="1067" b="1" noProof="0" dirty="0">
                <a:solidFill>
                  <a:srgbClr val="1E2761"/>
                </a:solidFill>
              </a:rPr>
              <a:t>Attendees:</a:t>
            </a:r>
            <a:endParaRPr lang="en-GB" sz="1067" noProof="0" dirty="0"/>
          </a:p>
        </p:txBody>
      </p:sp>
      <p:sp>
        <p:nvSpPr>
          <p:cNvPr id="34" name="Text 28">
            <a:extLst>
              <a:ext uri="{FF2B5EF4-FFF2-40B4-BE49-F238E27FC236}">
                <a16:creationId xmlns:a16="http://schemas.microsoft.com/office/drawing/2014/main" id="{B617EBFF-8463-71BF-F68E-4DC553E049E7}"/>
              </a:ext>
            </a:extLst>
          </p:cNvPr>
          <p:cNvSpPr/>
          <p:nvPr/>
        </p:nvSpPr>
        <p:spPr>
          <a:xfrm>
            <a:off x="792480" y="4239652"/>
            <a:ext cx="3048000" cy="268224"/>
          </a:xfrm>
          <a:prstGeom prst="rect">
            <a:avLst/>
          </a:prstGeom>
          <a:noFill/>
          <a:ln/>
        </p:spPr>
        <p:txBody>
          <a:bodyPr wrap="square" rtlCol="0" anchor="ctr"/>
          <a:lstStyle/>
          <a:p>
            <a:r>
              <a:rPr lang="en-GB" sz="1067" noProof="0" dirty="0">
                <a:solidFill>
                  <a:srgbClr val="666666"/>
                </a:solidFill>
              </a:rPr>
              <a:t>Exec Sponsor, BU Leaders, CFO, CIO, BA, PM</a:t>
            </a:r>
            <a:endParaRPr lang="en-GB" sz="1067" noProof="0" dirty="0"/>
          </a:p>
        </p:txBody>
      </p:sp>
      <p:sp>
        <p:nvSpPr>
          <p:cNvPr id="35" name="Text 29">
            <a:extLst>
              <a:ext uri="{FF2B5EF4-FFF2-40B4-BE49-F238E27FC236}">
                <a16:creationId xmlns:a16="http://schemas.microsoft.com/office/drawing/2014/main" id="{AB14B971-8776-7477-6C10-3F7C4D1F2BFE}"/>
              </a:ext>
            </a:extLst>
          </p:cNvPr>
          <p:cNvSpPr/>
          <p:nvPr/>
        </p:nvSpPr>
        <p:spPr>
          <a:xfrm>
            <a:off x="792480" y="4529932"/>
            <a:ext cx="3048000" cy="146304"/>
          </a:xfrm>
          <a:prstGeom prst="rect">
            <a:avLst/>
          </a:prstGeom>
          <a:noFill/>
          <a:ln/>
        </p:spPr>
        <p:txBody>
          <a:bodyPr wrap="square" rtlCol="0" anchor="ctr"/>
          <a:lstStyle/>
          <a:p>
            <a:r>
              <a:rPr lang="en-GB" sz="1067" b="1" noProof="0" dirty="0">
                <a:solidFill>
                  <a:srgbClr val="1E2761"/>
                </a:solidFill>
              </a:rPr>
              <a:t>Outputs:</a:t>
            </a:r>
            <a:endParaRPr lang="en-GB" sz="1067" noProof="0" dirty="0"/>
          </a:p>
        </p:txBody>
      </p:sp>
      <p:sp>
        <p:nvSpPr>
          <p:cNvPr id="36" name="Text 30">
            <a:extLst>
              <a:ext uri="{FF2B5EF4-FFF2-40B4-BE49-F238E27FC236}">
                <a16:creationId xmlns:a16="http://schemas.microsoft.com/office/drawing/2014/main" id="{7A223317-63CF-4D76-660D-52E2A11B71E0}"/>
              </a:ext>
            </a:extLst>
          </p:cNvPr>
          <p:cNvSpPr/>
          <p:nvPr/>
        </p:nvSpPr>
        <p:spPr>
          <a:xfrm>
            <a:off x="792481" y="4698972"/>
            <a:ext cx="2728372" cy="268224"/>
          </a:xfrm>
          <a:prstGeom prst="rect">
            <a:avLst/>
          </a:prstGeom>
          <a:noFill/>
          <a:ln/>
        </p:spPr>
        <p:txBody>
          <a:bodyPr wrap="square" rtlCol="0" anchor="ctr"/>
          <a:lstStyle/>
          <a:p>
            <a:r>
              <a:rPr lang="en-GB" sz="1067" noProof="0" dirty="0">
                <a:solidFill>
                  <a:srgbClr val="666666"/>
                </a:solidFill>
              </a:rPr>
              <a:t>Vision Alignment Charter, Operating Model Guardrails, Decision Principles</a:t>
            </a:r>
            <a:endParaRPr lang="en-GB" sz="1067" noProof="0" dirty="0"/>
          </a:p>
        </p:txBody>
      </p:sp>
      <p:sp>
        <p:nvSpPr>
          <p:cNvPr id="37" name="Shape 31">
            <a:extLst>
              <a:ext uri="{FF2B5EF4-FFF2-40B4-BE49-F238E27FC236}">
                <a16:creationId xmlns:a16="http://schemas.microsoft.com/office/drawing/2014/main" id="{863DD05E-3989-5E0C-59FF-C8E5AA1120C7}"/>
              </a:ext>
            </a:extLst>
          </p:cNvPr>
          <p:cNvSpPr/>
          <p:nvPr/>
        </p:nvSpPr>
        <p:spPr>
          <a:xfrm>
            <a:off x="4267200" y="2506008"/>
            <a:ext cx="3413760" cy="2589968"/>
          </a:xfrm>
          <a:prstGeom prst="rect">
            <a:avLst/>
          </a:prstGeom>
          <a:solidFill>
            <a:srgbClr val="FFFFFF"/>
          </a:solidFill>
          <a:ln w="12700">
            <a:solidFill>
              <a:srgbClr val="CCCCCC"/>
            </a:solidFill>
            <a:prstDash val="solid"/>
          </a:ln>
        </p:spPr>
        <p:txBody>
          <a:bodyPr/>
          <a:lstStyle/>
          <a:p>
            <a:endParaRPr lang="en-GB" sz="2400" noProof="0" dirty="0"/>
          </a:p>
        </p:txBody>
      </p:sp>
      <p:sp>
        <p:nvSpPr>
          <p:cNvPr id="38" name="Shape 32">
            <a:extLst>
              <a:ext uri="{FF2B5EF4-FFF2-40B4-BE49-F238E27FC236}">
                <a16:creationId xmlns:a16="http://schemas.microsoft.com/office/drawing/2014/main" id="{7D25051C-A066-3FBE-5F70-10D4A9D80702}"/>
              </a:ext>
            </a:extLst>
          </p:cNvPr>
          <p:cNvSpPr/>
          <p:nvPr/>
        </p:nvSpPr>
        <p:spPr>
          <a:xfrm>
            <a:off x="4267200" y="2506008"/>
            <a:ext cx="3413760" cy="182880"/>
          </a:xfrm>
          <a:prstGeom prst="rect">
            <a:avLst/>
          </a:prstGeom>
          <a:solidFill>
            <a:srgbClr val="3A87C6"/>
          </a:solidFill>
          <a:ln/>
        </p:spPr>
        <p:txBody>
          <a:bodyPr/>
          <a:lstStyle/>
          <a:p>
            <a:endParaRPr lang="en-GB" sz="2400" noProof="0" dirty="0"/>
          </a:p>
        </p:txBody>
      </p:sp>
      <p:sp>
        <p:nvSpPr>
          <p:cNvPr id="39" name="Shape 33">
            <a:extLst>
              <a:ext uri="{FF2B5EF4-FFF2-40B4-BE49-F238E27FC236}">
                <a16:creationId xmlns:a16="http://schemas.microsoft.com/office/drawing/2014/main" id="{A39718B8-5077-A988-D4FB-3A65938AFED0}"/>
              </a:ext>
            </a:extLst>
          </p:cNvPr>
          <p:cNvSpPr/>
          <p:nvPr/>
        </p:nvSpPr>
        <p:spPr>
          <a:xfrm>
            <a:off x="4450080" y="2810808"/>
            <a:ext cx="426720" cy="426720"/>
          </a:xfrm>
          <a:prstGeom prst="ellipse">
            <a:avLst/>
          </a:prstGeom>
          <a:solidFill>
            <a:srgbClr val="3A87C6"/>
          </a:solidFill>
          <a:ln/>
        </p:spPr>
        <p:txBody>
          <a:bodyPr/>
          <a:lstStyle/>
          <a:p>
            <a:endParaRPr lang="en-GB" sz="2400" noProof="0" dirty="0"/>
          </a:p>
        </p:txBody>
      </p:sp>
      <p:sp>
        <p:nvSpPr>
          <p:cNvPr id="40" name="Text 34">
            <a:extLst>
              <a:ext uri="{FF2B5EF4-FFF2-40B4-BE49-F238E27FC236}">
                <a16:creationId xmlns:a16="http://schemas.microsoft.com/office/drawing/2014/main" id="{BED79416-9476-C572-9021-A91802E729B5}"/>
              </a:ext>
            </a:extLst>
          </p:cNvPr>
          <p:cNvSpPr/>
          <p:nvPr/>
        </p:nvSpPr>
        <p:spPr>
          <a:xfrm>
            <a:off x="4450080" y="2810808"/>
            <a:ext cx="426720" cy="426720"/>
          </a:xfrm>
          <a:prstGeom prst="rect">
            <a:avLst/>
          </a:prstGeom>
          <a:noFill/>
          <a:ln/>
        </p:spPr>
        <p:txBody>
          <a:bodyPr wrap="square" rtlCol="0" anchor="ctr"/>
          <a:lstStyle/>
          <a:p>
            <a:pPr algn="ctr"/>
            <a:r>
              <a:rPr lang="en-GB" sz="2133" b="1" noProof="0" dirty="0">
                <a:solidFill>
                  <a:srgbClr val="FFFFFF"/>
                </a:solidFill>
              </a:rPr>
              <a:t>2</a:t>
            </a:r>
            <a:endParaRPr lang="en-GB" sz="2133" noProof="0" dirty="0"/>
          </a:p>
        </p:txBody>
      </p:sp>
      <p:sp>
        <p:nvSpPr>
          <p:cNvPr id="42" name="Text 35">
            <a:extLst>
              <a:ext uri="{FF2B5EF4-FFF2-40B4-BE49-F238E27FC236}">
                <a16:creationId xmlns:a16="http://schemas.microsoft.com/office/drawing/2014/main" id="{165C3EEB-3E13-0105-B852-E14B32BAD026}"/>
              </a:ext>
            </a:extLst>
          </p:cNvPr>
          <p:cNvSpPr/>
          <p:nvPr/>
        </p:nvSpPr>
        <p:spPr>
          <a:xfrm>
            <a:off x="4937760" y="2835192"/>
            <a:ext cx="2560320" cy="146304"/>
          </a:xfrm>
          <a:prstGeom prst="rect">
            <a:avLst/>
          </a:prstGeom>
          <a:noFill/>
          <a:ln/>
        </p:spPr>
        <p:txBody>
          <a:bodyPr wrap="square" rtlCol="0" anchor="ctr"/>
          <a:lstStyle/>
          <a:p>
            <a:r>
              <a:rPr lang="en-GB" sz="1333" b="1" noProof="0" dirty="0">
                <a:solidFill>
                  <a:srgbClr val="666666"/>
                </a:solidFill>
              </a:rPr>
              <a:t>WORKSHOP 2</a:t>
            </a:r>
            <a:endParaRPr lang="en-GB" sz="1333" noProof="0" dirty="0"/>
          </a:p>
        </p:txBody>
      </p:sp>
      <p:sp>
        <p:nvSpPr>
          <p:cNvPr id="44" name="Text 36">
            <a:extLst>
              <a:ext uri="{FF2B5EF4-FFF2-40B4-BE49-F238E27FC236}">
                <a16:creationId xmlns:a16="http://schemas.microsoft.com/office/drawing/2014/main" id="{5F31CB18-74F3-E8DA-F704-9D6D14842F86}"/>
              </a:ext>
            </a:extLst>
          </p:cNvPr>
          <p:cNvSpPr/>
          <p:nvPr/>
        </p:nvSpPr>
        <p:spPr>
          <a:xfrm>
            <a:off x="4937760" y="2993688"/>
            <a:ext cx="2560320" cy="182880"/>
          </a:xfrm>
          <a:prstGeom prst="rect">
            <a:avLst/>
          </a:prstGeom>
          <a:noFill/>
          <a:ln/>
        </p:spPr>
        <p:txBody>
          <a:bodyPr wrap="square" rtlCol="0" anchor="ctr"/>
          <a:lstStyle/>
          <a:p>
            <a:r>
              <a:rPr lang="en-GB" sz="1733" b="1" noProof="0" dirty="0">
                <a:solidFill>
                  <a:srgbClr val="1E2761"/>
                </a:solidFill>
              </a:rPr>
              <a:t>Phase 2</a:t>
            </a:r>
            <a:endParaRPr lang="en-GB" sz="1733" noProof="0" dirty="0"/>
          </a:p>
        </p:txBody>
      </p:sp>
      <p:sp>
        <p:nvSpPr>
          <p:cNvPr id="50" name="Shape 37">
            <a:extLst>
              <a:ext uri="{FF2B5EF4-FFF2-40B4-BE49-F238E27FC236}">
                <a16:creationId xmlns:a16="http://schemas.microsoft.com/office/drawing/2014/main" id="{DB146B67-3FFF-D156-2E39-174A62AB140F}"/>
              </a:ext>
            </a:extLst>
          </p:cNvPr>
          <p:cNvSpPr/>
          <p:nvPr/>
        </p:nvSpPr>
        <p:spPr>
          <a:xfrm>
            <a:off x="4450080" y="3298488"/>
            <a:ext cx="1584960" cy="268224"/>
          </a:xfrm>
          <a:prstGeom prst="roundRect">
            <a:avLst/>
          </a:prstGeom>
          <a:solidFill>
            <a:srgbClr val="F5F5F5"/>
          </a:solidFill>
          <a:ln/>
        </p:spPr>
        <p:txBody>
          <a:bodyPr/>
          <a:lstStyle/>
          <a:p>
            <a:endParaRPr lang="en-GB" sz="2400" noProof="0" dirty="0"/>
          </a:p>
        </p:txBody>
      </p:sp>
      <p:sp>
        <p:nvSpPr>
          <p:cNvPr id="56" name="Text 38">
            <a:extLst>
              <a:ext uri="{FF2B5EF4-FFF2-40B4-BE49-F238E27FC236}">
                <a16:creationId xmlns:a16="http://schemas.microsoft.com/office/drawing/2014/main" id="{51A0C806-8BC4-1C24-12BA-94B3D50E402E}"/>
              </a:ext>
            </a:extLst>
          </p:cNvPr>
          <p:cNvSpPr/>
          <p:nvPr/>
        </p:nvSpPr>
        <p:spPr>
          <a:xfrm>
            <a:off x="4450080" y="3322872"/>
            <a:ext cx="1584960" cy="219456"/>
          </a:xfrm>
          <a:prstGeom prst="rect">
            <a:avLst/>
          </a:prstGeom>
          <a:noFill/>
          <a:ln/>
        </p:spPr>
        <p:txBody>
          <a:bodyPr wrap="square" rtlCol="0" anchor="ctr"/>
          <a:lstStyle/>
          <a:p>
            <a:pPr algn="ctr"/>
            <a:r>
              <a:rPr lang="en-GB" sz="1333" b="1" noProof="0" dirty="0">
                <a:solidFill>
                  <a:srgbClr val="1E2761"/>
                </a:solidFill>
              </a:rPr>
              <a:t>Full day (6 hours)</a:t>
            </a:r>
            <a:endParaRPr lang="en-GB" sz="1333" noProof="0" dirty="0"/>
          </a:p>
        </p:txBody>
      </p:sp>
      <p:sp>
        <p:nvSpPr>
          <p:cNvPr id="57" name="Text 39">
            <a:extLst>
              <a:ext uri="{FF2B5EF4-FFF2-40B4-BE49-F238E27FC236}">
                <a16:creationId xmlns:a16="http://schemas.microsoft.com/office/drawing/2014/main" id="{96FD75A6-2FA9-DAFA-C339-569E16465228}"/>
              </a:ext>
            </a:extLst>
          </p:cNvPr>
          <p:cNvSpPr/>
          <p:nvPr/>
        </p:nvSpPr>
        <p:spPr>
          <a:xfrm>
            <a:off x="4450080" y="3627672"/>
            <a:ext cx="3048000" cy="487680"/>
          </a:xfrm>
          <a:prstGeom prst="rect">
            <a:avLst/>
          </a:prstGeom>
          <a:noFill/>
          <a:ln/>
        </p:spPr>
        <p:txBody>
          <a:bodyPr wrap="square" rtlCol="0" anchor="t"/>
          <a:lstStyle/>
          <a:p>
            <a:r>
              <a:rPr lang="en-GB" sz="1200" noProof="0" dirty="0">
                <a:solidFill>
                  <a:srgbClr val="333333"/>
                </a:solidFill>
              </a:rPr>
              <a:t>Define measurable benefits, quantify value, build case for change</a:t>
            </a:r>
            <a:endParaRPr lang="en-GB" sz="1200" noProof="0" dirty="0"/>
          </a:p>
        </p:txBody>
      </p:sp>
      <p:sp>
        <p:nvSpPr>
          <p:cNvPr id="58" name="Text 40">
            <a:extLst>
              <a:ext uri="{FF2B5EF4-FFF2-40B4-BE49-F238E27FC236}">
                <a16:creationId xmlns:a16="http://schemas.microsoft.com/office/drawing/2014/main" id="{C68C5298-F8D3-C470-70F0-68CA5A4E58CD}"/>
              </a:ext>
            </a:extLst>
          </p:cNvPr>
          <p:cNvSpPr/>
          <p:nvPr/>
        </p:nvSpPr>
        <p:spPr>
          <a:xfrm>
            <a:off x="4450080" y="4093577"/>
            <a:ext cx="3048000" cy="146304"/>
          </a:xfrm>
          <a:prstGeom prst="rect">
            <a:avLst/>
          </a:prstGeom>
          <a:noFill/>
          <a:ln/>
        </p:spPr>
        <p:txBody>
          <a:bodyPr wrap="square" rtlCol="0" anchor="ctr"/>
          <a:lstStyle/>
          <a:p>
            <a:r>
              <a:rPr lang="en-GB" sz="1067" b="1" noProof="0" dirty="0">
                <a:solidFill>
                  <a:srgbClr val="1E2761"/>
                </a:solidFill>
              </a:rPr>
              <a:t>Attendees:</a:t>
            </a:r>
            <a:endParaRPr lang="en-GB" sz="1067" noProof="0" dirty="0"/>
          </a:p>
        </p:txBody>
      </p:sp>
      <p:sp>
        <p:nvSpPr>
          <p:cNvPr id="59" name="Text 41">
            <a:extLst>
              <a:ext uri="{FF2B5EF4-FFF2-40B4-BE49-F238E27FC236}">
                <a16:creationId xmlns:a16="http://schemas.microsoft.com/office/drawing/2014/main" id="{F25C7FB2-3941-B9C5-B8B0-87A1CBDBEDAE}"/>
              </a:ext>
            </a:extLst>
          </p:cNvPr>
          <p:cNvSpPr/>
          <p:nvPr/>
        </p:nvSpPr>
        <p:spPr>
          <a:xfrm>
            <a:off x="4450080" y="4247597"/>
            <a:ext cx="3048000" cy="268224"/>
          </a:xfrm>
          <a:prstGeom prst="rect">
            <a:avLst/>
          </a:prstGeom>
          <a:noFill/>
          <a:ln/>
        </p:spPr>
        <p:txBody>
          <a:bodyPr wrap="square" rtlCol="0" anchor="ctr"/>
          <a:lstStyle/>
          <a:p>
            <a:r>
              <a:rPr lang="en-GB" sz="1067" noProof="0" dirty="0">
                <a:solidFill>
                  <a:srgbClr val="666666"/>
                </a:solidFill>
              </a:rPr>
              <a:t>Exec Sponsor, Functional Leaders, CFO, Finance BP</a:t>
            </a:r>
            <a:endParaRPr lang="en-GB" sz="1067" noProof="0" dirty="0"/>
          </a:p>
        </p:txBody>
      </p:sp>
      <p:sp>
        <p:nvSpPr>
          <p:cNvPr id="60" name="Text 42">
            <a:extLst>
              <a:ext uri="{FF2B5EF4-FFF2-40B4-BE49-F238E27FC236}">
                <a16:creationId xmlns:a16="http://schemas.microsoft.com/office/drawing/2014/main" id="{C1B8D140-59AC-C18C-5468-6BCEF746E726}"/>
              </a:ext>
            </a:extLst>
          </p:cNvPr>
          <p:cNvSpPr/>
          <p:nvPr/>
        </p:nvSpPr>
        <p:spPr>
          <a:xfrm>
            <a:off x="4450080" y="4529932"/>
            <a:ext cx="3048000" cy="146304"/>
          </a:xfrm>
          <a:prstGeom prst="rect">
            <a:avLst/>
          </a:prstGeom>
          <a:noFill/>
          <a:ln/>
        </p:spPr>
        <p:txBody>
          <a:bodyPr wrap="square" rtlCol="0" anchor="ctr"/>
          <a:lstStyle/>
          <a:p>
            <a:r>
              <a:rPr lang="en-GB" sz="1067" b="1" noProof="0" dirty="0">
                <a:solidFill>
                  <a:srgbClr val="1E2761"/>
                </a:solidFill>
              </a:rPr>
              <a:t>Outputs:</a:t>
            </a:r>
            <a:endParaRPr lang="en-GB" sz="1067" noProof="0" dirty="0"/>
          </a:p>
        </p:txBody>
      </p:sp>
      <p:sp>
        <p:nvSpPr>
          <p:cNvPr id="61" name="Text 43">
            <a:extLst>
              <a:ext uri="{FF2B5EF4-FFF2-40B4-BE49-F238E27FC236}">
                <a16:creationId xmlns:a16="http://schemas.microsoft.com/office/drawing/2014/main" id="{6A11670F-07DC-5409-60C8-6FCC6B4A241B}"/>
              </a:ext>
            </a:extLst>
          </p:cNvPr>
          <p:cNvSpPr/>
          <p:nvPr/>
        </p:nvSpPr>
        <p:spPr>
          <a:xfrm>
            <a:off x="4450080" y="4688428"/>
            <a:ext cx="3048000" cy="268224"/>
          </a:xfrm>
          <a:prstGeom prst="rect">
            <a:avLst/>
          </a:prstGeom>
          <a:noFill/>
          <a:ln/>
        </p:spPr>
        <p:txBody>
          <a:bodyPr wrap="square" rtlCol="0" anchor="ctr"/>
          <a:lstStyle/>
          <a:p>
            <a:r>
              <a:rPr lang="en-GB" sz="1067" noProof="0" dirty="0">
                <a:solidFill>
                  <a:srgbClr val="666666"/>
                </a:solidFill>
              </a:rPr>
              <a:t>Benefits Map, Case for Change Summary, Success Measures Matrix</a:t>
            </a:r>
            <a:endParaRPr lang="en-GB" sz="1067" noProof="0" dirty="0"/>
          </a:p>
        </p:txBody>
      </p:sp>
      <p:sp>
        <p:nvSpPr>
          <p:cNvPr id="62" name="Shape 44">
            <a:extLst>
              <a:ext uri="{FF2B5EF4-FFF2-40B4-BE49-F238E27FC236}">
                <a16:creationId xmlns:a16="http://schemas.microsoft.com/office/drawing/2014/main" id="{C01EA4F3-AD68-53A3-FCDF-A536D3B975B7}"/>
              </a:ext>
            </a:extLst>
          </p:cNvPr>
          <p:cNvSpPr/>
          <p:nvPr/>
        </p:nvSpPr>
        <p:spPr>
          <a:xfrm>
            <a:off x="7924800" y="2475077"/>
            <a:ext cx="3413760" cy="2589968"/>
          </a:xfrm>
          <a:prstGeom prst="rect">
            <a:avLst/>
          </a:prstGeom>
          <a:solidFill>
            <a:srgbClr val="FFFFFF"/>
          </a:solidFill>
          <a:ln w="12700">
            <a:solidFill>
              <a:srgbClr val="CCCCCC"/>
            </a:solidFill>
            <a:prstDash val="solid"/>
          </a:ln>
        </p:spPr>
        <p:txBody>
          <a:bodyPr/>
          <a:lstStyle/>
          <a:p>
            <a:endParaRPr lang="en-GB" sz="2400" noProof="0" dirty="0"/>
          </a:p>
        </p:txBody>
      </p:sp>
      <p:sp>
        <p:nvSpPr>
          <p:cNvPr id="63" name="Shape 45">
            <a:extLst>
              <a:ext uri="{FF2B5EF4-FFF2-40B4-BE49-F238E27FC236}">
                <a16:creationId xmlns:a16="http://schemas.microsoft.com/office/drawing/2014/main" id="{8DF9E5F7-05A4-865E-6EDD-746537E40741}"/>
              </a:ext>
            </a:extLst>
          </p:cNvPr>
          <p:cNvSpPr/>
          <p:nvPr/>
        </p:nvSpPr>
        <p:spPr>
          <a:xfrm>
            <a:off x="7924800" y="2506008"/>
            <a:ext cx="3413760" cy="182880"/>
          </a:xfrm>
          <a:prstGeom prst="rect">
            <a:avLst/>
          </a:prstGeom>
          <a:solidFill>
            <a:srgbClr val="E89A35"/>
          </a:solidFill>
          <a:ln/>
        </p:spPr>
        <p:txBody>
          <a:bodyPr/>
          <a:lstStyle/>
          <a:p>
            <a:endParaRPr lang="en-GB" sz="2400" noProof="0" dirty="0"/>
          </a:p>
        </p:txBody>
      </p:sp>
      <p:sp>
        <p:nvSpPr>
          <p:cNvPr id="64" name="Shape 46">
            <a:extLst>
              <a:ext uri="{FF2B5EF4-FFF2-40B4-BE49-F238E27FC236}">
                <a16:creationId xmlns:a16="http://schemas.microsoft.com/office/drawing/2014/main" id="{B9E253D3-BADB-2D5C-0718-702D2B544FC2}"/>
              </a:ext>
            </a:extLst>
          </p:cNvPr>
          <p:cNvSpPr/>
          <p:nvPr/>
        </p:nvSpPr>
        <p:spPr>
          <a:xfrm>
            <a:off x="8107680" y="2810808"/>
            <a:ext cx="426720" cy="426720"/>
          </a:xfrm>
          <a:prstGeom prst="ellipse">
            <a:avLst/>
          </a:prstGeom>
          <a:solidFill>
            <a:srgbClr val="E89A35"/>
          </a:solidFill>
          <a:ln/>
        </p:spPr>
        <p:txBody>
          <a:bodyPr/>
          <a:lstStyle/>
          <a:p>
            <a:endParaRPr lang="en-GB" sz="2400" noProof="0" dirty="0"/>
          </a:p>
        </p:txBody>
      </p:sp>
      <p:sp>
        <p:nvSpPr>
          <p:cNvPr id="65" name="Text 47">
            <a:extLst>
              <a:ext uri="{FF2B5EF4-FFF2-40B4-BE49-F238E27FC236}">
                <a16:creationId xmlns:a16="http://schemas.microsoft.com/office/drawing/2014/main" id="{D8F69525-3647-05AB-3183-8C22A927FCD8}"/>
              </a:ext>
            </a:extLst>
          </p:cNvPr>
          <p:cNvSpPr/>
          <p:nvPr/>
        </p:nvSpPr>
        <p:spPr>
          <a:xfrm>
            <a:off x="8107680" y="2810808"/>
            <a:ext cx="426720" cy="426720"/>
          </a:xfrm>
          <a:prstGeom prst="rect">
            <a:avLst/>
          </a:prstGeom>
          <a:noFill/>
          <a:ln/>
        </p:spPr>
        <p:txBody>
          <a:bodyPr wrap="square" rtlCol="0" anchor="ctr"/>
          <a:lstStyle/>
          <a:p>
            <a:pPr algn="ctr"/>
            <a:r>
              <a:rPr lang="en-GB" sz="2133" b="1" noProof="0" dirty="0">
                <a:solidFill>
                  <a:srgbClr val="FFFFFF"/>
                </a:solidFill>
              </a:rPr>
              <a:t>3</a:t>
            </a:r>
            <a:endParaRPr lang="en-GB" sz="2133" noProof="0" dirty="0"/>
          </a:p>
        </p:txBody>
      </p:sp>
      <p:sp>
        <p:nvSpPr>
          <p:cNvPr id="66" name="Text 48">
            <a:extLst>
              <a:ext uri="{FF2B5EF4-FFF2-40B4-BE49-F238E27FC236}">
                <a16:creationId xmlns:a16="http://schemas.microsoft.com/office/drawing/2014/main" id="{374837FB-A68A-835E-E21C-1E59D06A9298}"/>
              </a:ext>
            </a:extLst>
          </p:cNvPr>
          <p:cNvSpPr/>
          <p:nvPr/>
        </p:nvSpPr>
        <p:spPr>
          <a:xfrm>
            <a:off x="8595360" y="2835192"/>
            <a:ext cx="2560320" cy="146304"/>
          </a:xfrm>
          <a:prstGeom prst="rect">
            <a:avLst/>
          </a:prstGeom>
          <a:noFill/>
          <a:ln/>
        </p:spPr>
        <p:txBody>
          <a:bodyPr wrap="square" rtlCol="0" anchor="ctr"/>
          <a:lstStyle/>
          <a:p>
            <a:r>
              <a:rPr lang="en-GB" sz="1333" b="1" noProof="0" dirty="0">
                <a:solidFill>
                  <a:srgbClr val="666666"/>
                </a:solidFill>
              </a:rPr>
              <a:t>WORKSHOP 3</a:t>
            </a:r>
            <a:endParaRPr lang="en-GB" sz="1333" noProof="0" dirty="0"/>
          </a:p>
        </p:txBody>
      </p:sp>
      <p:sp>
        <p:nvSpPr>
          <p:cNvPr id="67" name="Text 49">
            <a:extLst>
              <a:ext uri="{FF2B5EF4-FFF2-40B4-BE49-F238E27FC236}">
                <a16:creationId xmlns:a16="http://schemas.microsoft.com/office/drawing/2014/main" id="{5F0A4EC4-18A7-6881-2B01-28A1996E325F}"/>
              </a:ext>
            </a:extLst>
          </p:cNvPr>
          <p:cNvSpPr/>
          <p:nvPr/>
        </p:nvSpPr>
        <p:spPr>
          <a:xfrm>
            <a:off x="8595360" y="2993688"/>
            <a:ext cx="2560320" cy="182880"/>
          </a:xfrm>
          <a:prstGeom prst="rect">
            <a:avLst/>
          </a:prstGeom>
          <a:noFill/>
          <a:ln/>
        </p:spPr>
        <p:txBody>
          <a:bodyPr wrap="square" rtlCol="0" anchor="ctr"/>
          <a:lstStyle/>
          <a:p>
            <a:r>
              <a:rPr lang="en-GB" sz="1733" b="1" noProof="0" dirty="0">
                <a:solidFill>
                  <a:srgbClr val="1E2761"/>
                </a:solidFill>
              </a:rPr>
              <a:t>Phase 3</a:t>
            </a:r>
            <a:endParaRPr lang="en-GB" sz="1733" noProof="0" dirty="0"/>
          </a:p>
        </p:txBody>
      </p:sp>
      <p:sp>
        <p:nvSpPr>
          <p:cNvPr id="68" name="Shape 50">
            <a:extLst>
              <a:ext uri="{FF2B5EF4-FFF2-40B4-BE49-F238E27FC236}">
                <a16:creationId xmlns:a16="http://schemas.microsoft.com/office/drawing/2014/main" id="{3F306214-0CCD-9C48-5778-9D265DD50CEB}"/>
              </a:ext>
            </a:extLst>
          </p:cNvPr>
          <p:cNvSpPr/>
          <p:nvPr/>
        </p:nvSpPr>
        <p:spPr>
          <a:xfrm>
            <a:off x="8107680" y="3298488"/>
            <a:ext cx="1584960" cy="268224"/>
          </a:xfrm>
          <a:prstGeom prst="roundRect">
            <a:avLst/>
          </a:prstGeom>
          <a:solidFill>
            <a:srgbClr val="F5F5F5"/>
          </a:solidFill>
          <a:ln/>
        </p:spPr>
        <p:txBody>
          <a:bodyPr/>
          <a:lstStyle/>
          <a:p>
            <a:endParaRPr lang="en-GB" sz="2400" noProof="0" dirty="0"/>
          </a:p>
        </p:txBody>
      </p:sp>
      <p:sp>
        <p:nvSpPr>
          <p:cNvPr id="69" name="Text 51">
            <a:extLst>
              <a:ext uri="{FF2B5EF4-FFF2-40B4-BE49-F238E27FC236}">
                <a16:creationId xmlns:a16="http://schemas.microsoft.com/office/drawing/2014/main" id="{0AECD38C-C6A0-22DD-5A36-29ACE7AC0463}"/>
              </a:ext>
            </a:extLst>
          </p:cNvPr>
          <p:cNvSpPr/>
          <p:nvPr/>
        </p:nvSpPr>
        <p:spPr>
          <a:xfrm>
            <a:off x="8107680" y="3322872"/>
            <a:ext cx="1584960" cy="219456"/>
          </a:xfrm>
          <a:prstGeom prst="rect">
            <a:avLst/>
          </a:prstGeom>
          <a:noFill/>
          <a:ln/>
        </p:spPr>
        <p:txBody>
          <a:bodyPr wrap="square" rtlCol="0" anchor="ctr"/>
          <a:lstStyle/>
          <a:p>
            <a:pPr algn="ctr"/>
            <a:r>
              <a:rPr lang="en-GB" sz="1333" b="1" noProof="0" dirty="0">
                <a:solidFill>
                  <a:srgbClr val="1E2761"/>
                </a:solidFill>
              </a:rPr>
              <a:t>Half-day (4 hours)</a:t>
            </a:r>
            <a:endParaRPr lang="en-GB" sz="1333" noProof="0" dirty="0"/>
          </a:p>
        </p:txBody>
      </p:sp>
      <p:sp>
        <p:nvSpPr>
          <p:cNvPr id="70" name="Text 52">
            <a:extLst>
              <a:ext uri="{FF2B5EF4-FFF2-40B4-BE49-F238E27FC236}">
                <a16:creationId xmlns:a16="http://schemas.microsoft.com/office/drawing/2014/main" id="{94BAB221-5958-2F5C-9A87-FA98BA5404C3}"/>
              </a:ext>
            </a:extLst>
          </p:cNvPr>
          <p:cNvSpPr/>
          <p:nvPr/>
        </p:nvSpPr>
        <p:spPr>
          <a:xfrm>
            <a:off x="8107680" y="3627672"/>
            <a:ext cx="3048000" cy="487680"/>
          </a:xfrm>
          <a:prstGeom prst="rect">
            <a:avLst/>
          </a:prstGeom>
          <a:noFill/>
          <a:ln/>
        </p:spPr>
        <p:txBody>
          <a:bodyPr wrap="square" rtlCol="0" anchor="t"/>
          <a:lstStyle/>
          <a:p>
            <a:r>
              <a:rPr lang="en-GB" sz="1200" noProof="0" dirty="0">
                <a:solidFill>
                  <a:srgbClr val="333333"/>
                </a:solidFill>
              </a:rPr>
              <a:t>Establish governance, assign roles, create RACI, set decision frameworks</a:t>
            </a:r>
            <a:endParaRPr lang="en-GB" sz="1200" noProof="0" dirty="0"/>
          </a:p>
        </p:txBody>
      </p:sp>
      <p:sp>
        <p:nvSpPr>
          <p:cNvPr id="71" name="Text 53">
            <a:extLst>
              <a:ext uri="{FF2B5EF4-FFF2-40B4-BE49-F238E27FC236}">
                <a16:creationId xmlns:a16="http://schemas.microsoft.com/office/drawing/2014/main" id="{09C6A4DF-665B-6C0D-5FA9-82EEA9A5CC55}"/>
              </a:ext>
            </a:extLst>
          </p:cNvPr>
          <p:cNvSpPr/>
          <p:nvPr/>
        </p:nvSpPr>
        <p:spPr>
          <a:xfrm>
            <a:off x="8107680" y="4151928"/>
            <a:ext cx="3048000" cy="146304"/>
          </a:xfrm>
          <a:prstGeom prst="rect">
            <a:avLst/>
          </a:prstGeom>
          <a:noFill/>
          <a:ln/>
        </p:spPr>
        <p:txBody>
          <a:bodyPr wrap="square" rtlCol="0" anchor="ctr"/>
          <a:lstStyle/>
          <a:p>
            <a:r>
              <a:rPr lang="en-GB" sz="1067" b="1" noProof="0" dirty="0">
                <a:solidFill>
                  <a:srgbClr val="1E2761"/>
                </a:solidFill>
              </a:rPr>
              <a:t>Attendees:</a:t>
            </a:r>
            <a:endParaRPr lang="en-GB" sz="1067" noProof="0" dirty="0"/>
          </a:p>
        </p:txBody>
      </p:sp>
      <p:sp>
        <p:nvSpPr>
          <p:cNvPr id="72" name="Text 54">
            <a:extLst>
              <a:ext uri="{FF2B5EF4-FFF2-40B4-BE49-F238E27FC236}">
                <a16:creationId xmlns:a16="http://schemas.microsoft.com/office/drawing/2014/main" id="{EA8F0C33-38E8-96E9-D70C-35E7459FC33D}"/>
              </a:ext>
            </a:extLst>
          </p:cNvPr>
          <p:cNvSpPr/>
          <p:nvPr/>
        </p:nvSpPr>
        <p:spPr>
          <a:xfrm>
            <a:off x="8107680" y="4261359"/>
            <a:ext cx="3048000" cy="268224"/>
          </a:xfrm>
          <a:prstGeom prst="rect">
            <a:avLst/>
          </a:prstGeom>
          <a:noFill/>
          <a:ln/>
        </p:spPr>
        <p:txBody>
          <a:bodyPr wrap="square" rtlCol="0" anchor="ctr"/>
          <a:lstStyle/>
          <a:p>
            <a:r>
              <a:rPr lang="en-GB" sz="1067" noProof="0" dirty="0">
                <a:solidFill>
                  <a:srgbClr val="666666"/>
                </a:solidFill>
              </a:rPr>
              <a:t>Exec Sponsor, PM, BA, Functional Leaders, CIO</a:t>
            </a:r>
            <a:endParaRPr lang="en-GB" sz="1067" noProof="0" dirty="0"/>
          </a:p>
        </p:txBody>
      </p:sp>
      <p:sp>
        <p:nvSpPr>
          <p:cNvPr id="73" name="Text 55">
            <a:extLst>
              <a:ext uri="{FF2B5EF4-FFF2-40B4-BE49-F238E27FC236}">
                <a16:creationId xmlns:a16="http://schemas.microsoft.com/office/drawing/2014/main" id="{AD986E6C-6EE5-32D7-2612-508CAA27DEC6}"/>
              </a:ext>
            </a:extLst>
          </p:cNvPr>
          <p:cNvSpPr/>
          <p:nvPr/>
        </p:nvSpPr>
        <p:spPr>
          <a:xfrm>
            <a:off x="8107680" y="4529932"/>
            <a:ext cx="3048000" cy="146304"/>
          </a:xfrm>
          <a:prstGeom prst="rect">
            <a:avLst/>
          </a:prstGeom>
          <a:noFill/>
          <a:ln/>
        </p:spPr>
        <p:txBody>
          <a:bodyPr wrap="square" rtlCol="0" anchor="ctr"/>
          <a:lstStyle/>
          <a:p>
            <a:r>
              <a:rPr lang="en-GB" sz="1067" b="1" noProof="0" dirty="0">
                <a:solidFill>
                  <a:srgbClr val="1E2761"/>
                </a:solidFill>
              </a:rPr>
              <a:t>Outputs:</a:t>
            </a:r>
            <a:endParaRPr lang="en-GB" sz="1067" noProof="0" dirty="0"/>
          </a:p>
        </p:txBody>
      </p:sp>
      <p:sp>
        <p:nvSpPr>
          <p:cNvPr id="74" name="Text 56">
            <a:extLst>
              <a:ext uri="{FF2B5EF4-FFF2-40B4-BE49-F238E27FC236}">
                <a16:creationId xmlns:a16="http://schemas.microsoft.com/office/drawing/2014/main" id="{CB935755-0473-EF72-E636-E1A3BBF63192}"/>
              </a:ext>
            </a:extLst>
          </p:cNvPr>
          <p:cNvSpPr/>
          <p:nvPr/>
        </p:nvSpPr>
        <p:spPr>
          <a:xfrm>
            <a:off x="8107680" y="4688428"/>
            <a:ext cx="3048000" cy="268224"/>
          </a:xfrm>
          <a:prstGeom prst="rect">
            <a:avLst/>
          </a:prstGeom>
          <a:noFill/>
          <a:ln/>
        </p:spPr>
        <p:txBody>
          <a:bodyPr wrap="square" rtlCol="0" anchor="ctr"/>
          <a:lstStyle/>
          <a:p>
            <a:r>
              <a:rPr lang="en-GB" sz="1067" noProof="0" dirty="0">
                <a:solidFill>
                  <a:srgbClr val="666666"/>
                </a:solidFill>
              </a:rPr>
              <a:t>Governance Model, RACI Matrix, Meeting Cadence</a:t>
            </a:r>
            <a:endParaRPr lang="en-GB" sz="1067" noProof="0" dirty="0"/>
          </a:p>
        </p:txBody>
      </p:sp>
      <p:sp>
        <p:nvSpPr>
          <p:cNvPr id="75" name="Shape 57">
            <a:extLst>
              <a:ext uri="{FF2B5EF4-FFF2-40B4-BE49-F238E27FC236}">
                <a16:creationId xmlns:a16="http://schemas.microsoft.com/office/drawing/2014/main" id="{E8239CB6-A4A6-12BC-D925-C436967DEDF0}"/>
              </a:ext>
            </a:extLst>
          </p:cNvPr>
          <p:cNvSpPr/>
          <p:nvPr/>
        </p:nvSpPr>
        <p:spPr>
          <a:xfrm>
            <a:off x="594360" y="5171496"/>
            <a:ext cx="10759440" cy="1335856"/>
          </a:xfrm>
          <a:prstGeom prst="rect">
            <a:avLst/>
          </a:prstGeom>
          <a:solidFill>
            <a:srgbClr val="F9F9F9"/>
          </a:solidFill>
          <a:ln w="25400">
            <a:solidFill>
              <a:srgbClr val="27AE60"/>
            </a:solidFill>
            <a:prstDash val="solid"/>
          </a:ln>
        </p:spPr>
        <p:txBody>
          <a:bodyPr/>
          <a:lstStyle/>
          <a:p>
            <a:endParaRPr lang="en-GB" sz="2400" noProof="0" dirty="0"/>
          </a:p>
        </p:txBody>
      </p:sp>
      <p:sp>
        <p:nvSpPr>
          <p:cNvPr id="76" name="Shape 58">
            <a:extLst>
              <a:ext uri="{FF2B5EF4-FFF2-40B4-BE49-F238E27FC236}">
                <a16:creationId xmlns:a16="http://schemas.microsoft.com/office/drawing/2014/main" id="{D0544A3E-4427-6C04-DF00-AC7016DB7FB1}"/>
              </a:ext>
            </a:extLst>
          </p:cNvPr>
          <p:cNvSpPr/>
          <p:nvPr/>
        </p:nvSpPr>
        <p:spPr>
          <a:xfrm>
            <a:off x="594360" y="5171496"/>
            <a:ext cx="182880" cy="1329632"/>
          </a:xfrm>
          <a:prstGeom prst="rect">
            <a:avLst/>
          </a:prstGeom>
          <a:solidFill>
            <a:srgbClr val="42A55F"/>
          </a:solidFill>
          <a:ln/>
        </p:spPr>
        <p:txBody>
          <a:bodyPr/>
          <a:lstStyle/>
          <a:p>
            <a:endParaRPr lang="en-GB" sz="2400" noProof="0" dirty="0"/>
          </a:p>
        </p:txBody>
      </p:sp>
      <p:sp>
        <p:nvSpPr>
          <p:cNvPr id="77" name="Text 59">
            <a:extLst>
              <a:ext uri="{FF2B5EF4-FFF2-40B4-BE49-F238E27FC236}">
                <a16:creationId xmlns:a16="http://schemas.microsoft.com/office/drawing/2014/main" id="{F73DBA53-A3B0-95F6-113D-80B4591CB2A9}"/>
              </a:ext>
            </a:extLst>
          </p:cNvPr>
          <p:cNvSpPr/>
          <p:nvPr/>
        </p:nvSpPr>
        <p:spPr>
          <a:xfrm>
            <a:off x="838200" y="5214031"/>
            <a:ext cx="10485120" cy="243840"/>
          </a:xfrm>
          <a:prstGeom prst="rect">
            <a:avLst/>
          </a:prstGeom>
          <a:noFill/>
          <a:ln/>
        </p:spPr>
        <p:txBody>
          <a:bodyPr wrap="square" rtlCol="0" anchor="ctr"/>
          <a:lstStyle/>
          <a:p>
            <a:r>
              <a:rPr lang="en-GB" sz="1733" b="1" noProof="0" dirty="0">
                <a:solidFill>
                  <a:srgbClr val="1E2761"/>
                </a:solidFill>
              </a:rPr>
              <a:t>Phases 4 &amp; 5: Ongoing Governance (No Separate Workshops)</a:t>
            </a:r>
            <a:endParaRPr lang="en-GB" sz="1733" noProof="0" dirty="0"/>
          </a:p>
        </p:txBody>
      </p:sp>
      <p:sp>
        <p:nvSpPr>
          <p:cNvPr id="78" name="Shape 60">
            <a:extLst>
              <a:ext uri="{FF2B5EF4-FFF2-40B4-BE49-F238E27FC236}">
                <a16:creationId xmlns:a16="http://schemas.microsoft.com/office/drawing/2014/main" id="{F5B46873-B1EC-14E3-9245-F07A56026F06}"/>
              </a:ext>
            </a:extLst>
          </p:cNvPr>
          <p:cNvSpPr/>
          <p:nvPr/>
        </p:nvSpPr>
        <p:spPr>
          <a:xfrm>
            <a:off x="960120" y="5574297"/>
            <a:ext cx="4876800" cy="799632"/>
          </a:xfrm>
          <a:prstGeom prst="rect">
            <a:avLst/>
          </a:prstGeom>
          <a:solidFill>
            <a:srgbClr val="FFFFFF"/>
          </a:solidFill>
          <a:ln w="19050">
            <a:solidFill>
              <a:srgbClr val="27AE60"/>
            </a:solidFill>
            <a:prstDash val="solid"/>
          </a:ln>
        </p:spPr>
        <p:txBody>
          <a:bodyPr/>
          <a:lstStyle/>
          <a:p>
            <a:endParaRPr lang="en-GB" sz="2400" noProof="0" dirty="0"/>
          </a:p>
        </p:txBody>
      </p:sp>
      <p:sp>
        <p:nvSpPr>
          <p:cNvPr id="79" name="Text 61">
            <a:extLst>
              <a:ext uri="{FF2B5EF4-FFF2-40B4-BE49-F238E27FC236}">
                <a16:creationId xmlns:a16="http://schemas.microsoft.com/office/drawing/2014/main" id="{4C3AEA56-DBE5-DF4D-15B8-8BEE8C3AA7AC}"/>
              </a:ext>
            </a:extLst>
          </p:cNvPr>
          <p:cNvSpPr/>
          <p:nvPr/>
        </p:nvSpPr>
        <p:spPr>
          <a:xfrm>
            <a:off x="1134483" y="5613691"/>
            <a:ext cx="4511040" cy="182880"/>
          </a:xfrm>
          <a:prstGeom prst="rect">
            <a:avLst/>
          </a:prstGeom>
          <a:noFill/>
          <a:ln/>
        </p:spPr>
        <p:txBody>
          <a:bodyPr wrap="square" rtlCol="0" anchor="ctr"/>
          <a:lstStyle/>
          <a:p>
            <a:r>
              <a:rPr lang="en-GB" sz="1333" b="1" noProof="0" dirty="0">
                <a:solidFill>
                  <a:srgbClr val="27AE60"/>
                </a:solidFill>
              </a:rPr>
              <a:t>Phase 4: Execution Enablement</a:t>
            </a:r>
            <a:endParaRPr lang="en-GB" sz="1333" noProof="0" dirty="0"/>
          </a:p>
        </p:txBody>
      </p:sp>
      <p:sp>
        <p:nvSpPr>
          <p:cNvPr id="80" name="Text 62">
            <a:extLst>
              <a:ext uri="{FF2B5EF4-FFF2-40B4-BE49-F238E27FC236}">
                <a16:creationId xmlns:a16="http://schemas.microsoft.com/office/drawing/2014/main" id="{46350AFA-6F99-86DC-E507-EAAB507160B3}"/>
              </a:ext>
            </a:extLst>
          </p:cNvPr>
          <p:cNvSpPr/>
          <p:nvPr/>
        </p:nvSpPr>
        <p:spPr>
          <a:xfrm>
            <a:off x="1143000" y="5927865"/>
            <a:ext cx="4511040" cy="243840"/>
          </a:xfrm>
          <a:prstGeom prst="rect">
            <a:avLst/>
          </a:prstGeom>
          <a:noFill/>
          <a:ln/>
        </p:spPr>
        <p:txBody>
          <a:bodyPr wrap="square" rtlCol="0" anchor="ctr"/>
          <a:lstStyle/>
          <a:p>
            <a:r>
              <a:rPr lang="en-GB" sz="1067" noProof="0" dirty="0">
                <a:solidFill>
                  <a:srgbClr val="666666"/>
                </a:solidFill>
              </a:rPr>
              <a:t>Design Authority: Bi-weekly (1.5 hrs) • Team: PM, BA, Solution Architect, Process Owners</a:t>
            </a:r>
            <a:endParaRPr lang="en-GB" sz="1067" noProof="0" dirty="0"/>
          </a:p>
          <a:p>
            <a:r>
              <a:rPr lang="en-GB" sz="1067" noProof="0" dirty="0">
                <a:solidFill>
                  <a:srgbClr val="666666"/>
                </a:solidFill>
              </a:rPr>
              <a:t>Plus: Monthly Steering Committee (Executives)</a:t>
            </a:r>
            <a:endParaRPr lang="en-GB" sz="1067" noProof="0" dirty="0"/>
          </a:p>
        </p:txBody>
      </p:sp>
      <p:sp>
        <p:nvSpPr>
          <p:cNvPr id="81" name="Shape 63">
            <a:extLst>
              <a:ext uri="{FF2B5EF4-FFF2-40B4-BE49-F238E27FC236}">
                <a16:creationId xmlns:a16="http://schemas.microsoft.com/office/drawing/2014/main" id="{EB318FAA-DBCA-20C7-2706-3BF65A3A22F7}"/>
              </a:ext>
            </a:extLst>
          </p:cNvPr>
          <p:cNvSpPr/>
          <p:nvPr/>
        </p:nvSpPr>
        <p:spPr>
          <a:xfrm>
            <a:off x="6156960" y="5566304"/>
            <a:ext cx="4876800" cy="799632"/>
          </a:xfrm>
          <a:prstGeom prst="rect">
            <a:avLst/>
          </a:prstGeom>
          <a:solidFill>
            <a:srgbClr val="FFFFFF"/>
          </a:solidFill>
          <a:ln w="19050">
            <a:solidFill>
              <a:srgbClr val="27AE60"/>
            </a:solidFill>
            <a:prstDash val="solid"/>
          </a:ln>
        </p:spPr>
        <p:txBody>
          <a:bodyPr/>
          <a:lstStyle/>
          <a:p>
            <a:endParaRPr lang="en-GB" sz="2400" noProof="0" dirty="0"/>
          </a:p>
        </p:txBody>
      </p:sp>
      <p:sp>
        <p:nvSpPr>
          <p:cNvPr id="82" name="Text 64">
            <a:extLst>
              <a:ext uri="{FF2B5EF4-FFF2-40B4-BE49-F238E27FC236}">
                <a16:creationId xmlns:a16="http://schemas.microsoft.com/office/drawing/2014/main" id="{6B9C5469-A5F4-C1B7-E4FE-C616B01218E7}"/>
              </a:ext>
            </a:extLst>
          </p:cNvPr>
          <p:cNvSpPr/>
          <p:nvPr/>
        </p:nvSpPr>
        <p:spPr>
          <a:xfrm>
            <a:off x="6339840" y="5613691"/>
            <a:ext cx="4511040" cy="182880"/>
          </a:xfrm>
          <a:prstGeom prst="rect">
            <a:avLst/>
          </a:prstGeom>
          <a:noFill/>
          <a:ln/>
        </p:spPr>
        <p:txBody>
          <a:bodyPr wrap="square" rtlCol="0" anchor="ctr"/>
          <a:lstStyle/>
          <a:p>
            <a:r>
              <a:rPr lang="en-GB" sz="1333" b="1" noProof="0" dirty="0">
                <a:solidFill>
                  <a:srgbClr val="27AE60"/>
                </a:solidFill>
              </a:rPr>
              <a:t>Phase 5: Benefits Realisation</a:t>
            </a:r>
            <a:endParaRPr lang="en-GB" sz="1333" noProof="0" dirty="0"/>
          </a:p>
        </p:txBody>
      </p:sp>
      <p:sp>
        <p:nvSpPr>
          <p:cNvPr id="83" name="Text 65">
            <a:extLst>
              <a:ext uri="{FF2B5EF4-FFF2-40B4-BE49-F238E27FC236}">
                <a16:creationId xmlns:a16="http://schemas.microsoft.com/office/drawing/2014/main" id="{C3DCE360-2630-E83E-0E59-959222836981}"/>
              </a:ext>
            </a:extLst>
          </p:cNvPr>
          <p:cNvSpPr/>
          <p:nvPr/>
        </p:nvSpPr>
        <p:spPr>
          <a:xfrm>
            <a:off x="6339840" y="5846720"/>
            <a:ext cx="4511040" cy="390144"/>
          </a:xfrm>
          <a:prstGeom prst="rect">
            <a:avLst/>
          </a:prstGeom>
          <a:noFill/>
          <a:ln/>
        </p:spPr>
        <p:txBody>
          <a:bodyPr wrap="square" rtlCol="0" anchor="ctr"/>
          <a:lstStyle/>
          <a:p>
            <a:r>
              <a:rPr lang="en-GB" sz="1067" noProof="0" dirty="0">
                <a:solidFill>
                  <a:srgbClr val="666666"/>
                </a:solidFill>
              </a:rPr>
              <a:t>Steering Committee: Monthly reviews (2 hrs) • Team: Exec Sponsor, Benefit Owners, PM</a:t>
            </a:r>
            <a:endParaRPr lang="en-GB" sz="1067" noProof="0" dirty="0"/>
          </a:p>
          <a:p>
            <a:r>
              <a:rPr lang="en-GB" sz="1067" noProof="0" dirty="0">
                <a:solidFill>
                  <a:srgbClr val="666666"/>
                </a:solidFill>
              </a:rPr>
              <a:t>Focus: KPI tracking, benefit realisation reporting</a:t>
            </a:r>
            <a:endParaRPr lang="en-GB" sz="1067" noProof="0" dirty="0"/>
          </a:p>
        </p:txBody>
      </p:sp>
      <p:sp>
        <p:nvSpPr>
          <p:cNvPr id="84" name="Text 66">
            <a:extLst>
              <a:ext uri="{FF2B5EF4-FFF2-40B4-BE49-F238E27FC236}">
                <a16:creationId xmlns:a16="http://schemas.microsoft.com/office/drawing/2014/main" id="{3BE28A34-22CF-30E1-A36B-825A77100366}"/>
              </a:ext>
            </a:extLst>
          </p:cNvPr>
          <p:cNvSpPr/>
          <p:nvPr/>
        </p:nvSpPr>
        <p:spPr>
          <a:xfrm>
            <a:off x="609600" y="6507352"/>
            <a:ext cx="10972800" cy="304800"/>
          </a:xfrm>
          <a:prstGeom prst="rect">
            <a:avLst/>
          </a:prstGeom>
          <a:noFill/>
          <a:ln/>
        </p:spPr>
        <p:txBody>
          <a:bodyPr wrap="square" rtlCol="0" anchor="ctr"/>
          <a:lstStyle/>
          <a:p>
            <a:pPr algn="ctr"/>
            <a:r>
              <a:rPr lang="en-GB" sz="1333" i="1" noProof="0" dirty="0">
                <a:solidFill>
                  <a:srgbClr val="666666"/>
                </a:solidFill>
              </a:rPr>
              <a:t>Timeline: Workshop 1 (Week 1) → Workshop 2 (Week 6) → Workshop 3 (Week 10) → Programme Mobilised</a:t>
            </a:r>
            <a:endParaRPr lang="en-GB" sz="1333" noProof="0" dirty="0"/>
          </a:p>
        </p:txBody>
      </p:sp>
      <p:sp>
        <p:nvSpPr>
          <p:cNvPr id="3" name="TextBox 2">
            <a:extLst>
              <a:ext uri="{FF2B5EF4-FFF2-40B4-BE49-F238E27FC236}">
                <a16:creationId xmlns:a16="http://schemas.microsoft.com/office/drawing/2014/main" id="{8DAB079F-7E3D-4BC5-85F7-48D5998954C8}"/>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fr-FR" sz="900">
                <a:solidFill>
                  <a:srgbClr val="7F8C8D"/>
                </a:solidFill>
                <a:latin typeface="Calibri"/>
                <a:ea typeface="Calibri"/>
                <a:cs typeface="Calibri"/>
              </a:rPr>
              <a:t>Programme Lifecycle · Pre-Programme · Stages 0–5</a:t>
            </a:r>
            <a:endParaRPr lang="en-GB" sz="900">
              <a:solidFill>
                <a:srgbClr val="7F8C8D"/>
              </a:solidFill>
              <a:latin typeface="Calibri"/>
              <a:ea typeface="Calibri"/>
              <a:cs typeface="Calibri"/>
            </a:endParaRPr>
          </a:p>
        </p:txBody>
      </p:sp>
      <p:sp>
        <p:nvSpPr>
          <p:cNvPr id="4" name="Rectangle 3">
            <a:extLst>
              <a:ext uri="{FF2B5EF4-FFF2-40B4-BE49-F238E27FC236}">
                <a16:creationId xmlns:a16="http://schemas.microsoft.com/office/drawing/2014/main" id="{9D639814-B63C-4424-85D2-868107D11BA6}"/>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86244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601" name="S"/>
          <p:cNvSpPr/>
          <p:nvPr/>
        </p:nvSpPr>
        <p:spPr>
          <a:xfrm>
            <a:off x="609600" y="177800"/>
            <a:ext cx="10972800" cy="431800"/>
          </a:xfrm>
          <a:prstGeom prst="rect">
            <a:avLst/>
          </a:prstGeom>
          <a:noFill/>
          <a:ln>
            <a:noFill/>
          </a:ln>
        </p:spPr>
        <p:txBody>
          <a:bodyPr wrap="square" lIns="0" tIns="0" rIns="0" bIns="0" anchor="b"/>
          <a:lstStyle/>
          <a:p>
            <a:pPr>
              <a:buNone/>
            </a:pPr>
            <a:r>
              <a:rPr lang="en-US" sz="2200" b="1" dirty="0">
                <a:solidFill>
                  <a:srgbClr val="1E2761"/>
                </a:solidFill>
                <a:latin typeface="Aptos"/>
              </a:rPr>
              <a:t>Strategic Alignment Timeline</a:t>
            </a:r>
          </a:p>
        </p:txBody>
      </p:sp>
      <p:sp>
        <p:nvSpPr>
          <p:cNvPr id="602" name="S"/>
          <p:cNvSpPr/>
          <p:nvPr/>
        </p:nvSpPr>
        <p:spPr>
          <a:xfrm>
            <a:off x="609600" y="609600"/>
            <a:ext cx="10972800" cy="203200"/>
          </a:xfrm>
          <a:prstGeom prst="rect">
            <a:avLst/>
          </a:prstGeom>
          <a:noFill/>
          <a:ln>
            <a:noFill/>
          </a:ln>
        </p:spPr>
        <p:txBody>
          <a:bodyPr wrap="square" lIns="0" tIns="0" rIns="0" bIns="0" anchor="t"/>
          <a:lstStyle/>
          <a:p>
            <a:pPr>
              <a:buNone/>
            </a:pPr>
            <a:r>
              <a:rPr lang="en-US" sz="1100" dirty="0">
                <a:solidFill>
                  <a:srgbClr val="666666"/>
                </a:solidFill>
                <a:latin typeface="Aptos"/>
              </a:rPr>
              <a:t>Every week is active: data collection, drafting, review, or decision-making  |  Total exec time: ~1.5 days</a:t>
            </a:r>
          </a:p>
        </p:txBody>
      </p:sp>
      <p:sp>
        <p:nvSpPr>
          <p:cNvPr id="603" name="S"/>
          <p:cNvSpPr/>
          <p:nvPr/>
        </p:nvSpPr>
        <p:spPr>
          <a:xfrm>
            <a:off x="609600" y="889000"/>
            <a:ext cx="914400" cy="203200"/>
          </a:xfrm>
          <a:prstGeom prst="rect">
            <a:avLst/>
          </a:prstGeom>
          <a:solidFill>
            <a:srgbClr val="E8EAF6"/>
          </a:solidFill>
          <a:ln w="3175">
            <a:solidFill>
              <a:srgbClr val="CCCCCC"/>
            </a:solidFill>
          </a:ln>
        </p:spPr>
        <p:txBody>
          <a:bodyPr wrap="square" lIns="0" tIns="0" rIns="0" bIns="0" anchor="ctr"/>
          <a:lstStyle/>
          <a:p>
            <a:pPr algn="ctr">
              <a:buNone/>
            </a:pPr>
            <a:r>
              <a:rPr lang="en-US" sz="800" b="1" dirty="0">
                <a:solidFill>
                  <a:srgbClr val="333333"/>
                </a:solidFill>
                <a:latin typeface="Aptos"/>
              </a:rPr>
              <a:t>Wk 1</a:t>
            </a:r>
          </a:p>
        </p:txBody>
      </p:sp>
      <p:sp>
        <p:nvSpPr>
          <p:cNvPr id="604" name="S"/>
          <p:cNvSpPr/>
          <p:nvPr/>
        </p:nvSpPr>
        <p:spPr>
          <a:xfrm>
            <a:off x="1524000" y="889000"/>
            <a:ext cx="914400" cy="203200"/>
          </a:xfrm>
          <a:prstGeom prst="rect">
            <a:avLst/>
          </a:prstGeom>
          <a:solidFill>
            <a:srgbClr val="E8EAF6"/>
          </a:solidFill>
          <a:ln w="3175">
            <a:solidFill>
              <a:srgbClr val="CCCCCC"/>
            </a:solidFill>
          </a:ln>
        </p:spPr>
        <p:txBody>
          <a:bodyPr wrap="square" lIns="0" tIns="0" rIns="0" bIns="0" anchor="ctr"/>
          <a:lstStyle/>
          <a:p>
            <a:pPr algn="ctr">
              <a:buNone/>
            </a:pPr>
            <a:r>
              <a:rPr lang="en-US" sz="800" b="1" dirty="0">
                <a:solidFill>
                  <a:srgbClr val="333333"/>
                </a:solidFill>
                <a:latin typeface="Aptos"/>
              </a:rPr>
              <a:t>Wk 2</a:t>
            </a:r>
          </a:p>
        </p:txBody>
      </p:sp>
      <p:sp>
        <p:nvSpPr>
          <p:cNvPr id="605" name="S"/>
          <p:cNvSpPr/>
          <p:nvPr/>
        </p:nvSpPr>
        <p:spPr>
          <a:xfrm>
            <a:off x="2438400" y="889000"/>
            <a:ext cx="914400" cy="203200"/>
          </a:xfrm>
          <a:prstGeom prst="rect">
            <a:avLst/>
          </a:prstGeom>
          <a:solidFill>
            <a:srgbClr val="E8EAF6"/>
          </a:solidFill>
          <a:ln w="3175">
            <a:solidFill>
              <a:srgbClr val="CCCCCC"/>
            </a:solidFill>
          </a:ln>
        </p:spPr>
        <p:txBody>
          <a:bodyPr wrap="square" lIns="0" tIns="0" rIns="0" bIns="0" anchor="ctr"/>
          <a:lstStyle/>
          <a:p>
            <a:pPr algn="ctr">
              <a:buNone/>
            </a:pPr>
            <a:r>
              <a:rPr lang="en-US" sz="800" b="1" dirty="0">
                <a:solidFill>
                  <a:srgbClr val="333333"/>
                </a:solidFill>
                <a:latin typeface="Aptos"/>
              </a:rPr>
              <a:t>Wk 3</a:t>
            </a:r>
          </a:p>
        </p:txBody>
      </p:sp>
      <p:sp>
        <p:nvSpPr>
          <p:cNvPr id="606" name="S"/>
          <p:cNvSpPr/>
          <p:nvPr/>
        </p:nvSpPr>
        <p:spPr>
          <a:xfrm>
            <a:off x="3352800" y="889000"/>
            <a:ext cx="914400" cy="203200"/>
          </a:xfrm>
          <a:prstGeom prst="rect">
            <a:avLst/>
          </a:prstGeom>
          <a:solidFill>
            <a:srgbClr val="E8EAF6"/>
          </a:solidFill>
          <a:ln w="3175">
            <a:solidFill>
              <a:srgbClr val="CCCCCC"/>
            </a:solidFill>
          </a:ln>
        </p:spPr>
        <p:txBody>
          <a:bodyPr wrap="square" lIns="0" tIns="0" rIns="0" bIns="0" anchor="ctr"/>
          <a:lstStyle/>
          <a:p>
            <a:pPr algn="ctr">
              <a:buNone/>
            </a:pPr>
            <a:r>
              <a:rPr lang="en-US" sz="800" b="1" dirty="0">
                <a:solidFill>
                  <a:srgbClr val="333333"/>
                </a:solidFill>
                <a:latin typeface="Aptos"/>
              </a:rPr>
              <a:t>Wk 4</a:t>
            </a:r>
          </a:p>
        </p:txBody>
      </p:sp>
      <p:sp>
        <p:nvSpPr>
          <p:cNvPr id="607" name="S"/>
          <p:cNvSpPr/>
          <p:nvPr/>
        </p:nvSpPr>
        <p:spPr>
          <a:xfrm>
            <a:off x="4267200" y="889000"/>
            <a:ext cx="914400" cy="203200"/>
          </a:xfrm>
          <a:prstGeom prst="rect">
            <a:avLst/>
          </a:prstGeom>
          <a:solidFill>
            <a:srgbClr val="E8F5E9"/>
          </a:solidFill>
          <a:ln w="3175">
            <a:solidFill>
              <a:srgbClr val="CCCCCC"/>
            </a:solidFill>
          </a:ln>
        </p:spPr>
        <p:txBody>
          <a:bodyPr wrap="square" lIns="0" tIns="0" rIns="0" bIns="0" anchor="ctr"/>
          <a:lstStyle/>
          <a:p>
            <a:pPr algn="ctr">
              <a:buNone/>
            </a:pPr>
            <a:r>
              <a:rPr lang="en-US" sz="800" b="1" dirty="0">
                <a:solidFill>
                  <a:srgbClr val="333333"/>
                </a:solidFill>
                <a:latin typeface="Aptos"/>
              </a:rPr>
              <a:t>Wk 5</a:t>
            </a:r>
          </a:p>
        </p:txBody>
      </p:sp>
      <p:sp>
        <p:nvSpPr>
          <p:cNvPr id="608" name="S"/>
          <p:cNvSpPr/>
          <p:nvPr/>
        </p:nvSpPr>
        <p:spPr>
          <a:xfrm>
            <a:off x="5181600" y="889000"/>
            <a:ext cx="914400" cy="203200"/>
          </a:xfrm>
          <a:prstGeom prst="rect">
            <a:avLst/>
          </a:prstGeom>
          <a:solidFill>
            <a:srgbClr val="E8F5E9"/>
          </a:solidFill>
          <a:ln w="3175">
            <a:solidFill>
              <a:srgbClr val="CCCCCC"/>
            </a:solidFill>
          </a:ln>
        </p:spPr>
        <p:txBody>
          <a:bodyPr wrap="square" lIns="0" tIns="0" rIns="0" bIns="0" anchor="ctr"/>
          <a:lstStyle/>
          <a:p>
            <a:pPr algn="ctr">
              <a:buNone/>
            </a:pPr>
            <a:r>
              <a:rPr lang="en-US" sz="800" b="1" dirty="0">
                <a:solidFill>
                  <a:srgbClr val="333333"/>
                </a:solidFill>
                <a:latin typeface="Aptos"/>
              </a:rPr>
              <a:t>Wk 6</a:t>
            </a:r>
          </a:p>
        </p:txBody>
      </p:sp>
      <p:sp>
        <p:nvSpPr>
          <p:cNvPr id="609" name="S"/>
          <p:cNvSpPr/>
          <p:nvPr/>
        </p:nvSpPr>
        <p:spPr>
          <a:xfrm>
            <a:off x="6096000" y="889000"/>
            <a:ext cx="914400" cy="203200"/>
          </a:xfrm>
          <a:prstGeom prst="rect">
            <a:avLst/>
          </a:prstGeom>
          <a:solidFill>
            <a:srgbClr val="E8F5E9"/>
          </a:solidFill>
          <a:ln w="3175">
            <a:solidFill>
              <a:srgbClr val="CCCCCC"/>
            </a:solidFill>
          </a:ln>
        </p:spPr>
        <p:txBody>
          <a:bodyPr wrap="square" lIns="0" tIns="0" rIns="0" bIns="0" anchor="ctr"/>
          <a:lstStyle/>
          <a:p>
            <a:pPr algn="ctr">
              <a:buNone/>
            </a:pPr>
            <a:r>
              <a:rPr lang="en-US" sz="800" b="1" dirty="0">
                <a:solidFill>
                  <a:srgbClr val="333333"/>
                </a:solidFill>
                <a:latin typeface="Aptos"/>
              </a:rPr>
              <a:t>Wk 7</a:t>
            </a:r>
          </a:p>
        </p:txBody>
      </p:sp>
      <p:sp>
        <p:nvSpPr>
          <p:cNvPr id="610" name="S"/>
          <p:cNvSpPr/>
          <p:nvPr/>
        </p:nvSpPr>
        <p:spPr>
          <a:xfrm>
            <a:off x="7010400" y="889000"/>
            <a:ext cx="914400" cy="203200"/>
          </a:xfrm>
          <a:prstGeom prst="rect">
            <a:avLst/>
          </a:prstGeom>
          <a:solidFill>
            <a:srgbClr val="E8F5E9"/>
          </a:solidFill>
          <a:ln w="3175">
            <a:solidFill>
              <a:srgbClr val="CCCCCC"/>
            </a:solidFill>
          </a:ln>
        </p:spPr>
        <p:txBody>
          <a:bodyPr wrap="square" lIns="0" tIns="0" rIns="0" bIns="0" anchor="ctr"/>
          <a:lstStyle/>
          <a:p>
            <a:pPr algn="ctr">
              <a:buNone/>
            </a:pPr>
            <a:r>
              <a:rPr lang="en-US" sz="800" b="1" dirty="0">
                <a:solidFill>
                  <a:srgbClr val="333333"/>
                </a:solidFill>
                <a:latin typeface="Aptos"/>
              </a:rPr>
              <a:t>Wk 8</a:t>
            </a:r>
          </a:p>
        </p:txBody>
      </p:sp>
      <p:sp>
        <p:nvSpPr>
          <p:cNvPr id="611" name="S"/>
          <p:cNvSpPr/>
          <p:nvPr/>
        </p:nvSpPr>
        <p:spPr>
          <a:xfrm>
            <a:off x="7924800" y="889000"/>
            <a:ext cx="914400" cy="203200"/>
          </a:xfrm>
          <a:prstGeom prst="rect">
            <a:avLst/>
          </a:prstGeom>
          <a:solidFill>
            <a:srgbClr val="FFF3E0"/>
          </a:solidFill>
          <a:ln w="3175">
            <a:solidFill>
              <a:srgbClr val="CCCCCC"/>
            </a:solidFill>
          </a:ln>
        </p:spPr>
        <p:txBody>
          <a:bodyPr wrap="square" lIns="0" tIns="0" rIns="0" bIns="0" anchor="ctr"/>
          <a:lstStyle/>
          <a:p>
            <a:pPr algn="ctr">
              <a:buNone/>
            </a:pPr>
            <a:r>
              <a:rPr lang="en-US" sz="800" b="1" dirty="0">
                <a:solidFill>
                  <a:srgbClr val="333333"/>
                </a:solidFill>
                <a:latin typeface="Aptos"/>
              </a:rPr>
              <a:t>Wk 9</a:t>
            </a:r>
          </a:p>
        </p:txBody>
      </p:sp>
      <p:sp>
        <p:nvSpPr>
          <p:cNvPr id="612" name="S"/>
          <p:cNvSpPr/>
          <p:nvPr/>
        </p:nvSpPr>
        <p:spPr>
          <a:xfrm>
            <a:off x="8839200" y="889000"/>
            <a:ext cx="914400" cy="203200"/>
          </a:xfrm>
          <a:prstGeom prst="rect">
            <a:avLst/>
          </a:prstGeom>
          <a:solidFill>
            <a:srgbClr val="FFF3E0"/>
          </a:solidFill>
          <a:ln w="3175">
            <a:solidFill>
              <a:srgbClr val="CCCCCC"/>
            </a:solidFill>
          </a:ln>
        </p:spPr>
        <p:txBody>
          <a:bodyPr wrap="square" lIns="0" tIns="0" rIns="0" bIns="0" anchor="ctr"/>
          <a:lstStyle/>
          <a:p>
            <a:pPr algn="ctr">
              <a:buNone/>
            </a:pPr>
            <a:r>
              <a:rPr lang="en-US" sz="800" b="1" dirty="0">
                <a:solidFill>
                  <a:srgbClr val="333333"/>
                </a:solidFill>
                <a:latin typeface="Aptos"/>
              </a:rPr>
              <a:t>Wk 10</a:t>
            </a:r>
          </a:p>
        </p:txBody>
      </p:sp>
      <p:sp>
        <p:nvSpPr>
          <p:cNvPr id="613" name="S"/>
          <p:cNvSpPr/>
          <p:nvPr/>
        </p:nvSpPr>
        <p:spPr>
          <a:xfrm>
            <a:off x="9753600" y="889000"/>
            <a:ext cx="914400" cy="203200"/>
          </a:xfrm>
          <a:prstGeom prst="rect">
            <a:avLst/>
          </a:prstGeom>
          <a:solidFill>
            <a:srgbClr val="FFF3E0"/>
          </a:solidFill>
          <a:ln w="3175">
            <a:solidFill>
              <a:srgbClr val="CCCCCC"/>
            </a:solidFill>
          </a:ln>
        </p:spPr>
        <p:txBody>
          <a:bodyPr wrap="square" lIns="0" tIns="0" rIns="0" bIns="0" anchor="ctr"/>
          <a:lstStyle/>
          <a:p>
            <a:pPr algn="ctr">
              <a:buNone/>
            </a:pPr>
            <a:r>
              <a:rPr lang="en-US" sz="800" b="1" dirty="0">
                <a:solidFill>
                  <a:srgbClr val="333333"/>
                </a:solidFill>
                <a:latin typeface="Aptos"/>
              </a:rPr>
              <a:t>Wk 11</a:t>
            </a:r>
          </a:p>
        </p:txBody>
      </p:sp>
      <p:sp>
        <p:nvSpPr>
          <p:cNvPr id="614" name="S"/>
          <p:cNvSpPr/>
          <p:nvPr/>
        </p:nvSpPr>
        <p:spPr>
          <a:xfrm>
            <a:off x="10668000" y="889000"/>
            <a:ext cx="914400" cy="203200"/>
          </a:xfrm>
          <a:prstGeom prst="rect">
            <a:avLst/>
          </a:prstGeom>
          <a:solidFill>
            <a:srgbClr val="F3E5F5"/>
          </a:solidFill>
          <a:ln w="3175">
            <a:solidFill>
              <a:srgbClr val="CCCCCC"/>
            </a:solidFill>
          </a:ln>
        </p:spPr>
        <p:txBody>
          <a:bodyPr wrap="square" lIns="0" tIns="0" rIns="0" bIns="0" anchor="ctr"/>
          <a:lstStyle/>
          <a:p>
            <a:pPr algn="ctr">
              <a:buNone/>
            </a:pPr>
            <a:r>
              <a:rPr lang="en-US" sz="800" b="1" dirty="0">
                <a:solidFill>
                  <a:srgbClr val="333333"/>
                </a:solidFill>
                <a:latin typeface="Aptos"/>
              </a:rPr>
              <a:t>Wk 12</a:t>
            </a:r>
          </a:p>
        </p:txBody>
      </p:sp>
      <p:sp>
        <p:nvSpPr>
          <p:cNvPr id="615" name="S"/>
          <p:cNvSpPr/>
          <p:nvPr/>
        </p:nvSpPr>
        <p:spPr>
          <a:xfrm>
            <a:off x="635000" y="1117600"/>
            <a:ext cx="863600" cy="279400"/>
          </a:xfrm>
          <a:prstGeom prst="roundRect">
            <a:avLst>
              <a:gd name="adj" fmla="val 20000"/>
            </a:avLst>
          </a:prstGeom>
          <a:solidFill>
            <a:srgbClr val="D5DAE8"/>
          </a:solidFill>
          <a:ln w="6350">
            <a:solidFill>
              <a:srgbClr val="1E2761"/>
            </a:solidFill>
          </a:ln>
        </p:spPr>
        <p:txBody>
          <a:bodyPr wrap="square" lIns="36000" tIns="0" rIns="36000" bIns="0" anchor="ctr"/>
          <a:lstStyle/>
          <a:p>
            <a:pPr algn="l">
              <a:buNone/>
            </a:pPr>
            <a:r>
              <a:rPr lang="en-US" sz="800" dirty="0">
                <a:solidFill>
                  <a:srgbClr val="1E2761"/>
                </a:solidFill>
                <a:latin typeface="Aptos"/>
              </a:rPr>
              <a:t>Exec pre-work sent (2 hrs each)</a:t>
            </a:r>
          </a:p>
        </p:txBody>
      </p:sp>
      <p:sp>
        <p:nvSpPr>
          <p:cNvPr id="616" name="S"/>
          <p:cNvSpPr/>
          <p:nvPr/>
        </p:nvSpPr>
        <p:spPr>
          <a:xfrm>
            <a:off x="635000" y="1435100"/>
            <a:ext cx="863600" cy="279400"/>
          </a:xfrm>
          <a:prstGeom prst="roundRect">
            <a:avLst>
              <a:gd name="adj" fmla="val 20000"/>
            </a:avLst>
          </a:prstGeom>
          <a:solidFill>
            <a:srgbClr val="D5DAE8"/>
          </a:solidFill>
          <a:ln w="6350">
            <a:solidFill>
              <a:srgbClr val="1E2761"/>
            </a:solidFill>
          </a:ln>
        </p:spPr>
        <p:txBody>
          <a:bodyPr wrap="square" lIns="36000" tIns="0" rIns="36000" bIns="0" anchor="ctr"/>
          <a:lstStyle/>
          <a:p>
            <a:pPr algn="l">
              <a:buNone/>
            </a:pPr>
            <a:r>
              <a:rPr lang="en-US" sz="800" dirty="0">
                <a:solidFill>
                  <a:srgbClr val="1E2761"/>
                </a:solidFill>
                <a:latin typeface="Aptos"/>
              </a:rPr>
              <a:t>BA synthesises all exec inputs</a:t>
            </a:r>
          </a:p>
        </p:txBody>
      </p:sp>
      <p:sp>
        <p:nvSpPr>
          <p:cNvPr id="617" name="S"/>
          <p:cNvSpPr/>
          <p:nvPr/>
        </p:nvSpPr>
        <p:spPr>
          <a:xfrm>
            <a:off x="635000" y="1752600"/>
            <a:ext cx="1778000" cy="279400"/>
          </a:xfrm>
          <a:prstGeom prst="roundRect">
            <a:avLst>
              <a:gd name="adj" fmla="val 20000"/>
            </a:avLst>
          </a:prstGeom>
          <a:solidFill>
            <a:srgbClr val="1E2761"/>
          </a:solidFill>
          <a:ln>
            <a:noFill/>
          </a:ln>
        </p:spPr>
        <p:txBody>
          <a:bodyPr wrap="square" lIns="36000" tIns="0" rIns="36000" bIns="0" anchor="ctr"/>
          <a:lstStyle/>
          <a:p>
            <a:pPr algn="l">
              <a:buNone/>
            </a:pPr>
            <a:r>
              <a:rPr lang="en-US" sz="800" b="1" dirty="0">
                <a:solidFill>
                  <a:srgbClr val="FFFFFF"/>
                </a:solidFill>
                <a:latin typeface="Aptos"/>
              </a:rPr>
              <a:t>★ WORKSHOP 1: Vision &amp; Strategy (half-day, 4 hrs)</a:t>
            </a:r>
          </a:p>
        </p:txBody>
      </p:sp>
      <p:sp>
        <p:nvSpPr>
          <p:cNvPr id="618" name="S"/>
          <p:cNvSpPr/>
          <p:nvPr/>
        </p:nvSpPr>
        <p:spPr>
          <a:xfrm>
            <a:off x="1549400" y="2070100"/>
            <a:ext cx="1778000" cy="279400"/>
          </a:xfrm>
          <a:prstGeom prst="roundRect">
            <a:avLst>
              <a:gd name="adj" fmla="val 20000"/>
            </a:avLst>
          </a:prstGeom>
          <a:solidFill>
            <a:srgbClr val="D5DAE8"/>
          </a:solidFill>
          <a:ln w="6350">
            <a:solidFill>
              <a:srgbClr val="1E2761"/>
            </a:solidFill>
          </a:ln>
        </p:spPr>
        <p:txBody>
          <a:bodyPr wrap="square" lIns="36000" tIns="0" rIns="36000" bIns="0" anchor="ctr"/>
          <a:lstStyle/>
          <a:p>
            <a:pPr algn="l">
              <a:buNone/>
            </a:pPr>
            <a:r>
              <a:rPr lang="en-US" sz="800" dirty="0">
                <a:solidFill>
                  <a:srgbClr val="1E2761"/>
                </a:solidFill>
                <a:latin typeface="Aptos"/>
              </a:rPr>
              <a:t>BA drafts Vision Charter, Heatmap, Principles</a:t>
            </a:r>
          </a:p>
        </p:txBody>
      </p:sp>
      <p:sp>
        <p:nvSpPr>
          <p:cNvPr id="619" name="S"/>
          <p:cNvSpPr/>
          <p:nvPr/>
        </p:nvSpPr>
        <p:spPr>
          <a:xfrm>
            <a:off x="2463800" y="2387600"/>
            <a:ext cx="1778000" cy="279400"/>
          </a:xfrm>
          <a:prstGeom prst="roundRect">
            <a:avLst>
              <a:gd name="adj" fmla="val 20000"/>
            </a:avLst>
          </a:prstGeom>
          <a:solidFill>
            <a:srgbClr val="D5DAE8"/>
          </a:solidFill>
          <a:ln w="6350">
            <a:solidFill>
              <a:srgbClr val="1E2761"/>
            </a:solidFill>
          </a:ln>
        </p:spPr>
        <p:txBody>
          <a:bodyPr wrap="square" lIns="36000" tIns="0" rIns="36000" bIns="0" anchor="ctr"/>
          <a:lstStyle/>
          <a:p>
            <a:pPr algn="l">
              <a:buNone/>
            </a:pPr>
            <a:r>
              <a:rPr lang="en-US" sz="800" dirty="0">
                <a:solidFill>
                  <a:srgbClr val="1E2761"/>
                </a:solidFill>
                <a:latin typeface="Aptos"/>
              </a:rPr>
              <a:t>Executive review &amp; sign-off of Phase 1 outputs</a:t>
            </a:r>
          </a:p>
        </p:txBody>
      </p:sp>
      <p:sp>
        <p:nvSpPr>
          <p:cNvPr id="620" name="S"/>
          <p:cNvSpPr/>
          <p:nvPr/>
        </p:nvSpPr>
        <p:spPr>
          <a:xfrm>
            <a:off x="3378200" y="2705100"/>
            <a:ext cx="1778000" cy="279400"/>
          </a:xfrm>
          <a:prstGeom prst="roundRect">
            <a:avLst>
              <a:gd name="adj" fmla="val 20000"/>
            </a:avLst>
          </a:prstGeom>
          <a:solidFill>
            <a:srgbClr val="C8E6C9"/>
          </a:solidFill>
          <a:ln w="6350">
            <a:solidFill>
              <a:srgbClr val="2E7D32"/>
            </a:solidFill>
          </a:ln>
        </p:spPr>
        <p:txBody>
          <a:bodyPr wrap="square" lIns="36000" tIns="0" rIns="36000" bIns="0" anchor="ctr"/>
          <a:lstStyle/>
          <a:p>
            <a:pPr algn="l">
              <a:buNone/>
            </a:pPr>
            <a:r>
              <a:rPr lang="en-US" sz="800" dirty="0">
                <a:solidFill>
                  <a:srgbClr val="2E7D32"/>
                </a:solidFill>
                <a:latin typeface="Aptos"/>
              </a:rPr>
              <a:t>Functional leaders collect baseline data (3.5 hrs each)</a:t>
            </a:r>
          </a:p>
        </p:txBody>
      </p:sp>
      <p:sp>
        <p:nvSpPr>
          <p:cNvPr id="621" name="S"/>
          <p:cNvSpPr/>
          <p:nvPr/>
        </p:nvSpPr>
        <p:spPr>
          <a:xfrm>
            <a:off x="4292600" y="3022600"/>
            <a:ext cx="1778000" cy="279400"/>
          </a:xfrm>
          <a:prstGeom prst="roundRect">
            <a:avLst>
              <a:gd name="adj" fmla="val 20000"/>
            </a:avLst>
          </a:prstGeom>
          <a:solidFill>
            <a:srgbClr val="C8E6C9"/>
          </a:solidFill>
          <a:ln w="6350">
            <a:solidFill>
              <a:srgbClr val="2E7D32"/>
            </a:solidFill>
          </a:ln>
        </p:spPr>
        <p:txBody>
          <a:bodyPr wrap="square" lIns="36000" tIns="0" rIns="36000" bIns="0" anchor="ctr"/>
          <a:lstStyle/>
          <a:p>
            <a:r>
              <a:rPr lang="en-GB" sz="800" dirty="0">
                <a:solidFill>
                  <a:srgbClr val="2E7D32"/>
                </a:solidFill>
                <a:latin typeface="Aptos"/>
              </a:rPr>
              <a:t>BA + Finance BP draft Benefits Map &amp; Case for Change</a:t>
            </a:r>
          </a:p>
        </p:txBody>
      </p:sp>
      <p:sp>
        <p:nvSpPr>
          <p:cNvPr id="622" name="S"/>
          <p:cNvSpPr/>
          <p:nvPr/>
        </p:nvSpPr>
        <p:spPr>
          <a:xfrm>
            <a:off x="5207000" y="3340100"/>
            <a:ext cx="1778000" cy="279400"/>
          </a:xfrm>
          <a:prstGeom prst="roundRect">
            <a:avLst>
              <a:gd name="adj" fmla="val 20000"/>
            </a:avLst>
          </a:prstGeom>
          <a:solidFill>
            <a:srgbClr val="2E7D32"/>
          </a:solidFill>
          <a:ln>
            <a:noFill/>
          </a:ln>
        </p:spPr>
        <p:txBody>
          <a:bodyPr wrap="square" lIns="36000" tIns="0" rIns="36000" bIns="0" anchor="ctr"/>
          <a:lstStyle/>
          <a:p>
            <a:pPr algn="l">
              <a:buNone/>
            </a:pPr>
            <a:r>
              <a:rPr lang="en-US" sz="800" b="1" dirty="0">
                <a:solidFill>
                  <a:srgbClr val="FFFFFF"/>
                </a:solidFill>
                <a:latin typeface="Aptos"/>
              </a:rPr>
              <a:t>★ WORKSHOP 2: Value Definition (full day, 6 hrs)</a:t>
            </a:r>
          </a:p>
        </p:txBody>
      </p:sp>
      <p:sp>
        <p:nvSpPr>
          <p:cNvPr id="623" name="S"/>
          <p:cNvSpPr/>
          <p:nvPr/>
        </p:nvSpPr>
        <p:spPr>
          <a:xfrm>
            <a:off x="6121400" y="3657600"/>
            <a:ext cx="1778000" cy="279400"/>
          </a:xfrm>
          <a:prstGeom prst="roundRect">
            <a:avLst>
              <a:gd name="adj" fmla="val 20000"/>
            </a:avLst>
          </a:prstGeom>
          <a:solidFill>
            <a:srgbClr val="C8E6C9"/>
          </a:solidFill>
          <a:ln w="6350">
            <a:solidFill>
              <a:srgbClr val="2E7D32"/>
            </a:solidFill>
          </a:ln>
        </p:spPr>
        <p:txBody>
          <a:bodyPr wrap="square" lIns="36000" tIns="0" rIns="36000" bIns="0" anchor="ctr"/>
          <a:lstStyle/>
          <a:p>
            <a:r>
              <a:rPr lang="en-GB" sz="800" dirty="0">
                <a:solidFill>
                  <a:srgbClr val="2E7D32"/>
                </a:solidFill>
                <a:latin typeface="Aptos"/>
              </a:rPr>
              <a:t>BA finalises Benefits Map, Case for Change, Measures</a:t>
            </a:r>
          </a:p>
        </p:txBody>
      </p:sp>
      <p:sp>
        <p:nvSpPr>
          <p:cNvPr id="624" name="S"/>
          <p:cNvSpPr/>
          <p:nvPr/>
        </p:nvSpPr>
        <p:spPr>
          <a:xfrm>
            <a:off x="7035800" y="3975100"/>
            <a:ext cx="1778000" cy="279400"/>
          </a:xfrm>
          <a:prstGeom prst="roundRect">
            <a:avLst>
              <a:gd name="adj" fmla="val 20000"/>
            </a:avLst>
          </a:prstGeom>
          <a:solidFill>
            <a:srgbClr val="FFE0B2"/>
          </a:solidFill>
          <a:ln w="6350">
            <a:solidFill>
              <a:srgbClr val="E65100"/>
            </a:solidFill>
          </a:ln>
        </p:spPr>
        <p:txBody>
          <a:bodyPr wrap="square" lIns="36000" tIns="0" rIns="36000" bIns="0" anchor="ctr"/>
          <a:lstStyle/>
          <a:p>
            <a:pPr algn="l">
              <a:buNone/>
            </a:pPr>
            <a:r>
              <a:rPr lang="en-US" sz="800" dirty="0">
                <a:solidFill>
                  <a:srgbClr val="E65100"/>
                </a:solidFill>
                <a:latin typeface="Aptos"/>
              </a:rPr>
              <a:t>PM drafts Governance Model, RACI, Decision Framework</a:t>
            </a:r>
          </a:p>
        </p:txBody>
      </p:sp>
      <p:sp>
        <p:nvSpPr>
          <p:cNvPr id="625" name="S"/>
          <p:cNvSpPr/>
          <p:nvPr/>
        </p:nvSpPr>
        <p:spPr>
          <a:xfrm>
            <a:off x="7950200" y="4292600"/>
            <a:ext cx="863600" cy="393700"/>
          </a:xfrm>
          <a:prstGeom prst="roundRect">
            <a:avLst>
              <a:gd name="adj" fmla="val 20000"/>
            </a:avLst>
          </a:prstGeom>
          <a:solidFill>
            <a:srgbClr val="FFE0B2"/>
          </a:solidFill>
          <a:ln w="6350">
            <a:solidFill>
              <a:srgbClr val="E65100"/>
            </a:solidFill>
          </a:ln>
        </p:spPr>
        <p:txBody>
          <a:bodyPr wrap="square" lIns="36000" tIns="0" rIns="36000" bIns="0" anchor="ctr"/>
          <a:lstStyle/>
          <a:p>
            <a:pPr algn="l">
              <a:buNone/>
            </a:pPr>
            <a:r>
              <a:rPr lang="en-US" sz="800" dirty="0">
                <a:solidFill>
                  <a:srgbClr val="E65100"/>
                </a:solidFill>
                <a:latin typeface="Aptos"/>
              </a:rPr>
              <a:t>Exec pre-read review &amp; role prep (1 hr each)</a:t>
            </a:r>
          </a:p>
        </p:txBody>
      </p:sp>
      <p:sp>
        <p:nvSpPr>
          <p:cNvPr id="626" name="S"/>
          <p:cNvSpPr/>
          <p:nvPr/>
        </p:nvSpPr>
        <p:spPr>
          <a:xfrm>
            <a:off x="8864600" y="4610100"/>
            <a:ext cx="1778000" cy="279400"/>
          </a:xfrm>
          <a:prstGeom prst="roundRect">
            <a:avLst>
              <a:gd name="adj" fmla="val 20000"/>
            </a:avLst>
          </a:prstGeom>
          <a:solidFill>
            <a:srgbClr val="E65100"/>
          </a:solidFill>
          <a:ln>
            <a:noFill/>
          </a:ln>
        </p:spPr>
        <p:txBody>
          <a:bodyPr wrap="square" lIns="36000" tIns="0" rIns="36000" bIns="0" anchor="ctr"/>
          <a:lstStyle/>
          <a:p>
            <a:pPr algn="l">
              <a:buNone/>
            </a:pPr>
            <a:r>
              <a:rPr lang="en-US" sz="800" b="1" dirty="0">
                <a:solidFill>
                  <a:srgbClr val="FFFFFF"/>
                </a:solidFill>
                <a:latin typeface="Aptos"/>
              </a:rPr>
              <a:t>★ WORKSHOP 3: Design Governance (half-day, 4 hrs)</a:t>
            </a:r>
          </a:p>
        </p:txBody>
      </p:sp>
      <p:sp>
        <p:nvSpPr>
          <p:cNvPr id="627" name="S"/>
          <p:cNvSpPr/>
          <p:nvPr/>
        </p:nvSpPr>
        <p:spPr>
          <a:xfrm>
            <a:off x="9779000" y="4927599"/>
            <a:ext cx="863600" cy="521929"/>
          </a:xfrm>
          <a:prstGeom prst="roundRect">
            <a:avLst>
              <a:gd name="adj" fmla="val 20000"/>
            </a:avLst>
          </a:prstGeom>
          <a:solidFill>
            <a:srgbClr val="FFE0B2"/>
          </a:solidFill>
          <a:ln w="6350">
            <a:solidFill>
              <a:srgbClr val="E65100"/>
            </a:solidFill>
          </a:ln>
        </p:spPr>
        <p:txBody>
          <a:bodyPr wrap="square" lIns="36000" tIns="0" rIns="36000" bIns="0" anchor="ctr"/>
          <a:lstStyle/>
          <a:p>
            <a:pPr algn="l">
              <a:buNone/>
            </a:pPr>
            <a:r>
              <a:rPr lang="en-US" sz="800" dirty="0">
                <a:solidFill>
                  <a:srgbClr val="E65100"/>
                </a:solidFill>
                <a:latin typeface="Aptos"/>
              </a:rPr>
              <a:t>PM finalises Charter, RACI, schedules governance</a:t>
            </a:r>
          </a:p>
        </p:txBody>
      </p:sp>
      <p:sp>
        <p:nvSpPr>
          <p:cNvPr id="628" name="S"/>
          <p:cNvSpPr/>
          <p:nvPr/>
        </p:nvSpPr>
        <p:spPr>
          <a:xfrm>
            <a:off x="10693400" y="5245100"/>
            <a:ext cx="863600" cy="279400"/>
          </a:xfrm>
          <a:prstGeom prst="roundRect">
            <a:avLst>
              <a:gd name="adj" fmla="val 20000"/>
            </a:avLst>
          </a:prstGeom>
          <a:solidFill>
            <a:srgbClr val="6A1B9A"/>
          </a:solidFill>
          <a:ln>
            <a:noFill/>
          </a:ln>
        </p:spPr>
        <p:txBody>
          <a:bodyPr wrap="square" lIns="36000" tIns="0" rIns="36000" bIns="0" anchor="ctr"/>
          <a:lstStyle/>
          <a:p>
            <a:pPr algn="l">
              <a:buNone/>
            </a:pPr>
            <a:r>
              <a:rPr lang="en-US" sz="800" b="1" dirty="0">
                <a:solidFill>
                  <a:srgbClr val="FFFFFF"/>
                </a:solidFill>
                <a:latin typeface="Aptos"/>
              </a:rPr>
              <a:t>✓ PROGRAMME MOBILISED — all artefacts approved</a:t>
            </a:r>
          </a:p>
        </p:txBody>
      </p:sp>
      <p:sp>
        <p:nvSpPr>
          <p:cNvPr id="629" name="S"/>
          <p:cNvSpPr/>
          <p:nvPr/>
        </p:nvSpPr>
        <p:spPr>
          <a:xfrm>
            <a:off x="609600" y="5588000"/>
            <a:ext cx="10972800" cy="914400"/>
          </a:xfrm>
          <a:prstGeom prst="roundRect">
            <a:avLst>
              <a:gd name="adj" fmla="val 8000"/>
            </a:avLst>
          </a:prstGeom>
          <a:solidFill>
            <a:srgbClr val="FFF3E0"/>
          </a:solidFill>
          <a:ln w="6350">
            <a:solidFill>
              <a:srgbClr val="FF6F00"/>
            </a:solidFill>
          </a:ln>
        </p:spPr>
        <p:txBody>
          <a:bodyPr wrap="square" lIns="72000" tIns="27000" rIns="72000" bIns="27000" anchor="ctr"/>
          <a:lstStyle/>
          <a:p>
            <a:pPr>
              <a:buNone/>
            </a:pPr>
            <a:r>
              <a:rPr lang="en-US" sz="1000" b="1" dirty="0">
                <a:solidFill>
                  <a:srgbClr val="1E2761"/>
                </a:solidFill>
                <a:latin typeface="Aptos"/>
              </a:rPr>
              <a:t>Assumption:  This timeline assumes Problem / Opportunity (S0) (Problem / Opportunity identification) is complete — the business need for transformation is confirmed.</a:t>
            </a:r>
            <a:r>
              <a:rPr lang="en-US" sz="1000" dirty="0">
                <a:solidFill>
                  <a:srgbClr val="333333"/>
                </a:solidFill>
                <a:latin typeface="Aptos"/>
              </a:rPr>
              <a:t/>
            </a:r>
          </a:p>
          <a:p>
            <a:pPr>
              <a:spcBef>
                <a:spcPts val="200"/>
              </a:spcBef>
              <a:buNone/>
            </a:pPr>
            <a:r>
              <a:rPr lang="en-US" sz="1000" b="1" dirty="0">
                <a:solidFill>
                  <a:srgbClr val="E65100"/>
                </a:solidFill>
                <a:latin typeface="Aptos"/>
              </a:rPr>
              <a:t>Why 12 weeks is the minimum:  </a:t>
            </a:r>
            <a:r>
              <a:rPr lang="en-US" sz="1000" dirty="0">
                <a:solidFill>
                  <a:srgbClr val="333333"/>
                </a:solidFill>
                <a:latin typeface="Aptos"/>
              </a:rPr>
              <a:t>Each workshop depends on signed-off outputs from the previous phase. The time between workshops is not idle — it is used to collect real operational data from functional areas, synthesise it into investment-grade artefacts, and give executives time to review and approve. Compressing below 10 weeks risks poor-quality baselines and executives arriving unprepared. Total executive time commitment: ~1.5 days of workshops + a few hours of pre-work.</a:t>
            </a:r>
          </a:p>
        </p:txBody>
      </p:sp>
      <p:sp>
        <p:nvSpPr>
          <p:cNvPr id="2" name="TextBox 1">
            <a:extLst>
              <a:ext uri="{FF2B5EF4-FFF2-40B4-BE49-F238E27FC236}">
                <a16:creationId xmlns:a16="http://schemas.microsoft.com/office/drawing/2014/main" id="{9071BF51-2890-4C41-909D-3038D5685062}"/>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fr-FR" sz="900">
                <a:solidFill>
                  <a:srgbClr val="7F8C8D"/>
                </a:solidFill>
                <a:latin typeface="Calibri"/>
                <a:ea typeface="Calibri"/>
                <a:cs typeface="Calibri"/>
              </a:rPr>
              <a:t>Programme Lifecycle · Pre-Programme · Stages 0–5</a:t>
            </a:r>
            <a:endParaRPr lang="en-GB" sz="900">
              <a:solidFill>
                <a:srgbClr val="7F8C8D"/>
              </a:solidFill>
              <a:latin typeface="Calibri"/>
              <a:ea typeface="Calibri"/>
              <a:cs typeface="Calibri"/>
            </a:endParaRPr>
          </a:p>
        </p:txBody>
      </p:sp>
      <p:sp>
        <p:nvSpPr>
          <p:cNvPr id="3" name="Rectangle 2">
            <a:extLst>
              <a:ext uri="{FF2B5EF4-FFF2-40B4-BE49-F238E27FC236}">
                <a16:creationId xmlns:a16="http://schemas.microsoft.com/office/drawing/2014/main" id="{CE5ECF88-6295-4A8D-9AAB-5682E0701A0B}"/>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237039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97E477-E504-4B2C-8766-65E467AD587D}"/>
              </a:ext>
            </a:extLst>
          </p:cNvPr>
          <p:cNvSpPr txBox="1"/>
          <p:nvPr/>
        </p:nvSpPr>
        <p:spPr>
          <a:xfrm>
            <a:off x="635000" y="1016000"/>
            <a:ext cx="10922000" cy="762000"/>
          </a:xfrm>
          <a:prstGeom prst="rect">
            <a:avLst/>
          </a:prstGeom>
          <a:noFill/>
        </p:spPr>
        <p:txBody>
          <a:bodyPr vertOverflow="overflow" vert="horz" wrap="square" rtlCol="0" anchor="t">
            <a:noAutofit/>
          </a:bodyPr>
          <a:lstStyle/>
          <a:p>
            <a:pPr algn="l"/>
            <a:r>
              <a:rPr lang="en-GB" sz="3200" b="1" noProof="0" dirty="0">
                <a:solidFill>
                  <a:srgbClr val="1E2761"/>
                </a:solidFill>
              </a:rPr>
              <a:t>Executive Call to Action</a:t>
            </a:r>
          </a:p>
        </p:txBody>
      </p:sp>
      <p:sp>
        <p:nvSpPr>
          <p:cNvPr id="8" name="TextBox 7">
            <a:extLst>
              <a:ext uri="{FF2B5EF4-FFF2-40B4-BE49-F238E27FC236}">
                <a16:creationId xmlns:a16="http://schemas.microsoft.com/office/drawing/2014/main" id="{9118BBDC-0044-4966-8893-F228CA01CF67}"/>
              </a:ext>
            </a:extLst>
          </p:cNvPr>
          <p:cNvSpPr txBox="1"/>
          <p:nvPr/>
        </p:nvSpPr>
        <p:spPr>
          <a:xfrm>
            <a:off x="635000" y="1841500"/>
            <a:ext cx="8890000" cy="381000"/>
          </a:xfrm>
          <a:prstGeom prst="rect">
            <a:avLst/>
          </a:prstGeom>
          <a:noFill/>
        </p:spPr>
        <p:txBody>
          <a:bodyPr vertOverflow="overflow" vert="horz" wrap="square" rtlCol="0" anchor="t">
            <a:noAutofit/>
          </a:bodyPr>
          <a:lstStyle/>
          <a:p>
            <a:pPr algn="l"/>
            <a:r>
              <a:rPr lang="en-GB" sz="1600" b="1" noProof="0" dirty="0">
                <a:solidFill>
                  <a:srgbClr val="FF6F00"/>
                </a:solidFill>
              </a:rPr>
              <a:t>Four decisions we need from you today</a:t>
            </a:r>
          </a:p>
        </p:txBody>
      </p:sp>
      <p:sp>
        <p:nvSpPr>
          <p:cNvPr id="9" name="Rectangle 8">
            <a:extLst>
              <a:ext uri="{FF2B5EF4-FFF2-40B4-BE49-F238E27FC236}">
                <a16:creationId xmlns:a16="http://schemas.microsoft.com/office/drawing/2014/main" id="{0E2CB179-2FF8-47E1-8094-09272D298158}"/>
              </a:ext>
            </a:extLst>
          </p:cNvPr>
          <p:cNvSpPr/>
          <p:nvPr/>
        </p:nvSpPr>
        <p:spPr>
          <a:xfrm>
            <a:off x="635000" y="2311400"/>
            <a:ext cx="10922000" cy="25400"/>
          </a:xfrm>
          <a:prstGeom prst="rect">
            <a:avLst/>
          </a:prstGeom>
          <a:solidFill>
            <a:srgbClr val="1E2761"/>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10" name="TextBox 9">
            <a:extLst>
              <a:ext uri="{FF2B5EF4-FFF2-40B4-BE49-F238E27FC236}">
                <a16:creationId xmlns:a16="http://schemas.microsoft.com/office/drawing/2014/main" id="{AB990A9E-958C-4DB2-AA05-CC6C181FBF2C}"/>
              </a:ext>
            </a:extLst>
          </p:cNvPr>
          <p:cNvSpPr txBox="1"/>
          <p:nvPr/>
        </p:nvSpPr>
        <p:spPr>
          <a:xfrm>
            <a:off x="635000" y="2540000"/>
            <a:ext cx="10922000" cy="2685607"/>
          </a:xfrm>
          <a:prstGeom prst="rect">
            <a:avLst/>
          </a:prstGeom>
          <a:noFill/>
        </p:spPr>
        <p:txBody>
          <a:bodyPr vertOverflow="overflow" vert="horz" wrap="square" rtlCol="0" anchor="t">
            <a:spAutoFit/>
          </a:bodyPr>
          <a:lstStyle/>
          <a:p>
            <a:pPr marL="457200" indent="-457200">
              <a:lnSpc>
                <a:spcPct val="130000"/>
              </a:lnSpc>
              <a:spcAft>
                <a:spcPts val="1200"/>
              </a:spcAft>
              <a:buFont typeface="+mj-lt"/>
              <a:buAutoNum type="arabicPeriod"/>
            </a:pPr>
            <a:r>
              <a:rPr lang="en-GB" sz="2200" b="1" dirty="0">
                <a:solidFill>
                  <a:srgbClr val="1E2761"/>
                </a:solidFill>
              </a:rPr>
              <a:t>Name the owners </a:t>
            </a:r>
            <a:r>
              <a:rPr lang="en-GB" sz="2000" dirty="0">
                <a:solidFill>
                  <a:srgbClr val="333333"/>
                </a:solidFill>
              </a:rPr>
              <a:t>— Confirm Executive Sponsor, Business Architect, and Benefit Owners</a:t>
            </a:r>
          </a:p>
          <a:p>
            <a:pPr marL="457200" indent="-457200">
              <a:lnSpc>
                <a:spcPct val="130000"/>
              </a:lnSpc>
              <a:spcAft>
                <a:spcPts val="1200"/>
              </a:spcAft>
              <a:buFont typeface="+mj-lt"/>
              <a:buAutoNum type="arabicPeriod"/>
            </a:pPr>
            <a:r>
              <a:rPr lang="en-GB" sz="2200" b="1" dirty="0">
                <a:solidFill>
                  <a:srgbClr val="1E2761"/>
                </a:solidFill>
              </a:rPr>
              <a:t>Endorse the framework </a:t>
            </a:r>
            <a:r>
              <a:rPr lang="en-GB" sz="2000" dirty="0">
                <a:solidFill>
                  <a:srgbClr val="333333"/>
                </a:solidFill>
              </a:rPr>
              <a:t>— Approve the five-phase approach as our operating model</a:t>
            </a:r>
          </a:p>
          <a:p>
            <a:pPr marL="457200" indent="-457200">
              <a:lnSpc>
                <a:spcPct val="130000"/>
              </a:lnSpc>
              <a:spcAft>
                <a:spcPts val="1200"/>
              </a:spcAft>
              <a:buFont typeface="+mj-lt"/>
              <a:buAutoNum type="arabicPeriod"/>
            </a:pPr>
            <a:r>
              <a:rPr lang="en-GB" sz="2200" b="1" dirty="0">
                <a:solidFill>
                  <a:srgbClr val="1E2761"/>
                </a:solidFill>
              </a:rPr>
              <a:t>Schedule the workshops </a:t>
            </a:r>
            <a:r>
              <a:rPr lang="en-GB" sz="2000" dirty="0">
                <a:solidFill>
                  <a:srgbClr val="333333"/>
                </a:solidFill>
              </a:rPr>
              <a:t>— Vision, Value, and Governance sessions within 8 weeks</a:t>
            </a:r>
          </a:p>
          <a:p>
            <a:pPr marL="457200" indent="-457200">
              <a:lnSpc>
                <a:spcPct val="130000"/>
              </a:lnSpc>
              <a:spcAft>
                <a:spcPts val="1200"/>
              </a:spcAft>
              <a:buFont typeface="+mj-lt"/>
              <a:buAutoNum type="arabicPeriod"/>
            </a:pPr>
            <a:r>
              <a:rPr lang="en-GB" sz="2200" b="1" dirty="0">
                <a:solidFill>
                  <a:srgbClr val="1E2761"/>
                </a:solidFill>
              </a:rPr>
              <a:t>Agree early deliverables </a:t>
            </a:r>
            <a:r>
              <a:rPr lang="en-GB" sz="2000" dirty="0">
                <a:solidFill>
                  <a:srgbClr val="333333"/>
                </a:solidFill>
              </a:rPr>
              <a:t>— Vision Charter, Capability Heatmap, Benefits Map, Governance Model</a:t>
            </a:r>
          </a:p>
        </p:txBody>
      </p:sp>
      <p:sp>
        <p:nvSpPr>
          <p:cNvPr id="2" name="Rectangle: Rounded Corners 1">
            <a:extLst>
              <a:ext uri="{FF2B5EF4-FFF2-40B4-BE49-F238E27FC236}">
                <a16:creationId xmlns:a16="http://schemas.microsoft.com/office/drawing/2014/main" id="{E75EA605-9D53-45F2-9450-01C6204A8256}"/>
              </a:ext>
            </a:extLst>
          </p:cNvPr>
          <p:cNvSpPr/>
          <p:nvPr/>
        </p:nvSpPr>
        <p:spPr>
          <a:xfrm>
            <a:off x="635000" y="5588000"/>
            <a:ext cx="10922000" cy="698500"/>
          </a:xfrm>
          <a:prstGeom prst="roundRect">
            <a:avLst/>
          </a:prstGeom>
          <a:solidFill>
            <a:srgbClr val="F7F9FC"/>
          </a:solidFill>
          <a:ln w="19050" cap="flat" cmpd="sng" algn="ctr">
            <a:solidFill>
              <a:srgbClr val="1E2761"/>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ctr" anchorCtr="0">
            <a:noAutofit/>
          </a:bodyPr>
          <a:lstStyle/>
          <a:p>
            <a:pPr algn="l"/>
            <a:r>
              <a:rPr lang="en-GB" sz="1600" b="1">
                <a:solidFill>
                  <a:srgbClr val="1E2761"/>
                </a:solidFill>
              </a:rPr>
              <a:t>Next Step: Schedule Phase 1 Vision Workshop within 2 weeks</a:t>
            </a:r>
          </a:p>
        </p:txBody>
      </p:sp>
      <p:sp>
        <p:nvSpPr>
          <p:cNvPr id="3" name="TextBox 2">
            <a:extLst>
              <a:ext uri="{FF2B5EF4-FFF2-40B4-BE49-F238E27FC236}">
                <a16:creationId xmlns:a16="http://schemas.microsoft.com/office/drawing/2014/main" id="{EC68CDE1-E905-4F67-83F4-BB0819A092EE}"/>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fr-FR" sz="900">
                <a:solidFill>
                  <a:srgbClr val="7F8C8D"/>
                </a:solidFill>
                <a:latin typeface="Calibri"/>
                <a:ea typeface="Calibri"/>
                <a:cs typeface="Calibri"/>
              </a:rPr>
              <a:t>Programme Lifecycle · Pre-Programme · Stages 0–5</a:t>
            </a:r>
            <a:endParaRPr lang="en-GB" sz="900">
              <a:solidFill>
                <a:srgbClr val="7F8C8D"/>
              </a:solidFill>
              <a:latin typeface="Calibri"/>
              <a:ea typeface="Calibri"/>
              <a:cs typeface="Calibri"/>
            </a:endParaRPr>
          </a:p>
        </p:txBody>
      </p:sp>
      <p:sp>
        <p:nvSpPr>
          <p:cNvPr id="4" name="Rectangle 3">
            <a:extLst>
              <a:ext uri="{FF2B5EF4-FFF2-40B4-BE49-F238E27FC236}">
                <a16:creationId xmlns:a16="http://schemas.microsoft.com/office/drawing/2014/main" id="{2EF13C72-3BFA-49B5-997E-A18F915552C0}"/>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102875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E2761"/>
        </a:solidFill>
        <a:effectLst/>
      </p:bgPr>
    </p:bg>
    <p:spTree>
      <p:nvGrpSpPr>
        <p:cNvPr id="1" name=""/>
        <p:cNvGrpSpPr/>
        <p:nvPr/>
      </p:nvGrpSpPr>
      <p:grpSpPr>
        <a:xfrm>
          <a:off x="0" y="0"/>
          <a:ext cx="0" cy="0"/>
          <a:chOff x="0" y="0"/>
          <a:chExt cx="0" cy="0"/>
        </a:xfrm>
      </p:grpSpPr>
      <p:sp>
        <p:nvSpPr>
          <p:cNvPr id="2" name="Text 0"/>
          <p:cNvSpPr/>
          <p:nvPr/>
        </p:nvSpPr>
        <p:spPr>
          <a:xfrm>
            <a:off x="1219200" y="3048000"/>
            <a:ext cx="9753600" cy="1219200"/>
          </a:xfrm>
          <a:prstGeom prst="rect">
            <a:avLst/>
          </a:prstGeom>
          <a:noFill/>
          <a:ln/>
        </p:spPr>
        <p:txBody>
          <a:bodyPr wrap="square" rtlCol="0" anchor="ctr"/>
          <a:lstStyle/>
          <a:p>
            <a:pPr algn="ctr" defTabSz="1219170"/>
            <a:r>
              <a:rPr lang="en-GB" sz="2800" b="1" noProof="0" dirty="0">
                <a:solidFill>
                  <a:srgbClr val="FFFFFF"/>
                </a:solidFill>
                <a:latin typeface="Aptos"/>
              </a:rPr>
              <a:t>APPENDIX</a:t>
            </a:r>
          </a:p>
        </p:txBody>
      </p:sp>
      <p:sp>
        <p:nvSpPr>
          <p:cNvPr id="3" name="Text 1"/>
          <p:cNvSpPr/>
          <p:nvPr/>
        </p:nvSpPr>
        <p:spPr>
          <a:xfrm>
            <a:off x="1219200" y="4402127"/>
            <a:ext cx="9753600" cy="461665"/>
          </a:xfrm>
          <a:prstGeom prst="rect">
            <a:avLst/>
          </a:prstGeom>
          <a:noFill/>
          <a:ln/>
        </p:spPr>
        <p:txBody>
          <a:bodyPr wrap="square" rtlCol="0" anchor="ctr">
            <a:spAutoFit/>
          </a:bodyPr>
          <a:lstStyle/>
          <a:p>
            <a:pPr algn="ctr" defTabSz="1219170"/>
            <a:r>
              <a:rPr lang="en-GB" sz="2400" noProof="0" dirty="0">
                <a:solidFill>
                  <a:srgbClr val="FFFFFF"/>
                </a:solidFill>
                <a:latin typeface="Aptos"/>
              </a:rPr>
              <a:t>Preparation Playbook: Pre-Work, Synthesis &amp; Workshop Agendas</a:t>
            </a:r>
          </a:p>
        </p:txBody>
      </p:sp>
      <p:sp>
        <p:nvSpPr>
          <p:cNvPr id="4" name="Rectangle 3">
            <a:extLst>
              <a:ext uri="{FF2B5EF4-FFF2-40B4-BE49-F238E27FC236}">
                <a16:creationId xmlns:a16="http://schemas.microsoft.com/office/drawing/2014/main" id="{8B32D7D0-7E18-4321-BD11-DEAD160E2684}"/>
              </a:ext>
            </a:extLst>
          </p:cNvPr>
          <p:cNvSpPr/>
          <p:nvPr/>
        </p:nvSpPr>
        <p:spPr>
          <a:xfrm>
            <a:off x="0" y="0"/>
            <a:ext cx="12192000" cy="101600"/>
          </a:xfrm>
          <a:prstGeom prst="rect">
            <a:avLst/>
          </a:prstGeom>
          <a:solidFill>
            <a:srgbClr val="1E2761"/>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335055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487680"/>
            <a:ext cx="10972800" cy="609600"/>
          </a:xfrm>
          <a:prstGeom prst="rect">
            <a:avLst/>
          </a:prstGeom>
          <a:noFill/>
          <a:ln/>
        </p:spPr>
        <p:txBody>
          <a:bodyPr wrap="square" rtlCol="0" anchor="ctr"/>
          <a:lstStyle/>
          <a:p>
            <a:r>
              <a:rPr lang="en-GB" sz="2800" b="1" noProof="0" dirty="0">
                <a:solidFill>
                  <a:srgbClr val="1E2761"/>
                </a:solidFill>
                <a:latin typeface="Aptos"/>
              </a:rPr>
              <a:t>Phase 1: Vision &amp; Strategy Alignment Workshop</a:t>
            </a:r>
          </a:p>
        </p:txBody>
      </p:sp>
      <p:sp>
        <p:nvSpPr>
          <p:cNvPr id="3" name="Text 1"/>
          <p:cNvSpPr/>
          <p:nvPr/>
        </p:nvSpPr>
        <p:spPr>
          <a:xfrm>
            <a:off x="609600" y="944880"/>
            <a:ext cx="10972800" cy="304800"/>
          </a:xfrm>
          <a:prstGeom prst="rect">
            <a:avLst/>
          </a:prstGeom>
          <a:noFill/>
          <a:ln/>
        </p:spPr>
        <p:txBody>
          <a:bodyPr wrap="square" rtlCol="0" anchor="ctr"/>
          <a:lstStyle/>
          <a:p>
            <a:r>
              <a:rPr lang="en-GB" sz="1400" i="1" noProof="0" dirty="0">
                <a:solidFill>
                  <a:srgbClr val="666666"/>
                </a:solidFill>
                <a:latin typeface="Aptos"/>
              </a:rPr>
              <a:t>Executive Review &amp; Approval Workshop | Half-day (4 hours)</a:t>
            </a:r>
            <a:endParaRPr lang="en-GB" sz="1400" noProof="0" dirty="0">
              <a:solidFill>
                <a:srgbClr val="666666"/>
              </a:solidFill>
              <a:latin typeface="Aptos"/>
            </a:endParaRPr>
          </a:p>
        </p:txBody>
      </p:sp>
      <p:sp>
        <p:nvSpPr>
          <p:cNvPr id="4" name="Shape 2"/>
          <p:cNvSpPr/>
          <p:nvPr/>
        </p:nvSpPr>
        <p:spPr>
          <a:xfrm>
            <a:off x="609600" y="1188720"/>
            <a:ext cx="10972800" cy="639256"/>
          </a:xfrm>
          <a:prstGeom prst="rect">
            <a:avLst/>
          </a:prstGeom>
          <a:solidFill>
            <a:srgbClr val="1E2761"/>
          </a:solidFill>
          <a:ln/>
        </p:spPr>
        <p:txBody>
          <a:bodyPr/>
          <a:lstStyle/>
          <a:p>
            <a:endParaRPr lang="en-GB" sz="2400" noProof="0" dirty="0"/>
          </a:p>
        </p:txBody>
      </p:sp>
      <p:sp>
        <p:nvSpPr>
          <p:cNvPr id="5" name="Text 3"/>
          <p:cNvSpPr/>
          <p:nvPr/>
        </p:nvSpPr>
        <p:spPr>
          <a:xfrm>
            <a:off x="853440" y="1251328"/>
            <a:ext cx="10485120" cy="487680"/>
          </a:xfrm>
          <a:prstGeom prst="rect">
            <a:avLst/>
          </a:prstGeom>
          <a:noFill/>
          <a:ln/>
        </p:spPr>
        <p:txBody>
          <a:bodyPr wrap="square" rtlCol="0" anchor="ctr"/>
          <a:lstStyle/>
          <a:p>
            <a:r>
              <a:rPr lang="en-GB" sz="1400" b="1" noProof="0" dirty="0">
                <a:solidFill>
                  <a:srgbClr val="FFFFFF"/>
                </a:solidFill>
                <a:latin typeface="Aptos"/>
              </a:rPr>
              <a:t>Workshop Approach: Business Architect pre-drafts all artifacts based on executive pre-work. Workshop focuses on executive review, challenge, and approval of pre-drafted materials.</a:t>
            </a:r>
          </a:p>
        </p:txBody>
      </p:sp>
      <p:graphicFrame>
        <p:nvGraphicFramePr>
          <p:cNvPr id="6" name="Table 0"/>
          <p:cNvGraphicFramePr>
            <a:graphicFrameLocks noGrp="1"/>
          </p:cNvGraphicFramePr>
          <p:nvPr/>
        </p:nvGraphicFramePr>
        <p:xfrm>
          <a:off x="609600" y="1784214"/>
          <a:ext cx="10972800" cy="4267197"/>
        </p:xfrm>
        <a:graphic>
          <a:graphicData uri="http://schemas.openxmlformats.org/drawingml/2006/table">
            <a:tbl>
              <a:tblPr/>
              <a:tblGrid>
                <a:gridCol w="975360">
                  <a:extLst>
                    <a:ext uri="{9D8B030D-6E8A-4147-A177-3AD203B41FA5}">
                      <a16:colId xmlns:a16="http://schemas.microsoft.com/office/drawing/2014/main" val="20000"/>
                    </a:ext>
                  </a:extLst>
                </a:gridCol>
                <a:gridCol w="2682240">
                  <a:extLst>
                    <a:ext uri="{9D8B030D-6E8A-4147-A177-3AD203B41FA5}">
                      <a16:colId xmlns:a16="http://schemas.microsoft.com/office/drawing/2014/main" val="20001"/>
                    </a:ext>
                  </a:extLst>
                </a:gridCol>
                <a:gridCol w="7315200">
                  <a:extLst>
                    <a:ext uri="{9D8B030D-6E8A-4147-A177-3AD203B41FA5}">
                      <a16:colId xmlns:a16="http://schemas.microsoft.com/office/drawing/2014/main" val="20002"/>
                    </a:ext>
                  </a:extLst>
                </a:gridCol>
              </a:tblGrid>
              <a:tr h="474133">
                <a:tc>
                  <a:txBody>
                    <a:bodyPr/>
                    <a:lstStyle/>
                    <a:p>
                      <a:pPr marL="0" indent="0">
                        <a:buNone/>
                      </a:pPr>
                      <a:r>
                        <a:rPr lang="en-GB" sz="1000" b="1" noProof="0" dirty="0">
                          <a:solidFill>
                            <a:srgbClr val="FFFFFF"/>
                          </a:solidFill>
                          <a:latin typeface="Calibri"/>
                          <a:ea typeface="Calibri"/>
                          <a:cs typeface="Calibri"/>
                        </a:rPr>
                        <a:t>Time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Activity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Objective &amp; Output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extLst>
                  <a:ext uri="{0D108BD9-81ED-4DB2-BD59-A6C34878D82A}">
                    <a16:rowId xmlns:a16="http://schemas.microsoft.com/office/drawing/2014/main" val="10000"/>
                  </a:ext>
                </a:extLst>
              </a:tr>
              <a:tr h="474133">
                <a:tc>
                  <a:txBody>
                    <a:bodyPr/>
                    <a:lstStyle/>
                    <a:p>
                      <a:pPr marL="0" indent="0">
                        <a:buNone/>
                      </a:pPr>
                      <a:r>
                        <a:rPr lang="en-GB" sz="1000" b="0" noProof="0" dirty="0">
                          <a:solidFill>
                            <a:srgbClr val="2C3E50"/>
                          </a:solidFill>
                          <a:latin typeface="Calibri"/>
                          <a:ea typeface="Calibri"/>
                          <a:cs typeface="Calibri"/>
                        </a:rPr>
                        <a:t>0:00-0:15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Introduction &amp; Context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Confirm review &amp; approval approach, set decision framework</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4133">
                <a:tc>
                  <a:txBody>
                    <a:bodyPr/>
                    <a:lstStyle/>
                    <a:p>
                      <a:pPr marL="0" indent="0">
                        <a:buNone/>
                      </a:pPr>
                      <a:r>
                        <a:rPr lang="en-GB" sz="1000" b="0" noProof="0" dirty="0">
                          <a:solidFill>
                            <a:srgbClr val="2C3E50"/>
                          </a:solidFill>
                          <a:latin typeface="Calibri"/>
                          <a:ea typeface="Calibri"/>
                          <a:cs typeface="Calibri"/>
                        </a:rPr>
                        <a:t>0:15-0:45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Strategic Intent Review</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Review &amp; approve 3-5 strategic outcomes (BA pre-drafted based on all executive inputs)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474133">
                <a:tc>
                  <a:txBody>
                    <a:bodyPr/>
                    <a:lstStyle/>
                    <a:p>
                      <a:pPr marL="0" indent="0">
                        <a:buNone/>
                      </a:pPr>
                      <a:r>
                        <a:rPr lang="en-GB" sz="1000" b="0" noProof="0" dirty="0">
                          <a:solidFill>
                            <a:srgbClr val="2C3E50"/>
                          </a:solidFill>
                          <a:latin typeface="Calibri"/>
                          <a:ea typeface="Calibri"/>
                          <a:cs typeface="Calibri"/>
                        </a:rPr>
                        <a:t>0:45-1:30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Capability Heatmap Review</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Challenge pre-filled ratings, adjust priorities, approve capability focus areas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4133">
                <a:tc>
                  <a:txBody>
                    <a:bodyPr/>
                    <a:lstStyle/>
                    <a:p>
                      <a:pPr marL="0" indent="0">
                        <a:buNone/>
                      </a:pPr>
                      <a:r>
                        <a:rPr lang="en-GB" sz="1000" b="0" noProof="0" dirty="0">
                          <a:solidFill>
                            <a:srgbClr val="2C3E50"/>
                          </a:solidFill>
                          <a:latin typeface="Calibri"/>
                          <a:ea typeface="Calibri"/>
                          <a:cs typeface="Calibri"/>
                        </a:rPr>
                        <a:t>1:30-1:45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Break</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474133">
                <a:tc>
                  <a:txBody>
                    <a:bodyPr/>
                    <a:lstStyle/>
                    <a:p>
                      <a:pPr marL="0" indent="0">
                        <a:buNone/>
                      </a:pPr>
                      <a:r>
                        <a:rPr lang="en-GB" sz="1000" b="0" noProof="0" dirty="0">
                          <a:solidFill>
                            <a:srgbClr val="2C3E50"/>
                          </a:solidFill>
                          <a:latin typeface="Calibri"/>
                          <a:ea typeface="Calibri"/>
                          <a:cs typeface="Calibri"/>
                        </a:rPr>
                        <a:t>1:45-2:30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Operating Model &amp; Guardrails Review</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Review standardisation approach, challenge Do/Don't guardrails, approve Operating Model Intent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74133">
                <a:tc>
                  <a:txBody>
                    <a:bodyPr/>
                    <a:lstStyle/>
                    <a:p>
                      <a:pPr marL="0" indent="0">
                        <a:buNone/>
                      </a:pPr>
                      <a:r>
                        <a:rPr lang="en-GB" sz="1000" b="0" noProof="0" dirty="0">
                          <a:solidFill>
                            <a:srgbClr val="2C3E50"/>
                          </a:solidFill>
                          <a:latin typeface="Calibri"/>
                          <a:ea typeface="Calibri"/>
                          <a:cs typeface="Calibri"/>
                        </a:rPr>
                        <a:t>2:30-3:15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Guiding Principles Review</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Test decision principles with real examples, prioritise top principles, approve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474133">
                <a:tc>
                  <a:txBody>
                    <a:bodyPr/>
                    <a:lstStyle/>
                    <a:p>
                      <a:pPr marL="0" indent="0">
                        <a:buNone/>
                      </a:pPr>
                      <a:r>
                        <a:rPr lang="en-GB" sz="1000" b="0" noProof="0" dirty="0">
                          <a:solidFill>
                            <a:srgbClr val="2C3E50"/>
                          </a:solidFill>
                          <a:latin typeface="Calibri"/>
                          <a:ea typeface="Calibri"/>
                          <a:cs typeface="Calibri"/>
                        </a:rPr>
                        <a:t>3:15-3:45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Vision Alignment Charter Sign-off</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Final review of consolidated charter, approve for circulation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74133">
                <a:tc>
                  <a:txBody>
                    <a:bodyPr/>
                    <a:lstStyle/>
                    <a:p>
                      <a:pPr marL="0" indent="0">
                        <a:buNone/>
                      </a:pPr>
                      <a:r>
                        <a:rPr lang="en-GB" sz="1000" b="0" noProof="0" dirty="0">
                          <a:solidFill>
                            <a:srgbClr val="2C3E50"/>
                          </a:solidFill>
                          <a:latin typeface="Calibri"/>
                          <a:ea typeface="Calibri"/>
                          <a:cs typeface="Calibri"/>
                        </a:rPr>
                        <a:t>3:45-4:00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Wrap-up &amp; Next Steps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Confirm decisions, Phase 2 timing, communication plan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8"/>
                  </a:ext>
                </a:extLst>
              </a:tr>
            </a:tbl>
          </a:graphicData>
        </a:graphic>
      </p:graphicFrame>
      <p:sp>
        <p:nvSpPr>
          <p:cNvPr id="7" name="Text 4"/>
          <p:cNvSpPr/>
          <p:nvPr/>
        </p:nvSpPr>
        <p:spPr>
          <a:xfrm>
            <a:off x="609600" y="6543659"/>
            <a:ext cx="10972800" cy="243840"/>
          </a:xfrm>
          <a:prstGeom prst="rect">
            <a:avLst/>
          </a:prstGeom>
          <a:noFill/>
          <a:ln/>
        </p:spPr>
        <p:txBody>
          <a:bodyPr wrap="square" rtlCol="0" anchor="ctr"/>
          <a:lstStyle/>
          <a:p>
            <a:r>
              <a:rPr lang="en-GB" sz="1600" i="1" noProof="0" dirty="0">
                <a:solidFill>
                  <a:srgbClr val="333333"/>
                </a:solidFill>
                <a:latin typeface="Aptos"/>
              </a:rPr>
              <a:t>Attendees: Executive Sponsor, BU Leaders, CFO, CIO, Business Architect, Programme Manager</a:t>
            </a:r>
            <a:endParaRPr lang="en-GB" sz="1600" noProof="0" dirty="0">
              <a:latin typeface="Aptos"/>
            </a:endParaRPr>
          </a:p>
        </p:txBody>
      </p:sp>
      <p:sp>
        <p:nvSpPr>
          <p:cNvPr id="9" name="TextBox 8">
            <a:extLst>
              <a:ext uri="{FF2B5EF4-FFF2-40B4-BE49-F238E27FC236}">
                <a16:creationId xmlns:a16="http://schemas.microsoft.com/office/drawing/2014/main" id="{F8BF97F9-BEAD-44B9-BD22-E72336962649}"/>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1</a:t>
            </a:r>
          </a:p>
        </p:txBody>
      </p:sp>
      <p:sp>
        <p:nvSpPr>
          <p:cNvPr id="10" name="Rectangle 9">
            <a:extLst>
              <a:ext uri="{FF2B5EF4-FFF2-40B4-BE49-F238E27FC236}">
                <a16:creationId xmlns:a16="http://schemas.microsoft.com/office/drawing/2014/main" id="{F155D1F9-4878-4549-9E9D-DD1DF41A2610}"/>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2219568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487680"/>
            <a:ext cx="10972800" cy="609600"/>
          </a:xfrm>
          <a:prstGeom prst="rect">
            <a:avLst/>
          </a:prstGeom>
          <a:noFill/>
          <a:ln/>
        </p:spPr>
        <p:txBody>
          <a:bodyPr wrap="square" rtlCol="0" anchor="ctr"/>
          <a:lstStyle/>
          <a:p>
            <a:r>
              <a:rPr lang="en-GB" sz="2800" b="1" noProof="0" dirty="0">
                <a:solidFill>
                  <a:srgbClr val="1E2761"/>
                </a:solidFill>
                <a:latin typeface="Aptos"/>
              </a:rPr>
              <a:t>Phase 1: Executive Pre-Work Requirements</a:t>
            </a:r>
          </a:p>
        </p:txBody>
      </p:sp>
      <p:sp>
        <p:nvSpPr>
          <p:cNvPr id="3" name="Text 1"/>
          <p:cNvSpPr/>
          <p:nvPr/>
        </p:nvSpPr>
        <p:spPr>
          <a:xfrm>
            <a:off x="609600" y="1158240"/>
            <a:ext cx="10972800" cy="304800"/>
          </a:xfrm>
          <a:prstGeom prst="rect">
            <a:avLst/>
          </a:prstGeom>
          <a:noFill/>
          <a:ln/>
        </p:spPr>
        <p:txBody>
          <a:bodyPr wrap="square" rtlCol="0" anchor="ctr"/>
          <a:lstStyle/>
          <a:p>
            <a:r>
              <a:rPr lang="en-GB" sz="1400" i="1" noProof="0" dirty="0">
                <a:solidFill>
                  <a:srgbClr val="666666"/>
                </a:solidFill>
                <a:latin typeface="Aptos"/>
              </a:rPr>
              <a:t>Individual Functional Input | Required 1 Week Before Workshop</a:t>
            </a:r>
            <a:endParaRPr lang="en-GB" sz="1400" noProof="0" dirty="0">
              <a:solidFill>
                <a:srgbClr val="666666"/>
              </a:solidFill>
              <a:latin typeface="Aptos"/>
            </a:endParaRPr>
          </a:p>
        </p:txBody>
      </p:sp>
      <p:sp>
        <p:nvSpPr>
          <p:cNvPr id="4" name="Shape 2"/>
          <p:cNvSpPr/>
          <p:nvPr/>
        </p:nvSpPr>
        <p:spPr>
          <a:xfrm>
            <a:off x="609600" y="1463040"/>
            <a:ext cx="10972800" cy="548640"/>
          </a:xfrm>
          <a:prstGeom prst="rect">
            <a:avLst/>
          </a:prstGeom>
          <a:solidFill>
            <a:srgbClr val="FFF3E0"/>
          </a:solidFill>
          <a:ln w="25400">
            <a:solidFill>
              <a:srgbClr val="FF6F00"/>
            </a:solidFill>
            <a:prstDash val="solid"/>
          </a:ln>
        </p:spPr>
        <p:txBody>
          <a:bodyPr/>
          <a:lstStyle/>
          <a:p>
            <a:endParaRPr lang="en-GB" sz="2400" noProof="0" dirty="0"/>
          </a:p>
        </p:txBody>
      </p:sp>
      <p:sp>
        <p:nvSpPr>
          <p:cNvPr id="5" name="Text 3"/>
          <p:cNvSpPr/>
          <p:nvPr/>
        </p:nvSpPr>
        <p:spPr>
          <a:xfrm>
            <a:off x="853440" y="1554480"/>
            <a:ext cx="10485120" cy="365760"/>
          </a:xfrm>
          <a:prstGeom prst="rect">
            <a:avLst/>
          </a:prstGeom>
          <a:noFill/>
          <a:ln/>
        </p:spPr>
        <p:txBody>
          <a:bodyPr wrap="square" rtlCol="0" anchor="ctr"/>
          <a:lstStyle/>
          <a:p>
            <a:r>
              <a:rPr lang="en-GB" sz="1400" noProof="0" dirty="0">
                <a:solidFill>
                  <a:srgbClr val="333333"/>
                </a:solidFill>
                <a:latin typeface="Aptos"/>
              </a:rPr>
              <a:t>Note: Each executive provides input from THEIR functional perspective. Business Architect synthesizes ALL inputs into 3-5 strategic outcomes in Vision Alignment Charter.</a:t>
            </a:r>
          </a:p>
        </p:txBody>
      </p:sp>
      <p:sp>
        <p:nvSpPr>
          <p:cNvPr id="6" name="Text 4"/>
          <p:cNvSpPr/>
          <p:nvPr/>
        </p:nvSpPr>
        <p:spPr>
          <a:xfrm>
            <a:off x="609600" y="2064407"/>
            <a:ext cx="10972800" cy="304800"/>
          </a:xfrm>
          <a:prstGeom prst="rect">
            <a:avLst/>
          </a:prstGeom>
          <a:noFill/>
          <a:ln/>
        </p:spPr>
        <p:txBody>
          <a:bodyPr wrap="square" rtlCol="0" anchor="ctr"/>
          <a:lstStyle/>
          <a:p>
            <a:r>
              <a:rPr lang="en-GB" sz="1400" noProof="0" dirty="0">
                <a:solidFill>
                  <a:srgbClr val="666666"/>
                </a:solidFill>
                <a:latin typeface="Aptos"/>
              </a:rPr>
              <a:t>1. Strategic Context Review (30 minutes)</a:t>
            </a:r>
          </a:p>
        </p:txBody>
      </p:sp>
      <p:sp>
        <p:nvSpPr>
          <p:cNvPr id="7" name="Text 5"/>
          <p:cNvSpPr/>
          <p:nvPr/>
        </p:nvSpPr>
        <p:spPr>
          <a:xfrm>
            <a:off x="853440" y="2438400"/>
            <a:ext cx="10363200" cy="365760"/>
          </a:xfrm>
          <a:prstGeom prst="rect">
            <a:avLst/>
          </a:prstGeom>
          <a:noFill/>
          <a:ln/>
        </p:spPr>
        <p:txBody>
          <a:bodyPr wrap="square" rtlCol="0" anchor="ctr"/>
          <a:lstStyle/>
          <a:p>
            <a:r>
              <a:rPr lang="en-GB" sz="1467" noProof="0" dirty="0">
                <a:solidFill>
                  <a:srgbClr val="333333"/>
                </a:solidFill>
                <a:latin typeface="Aptos"/>
              </a:rPr>
              <a:t>   • Review strategic plan for </a:t>
            </a:r>
            <a:r>
              <a:rPr lang="en-GB" sz="1467" b="1" noProof="0" dirty="0">
                <a:solidFill>
                  <a:srgbClr val="333333"/>
                </a:solidFill>
                <a:latin typeface="Aptos"/>
              </a:rPr>
              <a:t>YOUR functional area</a:t>
            </a:r>
            <a:endParaRPr lang="en-GB" sz="1467" noProof="0" dirty="0">
              <a:latin typeface="Aptos"/>
            </a:endParaRPr>
          </a:p>
          <a:p>
            <a:r>
              <a:rPr lang="en-GB" sz="1467" noProof="0" dirty="0">
                <a:solidFill>
                  <a:srgbClr val="333333"/>
                </a:solidFill>
                <a:latin typeface="Aptos"/>
              </a:rPr>
              <a:t>   • Identify 2-3 strategic goals ERP should enable </a:t>
            </a:r>
            <a:r>
              <a:rPr lang="en-GB" sz="1467" b="1" noProof="0" dirty="0">
                <a:solidFill>
                  <a:srgbClr val="333333"/>
                </a:solidFill>
                <a:latin typeface="Aptos"/>
              </a:rPr>
              <a:t>in your domain</a:t>
            </a:r>
            <a:endParaRPr lang="en-GB" sz="1467" noProof="0" dirty="0">
              <a:latin typeface="Aptos"/>
            </a:endParaRPr>
          </a:p>
        </p:txBody>
      </p:sp>
      <p:sp>
        <p:nvSpPr>
          <p:cNvPr id="8" name="Text 6"/>
          <p:cNvSpPr/>
          <p:nvPr/>
        </p:nvSpPr>
        <p:spPr>
          <a:xfrm>
            <a:off x="609600" y="2901367"/>
            <a:ext cx="10972800" cy="304800"/>
          </a:xfrm>
          <a:prstGeom prst="rect">
            <a:avLst/>
          </a:prstGeom>
          <a:noFill/>
          <a:ln/>
        </p:spPr>
        <p:txBody>
          <a:bodyPr wrap="square" rtlCol="0" anchor="ctr"/>
          <a:lstStyle/>
          <a:p>
            <a:r>
              <a:rPr lang="en-GB" sz="1400" noProof="0" dirty="0">
                <a:solidFill>
                  <a:srgbClr val="666666"/>
                </a:solidFill>
                <a:latin typeface="Aptos"/>
              </a:rPr>
              <a:t>2. Current State Pain Points (30 minutes)</a:t>
            </a:r>
          </a:p>
        </p:txBody>
      </p:sp>
      <p:sp>
        <p:nvSpPr>
          <p:cNvPr id="9" name="Text 7"/>
          <p:cNvSpPr/>
          <p:nvPr/>
        </p:nvSpPr>
        <p:spPr>
          <a:xfrm>
            <a:off x="853440" y="3267127"/>
            <a:ext cx="10363200" cy="609600"/>
          </a:xfrm>
          <a:prstGeom prst="rect">
            <a:avLst/>
          </a:prstGeom>
          <a:noFill/>
          <a:ln/>
        </p:spPr>
        <p:txBody>
          <a:bodyPr wrap="square" rtlCol="0" anchor="ctr"/>
          <a:lstStyle/>
          <a:p>
            <a:r>
              <a:rPr lang="en-GB" sz="1467" noProof="0" dirty="0">
                <a:solidFill>
                  <a:srgbClr val="333333"/>
                </a:solidFill>
                <a:latin typeface="Aptos"/>
              </a:rPr>
              <a:t>   • Prepare 3-5 specific examples </a:t>
            </a:r>
            <a:r>
              <a:rPr lang="en-GB" sz="1467" b="1" noProof="0" dirty="0">
                <a:solidFill>
                  <a:srgbClr val="333333"/>
                </a:solidFill>
                <a:latin typeface="Aptos"/>
              </a:rPr>
              <a:t>from your function </a:t>
            </a:r>
            <a:r>
              <a:rPr lang="en-GB" sz="1467" noProof="0" dirty="0">
                <a:solidFill>
                  <a:srgbClr val="333333"/>
                </a:solidFill>
                <a:latin typeface="Aptos"/>
              </a:rPr>
              <a:t>with business impact
   • Quantify impact (cost, time, risk, lost revenue)
   • Identify root causes: process gaps, data quality, integration issues</a:t>
            </a:r>
            <a:endParaRPr lang="en-GB" sz="1467" noProof="0" dirty="0">
              <a:latin typeface="Aptos"/>
            </a:endParaRPr>
          </a:p>
        </p:txBody>
      </p:sp>
      <p:sp>
        <p:nvSpPr>
          <p:cNvPr id="10" name="Shape 8"/>
          <p:cNvSpPr/>
          <p:nvPr/>
        </p:nvSpPr>
        <p:spPr>
          <a:xfrm>
            <a:off x="853440" y="3937687"/>
            <a:ext cx="10363200" cy="548640"/>
          </a:xfrm>
          <a:prstGeom prst="rect">
            <a:avLst/>
          </a:prstGeom>
          <a:solidFill>
            <a:srgbClr val="1E2761"/>
          </a:solidFill>
          <a:ln/>
        </p:spPr>
        <p:txBody>
          <a:bodyPr/>
          <a:lstStyle/>
          <a:p>
            <a:endParaRPr lang="en-GB" sz="2400" noProof="0" dirty="0"/>
          </a:p>
        </p:txBody>
      </p:sp>
      <p:sp>
        <p:nvSpPr>
          <p:cNvPr id="11" name="Text 9"/>
          <p:cNvSpPr/>
          <p:nvPr/>
        </p:nvSpPr>
        <p:spPr>
          <a:xfrm>
            <a:off x="1036320" y="3998647"/>
            <a:ext cx="9997440" cy="426720"/>
          </a:xfrm>
          <a:prstGeom prst="rect">
            <a:avLst/>
          </a:prstGeom>
          <a:noFill/>
          <a:ln/>
        </p:spPr>
        <p:txBody>
          <a:bodyPr wrap="square" rtlCol="0" anchor="ctr"/>
          <a:lstStyle/>
          <a:p>
            <a:r>
              <a:rPr lang="en-GB" sz="1400" b="1" i="1" noProof="0" dirty="0">
                <a:solidFill>
                  <a:srgbClr val="FFFFFF"/>
                </a:solidFill>
                <a:latin typeface="Aptos"/>
              </a:rPr>
              <a:t>Example: CFO provides Finance pain points (month-end close 12 days), COO provides Ops pain points (8% order errors), CIO provides IT pain points (23 disconnected systems). BA receives 15-30+ total functional pain points from all executives.</a:t>
            </a:r>
            <a:endParaRPr lang="en-GB" sz="1400" b="1" noProof="0" dirty="0">
              <a:solidFill>
                <a:srgbClr val="FFFFFF"/>
              </a:solidFill>
              <a:latin typeface="Aptos"/>
            </a:endParaRPr>
          </a:p>
        </p:txBody>
      </p:sp>
      <p:sp>
        <p:nvSpPr>
          <p:cNvPr id="12" name="Text 10"/>
          <p:cNvSpPr/>
          <p:nvPr/>
        </p:nvSpPr>
        <p:spPr>
          <a:xfrm>
            <a:off x="609600" y="4486327"/>
            <a:ext cx="10972800" cy="304800"/>
          </a:xfrm>
          <a:prstGeom prst="rect">
            <a:avLst/>
          </a:prstGeom>
          <a:noFill/>
          <a:ln/>
        </p:spPr>
        <p:txBody>
          <a:bodyPr wrap="square" rtlCol="0" anchor="ctr"/>
          <a:lstStyle/>
          <a:p>
            <a:r>
              <a:rPr lang="en-GB" sz="1400" noProof="0" dirty="0">
                <a:solidFill>
                  <a:srgbClr val="666666"/>
                </a:solidFill>
                <a:latin typeface="Aptos"/>
              </a:rPr>
              <a:t>3. Future State Aspiration (20 minutes)</a:t>
            </a:r>
          </a:p>
        </p:txBody>
      </p:sp>
      <p:sp>
        <p:nvSpPr>
          <p:cNvPr id="13" name="Text 11"/>
          <p:cNvSpPr/>
          <p:nvPr/>
        </p:nvSpPr>
        <p:spPr>
          <a:xfrm>
            <a:off x="853440" y="4852087"/>
            <a:ext cx="10363200" cy="426720"/>
          </a:xfrm>
          <a:prstGeom prst="rect">
            <a:avLst/>
          </a:prstGeom>
          <a:noFill/>
          <a:ln/>
        </p:spPr>
        <p:txBody>
          <a:bodyPr wrap="square" rtlCol="0" anchor="ctr"/>
          <a:lstStyle/>
          <a:p>
            <a:r>
              <a:rPr lang="en-GB" sz="1467" noProof="0" dirty="0">
                <a:solidFill>
                  <a:srgbClr val="333333"/>
                </a:solidFill>
                <a:latin typeface="Aptos"/>
              </a:rPr>
              <a:t>   • Define future capabilities needed </a:t>
            </a:r>
            <a:r>
              <a:rPr lang="en-GB" sz="1467" b="1" noProof="0" dirty="0">
                <a:solidFill>
                  <a:srgbClr val="333333"/>
                </a:solidFill>
                <a:latin typeface="Aptos"/>
              </a:rPr>
              <a:t>in your domain
</a:t>
            </a:r>
            <a:r>
              <a:rPr lang="en-GB" sz="1467" noProof="0" dirty="0">
                <a:solidFill>
                  <a:srgbClr val="333333"/>
                </a:solidFill>
                <a:latin typeface="Aptos"/>
              </a:rPr>
              <a:t>   • Consider: What to standardise? What requires local flexibility?</a:t>
            </a:r>
            <a:endParaRPr lang="en-GB" sz="1467" noProof="0" dirty="0">
              <a:latin typeface="Aptos"/>
            </a:endParaRPr>
          </a:p>
        </p:txBody>
      </p:sp>
      <p:sp>
        <p:nvSpPr>
          <p:cNvPr id="14" name="Text 12"/>
          <p:cNvSpPr/>
          <p:nvPr/>
        </p:nvSpPr>
        <p:spPr>
          <a:xfrm>
            <a:off x="609600" y="5400727"/>
            <a:ext cx="10972800" cy="304800"/>
          </a:xfrm>
          <a:prstGeom prst="rect">
            <a:avLst/>
          </a:prstGeom>
          <a:noFill/>
          <a:ln/>
        </p:spPr>
        <p:txBody>
          <a:bodyPr wrap="square" rtlCol="0" anchor="ctr"/>
          <a:lstStyle/>
          <a:p>
            <a:r>
              <a:rPr lang="en-GB" sz="1400" noProof="0" dirty="0">
                <a:solidFill>
                  <a:srgbClr val="666666"/>
                </a:solidFill>
                <a:latin typeface="Aptos"/>
              </a:rPr>
              <a:t>4. Stakeholder Input (Optional, 30 minutes)</a:t>
            </a:r>
          </a:p>
        </p:txBody>
      </p:sp>
      <p:sp>
        <p:nvSpPr>
          <p:cNvPr id="15" name="Text 13"/>
          <p:cNvSpPr/>
          <p:nvPr/>
        </p:nvSpPr>
        <p:spPr>
          <a:xfrm>
            <a:off x="853440" y="5705527"/>
            <a:ext cx="10363200" cy="243840"/>
          </a:xfrm>
          <a:prstGeom prst="rect">
            <a:avLst/>
          </a:prstGeom>
          <a:noFill/>
          <a:ln/>
        </p:spPr>
        <p:txBody>
          <a:bodyPr wrap="square" rtlCol="0" anchor="ctr"/>
          <a:lstStyle/>
          <a:p>
            <a:r>
              <a:rPr lang="en-GB" sz="1467" noProof="0" dirty="0">
                <a:solidFill>
                  <a:srgbClr val="333333"/>
                </a:solidFill>
                <a:latin typeface="Aptos"/>
              </a:rPr>
              <a:t>   • Gather functional/regional viewpoints from your direct reports</a:t>
            </a:r>
            <a:endParaRPr lang="en-GB" sz="1467" noProof="0" dirty="0">
              <a:latin typeface="Aptos"/>
            </a:endParaRPr>
          </a:p>
        </p:txBody>
      </p:sp>
      <p:sp>
        <p:nvSpPr>
          <p:cNvPr id="16" name="Shape 14"/>
          <p:cNvSpPr/>
          <p:nvPr/>
        </p:nvSpPr>
        <p:spPr>
          <a:xfrm>
            <a:off x="609600" y="6018560"/>
            <a:ext cx="10972800" cy="731520"/>
          </a:xfrm>
          <a:prstGeom prst="rect">
            <a:avLst/>
          </a:prstGeom>
          <a:solidFill>
            <a:srgbClr val="E8F5E9"/>
          </a:solidFill>
          <a:ln w="25400">
            <a:solidFill>
              <a:srgbClr val="1E2761"/>
            </a:solidFill>
            <a:prstDash val="solid"/>
          </a:ln>
        </p:spPr>
        <p:txBody>
          <a:bodyPr/>
          <a:lstStyle/>
          <a:p>
            <a:endParaRPr lang="en-GB" sz="2400" noProof="0" dirty="0"/>
          </a:p>
        </p:txBody>
      </p:sp>
      <p:sp>
        <p:nvSpPr>
          <p:cNvPr id="17" name="Text 15"/>
          <p:cNvSpPr/>
          <p:nvPr/>
        </p:nvSpPr>
        <p:spPr>
          <a:xfrm>
            <a:off x="853440" y="6105884"/>
            <a:ext cx="10485120" cy="182880"/>
          </a:xfrm>
          <a:prstGeom prst="rect">
            <a:avLst/>
          </a:prstGeom>
          <a:noFill/>
          <a:ln/>
        </p:spPr>
        <p:txBody>
          <a:bodyPr wrap="square" rtlCol="0" anchor="ctr"/>
          <a:lstStyle/>
          <a:p>
            <a:r>
              <a:rPr lang="en-GB" sz="1467" b="1" noProof="0" dirty="0">
                <a:solidFill>
                  <a:srgbClr val="1E2761"/>
                </a:solidFill>
                <a:latin typeface="Aptos"/>
              </a:rPr>
              <a:t>Clarification: 3-5 Examples per Executive vs. 3-5 Strategic Outcomes in Charter</a:t>
            </a:r>
            <a:endParaRPr lang="en-GB" sz="1467" noProof="0" dirty="0">
              <a:latin typeface="Aptos"/>
            </a:endParaRPr>
          </a:p>
        </p:txBody>
      </p:sp>
      <p:sp>
        <p:nvSpPr>
          <p:cNvPr id="18" name="Text 16"/>
          <p:cNvSpPr/>
          <p:nvPr/>
        </p:nvSpPr>
        <p:spPr>
          <a:xfrm>
            <a:off x="853440" y="6323360"/>
            <a:ext cx="10485120" cy="365760"/>
          </a:xfrm>
          <a:prstGeom prst="rect">
            <a:avLst/>
          </a:prstGeom>
          <a:noFill/>
          <a:ln/>
        </p:spPr>
        <p:txBody>
          <a:bodyPr wrap="square" rtlCol="0" anchor="ctr"/>
          <a:lstStyle/>
          <a:p>
            <a:r>
              <a:rPr lang="en-GB" sz="1400" noProof="0" dirty="0">
                <a:solidFill>
                  <a:srgbClr val="333333"/>
                </a:solidFill>
                <a:latin typeface="Aptos"/>
              </a:rPr>
              <a:t>Pre-work: Each executive provides 3-5 functional examples → Many total inputs (15-30+)</a:t>
            </a:r>
            <a:endParaRPr lang="en-GB" sz="1400" noProof="0" dirty="0">
              <a:latin typeface="Aptos"/>
            </a:endParaRPr>
          </a:p>
          <a:p>
            <a:r>
              <a:rPr lang="en-GB" sz="1400" noProof="0" dirty="0">
                <a:solidFill>
                  <a:srgbClr val="333333"/>
                </a:solidFill>
                <a:latin typeface="Aptos"/>
              </a:rPr>
              <a:t>Charter: BA synthesizes into 3-5 strategic outcomes → Few enterprise themes</a:t>
            </a:r>
            <a:endParaRPr lang="en-GB" sz="1400" noProof="0" dirty="0">
              <a:latin typeface="Aptos"/>
            </a:endParaRPr>
          </a:p>
        </p:txBody>
      </p:sp>
      <p:sp>
        <p:nvSpPr>
          <p:cNvPr id="20" name="TextBox 19">
            <a:extLst>
              <a:ext uri="{FF2B5EF4-FFF2-40B4-BE49-F238E27FC236}">
                <a16:creationId xmlns:a16="http://schemas.microsoft.com/office/drawing/2014/main" id="{B2C5C89C-D347-4694-8C6E-6A37D5216058}"/>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1</a:t>
            </a:r>
          </a:p>
        </p:txBody>
      </p:sp>
      <p:sp>
        <p:nvSpPr>
          <p:cNvPr id="21" name="Rectangle 20">
            <a:extLst>
              <a:ext uri="{FF2B5EF4-FFF2-40B4-BE49-F238E27FC236}">
                <a16:creationId xmlns:a16="http://schemas.microsoft.com/office/drawing/2014/main" id="{D39AD5D2-E3B4-43E1-B778-EF324D38C205}"/>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416771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00" name="Title"/>
          <p:cNvSpPr txBox="1"/>
          <p:nvPr/>
        </p:nvSpPr>
        <p:spPr>
          <a:xfrm>
            <a:off x="635000" y="254000"/>
            <a:ext cx="10922000" cy="571500"/>
          </a:xfrm>
          <a:prstGeom prst="rect">
            <a:avLst/>
          </a:prstGeom>
          <a:noFill/>
          <a:ln>
            <a:noFill/>
          </a:ln>
        </p:spPr>
        <p:txBody>
          <a:bodyPr wrap="square" lIns="0" tIns="0" rIns="0" bIns="0" anchor="b"/>
          <a:lstStyle/>
          <a:p>
            <a:pPr>
              <a:buNone/>
            </a:pPr>
            <a:r>
              <a:rPr lang="en-GB" sz="2800" b="1" dirty="0">
                <a:solidFill>
                  <a:srgbClr val="1B2A4A"/>
                </a:solidFill>
                <a:latin typeface="Calibri"/>
              </a:rPr>
              <a:t>Why Strategic Alignment Matters</a:t>
            </a:r>
          </a:p>
        </p:txBody>
      </p:sp>
      <p:sp>
        <p:nvSpPr>
          <p:cNvPr id="201" name="AccentLine"/>
          <p:cNvSpPr/>
          <p:nvPr/>
        </p:nvSpPr>
        <p:spPr>
          <a:xfrm>
            <a:off x="635000" y="863600"/>
            <a:ext cx="7620000" cy="25000"/>
          </a:xfrm>
          <a:prstGeom prst="rect">
            <a:avLst/>
          </a:prstGeom>
          <a:solidFill>
            <a:srgbClr val="3A87C6"/>
          </a:solidFill>
          <a:ln>
            <a:noFill/>
          </a:ln>
        </p:spPr>
        <p:txBody>
          <a:bodyPr/>
          <a:lstStyle/>
          <a:p>
            <a:endParaRPr lang="en-GB"/>
          </a:p>
        </p:txBody>
      </p:sp>
      <p:sp>
        <p:nvSpPr>
          <p:cNvPr id="202" name="LeftContent"/>
          <p:cNvSpPr txBox="1"/>
          <p:nvPr/>
        </p:nvSpPr>
        <p:spPr>
          <a:xfrm>
            <a:off x="635000" y="1041400"/>
            <a:ext cx="5334000" cy="4826000"/>
          </a:xfrm>
          <a:prstGeom prst="rect">
            <a:avLst/>
          </a:prstGeom>
          <a:noFill/>
          <a:ln>
            <a:noFill/>
          </a:ln>
        </p:spPr>
        <p:txBody>
          <a:bodyPr wrap="square" lIns="0" tIns="0" rIns="0" bIns="0" anchor="t"/>
          <a:lstStyle/>
          <a:p>
            <a:pPr marL="0" indent="0">
              <a:spcAft>
                <a:spcPts val="400"/>
              </a:spcAft>
              <a:buNone/>
            </a:pPr>
            <a:r>
              <a:rPr lang="en-GB" sz="1600" b="1" dirty="0">
                <a:solidFill>
                  <a:srgbClr val="2E86C1"/>
                </a:solidFill>
                <a:latin typeface="Calibri"/>
              </a:rPr>
              <a:t>The Challenge</a:t>
            </a:r>
          </a:p>
          <a:p>
            <a:pPr marL="0" indent="0">
              <a:spcAft>
                <a:spcPts val="400"/>
              </a:spcAft>
              <a:buNone/>
            </a:pPr>
            <a:r>
              <a:rPr lang="en-GB" sz="1400" b="1" dirty="0">
                <a:solidFill>
                  <a:srgbClr val="1B2A4A"/>
                </a:solidFill>
                <a:latin typeface="Calibri"/>
              </a:rPr>
              <a:t>Purpose: </a:t>
            </a:r>
            <a:r>
              <a:rPr lang="en-GB" sz="1400" dirty="0">
                <a:solidFill>
                  <a:srgbClr val="2C3E50"/>
                </a:solidFill>
                <a:latin typeface="Calibri"/>
              </a:rPr>
              <a:t>Confirm a shared, executive-led approach to keep the ERP programme aligned to strategy and measurable value.</a:t>
            </a:r>
          </a:p>
          <a:p>
            <a:pPr marL="0" indent="0">
              <a:spcAft>
                <a:spcPts val="400"/>
              </a:spcAft>
              <a:buNone/>
            </a:pPr>
            <a:r>
              <a:rPr lang="en-GB" sz="1400" dirty="0">
                <a:solidFill>
                  <a:srgbClr val="2C3E50"/>
                </a:solidFill>
                <a:latin typeface="Calibri"/>
              </a:rPr>
              <a:t>Many ERP programmes underdeliver due to weak alignment with strategic goals.</a:t>
            </a:r>
          </a:p>
          <a:p>
            <a:pPr marL="0" indent="0">
              <a:spcAft>
                <a:spcPts val="400"/>
              </a:spcAft>
              <a:buNone/>
            </a:pPr>
            <a:r>
              <a:rPr lang="en-GB" sz="1400" b="1" dirty="0">
                <a:solidFill>
                  <a:srgbClr val="C00000"/>
                </a:solidFill>
                <a:latin typeface="Calibri"/>
              </a:rPr>
              <a:t>Risk: </a:t>
            </a:r>
            <a:r>
              <a:rPr lang="en-GB" sz="1400" dirty="0">
                <a:solidFill>
                  <a:srgbClr val="2C3E50"/>
                </a:solidFill>
                <a:latin typeface="Calibri"/>
              </a:rPr>
              <a:t>Scope creep, “IT project” perception, and unrealised benefits.</a:t>
            </a:r>
          </a:p>
        </p:txBody>
      </p:sp>
      <p:sp>
        <p:nvSpPr>
          <p:cNvPr id="203" name="Divider"/>
          <p:cNvSpPr/>
          <p:nvPr/>
        </p:nvSpPr>
        <p:spPr>
          <a:xfrm>
            <a:off x="6159500" y="1041400"/>
            <a:ext cx="12700" cy="3810000"/>
          </a:xfrm>
          <a:prstGeom prst="rect">
            <a:avLst/>
          </a:prstGeom>
          <a:solidFill>
            <a:srgbClr val="DEE2E6"/>
          </a:solidFill>
          <a:ln>
            <a:noFill/>
          </a:ln>
        </p:spPr>
        <p:txBody>
          <a:bodyPr/>
          <a:lstStyle/>
          <a:p>
            <a:endParaRPr lang="en-GB"/>
          </a:p>
        </p:txBody>
      </p:sp>
      <p:sp>
        <p:nvSpPr>
          <p:cNvPr id="204" name="RightContent"/>
          <p:cNvSpPr txBox="1"/>
          <p:nvPr/>
        </p:nvSpPr>
        <p:spPr>
          <a:xfrm>
            <a:off x="6350000" y="1041400"/>
            <a:ext cx="5334000" cy="4826000"/>
          </a:xfrm>
          <a:prstGeom prst="rect">
            <a:avLst/>
          </a:prstGeom>
          <a:noFill/>
          <a:ln>
            <a:noFill/>
          </a:ln>
        </p:spPr>
        <p:txBody>
          <a:bodyPr wrap="square" lIns="0" tIns="0" rIns="0" bIns="0" anchor="t"/>
          <a:lstStyle/>
          <a:p>
            <a:pPr marL="0" indent="0">
              <a:spcAft>
                <a:spcPts val="400"/>
              </a:spcAft>
              <a:buNone/>
            </a:pPr>
            <a:r>
              <a:rPr lang="en-GB" sz="1600" b="1" dirty="0">
                <a:solidFill>
                  <a:srgbClr val="2E86C1"/>
                </a:solidFill>
                <a:latin typeface="Calibri"/>
              </a:rPr>
              <a:t>Strategic Alignment Ensures</a:t>
            </a:r>
          </a:p>
          <a:p>
            <a:pPr marL="285750" indent="-228600">
              <a:lnSpc>
                <a:spcPct val="120000"/>
              </a:lnSpc>
              <a:spcAft>
                <a:spcPts val="300"/>
              </a:spcAft>
              <a:buClr>
                <a:srgbClr val="92D050"/>
              </a:buClr>
              <a:buFont typeface="Wingdings"/>
              <a:buChar char="ü"/>
            </a:pPr>
            <a:r>
              <a:rPr lang="en-GB" sz="1400" dirty="0">
                <a:solidFill>
                  <a:srgbClr val="2C3E50"/>
                </a:solidFill>
                <a:latin typeface="Calibri"/>
              </a:rPr>
              <a:t>ERP delivery supports business transformation</a:t>
            </a:r>
          </a:p>
          <a:p>
            <a:pPr marL="285750" indent="-228600">
              <a:lnSpc>
                <a:spcPct val="120000"/>
              </a:lnSpc>
              <a:spcAft>
                <a:spcPts val="300"/>
              </a:spcAft>
              <a:buClr>
                <a:srgbClr val="92D050"/>
              </a:buClr>
              <a:buFont typeface="Wingdings"/>
              <a:buChar char="ü"/>
            </a:pPr>
            <a:r>
              <a:rPr lang="en-GB" sz="1400" dirty="0">
                <a:solidFill>
                  <a:srgbClr val="2C3E50"/>
                </a:solidFill>
                <a:latin typeface="Calibri"/>
              </a:rPr>
              <a:t>Clear accountability and executive ownership</a:t>
            </a:r>
          </a:p>
          <a:p>
            <a:pPr marL="285750" indent="-228600">
              <a:lnSpc>
                <a:spcPct val="120000"/>
              </a:lnSpc>
              <a:spcAft>
                <a:spcPts val="400"/>
              </a:spcAft>
              <a:buClr>
                <a:srgbClr val="92D050"/>
              </a:buClr>
              <a:buFont typeface="Wingdings"/>
              <a:buChar char="ü"/>
            </a:pPr>
            <a:r>
              <a:rPr lang="en-GB" sz="1400" dirty="0">
                <a:solidFill>
                  <a:srgbClr val="2C3E50"/>
                </a:solidFill>
                <a:latin typeface="Calibri"/>
              </a:rPr>
              <a:t>Benefits and ROI are identified, measured, and realised</a:t>
            </a:r>
          </a:p>
          <a:p>
            <a:pPr marL="0" indent="0">
              <a:spcBef>
                <a:spcPts val="200"/>
              </a:spcBef>
              <a:spcAft>
                <a:spcPts val="200"/>
              </a:spcAft>
              <a:buNone/>
            </a:pPr>
            <a:r>
              <a:rPr lang="en-GB" sz="1400" b="1" dirty="0">
                <a:solidFill>
                  <a:srgbClr val="2E86C1"/>
                </a:solidFill>
                <a:latin typeface="Calibri"/>
              </a:rPr>
              <a:t>Without alignment: </a:t>
            </a:r>
            <a:r>
              <a:rPr lang="en-GB" sz="1400" dirty="0">
                <a:solidFill>
                  <a:srgbClr val="2C3E50"/>
                </a:solidFill>
                <a:latin typeface="Calibri"/>
              </a:rPr>
              <a:t>ERP becomes a technology project.</a:t>
            </a:r>
          </a:p>
          <a:p>
            <a:pPr marL="0" indent="0">
              <a:spcAft>
                <a:spcPts val="200"/>
              </a:spcAft>
              <a:buNone/>
            </a:pPr>
            <a:r>
              <a:rPr lang="en-GB" sz="1400" b="1" dirty="0">
                <a:solidFill>
                  <a:srgbClr val="92D050"/>
                </a:solidFill>
                <a:latin typeface="Calibri"/>
              </a:rPr>
              <a:t>With alignment: </a:t>
            </a:r>
            <a:r>
              <a:rPr lang="en-GB" sz="1400" dirty="0">
                <a:solidFill>
                  <a:srgbClr val="2C3E50"/>
                </a:solidFill>
                <a:latin typeface="Calibri"/>
              </a:rPr>
              <a:t>ERP drives measurable business value.</a:t>
            </a:r>
          </a:p>
        </p:txBody>
      </p:sp>
      <p:sp>
        <p:nvSpPr>
          <p:cNvPr id="205" name="Footer"/>
          <p:cNvSpPr txBox="1"/>
          <p:nvPr/>
        </p:nvSpPr>
        <p:spPr>
          <a:xfrm>
            <a:off x="635000" y="6502400"/>
            <a:ext cx="6350000" cy="254000"/>
          </a:xfrm>
          <a:prstGeom prst="rect">
            <a:avLst/>
          </a:prstGeom>
          <a:noFill/>
          <a:ln>
            <a:noFill/>
          </a:ln>
        </p:spPr>
        <p:txBody>
          <a:bodyPr wrap="square" lIns="0" tIns="0" rIns="0" bIns="0" anchor="b"/>
          <a:lstStyle/>
          <a:p>
            <a:pPr>
              <a:buNone/>
            </a:pPr>
            <a:r>
              <a:rPr lang="en-GB" sz="900" dirty="0">
                <a:solidFill>
                  <a:srgbClr val="7F8C8D"/>
                </a:solidFill>
                <a:latin typeface="Calibri"/>
              </a:rPr>
              <a:t>Programme Lifecycle · Pre-Programme · Strategic Alignment</a:t>
            </a:r>
          </a:p>
        </p:txBody>
      </p:sp>
      <p:sp>
        <p:nvSpPr>
          <p:cNvPr id="206" name="BottomBar"/>
          <p:cNvSpPr/>
          <p:nvPr/>
        </p:nvSpPr>
        <p:spPr>
          <a:xfrm>
            <a:off x="0" y="6756400"/>
            <a:ext cx="12192000" cy="101600"/>
          </a:xfrm>
          <a:prstGeom prst="rect">
            <a:avLst/>
          </a:prstGeom>
          <a:solidFill>
            <a:srgbClr val="3A87C6"/>
          </a:solidFill>
          <a:ln>
            <a:noFill/>
          </a:ln>
        </p:spPr>
        <p:txBody>
          <a:bodyPr/>
          <a:lstStyle/>
          <a:p>
            <a:endParaRPr lang="en-GB"/>
          </a:p>
        </p:txBody>
      </p:sp>
    </p:spTree>
    <p:extLst>
      <p:ext uri="{BB962C8B-B14F-4D97-AF65-F5344CB8AC3E}">
        <p14:creationId xmlns:p14="http://schemas.microsoft.com/office/powerpoint/2010/main" val="144706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487680"/>
            <a:ext cx="10972800" cy="609600"/>
          </a:xfrm>
          <a:prstGeom prst="rect">
            <a:avLst/>
          </a:prstGeom>
          <a:noFill/>
          <a:ln/>
        </p:spPr>
        <p:txBody>
          <a:bodyPr wrap="square" rtlCol="0" anchor="ctr"/>
          <a:lstStyle/>
          <a:p>
            <a:r>
              <a:rPr lang="en-GB" sz="2800" b="1" noProof="0" dirty="0">
                <a:solidFill>
                  <a:srgbClr val="1E2761"/>
                </a:solidFill>
                <a:latin typeface="Aptos"/>
              </a:rPr>
              <a:t>Phase 1: Business Architect Pre-Workshop Synthesis Work</a:t>
            </a:r>
          </a:p>
        </p:txBody>
      </p:sp>
      <p:sp>
        <p:nvSpPr>
          <p:cNvPr id="3" name="Text 1"/>
          <p:cNvSpPr/>
          <p:nvPr/>
        </p:nvSpPr>
        <p:spPr>
          <a:xfrm>
            <a:off x="609600" y="1158240"/>
            <a:ext cx="10972800" cy="304800"/>
          </a:xfrm>
          <a:prstGeom prst="rect">
            <a:avLst/>
          </a:prstGeom>
          <a:noFill/>
          <a:ln/>
        </p:spPr>
        <p:txBody>
          <a:bodyPr wrap="square" rtlCol="0" anchor="ctr"/>
          <a:lstStyle/>
          <a:p>
            <a:r>
              <a:rPr lang="en-GB" sz="1400" i="1" noProof="0" dirty="0">
                <a:solidFill>
                  <a:srgbClr val="666666"/>
                </a:solidFill>
                <a:latin typeface="Aptos"/>
              </a:rPr>
              <a:t>Completed 3 Days Before Workshop | 1-2 Days of BA Effort</a:t>
            </a:r>
            <a:endParaRPr lang="en-GB" sz="1400" noProof="0" dirty="0">
              <a:solidFill>
                <a:srgbClr val="666666"/>
              </a:solidFill>
              <a:latin typeface="Aptos"/>
            </a:endParaRPr>
          </a:p>
        </p:txBody>
      </p:sp>
      <p:sp>
        <p:nvSpPr>
          <p:cNvPr id="4" name="Text 2"/>
          <p:cNvSpPr/>
          <p:nvPr/>
        </p:nvSpPr>
        <p:spPr>
          <a:xfrm>
            <a:off x="609600" y="1524000"/>
            <a:ext cx="10972800" cy="304800"/>
          </a:xfrm>
          <a:prstGeom prst="rect">
            <a:avLst/>
          </a:prstGeom>
          <a:noFill/>
          <a:ln/>
        </p:spPr>
        <p:txBody>
          <a:bodyPr wrap="square" rtlCol="0" anchor="ctr"/>
          <a:lstStyle/>
          <a:p>
            <a:r>
              <a:rPr lang="en-GB" sz="1600" i="1" noProof="0" dirty="0">
                <a:solidFill>
                  <a:srgbClr val="1E2761"/>
                </a:solidFill>
                <a:latin typeface="Aptos"/>
              </a:rPr>
              <a:t>Purpose: Synthesize diverse executive inputs into coherent draft artifacts for review</a:t>
            </a:r>
            <a:endParaRPr lang="en-GB" sz="1600" noProof="0" dirty="0">
              <a:latin typeface="Aptos"/>
            </a:endParaRPr>
          </a:p>
        </p:txBody>
      </p:sp>
      <p:sp>
        <p:nvSpPr>
          <p:cNvPr id="5" name="Text 3"/>
          <p:cNvSpPr/>
          <p:nvPr/>
        </p:nvSpPr>
        <p:spPr>
          <a:xfrm>
            <a:off x="609599" y="1865166"/>
            <a:ext cx="10972800" cy="243840"/>
          </a:xfrm>
          <a:prstGeom prst="rect">
            <a:avLst/>
          </a:prstGeom>
          <a:noFill/>
          <a:ln/>
        </p:spPr>
        <p:txBody>
          <a:bodyPr wrap="square" rtlCol="0" anchor="ctr"/>
          <a:lstStyle/>
          <a:p>
            <a:r>
              <a:rPr lang="en-GB" sz="1600" b="1" noProof="0" dirty="0">
                <a:solidFill>
                  <a:srgbClr val="1E2761"/>
                </a:solidFill>
                <a:latin typeface="Aptos"/>
              </a:rPr>
              <a:t>1. Synthesize Strategic Intent (3-5 strategic outcomes)</a:t>
            </a:r>
            <a:endParaRPr lang="en-GB" sz="1600" noProof="0" dirty="0">
              <a:latin typeface="Aptos"/>
            </a:endParaRPr>
          </a:p>
        </p:txBody>
      </p:sp>
      <p:sp>
        <p:nvSpPr>
          <p:cNvPr id="6" name="Text 4"/>
          <p:cNvSpPr/>
          <p:nvPr/>
        </p:nvSpPr>
        <p:spPr>
          <a:xfrm>
            <a:off x="851335" y="2647164"/>
            <a:ext cx="5333176" cy="426720"/>
          </a:xfrm>
          <a:prstGeom prst="rect">
            <a:avLst/>
          </a:prstGeom>
          <a:noFill/>
          <a:ln/>
        </p:spPr>
        <p:txBody>
          <a:bodyPr wrap="square" rtlCol="0" anchor="ctr"/>
          <a:lstStyle/>
          <a:p>
            <a:r>
              <a:rPr lang="en-GB" sz="1600" noProof="0" dirty="0">
                <a:solidFill>
                  <a:srgbClr val="333333"/>
                </a:solidFill>
                <a:latin typeface="Aptos"/>
              </a:rPr>
              <a:t>Review ALL executive pre-work</a:t>
            </a:r>
            <a:endParaRPr lang="en-GB" sz="1600" noProof="0" dirty="0">
              <a:latin typeface="Aptos"/>
            </a:endParaRPr>
          </a:p>
          <a:p>
            <a:r>
              <a:rPr lang="en-GB" sz="1600" noProof="0" dirty="0">
                <a:solidFill>
                  <a:srgbClr val="333333"/>
                </a:solidFill>
                <a:latin typeface="Aptos"/>
              </a:rPr>
              <a:t>Identify themes across multiple functions</a:t>
            </a:r>
            <a:endParaRPr lang="en-GB" sz="1600" noProof="0" dirty="0">
              <a:latin typeface="Aptos"/>
            </a:endParaRPr>
          </a:p>
          <a:p>
            <a:r>
              <a:rPr lang="en-GB" sz="1600" noProof="0" dirty="0">
                <a:solidFill>
                  <a:srgbClr val="333333"/>
                </a:solidFill>
                <a:latin typeface="Aptos"/>
              </a:rPr>
              <a:t>Consolidate into 3-5 overarching enterprise outcomes</a:t>
            </a:r>
            <a:endParaRPr lang="en-GB" sz="1600" noProof="0" dirty="0">
              <a:latin typeface="Aptos"/>
            </a:endParaRPr>
          </a:p>
          <a:p>
            <a:r>
              <a:rPr lang="en-GB" sz="1600" noProof="0" dirty="0">
                <a:solidFill>
                  <a:srgbClr val="333333"/>
                </a:solidFill>
                <a:latin typeface="Aptos"/>
              </a:rPr>
              <a:t>Example: Synthesize 'financial consolidation', 'supply chain visibility', 'customer 360' into 'Single source of truth across all business processes'</a:t>
            </a:r>
            <a:endParaRPr lang="en-GB" sz="1600" noProof="0" dirty="0">
              <a:latin typeface="Aptos"/>
            </a:endParaRPr>
          </a:p>
        </p:txBody>
      </p:sp>
      <p:sp>
        <p:nvSpPr>
          <p:cNvPr id="7" name="Text 5"/>
          <p:cNvSpPr/>
          <p:nvPr/>
        </p:nvSpPr>
        <p:spPr>
          <a:xfrm>
            <a:off x="609601" y="3633329"/>
            <a:ext cx="5189835" cy="243840"/>
          </a:xfrm>
          <a:prstGeom prst="rect">
            <a:avLst/>
          </a:prstGeom>
          <a:noFill/>
          <a:ln/>
        </p:spPr>
        <p:txBody>
          <a:bodyPr wrap="square" rtlCol="0" anchor="ctr"/>
          <a:lstStyle/>
          <a:p>
            <a:r>
              <a:rPr lang="en-GB" sz="1600" b="1" noProof="0" dirty="0">
                <a:solidFill>
                  <a:srgbClr val="1E2761"/>
                </a:solidFill>
                <a:latin typeface="Aptos"/>
              </a:rPr>
              <a:t>2. Pre-Fill Business Capability &amp; Process Heatmap</a:t>
            </a:r>
            <a:endParaRPr lang="en-GB" sz="1600" noProof="0" dirty="0">
              <a:latin typeface="Aptos"/>
            </a:endParaRPr>
          </a:p>
        </p:txBody>
      </p:sp>
      <p:sp>
        <p:nvSpPr>
          <p:cNvPr id="8" name="Text 6"/>
          <p:cNvSpPr/>
          <p:nvPr/>
        </p:nvSpPr>
        <p:spPr>
          <a:xfrm>
            <a:off x="851335" y="4280142"/>
            <a:ext cx="5036615" cy="426720"/>
          </a:xfrm>
          <a:prstGeom prst="rect">
            <a:avLst/>
          </a:prstGeom>
          <a:noFill/>
          <a:ln/>
        </p:spPr>
        <p:txBody>
          <a:bodyPr wrap="square" rtlCol="0" anchor="ctr"/>
          <a:lstStyle/>
          <a:p>
            <a:r>
              <a:rPr lang="en-GB" sz="1600" noProof="0" dirty="0">
                <a:solidFill>
                  <a:srgbClr val="333333"/>
                </a:solidFill>
                <a:latin typeface="Aptos"/>
              </a:rPr>
              <a:t>Consolidate functional pain points into capability view</a:t>
            </a:r>
            <a:endParaRPr lang="en-GB" sz="1600" noProof="0" dirty="0">
              <a:latin typeface="Aptos"/>
            </a:endParaRPr>
          </a:p>
          <a:p>
            <a:r>
              <a:rPr lang="en-GB" sz="1600" noProof="0" dirty="0">
                <a:solidFill>
                  <a:srgbClr val="333333"/>
                </a:solidFill>
                <a:latin typeface="Aptos"/>
              </a:rPr>
              <a:t>Rate Current State (Red/Amber/Green) based on inputs</a:t>
            </a:r>
            <a:endParaRPr lang="en-GB" sz="1600" noProof="0" dirty="0">
              <a:latin typeface="Aptos"/>
            </a:endParaRPr>
          </a:p>
          <a:p>
            <a:r>
              <a:rPr lang="en-GB" sz="1600" noProof="0" dirty="0">
                <a:solidFill>
                  <a:srgbClr val="333333"/>
                </a:solidFill>
                <a:latin typeface="Aptos"/>
              </a:rPr>
              <a:t>Propose Future Target ambition (Good Enough/Optimised)</a:t>
            </a:r>
            <a:endParaRPr lang="en-GB" sz="1600" noProof="0" dirty="0">
              <a:latin typeface="Aptos"/>
            </a:endParaRPr>
          </a:p>
          <a:p>
            <a:r>
              <a:rPr lang="en-GB" sz="1600" noProof="0" dirty="0">
                <a:solidFill>
                  <a:srgbClr val="333333"/>
                </a:solidFill>
                <a:latin typeface="Aptos"/>
              </a:rPr>
              <a:t>Prioritise by strategic value + gap size</a:t>
            </a:r>
            <a:endParaRPr lang="en-GB" sz="1600" noProof="0" dirty="0">
              <a:latin typeface="Aptos"/>
            </a:endParaRPr>
          </a:p>
        </p:txBody>
      </p:sp>
      <p:sp>
        <p:nvSpPr>
          <p:cNvPr id="9" name="Text 7"/>
          <p:cNvSpPr/>
          <p:nvPr/>
        </p:nvSpPr>
        <p:spPr>
          <a:xfrm>
            <a:off x="609599" y="5130449"/>
            <a:ext cx="5189837" cy="243840"/>
          </a:xfrm>
          <a:prstGeom prst="rect">
            <a:avLst/>
          </a:prstGeom>
          <a:noFill/>
          <a:ln/>
        </p:spPr>
        <p:txBody>
          <a:bodyPr wrap="square" rtlCol="0" anchor="ctr"/>
          <a:lstStyle/>
          <a:p>
            <a:r>
              <a:rPr lang="en-GB" sz="1600" b="1" noProof="0" dirty="0">
                <a:solidFill>
                  <a:srgbClr val="1E2761"/>
                </a:solidFill>
                <a:latin typeface="Aptos"/>
              </a:rPr>
              <a:t>3. Draft Operating Model Intent &amp; Guardrails</a:t>
            </a:r>
            <a:endParaRPr lang="en-GB" sz="1600" noProof="0" dirty="0">
              <a:latin typeface="Aptos"/>
            </a:endParaRPr>
          </a:p>
        </p:txBody>
      </p:sp>
      <p:sp>
        <p:nvSpPr>
          <p:cNvPr id="10" name="Text 8"/>
          <p:cNvSpPr/>
          <p:nvPr/>
        </p:nvSpPr>
        <p:spPr>
          <a:xfrm>
            <a:off x="851335" y="5525226"/>
            <a:ext cx="5612073" cy="426720"/>
          </a:xfrm>
          <a:prstGeom prst="rect">
            <a:avLst/>
          </a:prstGeom>
          <a:noFill/>
          <a:ln/>
        </p:spPr>
        <p:txBody>
          <a:bodyPr wrap="square" rtlCol="0" anchor="ctr"/>
          <a:lstStyle/>
          <a:p>
            <a:r>
              <a:rPr lang="en-GB" sz="1600" noProof="0" dirty="0">
                <a:solidFill>
                  <a:srgbClr val="333333"/>
                </a:solidFill>
                <a:latin typeface="Aptos"/>
              </a:rPr>
              <a:t>Propose standardisation approach across functions</a:t>
            </a:r>
            <a:endParaRPr lang="en-GB" sz="1600" noProof="0" dirty="0">
              <a:latin typeface="Aptos"/>
            </a:endParaRPr>
          </a:p>
          <a:p>
            <a:r>
              <a:rPr lang="en-GB" sz="1600" noProof="0" dirty="0">
                <a:solidFill>
                  <a:srgbClr val="333333"/>
                </a:solidFill>
                <a:latin typeface="Aptos"/>
              </a:rPr>
              <a:t>Draft Do/Don't guardrails for Process, Data, Org, Tech, Change</a:t>
            </a:r>
            <a:endParaRPr lang="en-GB" sz="1600" noProof="0" dirty="0">
              <a:latin typeface="Aptos"/>
            </a:endParaRPr>
          </a:p>
          <a:p>
            <a:r>
              <a:rPr lang="en-GB" sz="1600" noProof="0" dirty="0">
                <a:solidFill>
                  <a:srgbClr val="333333"/>
                </a:solidFill>
                <a:latin typeface="Aptos"/>
              </a:rPr>
              <a:t>Identify where standardisation vs. flexibility applies</a:t>
            </a:r>
            <a:endParaRPr lang="en-GB" sz="1600" noProof="0" dirty="0">
              <a:latin typeface="Aptos"/>
            </a:endParaRPr>
          </a:p>
        </p:txBody>
      </p:sp>
      <p:sp>
        <p:nvSpPr>
          <p:cNvPr id="11" name="Text 9"/>
          <p:cNvSpPr/>
          <p:nvPr/>
        </p:nvSpPr>
        <p:spPr>
          <a:xfrm>
            <a:off x="6463408" y="1922555"/>
            <a:ext cx="5328542" cy="243840"/>
          </a:xfrm>
          <a:prstGeom prst="rect">
            <a:avLst/>
          </a:prstGeom>
          <a:noFill/>
          <a:ln/>
        </p:spPr>
        <p:txBody>
          <a:bodyPr wrap="square" rtlCol="0" anchor="ctr"/>
          <a:lstStyle/>
          <a:p>
            <a:r>
              <a:rPr lang="en-GB" sz="1600" b="1" noProof="0" dirty="0">
                <a:solidFill>
                  <a:srgbClr val="1E2761"/>
                </a:solidFill>
                <a:latin typeface="Aptos"/>
              </a:rPr>
              <a:t>4. Draft Guiding Principles (8-10 decision principles)</a:t>
            </a:r>
            <a:endParaRPr lang="en-GB" sz="1600" noProof="0" dirty="0">
              <a:latin typeface="Aptos"/>
            </a:endParaRPr>
          </a:p>
        </p:txBody>
      </p:sp>
      <p:sp>
        <p:nvSpPr>
          <p:cNvPr id="12" name="Text 10"/>
          <p:cNvSpPr/>
          <p:nvPr/>
        </p:nvSpPr>
        <p:spPr>
          <a:xfrm>
            <a:off x="6707249" y="2554018"/>
            <a:ext cx="4489164" cy="426720"/>
          </a:xfrm>
          <a:prstGeom prst="rect">
            <a:avLst/>
          </a:prstGeom>
          <a:noFill/>
          <a:ln/>
        </p:spPr>
        <p:txBody>
          <a:bodyPr wrap="square" rtlCol="0" anchor="ctr"/>
          <a:lstStyle/>
          <a:p>
            <a:r>
              <a:rPr lang="en-GB" sz="1600" noProof="0" dirty="0">
                <a:solidFill>
                  <a:srgbClr val="333333"/>
                </a:solidFill>
                <a:latin typeface="Aptos"/>
              </a:rPr>
              <a:t>Create principles with Do This / Avoid This / Guidance</a:t>
            </a:r>
            <a:endParaRPr lang="en-GB" sz="1600" noProof="0" dirty="0">
              <a:latin typeface="Aptos"/>
            </a:endParaRPr>
          </a:p>
          <a:p>
            <a:r>
              <a:rPr lang="en-GB" sz="1600" noProof="0" dirty="0">
                <a:solidFill>
                  <a:srgbClr val="333333"/>
                </a:solidFill>
                <a:latin typeface="Aptos"/>
              </a:rPr>
              <a:t>Test principles against known decision scenarios</a:t>
            </a:r>
            <a:endParaRPr lang="en-GB" sz="1600" noProof="0" dirty="0">
              <a:latin typeface="Aptos"/>
            </a:endParaRPr>
          </a:p>
          <a:p>
            <a:r>
              <a:rPr lang="en-GB" sz="1600" noProof="0" dirty="0">
                <a:solidFill>
                  <a:srgbClr val="333333"/>
                </a:solidFill>
                <a:latin typeface="Aptos"/>
              </a:rPr>
              <a:t>Prioritise principles by decision frequency/impact</a:t>
            </a:r>
            <a:endParaRPr lang="en-GB" sz="1600" noProof="0" dirty="0">
              <a:latin typeface="Aptos"/>
            </a:endParaRPr>
          </a:p>
        </p:txBody>
      </p:sp>
      <p:sp>
        <p:nvSpPr>
          <p:cNvPr id="13" name="Text 11"/>
          <p:cNvSpPr/>
          <p:nvPr/>
        </p:nvSpPr>
        <p:spPr>
          <a:xfrm>
            <a:off x="6463408" y="3642607"/>
            <a:ext cx="4753232" cy="243840"/>
          </a:xfrm>
          <a:prstGeom prst="rect">
            <a:avLst/>
          </a:prstGeom>
          <a:noFill/>
          <a:ln/>
        </p:spPr>
        <p:txBody>
          <a:bodyPr wrap="square" rtlCol="0" anchor="ctr"/>
          <a:lstStyle/>
          <a:p>
            <a:r>
              <a:rPr lang="en-GB" sz="1600" b="1" noProof="0" dirty="0">
                <a:solidFill>
                  <a:srgbClr val="1E2761"/>
                </a:solidFill>
                <a:latin typeface="Aptos"/>
              </a:rPr>
              <a:t>5. Compile DRAFT Vision Alignment Charter</a:t>
            </a:r>
            <a:endParaRPr lang="en-GB" sz="1600" noProof="0" dirty="0">
              <a:latin typeface="Aptos"/>
            </a:endParaRPr>
          </a:p>
        </p:txBody>
      </p:sp>
      <p:sp>
        <p:nvSpPr>
          <p:cNvPr id="14" name="Text 12"/>
          <p:cNvSpPr/>
          <p:nvPr/>
        </p:nvSpPr>
        <p:spPr>
          <a:xfrm>
            <a:off x="6707249" y="4304682"/>
            <a:ext cx="4489164" cy="426720"/>
          </a:xfrm>
          <a:prstGeom prst="rect">
            <a:avLst/>
          </a:prstGeom>
          <a:noFill/>
          <a:ln/>
        </p:spPr>
        <p:txBody>
          <a:bodyPr wrap="square" rtlCol="0" anchor="ctr"/>
          <a:lstStyle/>
          <a:p>
            <a:r>
              <a:rPr lang="en-GB" sz="1600" noProof="0" dirty="0">
                <a:solidFill>
                  <a:srgbClr val="333333"/>
                </a:solidFill>
                <a:latin typeface="Aptos"/>
              </a:rPr>
              <a:t>Consolidate all sections into 2-3 page document</a:t>
            </a:r>
            <a:endParaRPr lang="en-GB" sz="1600" noProof="0" dirty="0">
              <a:latin typeface="Aptos"/>
            </a:endParaRPr>
          </a:p>
          <a:p>
            <a:r>
              <a:rPr lang="en-GB" sz="1600" noProof="0" dirty="0">
                <a:solidFill>
                  <a:srgbClr val="333333"/>
                </a:solidFill>
                <a:latin typeface="Aptos"/>
              </a:rPr>
              <a:t>Link strategic outcomes to success measures with KPIs</a:t>
            </a:r>
            <a:endParaRPr lang="en-GB" sz="1600" noProof="0" dirty="0">
              <a:latin typeface="Aptos"/>
            </a:endParaRPr>
          </a:p>
          <a:p>
            <a:r>
              <a:rPr lang="en-GB" sz="1600" noProof="0" dirty="0">
                <a:solidFill>
                  <a:srgbClr val="333333"/>
                </a:solidFill>
                <a:latin typeface="Aptos"/>
              </a:rPr>
              <a:t>Define scope boundaries (in/out of scope)</a:t>
            </a:r>
            <a:endParaRPr lang="en-GB" sz="1600" noProof="0" dirty="0">
              <a:latin typeface="Aptos"/>
            </a:endParaRPr>
          </a:p>
          <a:p>
            <a:r>
              <a:rPr lang="en-GB" sz="1600" noProof="0" dirty="0">
                <a:solidFill>
                  <a:srgbClr val="333333"/>
                </a:solidFill>
                <a:latin typeface="Aptos"/>
              </a:rPr>
              <a:t>Mark clearly as 'DRAFT FOR EXECUTIVE REVIEW'</a:t>
            </a:r>
            <a:endParaRPr lang="en-GB" sz="1600" noProof="0" dirty="0">
              <a:latin typeface="Aptos"/>
            </a:endParaRPr>
          </a:p>
        </p:txBody>
      </p:sp>
      <p:sp>
        <p:nvSpPr>
          <p:cNvPr id="15" name="Shape 13"/>
          <p:cNvSpPr/>
          <p:nvPr/>
        </p:nvSpPr>
        <p:spPr>
          <a:xfrm>
            <a:off x="851335" y="6190324"/>
            <a:ext cx="10652044" cy="506128"/>
          </a:xfrm>
          <a:prstGeom prst="rect">
            <a:avLst/>
          </a:prstGeom>
          <a:solidFill>
            <a:srgbClr val="1E2761"/>
          </a:solidFill>
          <a:ln/>
        </p:spPr>
        <p:txBody>
          <a:bodyPr/>
          <a:lstStyle/>
          <a:p>
            <a:endParaRPr lang="en-GB" sz="1600" noProof="0" dirty="0"/>
          </a:p>
        </p:txBody>
      </p:sp>
      <p:sp>
        <p:nvSpPr>
          <p:cNvPr id="16" name="Text 14"/>
          <p:cNvSpPr/>
          <p:nvPr/>
        </p:nvSpPr>
        <p:spPr>
          <a:xfrm>
            <a:off x="853440" y="6207207"/>
            <a:ext cx="10485120" cy="472361"/>
          </a:xfrm>
          <a:prstGeom prst="rect">
            <a:avLst/>
          </a:prstGeom>
          <a:noFill/>
          <a:ln/>
        </p:spPr>
        <p:txBody>
          <a:bodyPr wrap="square" rtlCol="0" anchor="ctr"/>
          <a:lstStyle/>
          <a:p>
            <a:pPr algn="ctr"/>
            <a:r>
              <a:rPr lang="en-GB" sz="1400" b="1" noProof="0" dirty="0">
                <a:solidFill>
                  <a:srgbClr val="FFFFFF"/>
                </a:solidFill>
                <a:latin typeface="Aptos"/>
              </a:rPr>
              <a:t>Timeline: Executive pre-work due Friday → BA synthesis Mon-Wed → DRAFT artifacts distributed Thursday → Workshop following week</a:t>
            </a:r>
          </a:p>
        </p:txBody>
      </p:sp>
      <p:sp>
        <p:nvSpPr>
          <p:cNvPr id="18" name="TextBox 17">
            <a:extLst>
              <a:ext uri="{FF2B5EF4-FFF2-40B4-BE49-F238E27FC236}">
                <a16:creationId xmlns:a16="http://schemas.microsoft.com/office/drawing/2014/main" id="{752577C9-299C-44D1-A337-96825A654924}"/>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1</a:t>
            </a:r>
          </a:p>
        </p:txBody>
      </p:sp>
      <p:sp>
        <p:nvSpPr>
          <p:cNvPr id="19" name="Rectangle 18">
            <a:extLst>
              <a:ext uri="{FF2B5EF4-FFF2-40B4-BE49-F238E27FC236}">
                <a16:creationId xmlns:a16="http://schemas.microsoft.com/office/drawing/2014/main" id="{FFB74EDD-D0EA-44F2-B865-C15E6FB69C03}"/>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1335975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365760"/>
            <a:ext cx="10972800" cy="609600"/>
          </a:xfrm>
          <a:prstGeom prst="rect">
            <a:avLst/>
          </a:prstGeom>
          <a:noFill/>
          <a:ln/>
        </p:spPr>
        <p:txBody>
          <a:bodyPr wrap="square" rtlCol="0" anchor="ctr"/>
          <a:lstStyle/>
          <a:p>
            <a:pPr defTabSz="1219170"/>
            <a:r>
              <a:rPr lang="en-GB" sz="2800" b="1" noProof="0" dirty="0">
                <a:solidFill>
                  <a:srgbClr val="1E2761"/>
                </a:solidFill>
                <a:latin typeface="Aptos"/>
              </a:rPr>
              <a:t>Phase 1 Output: Operating Model Guardrails Example</a:t>
            </a:r>
          </a:p>
        </p:txBody>
      </p:sp>
      <p:sp>
        <p:nvSpPr>
          <p:cNvPr id="3" name="Text 1"/>
          <p:cNvSpPr/>
          <p:nvPr/>
        </p:nvSpPr>
        <p:spPr>
          <a:xfrm>
            <a:off x="609600" y="1036320"/>
            <a:ext cx="10972800" cy="365760"/>
          </a:xfrm>
          <a:prstGeom prst="rect">
            <a:avLst/>
          </a:prstGeom>
          <a:noFill/>
          <a:ln/>
        </p:spPr>
        <p:txBody>
          <a:bodyPr wrap="square" rtlCol="0" anchor="ctr"/>
          <a:lstStyle/>
          <a:p>
            <a:pPr defTabSz="1219170"/>
            <a:r>
              <a:rPr lang="en-GB" sz="1400" i="1" noProof="0" dirty="0">
                <a:solidFill>
                  <a:srgbClr val="666666"/>
                </a:solidFill>
                <a:latin typeface="Aptos"/>
              </a:rPr>
              <a:t>Created in Phase 1 Workshop (2:00-2:45) | Referenced throughout Phases 3-5</a:t>
            </a:r>
            <a:endParaRPr lang="en-GB" sz="1400" noProof="0" dirty="0">
              <a:solidFill>
                <a:srgbClr val="666666"/>
              </a:solidFill>
              <a:latin typeface="Aptos"/>
            </a:endParaRPr>
          </a:p>
        </p:txBody>
      </p:sp>
      <p:graphicFrame>
        <p:nvGraphicFramePr>
          <p:cNvPr id="6" name="Table 0"/>
          <p:cNvGraphicFramePr>
            <a:graphicFrameLocks noGrp="1"/>
          </p:cNvGraphicFramePr>
          <p:nvPr/>
        </p:nvGraphicFramePr>
        <p:xfrm>
          <a:off x="609600" y="1584960"/>
          <a:ext cx="10972800" cy="5120640"/>
        </p:xfrm>
        <a:graphic>
          <a:graphicData uri="http://schemas.openxmlformats.org/drawingml/2006/table">
            <a:tbl>
              <a:tblPr/>
              <a:tblGrid>
                <a:gridCol w="1828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853440">
                <a:tc>
                  <a:txBody>
                    <a:bodyPr/>
                    <a:lstStyle/>
                    <a:p>
                      <a:pPr marL="0" indent="0">
                        <a:buNone/>
                      </a:pPr>
                      <a:r>
                        <a:rPr lang="en-GB" sz="1000" b="1" noProof="0" dirty="0">
                          <a:solidFill>
                            <a:srgbClr val="FFFFFF"/>
                          </a:solidFill>
                          <a:latin typeface="Calibri"/>
                          <a:ea typeface="Calibri"/>
                          <a:cs typeface="Calibri"/>
                        </a:rPr>
                        <a:t>Area</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 Do This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 Don't Do This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extLst>
                  <a:ext uri="{0D108BD9-81ED-4DB2-BD59-A6C34878D82A}">
                    <a16:rowId xmlns:a16="http://schemas.microsoft.com/office/drawing/2014/main" val="10000"/>
                  </a:ext>
                </a:extLst>
              </a:tr>
              <a:tr h="853440">
                <a:tc>
                  <a:txBody>
                    <a:bodyPr/>
                    <a:lstStyle/>
                    <a:p>
                      <a:pPr marL="0" indent="0">
                        <a:buNone/>
                      </a:pPr>
                      <a:r>
                        <a:rPr lang="en-GB" sz="1000" b="0" noProof="0" dirty="0">
                          <a:solidFill>
                            <a:srgbClr val="2C3E50"/>
                          </a:solidFill>
                          <a:latin typeface="Calibri"/>
                          <a:ea typeface="Calibri"/>
                          <a:cs typeface="Calibri"/>
                        </a:rPr>
                        <a:t>Process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Adopt standard platform processes wherever possible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Design custom workflows just because "we've always done it that way"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53440">
                <a:tc>
                  <a:txBody>
                    <a:bodyPr/>
                    <a:lstStyle/>
                    <a:p>
                      <a:pPr marL="0" indent="0">
                        <a:buNone/>
                      </a:pPr>
                      <a:r>
                        <a:rPr lang="en-GB" sz="1000" b="0" noProof="0" dirty="0">
                          <a:solidFill>
                            <a:srgbClr val="2C3E50"/>
                          </a:solidFill>
                          <a:latin typeface="Calibri"/>
                          <a:ea typeface="Calibri"/>
                          <a:cs typeface="Calibri"/>
                        </a:rPr>
                        <a:t>Data</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Use shared ERP master data and reporting models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Keep offline Excel trackers or siloed reports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853440">
                <a:tc>
                  <a:txBody>
                    <a:bodyPr/>
                    <a:lstStyle/>
                    <a:p>
                      <a:pPr marL="0" indent="0">
                        <a:buNone/>
                      </a:pPr>
                      <a:r>
                        <a:rPr lang="en-GB" sz="1000" b="0" noProof="0" dirty="0">
                          <a:solidFill>
                            <a:srgbClr val="2C3E50"/>
                          </a:solidFill>
                          <a:latin typeface="Calibri"/>
                          <a:ea typeface="Calibri"/>
                          <a:cs typeface="Calibri"/>
                        </a:rPr>
                        <a:t>Organisation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Define clear process and benefit owners upfront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Start design before roles and responsibilities are agreed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53440">
                <a:tc>
                  <a:txBody>
                    <a:bodyPr/>
                    <a:lstStyle/>
                    <a:p>
                      <a:pPr marL="0" indent="0">
                        <a:buNone/>
                      </a:pPr>
                      <a:r>
                        <a:rPr lang="en-GB" sz="1000" b="0" noProof="0" dirty="0">
                          <a:solidFill>
                            <a:srgbClr val="2C3E50"/>
                          </a:solidFill>
                          <a:latin typeface="Calibri"/>
                          <a:ea typeface="Calibri"/>
                          <a:cs typeface="Calibri"/>
                        </a:rPr>
                        <a:t>Technology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Use configuration and standard tools first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Build custom code unless it enables true differentiation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853440">
                <a:tc>
                  <a:txBody>
                    <a:bodyPr/>
                    <a:lstStyle/>
                    <a:p>
                      <a:pPr marL="0" indent="0">
                        <a:buNone/>
                      </a:pPr>
                      <a:r>
                        <a:rPr lang="en-GB" sz="1000" b="0" noProof="0" dirty="0">
                          <a:solidFill>
                            <a:srgbClr val="2C3E50"/>
                          </a:solidFill>
                          <a:latin typeface="Calibri"/>
                          <a:ea typeface="Calibri"/>
                          <a:cs typeface="Calibri"/>
                        </a:rPr>
                        <a:t>Change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Route change requests through the Design Authority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Circumvent governance or "just make it work" locally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63657AE2-6C70-4842-BB5B-D85A3D796830}"/>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1</a:t>
            </a:r>
          </a:p>
        </p:txBody>
      </p:sp>
      <p:sp>
        <p:nvSpPr>
          <p:cNvPr id="7" name="Rectangle 6">
            <a:extLst>
              <a:ext uri="{FF2B5EF4-FFF2-40B4-BE49-F238E27FC236}">
                <a16:creationId xmlns:a16="http://schemas.microsoft.com/office/drawing/2014/main" id="{F4974F7F-3FD7-484D-8CE9-6ADA7A5732A7}"/>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3995928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90170"/>
            <a:ext cx="10972800" cy="609600"/>
          </a:xfrm>
          <a:prstGeom prst="rect">
            <a:avLst/>
          </a:prstGeom>
          <a:noFill/>
          <a:ln/>
        </p:spPr>
        <p:txBody>
          <a:bodyPr wrap="square" rtlCol="0" anchor="ctr"/>
          <a:lstStyle/>
          <a:p>
            <a:pPr defTabSz="1219170"/>
            <a:r>
              <a:rPr lang="en-GB" sz="2800" b="1" noProof="0" dirty="0">
                <a:solidFill>
                  <a:srgbClr val="1E2761"/>
                </a:solidFill>
                <a:latin typeface="Aptos"/>
              </a:rPr>
              <a:t>Phase 1 Output: Guiding Principles Matrix Example</a:t>
            </a:r>
          </a:p>
        </p:txBody>
      </p:sp>
      <p:sp>
        <p:nvSpPr>
          <p:cNvPr id="3" name="Text 1"/>
          <p:cNvSpPr/>
          <p:nvPr/>
        </p:nvSpPr>
        <p:spPr>
          <a:xfrm>
            <a:off x="609600" y="542290"/>
            <a:ext cx="10972800" cy="365760"/>
          </a:xfrm>
          <a:prstGeom prst="rect">
            <a:avLst/>
          </a:prstGeom>
          <a:noFill/>
          <a:ln/>
        </p:spPr>
        <p:txBody>
          <a:bodyPr wrap="square" rtlCol="0" anchor="ctr"/>
          <a:lstStyle/>
          <a:p>
            <a:pPr defTabSz="1219170"/>
            <a:r>
              <a:rPr lang="en-GB" sz="1400" i="1" noProof="0" dirty="0">
                <a:solidFill>
                  <a:srgbClr val="666666"/>
                </a:solidFill>
                <a:latin typeface="Aptos"/>
              </a:rPr>
              <a:t>Created in Phase 1 Workshop (2:45-3:30) | Applied in Phase 3 &amp; 4 Design Authority</a:t>
            </a:r>
            <a:endParaRPr lang="en-GB" sz="1400" noProof="0" dirty="0">
              <a:solidFill>
                <a:srgbClr val="666666"/>
              </a:solidFill>
              <a:latin typeface="Aptos"/>
            </a:endParaRPr>
          </a:p>
        </p:txBody>
      </p:sp>
      <p:graphicFrame>
        <p:nvGraphicFramePr>
          <p:cNvPr id="8" name="Table 0"/>
          <p:cNvGraphicFramePr>
            <a:graphicFrameLocks noGrp="1"/>
          </p:cNvGraphicFramePr>
          <p:nvPr/>
        </p:nvGraphicFramePr>
        <p:xfrm>
          <a:off x="304800" y="804834"/>
          <a:ext cx="11734800" cy="5962996"/>
        </p:xfrm>
        <a:graphic>
          <a:graphicData uri="http://schemas.openxmlformats.org/drawingml/2006/table">
            <a:tbl>
              <a:tblPr/>
              <a:tblGrid>
                <a:gridCol w="455144">
                  <a:extLst>
                    <a:ext uri="{9D8B030D-6E8A-4147-A177-3AD203B41FA5}">
                      <a16:colId xmlns:a16="http://schemas.microsoft.com/office/drawing/2014/main" val="20000"/>
                    </a:ext>
                  </a:extLst>
                </a:gridCol>
                <a:gridCol w="2297581">
                  <a:extLst>
                    <a:ext uri="{9D8B030D-6E8A-4147-A177-3AD203B41FA5}">
                      <a16:colId xmlns:a16="http://schemas.microsoft.com/office/drawing/2014/main" val="20001"/>
                    </a:ext>
                  </a:extLst>
                </a:gridCol>
                <a:gridCol w="3390900">
                  <a:extLst>
                    <a:ext uri="{9D8B030D-6E8A-4147-A177-3AD203B41FA5}">
                      <a16:colId xmlns:a16="http://schemas.microsoft.com/office/drawing/2014/main" val="20002"/>
                    </a:ext>
                  </a:extLst>
                </a:gridCol>
                <a:gridCol w="2705100">
                  <a:extLst>
                    <a:ext uri="{9D8B030D-6E8A-4147-A177-3AD203B41FA5}">
                      <a16:colId xmlns:a16="http://schemas.microsoft.com/office/drawing/2014/main" val="20003"/>
                    </a:ext>
                  </a:extLst>
                </a:gridCol>
                <a:gridCol w="2886075">
                  <a:extLst>
                    <a:ext uri="{9D8B030D-6E8A-4147-A177-3AD203B41FA5}">
                      <a16:colId xmlns:a16="http://schemas.microsoft.com/office/drawing/2014/main" val="20004"/>
                    </a:ext>
                  </a:extLst>
                </a:gridCol>
              </a:tblGrid>
              <a:tr h="476596">
                <a:tc>
                  <a:txBody>
                    <a:bodyPr/>
                    <a:lstStyle/>
                    <a:p>
                      <a:pPr marL="0" indent="0">
                        <a:buNone/>
                      </a:pPr>
                      <a:r>
                        <a:rPr lang="en-GB" sz="1000" b="1" noProof="0" dirty="0">
                          <a:solidFill>
                            <a:srgbClr val="FFFFFF"/>
                          </a:solidFill>
                          <a:latin typeface="Calibri"/>
                          <a:ea typeface="Calibri"/>
                          <a:cs typeface="Calibri"/>
                        </a:rPr>
                        <a: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Principle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 Do This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 Avoid This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Guidance / Reminder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extLst>
                  <a:ext uri="{0D108BD9-81ED-4DB2-BD59-A6C34878D82A}">
                    <a16:rowId xmlns:a16="http://schemas.microsoft.com/office/drawing/2014/main" val="10000"/>
                  </a:ext>
                </a:extLst>
              </a:tr>
              <a:tr h="476596">
                <a:tc>
                  <a:txBody>
                    <a:bodyPr/>
                    <a:lstStyle/>
                    <a:p>
                      <a:pPr marL="0" indent="0">
                        <a:buNone/>
                      </a:pPr>
                      <a:r>
                        <a:rPr lang="en-GB" sz="1000" b="0" noProof="0" dirty="0">
                          <a:solidFill>
                            <a:srgbClr val="2C3E50"/>
                          </a:solidFill>
                          <a:latin typeface="Calibri"/>
                          <a:ea typeface="Calibri"/>
                          <a:cs typeface="Calibri"/>
                        </a:rPr>
                        <a:t>1</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Value-led decisions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Prioritise scope that directly supports measurable business outcomes.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Approving features that lack a clear benefit or KPI linkage.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Focus on initiatives with traceable value — not "nice-to-haves."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6596">
                <a:tc>
                  <a:txBody>
                    <a:bodyPr/>
                    <a:lstStyle/>
                    <a:p>
                      <a:pPr marL="0" indent="0">
                        <a:buNone/>
                      </a:pPr>
                      <a:r>
                        <a:rPr lang="en-GB" sz="1000" b="0" noProof="0" dirty="0">
                          <a:solidFill>
                            <a:srgbClr val="2C3E50"/>
                          </a:solidFill>
                          <a:latin typeface="Calibri"/>
                          <a:ea typeface="Calibri"/>
                          <a:cs typeface="Calibri"/>
                        </a:rPr>
                        <a:t>2</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Fit-to-standard by default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Use standard platform capabilities where requirements are met.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Customising without strong justification.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Reduces cost and risk; custom only where essential.</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476596">
                <a:tc>
                  <a:txBody>
                    <a:bodyPr/>
                    <a:lstStyle/>
                    <a:p>
                      <a:pPr marL="0" indent="0">
                        <a:buNone/>
                      </a:pPr>
                      <a:r>
                        <a:rPr lang="en-GB" sz="1000" b="0" noProof="0" dirty="0">
                          <a:solidFill>
                            <a:srgbClr val="2C3E50"/>
                          </a:solidFill>
                          <a:latin typeface="Calibri"/>
                          <a:ea typeface="Calibri"/>
                          <a:cs typeface="Calibri"/>
                        </a:rPr>
                        <a:t>3</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Standardise where possible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Adopt common processes across regions/functions.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Allowing unnecessary local variations.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Standardisation enables scale and efficiency.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6596">
                <a:tc>
                  <a:txBody>
                    <a:bodyPr/>
                    <a:lstStyle/>
                    <a:p>
                      <a:pPr marL="0" indent="0">
                        <a:buNone/>
                      </a:pPr>
                      <a:r>
                        <a:rPr lang="en-GB" sz="1000" b="0" noProof="0" dirty="0">
                          <a:solidFill>
                            <a:srgbClr val="2C3E50"/>
                          </a:solidFill>
                          <a:latin typeface="Calibri"/>
                          <a:ea typeface="Calibri"/>
                          <a:cs typeface="Calibri"/>
                        </a:rPr>
                        <a:t>4</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Controls and compliance are non-negotiable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Ensure segregation of duties, auditability, and control frameworks are in place.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Overriding controls for convenience or speed.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Compliance takes precedence over local workarounds.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476596">
                <a:tc>
                  <a:txBody>
                    <a:bodyPr/>
                    <a:lstStyle/>
                    <a:p>
                      <a:pPr marL="0" indent="0">
                        <a:buNone/>
                      </a:pPr>
                      <a:r>
                        <a:rPr lang="en-GB" sz="1000" b="0" noProof="0" dirty="0">
                          <a:solidFill>
                            <a:srgbClr val="2C3E50"/>
                          </a:solidFill>
                          <a:latin typeface="Calibri"/>
                          <a:ea typeface="Calibri"/>
                          <a:cs typeface="Calibri"/>
                        </a:rPr>
                        <a:t>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Data quality is owned by the business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Define, cleanse, and validate data in business functions.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Relying on IT to fix data issues post-load.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Ownership must sit with those who know the data.</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76596">
                <a:tc>
                  <a:txBody>
                    <a:bodyPr/>
                    <a:lstStyle/>
                    <a:p>
                      <a:pPr marL="0" indent="0">
                        <a:buNone/>
                      </a:pPr>
                      <a:r>
                        <a:rPr lang="en-GB" sz="1000" b="0" noProof="0" dirty="0">
                          <a:solidFill>
                            <a:srgbClr val="2C3E50"/>
                          </a:solidFill>
                          <a:latin typeface="Calibri"/>
                          <a:ea typeface="Calibri"/>
                          <a:cs typeface="Calibri"/>
                        </a:rPr>
                        <a:t>6</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Make trade-offs explicit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Adjust scope, cost, or timeline when changes arise.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Adding scope without impact assessment.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All additions have implications — make them visible.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476596">
                <a:tc>
                  <a:txBody>
                    <a:bodyPr/>
                    <a:lstStyle/>
                    <a:p>
                      <a:pPr marL="0" indent="0">
                        <a:buNone/>
                      </a:pPr>
                      <a:r>
                        <a:rPr lang="en-GB" sz="1000" b="0" noProof="0" dirty="0">
                          <a:solidFill>
                            <a:srgbClr val="2C3E50"/>
                          </a:solidFill>
                          <a:latin typeface="Calibri"/>
                          <a:ea typeface="Calibri"/>
                          <a:cs typeface="Calibri"/>
                        </a:rPr>
                        <a:t>7</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Decisions are made once, then implemented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Use governance forums to make and record decisions.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Reopening settled decisions informally.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Protect delivery pace by avoiding re-litigation.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76596">
                <a:tc>
                  <a:txBody>
                    <a:bodyPr/>
                    <a:lstStyle/>
                    <a:p>
                      <a:pPr marL="0" indent="0">
                        <a:buNone/>
                      </a:pPr>
                      <a:r>
                        <a:rPr lang="en-GB" sz="1000" b="0" noProof="0" dirty="0">
                          <a:solidFill>
                            <a:srgbClr val="2C3E50"/>
                          </a:solidFill>
                          <a:latin typeface="Calibri"/>
                          <a:ea typeface="Calibri"/>
                          <a:cs typeface="Calibri"/>
                        </a:rPr>
                        <a:t>8</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Design for the target operating model</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Align decisions to the future business model, not current ways of working.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Replicating legacy structures or manual steps.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Design forward — support transformation goals.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8"/>
                  </a:ext>
                </a:extLst>
              </a:tr>
              <a:tr h="476596">
                <a:tc>
                  <a:txBody>
                    <a:bodyPr/>
                    <a:lstStyle/>
                    <a:p>
                      <a:pPr marL="0" indent="0">
                        <a:buNone/>
                      </a:pPr>
                      <a:r>
                        <a:rPr lang="en-GB" sz="1000" b="0" noProof="0" dirty="0">
                          <a:solidFill>
                            <a:srgbClr val="2C3E50"/>
                          </a:solidFill>
                          <a:latin typeface="Calibri"/>
                          <a:ea typeface="Calibri"/>
                          <a:cs typeface="Calibri"/>
                        </a:rPr>
                        <a:t>9</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Adoption is part of the solution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Consider user readiness, training, and change impact in all phases.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Assuming go-live means "done."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 solution is only successful if it's adopted.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76596">
                <a:tc>
                  <a:txBody>
                    <a:bodyPr/>
                    <a:lstStyle/>
                    <a:p>
                      <a:pPr marL="0" indent="0">
                        <a:buNone/>
                      </a:pPr>
                      <a:r>
                        <a:rPr lang="en-GB" sz="1000" b="0" noProof="0" dirty="0">
                          <a:solidFill>
                            <a:srgbClr val="2C3E50"/>
                          </a:solidFill>
                          <a:latin typeface="Calibri"/>
                          <a:ea typeface="Calibri"/>
                          <a:cs typeface="Calibri"/>
                        </a:rPr>
                        <a:t>10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Security and resilience by design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Embed access, controls, and recovery into early design.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Treating security as a post-go-live activity.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Security is foundational — not a retrofit.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10"/>
                  </a:ext>
                </a:extLst>
              </a:tr>
            </a:tbl>
          </a:graphicData>
        </a:graphic>
      </p:graphicFrame>
      <p:sp>
        <p:nvSpPr>
          <p:cNvPr id="5" name="TextBox 4">
            <a:extLst>
              <a:ext uri="{FF2B5EF4-FFF2-40B4-BE49-F238E27FC236}">
                <a16:creationId xmlns:a16="http://schemas.microsoft.com/office/drawing/2014/main" id="{E9258847-9CE1-4AAC-9BE9-12B3299BDF9E}"/>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1</a:t>
            </a:r>
          </a:p>
        </p:txBody>
      </p:sp>
      <p:sp>
        <p:nvSpPr>
          <p:cNvPr id="6" name="Rectangle 5">
            <a:extLst>
              <a:ext uri="{FF2B5EF4-FFF2-40B4-BE49-F238E27FC236}">
                <a16:creationId xmlns:a16="http://schemas.microsoft.com/office/drawing/2014/main" id="{5CB42BDF-A4F2-455C-8768-72C850950F99}"/>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4102907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487680"/>
            <a:ext cx="10972800" cy="731520"/>
          </a:xfrm>
          <a:prstGeom prst="rect">
            <a:avLst/>
          </a:prstGeom>
          <a:noFill/>
          <a:ln/>
        </p:spPr>
        <p:txBody>
          <a:bodyPr wrap="square" rtlCol="0" anchor="ctr"/>
          <a:lstStyle/>
          <a:p>
            <a:pPr defTabSz="1219170"/>
            <a:r>
              <a:rPr lang="en-GB" sz="2800" b="1" noProof="0" dirty="0">
                <a:solidFill>
                  <a:srgbClr val="1E2761"/>
                </a:solidFill>
                <a:latin typeface="Aptos"/>
              </a:rPr>
              <a:t>Phase 1 Output: Vision Alignment Charter Example</a:t>
            </a:r>
          </a:p>
        </p:txBody>
      </p:sp>
      <p:sp>
        <p:nvSpPr>
          <p:cNvPr id="3" name="Text 1"/>
          <p:cNvSpPr/>
          <p:nvPr/>
        </p:nvSpPr>
        <p:spPr>
          <a:xfrm>
            <a:off x="609600" y="1219200"/>
            <a:ext cx="10972800" cy="365760"/>
          </a:xfrm>
          <a:prstGeom prst="rect">
            <a:avLst/>
          </a:prstGeom>
          <a:noFill/>
          <a:ln/>
        </p:spPr>
        <p:txBody>
          <a:bodyPr wrap="square" rtlCol="0" anchor="ctr"/>
          <a:lstStyle/>
          <a:p>
            <a:pPr defTabSz="1219170"/>
            <a:r>
              <a:rPr lang="en-GB" sz="1400" noProof="0" dirty="0">
                <a:solidFill>
                  <a:srgbClr val="666666"/>
                </a:solidFill>
                <a:latin typeface="Aptos"/>
              </a:rPr>
              <a:t>Purpose: Executive statement of programme direction, scope, success measures, and principles</a:t>
            </a:r>
          </a:p>
        </p:txBody>
      </p:sp>
      <p:sp>
        <p:nvSpPr>
          <p:cNvPr id="4" name="Text 2"/>
          <p:cNvSpPr/>
          <p:nvPr/>
        </p:nvSpPr>
        <p:spPr>
          <a:xfrm>
            <a:off x="609600" y="1828800"/>
            <a:ext cx="5113867" cy="3646311"/>
          </a:xfrm>
          <a:prstGeom prst="rect">
            <a:avLst/>
          </a:prstGeom>
          <a:noFill/>
          <a:ln/>
        </p:spPr>
        <p:txBody>
          <a:bodyPr wrap="square" rtlCol="0" anchor="t"/>
          <a:lstStyle/>
          <a:p>
            <a:pPr defTabSz="1219170"/>
            <a:r>
              <a:rPr lang="en-GB" sz="1600" noProof="0" dirty="0">
                <a:solidFill>
                  <a:srgbClr val="333333"/>
                </a:solidFill>
                <a:latin typeface="Aptos"/>
              </a:rPr>
              <a:t>Format: 2-3 page Word document or PowerPoint</a:t>
            </a:r>
            <a:endParaRPr lang="en-GB" sz="1600" noProof="0" dirty="0">
              <a:solidFill>
                <a:prstClr val="black"/>
              </a:solidFill>
              <a:latin typeface="Aptos"/>
            </a:endParaRPr>
          </a:p>
          <a:p>
            <a:pPr defTabSz="1219170"/>
            <a:r>
              <a:rPr lang="en-GB" sz="1600" noProof="0" dirty="0">
                <a:solidFill>
                  <a:srgbClr val="333333"/>
                </a:solidFill>
                <a:latin typeface="Aptos"/>
              </a:rPr>
              <a:t>Owner: Business Architect (with Executive Sponsor approval)</a:t>
            </a:r>
            <a:endParaRPr lang="en-GB" sz="1600" noProof="0" dirty="0">
              <a:solidFill>
                <a:prstClr val="black"/>
              </a:solidFill>
              <a:latin typeface="Aptos"/>
            </a:endParaRPr>
          </a:p>
          <a:p>
            <a:pPr defTabSz="1219170"/>
            <a:endParaRPr lang="en-GB" sz="1600" noProof="0" dirty="0">
              <a:solidFill>
                <a:prstClr val="black"/>
              </a:solidFill>
              <a:latin typeface="Aptos"/>
            </a:endParaRPr>
          </a:p>
          <a:p>
            <a:pPr defTabSz="1219170"/>
            <a:r>
              <a:rPr lang="en-GB" sz="1600" b="1" noProof="0" dirty="0">
                <a:solidFill>
                  <a:srgbClr val="333333"/>
                </a:solidFill>
                <a:latin typeface="Aptos"/>
              </a:rPr>
              <a:t>Key Sections:</a:t>
            </a:r>
            <a:endParaRPr lang="en-GB" sz="1600" noProof="0" dirty="0">
              <a:solidFill>
                <a:prstClr val="black"/>
              </a:solidFill>
              <a:latin typeface="Aptos"/>
            </a:endParaRPr>
          </a:p>
          <a:p>
            <a:pPr defTabSz="1219170"/>
            <a:endParaRPr lang="en-GB" sz="1600" noProof="0" dirty="0">
              <a:solidFill>
                <a:prstClr val="black"/>
              </a:solidFill>
              <a:latin typeface="Aptos"/>
            </a:endParaRPr>
          </a:p>
          <a:p>
            <a:pPr defTabSz="1219170"/>
            <a:r>
              <a:rPr lang="en-GB" sz="1600" b="1" noProof="0" dirty="0">
                <a:solidFill>
                  <a:srgbClr val="333333"/>
                </a:solidFill>
                <a:latin typeface="Aptos"/>
              </a:rPr>
              <a:t>1. Strategic Intent</a:t>
            </a:r>
            <a:endParaRPr lang="en-GB" sz="1600" noProof="0" dirty="0">
              <a:solidFill>
                <a:prstClr val="black"/>
              </a:solidFill>
              <a:latin typeface="Aptos"/>
            </a:endParaRPr>
          </a:p>
          <a:p>
            <a:pPr defTabSz="1219170"/>
            <a:r>
              <a:rPr lang="en-GB" sz="1600" noProof="0" dirty="0">
                <a:solidFill>
                  <a:srgbClr val="333333"/>
                </a:solidFill>
                <a:latin typeface="Aptos"/>
              </a:rPr>
              <a:t>   • Why are we doing this? (link to strategic goals)</a:t>
            </a:r>
            <a:endParaRPr lang="en-GB" sz="1600" noProof="0" dirty="0">
              <a:solidFill>
                <a:prstClr val="black"/>
              </a:solidFill>
              <a:latin typeface="Aptos"/>
            </a:endParaRPr>
          </a:p>
          <a:p>
            <a:pPr defTabSz="1219170"/>
            <a:r>
              <a:rPr lang="en-GB" sz="1600" noProof="0" dirty="0">
                <a:solidFill>
                  <a:srgbClr val="333333"/>
                </a:solidFill>
                <a:latin typeface="Aptos"/>
              </a:rPr>
              <a:t>   • What is our transformation ambition?</a:t>
            </a:r>
            <a:endParaRPr lang="en-GB" sz="1600" noProof="0" dirty="0">
              <a:solidFill>
                <a:prstClr val="black"/>
              </a:solidFill>
              <a:latin typeface="Aptos"/>
            </a:endParaRPr>
          </a:p>
          <a:p>
            <a:pPr defTabSz="1219170"/>
            <a:endParaRPr lang="en-GB" sz="1600" noProof="0" dirty="0">
              <a:solidFill>
                <a:prstClr val="black"/>
              </a:solidFill>
              <a:latin typeface="Aptos"/>
            </a:endParaRPr>
          </a:p>
          <a:p>
            <a:pPr defTabSz="1219170"/>
            <a:r>
              <a:rPr lang="en-GB" sz="1600" b="1" noProof="0" dirty="0">
                <a:solidFill>
                  <a:srgbClr val="333333"/>
                </a:solidFill>
                <a:latin typeface="Aptos"/>
              </a:rPr>
              <a:t>2. Scope Boundaries</a:t>
            </a:r>
            <a:endParaRPr lang="en-GB" sz="1600" noProof="0" dirty="0">
              <a:solidFill>
                <a:prstClr val="black"/>
              </a:solidFill>
              <a:latin typeface="Aptos"/>
            </a:endParaRPr>
          </a:p>
          <a:p>
            <a:pPr defTabSz="1219170"/>
            <a:r>
              <a:rPr lang="en-GB" sz="1600" noProof="0" dirty="0">
                <a:solidFill>
                  <a:srgbClr val="333333"/>
                </a:solidFill>
                <a:latin typeface="Aptos"/>
              </a:rPr>
              <a:t>   • In scope: functional areas, geographies, business units</a:t>
            </a:r>
            <a:endParaRPr lang="en-GB" sz="1600" noProof="0" dirty="0">
              <a:solidFill>
                <a:prstClr val="black"/>
              </a:solidFill>
              <a:latin typeface="Aptos"/>
            </a:endParaRPr>
          </a:p>
          <a:p>
            <a:pPr defTabSz="1219170"/>
            <a:r>
              <a:rPr lang="en-GB" sz="1600" noProof="0" dirty="0">
                <a:solidFill>
                  <a:srgbClr val="333333"/>
                </a:solidFill>
                <a:latin typeface="Aptos"/>
              </a:rPr>
              <a:t>   • Out of scope: what we're explicitly NOT including</a:t>
            </a:r>
            <a:endParaRPr lang="en-GB" sz="1600" noProof="0" dirty="0">
              <a:solidFill>
                <a:prstClr val="black"/>
              </a:solidFill>
              <a:latin typeface="Aptos"/>
            </a:endParaRPr>
          </a:p>
          <a:p>
            <a:pPr defTabSz="1219170"/>
            <a:endParaRPr lang="en-GB" sz="1600" noProof="0" dirty="0">
              <a:solidFill>
                <a:prstClr val="black"/>
              </a:solidFill>
              <a:latin typeface="Aptos"/>
            </a:endParaRPr>
          </a:p>
          <a:p>
            <a:pPr defTabSz="1219170"/>
            <a:r>
              <a:rPr lang="en-GB" sz="1600" b="1" noProof="0" dirty="0">
                <a:solidFill>
                  <a:srgbClr val="333333"/>
                </a:solidFill>
                <a:latin typeface="Aptos"/>
              </a:rPr>
              <a:t>3. Success Measures</a:t>
            </a:r>
            <a:endParaRPr lang="en-GB" sz="1600" noProof="0" dirty="0">
              <a:solidFill>
                <a:prstClr val="black"/>
              </a:solidFill>
              <a:latin typeface="Aptos"/>
            </a:endParaRPr>
          </a:p>
          <a:p>
            <a:pPr defTabSz="1219170"/>
            <a:r>
              <a:rPr lang="en-GB" sz="1600" noProof="0" dirty="0">
                <a:solidFill>
                  <a:srgbClr val="333333"/>
                </a:solidFill>
                <a:latin typeface="Aptos"/>
              </a:rPr>
              <a:t>   • 3-5 measurable outcomes that define programme success at a strategic level</a:t>
            </a:r>
            <a:endParaRPr lang="en-GB" sz="1600" noProof="0" dirty="0">
              <a:solidFill>
                <a:prstClr val="black"/>
              </a:solidFill>
              <a:latin typeface="Aptos"/>
            </a:endParaRPr>
          </a:p>
          <a:p>
            <a:pPr defTabSz="1219170"/>
            <a:endParaRPr lang="en-GB" sz="1600" noProof="0" dirty="0">
              <a:solidFill>
                <a:prstClr val="black"/>
              </a:solidFill>
              <a:latin typeface="Aptos"/>
            </a:endParaRPr>
          </a:p>
          <a:p>
            <a:pPr defTabSz="1219170"/>
            <a:endParaRPr lang="en-GB" sz="1600" noProof="0" dirty="0">
              <a:solidFill>
                <a:prstClr val="black"/>
              </a:solidFill>
              <a:latin typeface="Aptos"/>
            </a:endParaRPr>
          </a:p>
        </p:txBody>
      </p:sp>
      <p:sp>
        <p:nvSpPr>
          <p:cNvPr id="6" name="TextBox 5">
            <a:extLst>
              <a:ext uri="{FF2B5EF4-FFF2-40B4-BE49-F238E27FC236}">
                <a16:creationId xmlns:a16="http://schemas.microsoft.com/office/drawing/2014/main" id="{5735E349-FCE0-DAAD-6A6D-6852ABD8BB0F}"/>
              </a:ext>
            </a:extLst>
          </p:cNvPr>
          <p:cNvSpPr txBox="1"/>
          <p:nvPr/>
        </p:nvSpPr>
        <p:spPr>
          <a:xfrm>
            <a:off x="6468535" y="3429000"/>
            <a:ext cx="6096000" cy="1374864"/>
          </a:xfrm>
          <a:prstGeom prst="rect">
            <a:avLst/>
          </a:prstGeom>
          <a:noFill/>
        </p:spPr>
        <p:txBody>
          <a:bodyPr wrap="square">
            <a:spAutoFit/>
          </a:bodyPr>
          <a:lstStyle/>
          <a:p>
            <a:pPr defTabSz="1219170"/>
            <a:r>
              <a:rPr lang="en-GB" sz="1600" b="1" noProof="0" dirty="0">
                <a:solidFill>
                  <a:srgbClr val="333333"/>
                </a:solidFill>
                <a:latin typeface="Aptos"/>
              </a:rPr>
              <a:t>4. Guiding Principles</a:t>
            </a:r>
          </a:p>
          <a:p>
            <a:pPr defTabSz="1219170"/>
            <a:r>
              <a:rPr lang="en-GB" sz="1600" noProof="0" dirty="0">
                <a:solidFill>
                  <a:srgbClr val="333333"/>
                </a:solidFill>
                <a:latin typeface="Aptos"/>
              </a:rPr>
              <a:t>   • Decision filters (e.g., 'Value over customisation')</a:t>
            </a:r>
          </a:p>
          <a:p>
            <a:pPr defTabSz="1219170"/>
            <a:endParaRPr lang="en-GB" sz="1600" noProof="0" dirty="0">
              <a:solidFill>
                <a:prstClr val="black"/>
              </a:solidFill>
              <a:latin typeface="Aptos"/>
            </a:endParaRPr>
          </a:p>
          <a:p>
            <a:pPr defTabSz="1219170"/>
            <a:r>
              <a:rPr lang="en-GB" sz="1600" b="1" noProof="0" dirty="0">
                <a:solidFill>
                  <a:srgbClr val="333333"/>
                </a:solidFill>
                <a:latin typeface="Aptos"/>
              </a:rPr>
              <a:t>5. Operating Model Intent</a:t>
            </a:r>
          </a:p>
          <a:p>
            <a:pPr defTabSz="1219170"/>
            <a:r>
              <a:rPr lang="en-GB" sz="1600" noProof="0" dirty="0">
                <a:solidFill>
                  <a:srgbClr val="333333"/>
                </a:solidFill>
                <a:latin typeface="Aptos"/>
              </a:rPr>
              <a:t>   • High-level statements about future operating mode</a:t>
            </a:r>
          </a:p>
        </p:txBody>
      </p:sp>
      <p:sp>
        <p:nvSpPr>
          <p:cNvPr id="7" name="TextBox 6">
            <a:extLst>
              <a:ext uri="{FF2B5EF4-FFF2-40B4-BE49-F238E27FC236}">
                <a16:creationId xmlns:a16="http://schemas.microsoft.com/office/drawing/2014/main" id="{BF48583D-7DAC-4C11-B7B8-A4C3130A32E2}"/>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1</a:t>
            </a:r>
          </a:p>
        </p:txBody>
      </p:sp>
      <p:sp>
        <p:nvSpPr>
          <p:cNvPr id="8" name="Rectangle 7">
            <a:extLst>
              <a:ext uri="{FF2B5EF4-FFF2-40B4-BE49-F238E27FC236}">
                <a16:creationId xmlns:a16="http://schemas.microsoft.com/office/drawing/2014/main" id="{E0BFBC22-0810-4CE6-B377-D43799C3F8D1}"/>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415786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199368"/>
            <a:ext cx="10972800" cy="609600"/>
          </a:xfrm>
          <a:prstGeom prst="rect">
            <a:avLst/>
          </a:prstGeom>
          <a:noFill/>
          <a:ln/>
        </p:spPr>
        <p:txBody>
          <a:bodyPr wrap="square" rtlCol="0" anchor="ctr"/>
          <a:lstStyle/>
          <a:p>
            <a:r>
              <a:rPr lang="en-GB" sz="2800" b="1" noProof="0" dirty="0">
                <a:solidFill>
                  <a:srgbClr val="1E2761"/>
                </a:solidFill>
                <a:latin typeface="Aptos"/>
              </a:rPr>
              <a:t>Phase 2: Value Definition &amp; Case for Change Workshop</a:t>
            </a:r>
          </a:p>
        </p:txBody>
      </p:sp>
      <p:sp>
        <p:nvSpPr>
          <p:cNvPr id="3" name="Text 1"/>
          <p:cNvSpPr/>
          <p:nvPr/>
        </p:nvSpPr>
        <p:spPr>
          <a:xfrm>
            <a:off x="609600" y="632814"/>
            <a:ext cx="10972800" cy="304800"/>
          </a:xfrm>
          <a:prstGeom prst="rect">
            <a:avLst/>
          </a:prstGeom>
          <a:noFill/>
          <a:ln/>
        </p:spPr>
        <p:txBody>
          <a:bodyPr wrap="square" rtlCol="0" anchor="ctr"/>
          <a:lstStyle/>
          <a:p>
            <a:r>
              <a:rPr lang="en-GB" sz="1400" i="1" noProof="0" dirty="0">
                <a:solidFill>
                  <a:srgbClr val="666666"/>
                </a:solidFill>
                <a:latin typeface="Aptos"/>
              </a:rPr>
              <a:t>Executive Review &amp; Refinement Workshop | Full day (6 hours)</a:t>
            </a:r>
            <a:endParaRPr lang="en-GB" sz="1400" noProof="0" dirty="0">
              <a:solidFill>
                <a:srgbClr val="666666"/>
              </a:solidFill>
              <a:latin typeface="Aptos"/>
            </a:endParaRPr>
          </a:p>
        </p:txBody>
      </p:sp>
      <p:sp>
        <p:nvSpPr>
          <p:cNvPr id="4" name="Shape 2"/>
          <p:cNvSpPr/>
          <p:nvPr/>
        </p:nvSpPr>
        <p:spPr>
          <a:xfrm>
            <a:off x="609600" y="876654"/>
            <a:ext cx="10972800" cy="731520"/>
          </a:xfrm>
          <a:prstGeom prst="rect">
            <a:avLst/>
          </a:prstGeom>
          <a:solidFill>
            <a:srgbClr val="1E2761"/>
          </a:solidFill>
          <a:ln/>
        </p:spPr>
        <p:txBody>
          <a:bodyPr/>
          <a:lstStyle/>
          <a:p>
            <a:endParaRPr lang="en-GB" sz="2400" noProof="0" dirty="0"/>
          </a:p>
        </p:txBody>
      </p:sp>
      <p:sp>
        <p:nvSpPr>
          <p:cNvPr id="5" name="Text 3"/>
          <p:cNvSpPr/>
          <p:nvPr/>
        </p:nvSpPr>
        <p:spPr>
          <a:xfrm>
            <a:off x="853440" y="998574"/>
            <a:ext cx="10485120" cy="487680"/>
          </a:xfrm>
          <a:prstGeom prst="rect">
            <a:avLst/>
          </a:prstGeom>
          <a:noFill/>
          <a:ln/>
        </p:spPr>
        <p:txBody>
          <a:bodyPr wrap="square" rtlCol="0" anchor="ctr"/>
          <a:lstStyle/>
          <a:p>
            <a:r>
              <a:rPr lang="en-GB" sz="1400" b="1" noProof="0" dirty="0">
                <a:solidFill>
                  <a:srgbClr val="FFFFFF"/>
                </a:solidFill>
                <a:latin typeface="Aptos"/>
              </a:rPr>
              <a:t>Workshop Approach: Business Architect pre-drafts Benefits Map based on Vision Alignment Charter and functional leader pre-work. Workshop focuses on validating baselines, refining targets, and approving case for change.</a:t>
            </a:r>
          </a:p>
        </p:txBody>
      </p:sp>
      <p:graphicFrame>
        <p:nvGraphicFramePr>
          <p:cNvPr id="6" name="Table 0"/>
          <p:cNvGraphicFramePr>
            <a:graphicFrameLocks noGrp="1"/>
          </p:cNvGraphicFramePr>
          <p:nvPr/>
        </p:nvGraphicFramePr>
        <p:xfrm>
          <a:off x="609600" y="1608174"/>
          <a:ext cx="10972800" cy="4890347"/>
        </p:xfrm>
        <a:graphic>
          <a:graphicData uri="http://schemas.openxmlformats.org/drawingml/2006/table">
            <a:tbl>
              <a:tblPr/>
              <a:tblGrid>
                <a:gridCol w="975360">
                  <a:extLst>
                    <a:ext uri="{9D8B030D-6E8A-4147-A177-3AD203B41FA5}">
                      <a16:colId xmlns:a16="http://schemas.microsoft.com/office/drawing/2014/main" val="20000"/>
                    </a:ext>
                  </a:extLst>
                </a:gridCol>
                <a:gridCol w="2682240">
                  <a:extLst>
                    <a:ext uri="{9D8B030D-6E8A-4147-A177-3AD203B41FA5}">
                      <a16:colId xmlns:a16="http://schemas.microsoft.com/office/drawing/2014/main" val="20001"/>
                    </a:ext>
                  </a:extLst>
                </a:gridCol>
                <a:gridCol w="7315200">
                  <a:extLst>
                    <a:ext uri="{9D8B030D-6E8A-4147-A177-3AD203B41FA5}">
                      <a16:colId xmlns:a16="http://schemas.microsoft.com/office/drawing/2014/main" val="20002"/>
                    </a:ext>
                  </a:extLst>
                </a:gridCol>
              </a:tblGrid>
              <a:tr h="501227">
                <a:tc>
                  <a:txBody>
                    <a:bodyPr/>
                    <a:lstStyle/>
                    <a:p>
                      <a:pPr marL="0" indent="0">
                        <a:buNone/>
                      </a:pPr>
                      <a:r>
                        <a:rPr lang="en-GB" sz="1000" b="1" noProof="0" dirty="0">
                          <a:solidFill>
                            <a:srgbClr val="FFFFFF"/>
                          </a:solidFill>
                          <a:latin typeface="Calibri"/>
                          <a:ea typeface="Calibri"/>
                          <a:cs typeface="Calibri"/>
                        </a:rPr>
                        <a:t>Time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Activity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Objective &amp; Output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extLst>
                  <a:ext uri="{0D108BD9-81ED-4DB2-BD59-A6C34878D82A}">
                    <a16:rowId xmlns:a16="http://schemas.microsoft.com/office/drawing/2014/main" val="10000"/>
                  </a:ext>
                </a:extLst>
              </a:tr>
              <a:tr h="501227">
                <a:tc>
                  <a:txBody>
                    <a:bodyPr/>
                    <a:lstStyle/>
                    <a:p>
                      <a:pPr marL="0" indent="0">
                        <a:buNone/>
                      </a:pPr>
                      <a:r>
                        <a:rPr lang="en-GB" sz="1000" b="0" noProof="0" dirty="0">
                          <a:solidFill>
                            <a:srgbClr val="2C3E50"/>
                          </a:solidFill>
                          <a:latin typeface="Calibri"/>
                          <a:ea typeface="Calibri"/>
                          <a:cs typeface="Calibri"/>
                        </a:rPr>
                        <a:t>0:00-0:30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Workshop Setup &amp; Benefits Framework</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Review Phase 1 Vision Alignment Charter, introduce DRAFT Benefits Map, confirm benefit categories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1227">
                <a:tc>
                  <a:txBody>
                    <a:bodyPr/>
                    <a:lstStyle/>
                    <a:p>
                      <a:pPr marL="0" indent="0">
                        <a:buNone/>
                      </a:pPr>
                      <a:r>
                        <a:rPr lang="en-GB" sz="1000" b="0" noProof="0" dirty="0">
                          <a:solidFill>
                            <a:srgbClr val="2C3E50"/>
                          </a:solidFill>
                          <a:latin typeface="Calibri"/>
                          <a:ea typeface="Calibri"/>
                          <a:cs typeface="Calibri"/>
                        </a:rPr>
                        <a:t>0:30-2:00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Baseline Validation &amp; Target Setting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Validate pre-collected baseline data, challenge/refine targets, confirm measurement approach for each benefit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501227">
                <a:tc>
                  <a:txBody>
                    <a:bodyPr/>
                    <a:lstStyle/>
                    <a:p>
                      <a:pPr marL="0" indent="0">
                        <a:buNone/>
                      </a:pPr>
                      <a:r>
                        <a:rPr lang="en-GB" sz="1000" b="0" noProof="0" dirty="0">
                          <a:solidFill>
                            <a:srgbClr val="2C3E50"/>
                          </a:solidFill>
                          <a:latin typeface="Calibri"/>
                          <a:ea typeface="Calibri"/>
                          <a:cs typeface="Calibri"/>
                        </a:rPr>
                        <a:t>2:00-2:15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Break</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01227">
                <a:tc>
                  <a:txBody>
                    <a:bodyPr/>
                    <a:lstStyle/>
                    <a:p>
                      <a:pPr marL="0" indent="0">
                        <a:buNone/>
                      </a:pPr>
                      <a:r>
                        <a:rPr lang="en-GB" sz="1000" b="0" noProof="0" dirty="0">
                          <a:solidFill>
                            <a:srgbClr val="2C3E50"/>
                          </a:solidFill>
                          <a:latin typeface="Calibri"/>
                          <a:ea typeface="Calibri"/>
                          <a:cs typeface="Calibri"/>
                        </a:rPr>
                        <a:t>2:15-3:30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Benefits Quantification &amp; Prioritization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Quantify financial impact per benefit, validate with Finance, prioritise by value and achievability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501227">
                <a:tc>
                  <a:txBody>
                    <a:bodyPr/>
                    <a:lstStyle/>
                    <a:p>
                      <a:pPr marL="0" indent="0">
                        <a:buNone/>
                      </a:pPr>
                      <a:r>
                        <a:rPr lang="en-GB" sz="1000" b="0" noProof="0" dirty="0">
                          <a:solidFill>
                            <a:srgbClr val="2C3E50"/>
                          </a:solidFill>
                          <a:latin typeface="Calibri"/>
                          <a:ea typeface="Calibri"/>
                          <a:cs typeface="Calibri"/>
                        </a:rPr>
                        <a:t>3:30-3:45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Break</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01227">
                <a:tc>
                  <a:txBody>
                    <a:bodyPr/>
                    <a:lstStyle/>
                    <a:p>
                      <a:pPr marL="0" indent="0">
                        <a:buNone/>
                      </a:pPr>
                      <a:r>
                        <a:rPr lang="en-GB" sz="1000" b="0" noProof="0" dirty="0">
                          <a:solidFill>
                            <a:srgbClr val="2C3E50"/>
                          </a:solidFill>
                          <a:latin typeface="Calibri"/>
                          <a:ea typeface="Calibri"/>
                          <a:cs typeface="Calibri"/>
                        </a:rPr>
                        <a:t>3:45-4:45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a:solidFill>
                            <a:srgbClr val="2C3E50"/>
                          </a:solidFill>
                          <a:latin typeface="Calibri"/>
                          <a:ea typeface="Calibri"/>
                          <a:cs typeface="Calibri"/>
                        </a:rPr>
                        <a:t>Case for Change Review &amp; Validation</a:t>
                      </a:r>
                      <a:endParaRPr lang="en-GB" sz="1000" b="0" noProof="0" dirty="0">
                        <a:solidFill>
                          <a:srgbClr val="2C3E50"/>
                        </a:solidFill>
                        <a:latin typeface="Calibri"/>
                        <a:ea typeface="Calibri"/>
                        <a:cs typeface="Calibri"/>
                      </a:endParaRP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a:solidFill>
                            <a:srgbClr val="2C3E50"/>
                          </a:solidFill>
                          <a:latin typeface="Calibri"/>
                          <a:ea typeface="Calibri"/>
                          <a:cs typeface="Calibri"/>
                        </a:rPr>
                        <a:t>Review pre-drafted case for change (benefits vs strategic outcomes), validate assumptions, approve ROI model</a:t>
                      </a:r>
                      <a:endParaRPr lang="en-GB" sz="1000" b="0" noProof="0" dirty="0">
                        <a:solidFill>
                          <a:srgbClr val="2C3E50"/>
                        </a:solidFill>
                        <a:latin typeface="Calibri"/>
                        <a:ea typeface="Calibri"/>
                        <a:cs typeface="Calibri"/>
                      </a:endParaRP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501227">
                <a:tc>
                  <a:txBody>
                    <a:bodyPr/>
                    <a:lstStyle/>
                    <a:p>
                      <a:pPr marL="0" indent="0">
                        <a:buNone/>
                      </a:pPr>
                      <a:r>
                        <a:rPr lang="en-GB" sz="1000" b="0" noProof="0" dirty="0">
                          <a:solidFill>
                            <a:srgbClr val="2C3E50"/>
                          </a:solidFill>
                          <a:latin typeface="Calibri"/>
                          <a:ea typeface="Calibri"/>
                          <a:cs typeface="Calibri"/>
                        </a:rPr>
                        <a:t>4:45-5:30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Benefits Map Finalization &amp; Ownership</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Assign named benefit owners, confirm tracking approach, approve Success Measures Matrix</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01227">
                <a:tc>
                  <a:txBody>
                    <a:bodyPr/>
                    <a:lstStyle/>
                    <a:p>
                      <a:pPr marL="0" indent="0">
                        <a:buNone/>
                      </a:pPr>
                      <a:r>
                        <a:rPr lang="en-GB" sz="1000" b="0" noProof="0" dirty="0">
                          <a:solidFill>
                            <a:srgbClr val="2C3E50"/>
                          </a:solidFill>
                          <a:latin typeface="Calibri"/>
                          <a:ea typeface="Calibri"/>
                          <a:cs typeface="Calibri"/>
                        </a:rPr>
                        <a:t>5:30-6:00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Case for Change &amp; Investment Decision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a:solidFill>
                            <a:srgbClr val="2C3E50"/>
                          </a:solidFill>
                          <a:latin typeface="Calibri"/>
                          <a:ea typeface="Calibri"/>
                          <a:cs typeface="Calibri"/>
                        </a:rPr>
                        <a:t>Approve case for change for executive presentation, confirm next steps</a:t>
                      </a:r>
                      <a:endParaRPr lang="en-GB" sz="1000" b="0" noProof="0" dirty="0">
                        <a:solidFill>
                          <a:srgbClr val="2C3E50"/>
                        </a:solidFill>
                        <a:latin typeface="Calibri"/>
                        <a:ea typeface="Calibri"/>
                        <a:cs typeface="Calibri"/>
                      </a:endParaRP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8"/>
                  </a:ext>
                </a:extLst>
              </a:tr>
            </a:tbl>
          </a:graphicData>
        </a:graphic>
      </p:graphicFrame>
      <p:sp>
        <p:nvSpPr>
          <p:cNvPr id="7" name="Text 4"/>
          <p:cNvSpPr/>
          <p:nvPr/>
        </p:nvSpPr>
        <p:spPr>
          <a:xfrm>
            <a:off x="609600" y="6601811"/>
            <a:ext cx="10972800" cy="243840"/>
          </a:xfrm>
          <a:prstGeom prst="rect">
            <a:avLst/>
          </a:prstGeom>
          <a:noFill/>
          <a:ln/>
        </p:spPr>
        <p:txBody>
          <a:bodyPr wrap="square" rtlCol="0" anchor="ctr"/>
          <a:lstStyle/>
          <a:p>
            <a:r>
              <a:rPr lang="en-GB" sz="1333" i="1" noProof="0" dirty="0">
                <a:solidFill>
                  <a:srgbClr val="333333"/>
                </a:solidFill>
                <a:latin typeface="Aptos"/>
              </a:rPr>
              <a:t>Attendees: Executive Sponsor, Functional Leaders, CFO (essential), Management Accountant, Business Architect, PM</a:t>
            </a:r>
            <a:endParaRPr lang="en-GB" sz="1333" noProof="0" dirty="0">
              <a:latin typeface="Aptos"/>
            </a:endParaRPr>
          </a:p>
        </p:txBody>
      </p:sp>
      <p:sp>
        <p:nvSpPr>
          <p:cNvPr id="9" name="TextBox 8">
            <a:extLst>
              <a:ext uri="{FF2B5EF4-FFF2-40B4-BE49-F238E27FC236}">
                <a16:creationId xmlns:a16="http://schemas.microsoft.com/office/drawing/2014/main" id="{4526DAAD-86A9-4E83-8D4F-C20A54B048E8}"/>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2</a:t>
            </a:r>
          </a:p>
        </p:txBody>
      </p:sp>
      <p:sp>
        <p:nvSpPr>
          <p:cNvPr id="10" name="Rectangle 9">
            <a:extLst>
              <a:ext uri="{FF2B5EF4-FFF2-40B4-BE49-F238E27FC236}">
                <a16:creationId xmlns:a16="http://schemas.microsoft.com/office/drawing/2014/main" id="{90178C6F-4B1A-46AC-B751-BED8531F8E1A}"/>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1638856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191133"/>
            <a:ext cx="10972800" cy="609600"/>
          </a:xfrm>
          <a:prstGeom prst="rect">
            <a:avLst/>
          </a:prstGeom>
          <a:noFill/>
          <a:ln/>
        </p:spPr>
        <p:txBody>
          <a:bodyPr wrap="square" rtlCol="0" anchor="ctr"/>
          <a:lstStyle/>
          <a:p>
            <a:r>
              <a:rPr lang="en-GB" sz="2800" b="1" noProof="0" dirty="0">
                <a:solidFill>
                  <a:srgbClr val="1E2761"/>
                </a:solidFill>
                <a:latin typeface="Aptos"/>
              </a:rPr>
              <a:t>Phase 2: Functional Leader Pre-Work Requirements</a:t>
            </a:r>
          </a:p>
        </p:txBody>
      </p:sp>
      <p:sp>
        <p:nvSpPr>
          <p:cNvPr id="3" name="Text 1"/>
          <p:cNvSpPr/>
          <p:nvPr/>
        </p:nvSpPr>
        <p:spPr>
          <a:xfrm>
            <a:off x="609600" y="680472"/>
            <a:ext cx="10972800" cy="304800"/>
          </a:xfrm>
          <a:prstGeom prst="rect">
            <a:avLst/>
          </a:prstGeom>
          <a:noFill/>
          <a:ln/>
        </p:spPr>
        <p:txBody>
          <a:bodyPr wrap="square" rtlCol="0" anchor="ctr"/>
          <a:lstStyle/>
          <a:p>
            <a:r>
              <a:rPr lang="en-GB" sz="1400" i="1" noProof="0" dirty="0">
                <a:solidFill>
                  <a:srgbClr val="666666"/>
                </a:solidFill>
                <a:latin typeface="Aptos"/>
              </a:rPr>
              <a:t>Individual Functional Input | Required 2 Weeks Before Workshop</a:t>
            </a:r>
            <a:endParaRPr lang="en-GB" sz="1400" noProof="0" dirty="0">
              <a:solidFill>
                <a:srgbClr val="666666"/>
              </a:solidFill>
              <a:latin typeface="Aptos"/>
            </a:endParaRPr>
          </a:p>
        </p:txBody>
      </p:sp>
      <p:sp>
        <p:nvSpPr>
          <p:cNvPr id="4" name="Shape 2"/>
          <p:cNvSpPr/>
          <p:nvPr/>
        </p:nvSpPr>
        <p:spPr>
          <a:xfrm>
            <a:off x="609600" y="975395"/>
            <a:ext cx="10972800" cy="609600"/>
          </a:xfrm>
          <a:prstGeom prst="rect">
            <a:avLst/>
          </a:prstGeom>
          <a:solidFill>
            <a:srgbClr val="FFF3E0"/>
          </a:solidFill>
          <a:ln w="25400">
            <a:solidFill>
              <a:srgbClr val="FF6F00"/>
            </a:solidFill>
            <a:prstDash val="solid"/>
          </a:ln>
        </p:spPr>
        <p:txBody>
          <a:bodyPr/>
          <a:lstStyle/>
          <a:p>
            <a:endParaRPr lang="en-GB" sz="2400" noProof="0" dirty="0"/>
          </a:p>
        </p:txBody>
      </p:sp>
      <p:sp>
        <p:nvSpPr>
          <p:cNvPr id="5" name="Text 3"/>
          <p:cNvSpPr/>
          <p:nvPr/>
        </p:nvSpPr>
        <p:spPr>
          <a:xfrm>
            <a:off x="853440" y="1097315"/>
            <a:ext cx="10485120" cy="365760"/>
          </a:xfrm>
          <a:prstGeom prst="rect">
            <a:avLst/>
          </a:prstGeom>
          <a:noFill/>
          <a:ln/>
        </p:spPr>
        <p:txBody>
          <a:bodyPr wrap="square" rtlCol="0" anchor="ctr"/>
          <a:lstStyle/>
          <a:p>
            <a:r>
              <a:rPr lang="en-GB" sz="1400" noProof="0" dirty="0">
                <a:solidFill>
                  <a:srgbClr val="333333"/>
                </a:solidFill>
                <a:latin typeface="Aptos"/>
              </a:rPr>
              <a:t>Note: Each functional leader collects ACTUAL DATA from their area. Business Architect synthesizes into DRAFT Benefits Map. Workshop validates baselines and sets targets.</a:t>
            </a:r>
          </a:p>
        </p:txBody>
      </p:sp>
      <p:sp>
        <p:nvSpPr>
          <p:cNvPr id="6" name="Text 4"/>
          <p:cNvSpPr/>
          <p:nvPr/>
        </p:nvSpPr>
        <p:spPr>
          <a:xfrm>
            <a:off x="609600" y="1589952"/>
            <a:ext cx="10972800" cy="304800"/>
          </a:xfrm>
          <a:prstGeom prst="rect">
            <a:avLst/>
          </a:prstGeom>
          <a:noFill/>
          <a:ln/>
        </p:spPr>
        <p:txBody>
          <a:bodyPr wrap="square" rtlCol="0" anchor="ctr"/>
          <a:lstStyle/>
          <a:p>
            <a:r>
              <a:rPr lang="en-GB" sz="1400" noProof="0" dirty="0">
                <a:solidFill>
                  <a:srgbClr val="666666"/>
                </a:solidFill>
                <a:latin typeface="Aptos"/>
              </a:rPr>
              <a:t>1. Baseline Data Collection (1-2 hours per functional leader)</a:t>
            </a:r>
          </a:p>
        </p:txBody>
      </p:sp>
      <p:sp>
        <p:nvSpPr>
          <p:cNvPr id="7" name="Text 5"/>
          <p:cNvSpPr/>
          <p:nvPr/>
        </p:nvSpPr>
        <p:spPr>
          <a:xfrm>
            <a:off x="853440" y="2038085"/>
            <a:ext cx="10363200" cy="731520"/>
          </a:xfrm>
          <a:prstGeom prst="rect">
            <a:avLst/>
          </a:prstGeom>
          <a:noFill/>
          <a:ln/>
        </p:spPr>
        <p:txBody>
          <a:bodyPr wrap="square" rtlCol="0" anchor="ctr"/>
          <a:lstStyle/>
          <a:p>
            <a:r>
              <a:rPr lang="en-GB" sz="1467" b="1" noProof="0" dirty="0">
                <a:solidFill>
                  <a:srgbClr val="333333"/>
                </a:solidFill>
                <a:latin typeface="Aptos"/>
              </a:rPr>
              <a:t>Collect ACTUAL metrics from your functional area:
</a:t>
            </a:r>
            <a:r>
              <a:rPr lang="en-GB" sz="1467" noProof="0" dirty="0">
                <a:solidFill>
                  <a:srgbClr val="333333"/>
                </a:solidFill>
                <a:latin typeface="Aptos"/>
              </a:rPr>
              <a:t>   • Process cycle times (e.g., order-to-cash: </a:t>
            </a:r>
            <a:r>
              <a:rPr lang="en-GB" sz="1467" i="1" noProof="0" dirty="0">
                <a:solidFill>
                  <a:srgbClr val="333333"/>
                </a:solidFill>
                <a:latin typeface="Aptos"/>
              </a:rPr>
              <a:t>X days</a:t>
            </a:r>
            <a:r>
              <a:rPr lang="en-GB" sz="1467" noProof="0" dirty="0">
                <a:solidFill>
                  <a:srgbClr val="333333"/>
                </a:solidFill>
                <a:latin typeface="Aptos"/>
              </a:rPr>
              <a:t> - provide actual number)
   • Error rates and rework costs (e.g., invoice errors: </a:t>
            </a:r>
            <a:r>
              <a:rPr lang="en-GB" sz="1467" i="1" noProof="0" dirty="0">
                <a:solidFill>
                  <a:srgbClr val="333333"/>
                </a:solidFill>
                <a:latin typeface="Aptos"/>
              </a:rPr>
              <a:t>Y%</a:t>
            </a:r>
            <a:r>
              <a:rPr lang="en-GB" sz="1467" noProof="0" dirty="0">
                <a:solidFill>
                  <a:srgbClr val="333333"/>
                </a:solidFill>
                <a:latin typeface="Aptos"/>
              </a:rPr>
              <a:t>)
   • Manual effort (FTE hours per month on specific activities)
   • Data quality issues (% of records with errors)</a:t>
            </a:r>
            <a:endParaRPr lang="en-GB" sz="1467" noProof="0" dirty="0">
              <a:latin typeface="Aptos"/>
            </a:endParaRPr>
          </a:p>
        </p:txBody>
      </p:sp>
      <p:sp>
        <p:nvSpPr>
          <p:cNvPr id="8" name="Shape 6"/>
          <p:cNvSpPr/>
          <p:nvPr/>
        </p:nvSpPr>
        <p:spPr>
          <a:xfrm>
            <a:off x="853440" y="2978837"/>
            <a:ext cx="10363200" cy="609600"/>
          </a:xfrm>
          <a:prstGeom prst="rect">
            <a:avLst/>
          </a:prstGeom>
          <a:solidFill>
            <a:srgbClr val="FFEBEE"/>
          </a:solidFill>
          <a:ln w="12700">
            <a:solidFill>
              <a:srgbClr val="C62828"/>
            </a:solidFill>
            <a:prstDash val="solid"/>
          </a:ln>
        </p:spPr>
        <p:txBody>
          <a:bodyPr/>
          <a:lstStyle/>
          <a:p>
            <a:endParaRPr lang="en-GB" sz="2400" noProof="0" dirty="0"/>
          </a:p>
        </p:txBody>
      </p:sp>
      <p:sp>
        <p:nvSpPr>
          <p:cNvPr id="9" name="Text 7"/>
          <p:cNvSpPr/>
          <p:nvPr/>
        </p:nvSpPr>
        <p:spPr>
          <a:xfrm>
            <a:off x="1036320" y="3100757"/>
            <a:ext cx="9997440" cy="365760"/>
          </a:xfrm>
          <a:prstGeom prst="rect">
            <a:avLst/>
          </a:prstGeom>
          <a:noFill/>
          <a:ln/>
        </p:spPr>
        <p:txBody>
          <a:bodyPr wrap="square" rtlCol="0" anchor="ctr"/>
          <a:lstStyle/>
          <a:p>
            <a:r>
              <a:rPr lang="en-GB" sz="1400" b="1" noProof="0" dirty="0">
                <a:solidFill>
                  <a:srgbClr val="C62828"/>
                </a:solidFill>
                <a:latin typeface="Aptos"/>
              </a:rPr>
              <a:t>CRITICAL: Gather ACTUAL data, not estimates. "Month-end close takes about 10-12 days" is not sufficient. Check the calendar: Last 3 months averaged 11.7 days.</a:t>
            </a:r>
            <a:endParaRPr lang="en-GB" sz="1400" noProof="0" dirty="0">
              <a:latin typeface="Aptos"/>
            </a:endParaRPr>
          </a:p>
        </p:txBody>
      </p:sp>
      <p:sp>
        <p:nvSpPr>
          <p:cNvPr id="10" name="Text 8"/>
          <p:cNvSpPr/>
          <p:nvPr/>
        </p:nvSpPr>
        <p:spPr>
          <a:xfrm>
            <a:off x="609600" y="3619747"/>
            <a:ext cx="10972800" cy="304800"/>
          </a:xfrm>
          <a:prstGeom prst="rect">
            <a:avLst/>
          </a:prstGeom>
          <a:noFill/>
          <a:ln/>
        </p:spPr>
        <p:txBody>
          <a:bodyPr wrap="square" rtlCol="0" anchor="ctr"/>
          <a:lstStyle/>
          <a:p>
            <a:r>
              <a:rPr lang="en-GB" sz="1400" noProof="0" dirty="0">
                <a:solidFill>
                  <a:srgbClr val="666666"/>
                </a:solidFill>
                <a:latin typeface="Aptos"/>
              </a:rPr>
              <a:t>2. Target State Definition (1 hour)</a:t>
            </a:r>
          </a:p>
        </p:txBody>
      </p:sp>
      <p:sp>
        <p:nvSpPr>
          <p:cNvPr id="11" name="Text 9"/>
          <p:cNvSpPr/>
          <p:nvPr/>
        </p:nvSpPr>
        <p:spPr>
          <a:xfrm>
            <a:off x="853440" y="3977269"/>
            <a:ext cx="10363200" cy="487680"/>
          </a:xfrm>
          <a:prstGeom prst="rect">
            <a:avLst/>
          </a:prstGeom>
          <a:noFill/>
          <a:ln/>
        </p:spPr>
        <p:txBody>
          <a:bodyPr wrap="square" rtlCol="0" anchor="ctr"/>
          <a:lstStyle/>
          <a:p>
            <a:r>
              <a:rPr lang="en-GB" sz="1467" noProof="0" dirty="0">
                <a:solidFill>
                  <a:srgbClr val="333333"/>
                </a:solidFill>
                <a:latin typeface="Aptos"/>
              </a:rPr>
              <a:t>   • For each baseline metric, define </a:t>
            </a:r>
            <a:r>
              <a:rPr lang="en-GB" sz="1467" b="1" noProof="0" dirty="0">
                <a:solidFill>
                  <a:srgbClr val="333333"/>
                </a:solidFill>
                <a:latin typeface="Aptos"/>
              </a:rPr>
              <a:t>realistic target improvement
</a:t>
            </a:r>
            <a:r>
              <a:rPr lang="en-GB" sz="1467" noProof="0" dirty="0">
                <a:solidFill>
                  <a:srgbClr val="333333"/>
                </a:solidFill>
                <a:latin typeface="Aptos"/>
              </a:rPr>
              <a:t>   • Benchmark against industry standards where available
   • Consider phasing: Year 1 vs. Year 2-3 achievements</a:t>
            </a:r>
            <a:endParaRPr lang="en-GB" sz="1467" noProof="0" dirty="0">
              <a:latin typeface="Aptos"/>
            </a:endParaRPr>
          </a:p>
        </p:txBody>
      </p:sp>
      <p:sp>
        <p:nvSpPr>
          <p:cNvPr id="12" name="Shape 10"/>
          <p:cNvSpPr/>
          <p:nvPr/>
        </p:nvSpPr>
        <p:spPr>
          <a:xfrm>
            <a:off x="853440" y="4558859"/>
            <a:ext cx="10363200" cy="548640"/>
          </a:xfrm>
          <a:prstGeom prst="rect">
            <a:avLst/>
          </a:prstGeom>
          <a:solidFill>
            <a:srgbClr val="1E2761"/>
          </a:solidFill>
          <a:ln/>
        </p:spPr>
        <p:txBody>
          <a:bodyPr/>
          <a:lstStyle/>
          <a:p>
            <a:endParaRPr lang="en-GB" sz="2400" noProof="0" dirty="0"/>
          </a:p>
        </p:txBody>
      </p:sp>
      <p:sp>
        <p:nvSpPr>
          <p:cNvPr id="13" name="Text 11"/>
          <p:cNvSpPr/>
          <p:nvPr/>
        </p:nvSpPr>
        <p:spPr>
          <a:xfrm>
            <a:off x="1036320" y="4644203"/>
            <a:ext cx="9997440" cy="365760"/>
          </a:xfrm>
          <a:prstGeom prst="rect">
            <a:avLst/>
          </a:prstGeom>
          <a:noFill/>
          <a:ln/>
        </p:spPr>
        <p:txBody>
          <a:bodyPr wrap="square" rtlCol="0" anchor="ctr"/>
          <a:lstStyle/>
          <a:p>
            <a:r>
              <a:rPr lang="en-GB" sz="1400" b="1" i="1" noProof="0" dirty="0">
                <a:solidFill>
                  <a:srgbClr val="FFFFFF"/>
                </a:solidFill>
                <a:latin typeface="Aptos"/>
              </a:rPr>
              <a:t>Example: Finance: "Month-end close baseline 12 days. Industry best practice 5 days. Target: 7 days by Month 6, 5 days by Month 12. Measured via Finance calendar + ERP close dates."</a:t>
            </a:r>
            <a:endParaRPr lang="en-GB" sz="1400" b="1" noProof="0" dirty="0">
              <a:solidFill>
                <a:srgbClr val="FFFFFF"/>
              </a:solidFill>
              <a:latin typeface="Aptos"/>
            </a:endParaRPr>
          </a:p>
        </p:txBody>
      </p:sp>
      <p:sp>
        <p:nvSpPr>
          <p:cNvPr id="14" name="Text 12"/>
          <p:cNvSpPr/>
          <p:nvPr/>
        </p:nvSpPr>
        <p:spPr>
          <a:xfrm>
            <a:off x="609600" y="5122333"/>
            <a:ext cx="5715000" cy="304800"/>
          </a:xfrm>
          <a:prstGeom prst="rect">
            <a:avLst/>
          </a:prstGeom>
          <a:noFill/>
          <a:ln/>
        </p:spPr>
        <p:txBody>
          <a:bodyPr wrap="square" rtlCol="0" anchor="ctr"/>
          <a:lstStyle/>
          <a:p>
            <a:r>
              <a:rPr lang="en-GB" sz="1400" noProof="0" dirty="0">
                <a:solidFill>
                  <a:srgbClr val="666666"/>
                </a:solidFill>
                <a:latin typeface="Aptos"/>
              </a:rPr>
              <a:t>3. Cost/Resource Data (30 minutes - work with Finance)</a:t>
            </a:r>
          </a:p>
        </p:txBody>
      </p:sp>
      <p:sp>
        <p:nvSpPr>
          <p:cNvPr id="15" name="Text 13"/>
          <p:cNvSpPr/>
          <p:nvPr/>
        </p:nvSpPr>
        <p:spPr>
          <a:xfrm>
            <a:off x="853440" y="5488093"/>
            <a:ext cx="10363200" cy="487680"/>
          </a:xfrm>
          <a:prstGeom prst="rect">
            <a:avLst/>
          </a:prstGeom>
          <a:noFill/>
          <a:ln/>
        </p:spPr>
        <p:txBody>
          <a:bodyPr wrap="square" rtlCol="0" anchor="ctr"/>
          <a:lstStyle/>
          <a:p>
            <a:r>
              <a:rPr lang="en-GB" sz="1467" noProof="0" dirty="0">
                <a:solidFill>
                  <a:srgbClr val="333333"/>
                </a:solidFill>
                <a:latin typeface="Aptos"/>
              </a:rPr>
              <a:t>   • Current operational costs (system maintenance, manual processes)
   • Resource allocation: </a:t>
            </a:r>
            <a:r>
              <a:rPr lang="en-GB" sz="1467" b="1" noProof="0" dirty="0">
                <a:solidFill>
                  <a:srgbClr val="333333"/>
                </a:solidFill>
                <a:latin typeface="Aptos"/>
              </a:rPr>
              <a:t>FTEs on processes that will be transformed
</a:t>
            </a:r>
            <a:r>
              <a:rPr lang="en-GB" sz="1467" noProof="0" dirty="0">
                <a:solidFill>
                  <a:srgbClr val="333333"/>
                </a:solidFill>
                <a:latin typeface="Aptos"/>
              </a:rPr>
              <a:t>   • Current spend on workarounds (e.g., external data cleansing services)</a:t>
            </a:r>
            <a:endParaRPr lang="en-GB" sz="1467" noProof="0" dirty="0">
              <a:latin typeface="Aptos"/>
            </a:endParaRPr>
          </a:p>
        </p:txBody>
      </p:sp>
      <p:sp>
        <p:nvSpPr>
          <p:cNvPr id="16" name="Shape 14"/>
          <p:cNvSpPr/>
          <p:nvPr/>
        </p:nvSpPr>
        <p:spPr>
          <a:xfrm>
            <a:off x="609600" y="6097693"/>
            <a:ext cx="10972800" cy="609600"/>
          </a:xfrm>
          <a:prstGeom prst="rect">
            <a:avLst/>
          </a:prstGeom>
          <a:solidFill>
            <a:srgbClr val="E8F5E9"/>
          </a:solidFill>
          <a:ln w="25400">
            <a:solidFill>
              <a:srgbClr val="1E2761"/>
            </a:solidFill>
            <a:prstDash val="solid"/>
          </a:ln>
        </p:spPr>
        <p:txBody>
          <a:bodyPr/>
          <a:lstStyle/>
          <a:p>
            <a:endParaRPr lang="en-GB" sz="2400" noProof="0" dirty="0"/>
          </a:p>
        </p:txBody>
      </p:sp>
      <p:sp>
        <p:nvSpPr>
          <p:cNvPr id="17" name="Text 15"/>
          <p:cNvSpPr/>
          <p:nvPr/>
        </p:nvSpPr>
        <p:spPr>
          <a:xfrm>
            <a:off x="853440" y="6219613"/>
            <a:ext cx="10485120" cy="365760"/>
          </a:xfrm>
          <a:prstGeom prst="rect">
            <a:avLst/>
          </a:prstGeom>
          <a:noFill/>
          <a:ln/>
        </p:spPr>
        <p:txBody>
          <a:bodyPr wrap="square" rtlCol="0" anchor="ctr"/>
          <a:lstStyle/>
          <a:p>
            <a:r>
              <a:rPr lang="en-GB" sz="1400" noProof="0" dirty="0">
                <a:solidFill>
                  <a:srgbClr val="333333"/>
                </a:solidFill>
                <a:latin typeface="Aptos"/>
              </a:rPr>
              <a:t>Why 2 Weeks Lead Time: Baseline data collection takes time. Functional leaders need to pull reports, check systems, verify numbers with teams. BA needs 1 week to synthesize into DRAFT Benefits Map before workshop.</a:t>
            </a:r>
            <a:endParaRPr lang="en-GB" sz="1400" noProof="0" dirty="0">
              <a:latin typeface="Aptos"/>
            </a:endParaRPr>
          </a:p>
        </p:txBody>
      </p:sp>
      <p:sp>
        <p:nvSpPr>
          <p:cNvPr id="19" name="TextBox 18">
            <a:extLst>
              <a:ext uri="{FF2B5EF4-FFF2-40B4-BE49-F238E27FC236}">
                <a16:creationId xmlns:a16="http://schemas.microsoft.com/office/drawing/2014/main" id="{C1EE49F0-3BDB-47C7-B84C-01701EE97FC9}"/>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2</a:t>
            </a:r>
          </a:p>
        </p:txBody>
      </p:sp>
      <p:sp>
        <p:nvSpPr>
          <p:cNvPr id="20" name="Rectangle 19">
            <a:extLst>
              <a:ext uri="{FF2B5EF4-FFF2-40B4-BE49-F238E27FC236}">
                <a16:creationId xmlns:a16="http://schemas.microsoft.com/office/drawing/2014/main" id="{C3ADE47A-31E5-4F13-9C54-ED88F9B85AAC}"/>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1821848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92288"/>
            <a:ext cx="10972800" cy="609600"/>
          </a:xfrm>
          <a:prstGeom prst="rect">
            <a:avLst/>
          </a:prstGeom>
          <a:noFill/>
          <a:ln/>
        </p:spPr>
        <p:txBody>
          <a:bodyPr wrap="square" rtlCol="0" anchor="ctr"/>
          <a:lstStyle/>
          <a:p>
            <a:r>
              <a:rPr lang="en-GB" sz="2800" b="1" noProof="0" dirty="0">
                <a:solidFill>
                  <a:srgbClr val="1E2761"/>
                </a:solidFill>
                <a:latin typeface="Aptos"/>
              </a:rPr>
              <a:t>Phase 2: Business Architect Pre-Workshop Synthesis Work</a:t>
            </a:r>
          </a:p>
        </p:txBody>
      </p:sp>
      <p:sp>
        <p:nvSpPr>
          <p:cNvPr id="3" name="Text 1"/>
          <p:cNvSpPr/>
          <p:nvPr/>
        </p:nvSpPr>
        <p:spPr>
          <a:xfrm>
            <a:off x="609600" y="672237"/>
            <a:ext cx="10972800" cy="304800"/>
          </a:xfrm>
          <a:prstGeom prst="rect">
            <a:avLst/>
          </a:prstGeom>
          <a:noFill/>
          <a:ln/>
        </p:spPr>
        <p:txBody>
          <a:bodyPr wrap="square" rtlCol="0" anchor="ctr"/>
          <a:lstStyle/>
          <a:p>
            <a:r>
              <a:rPr lang="en-GB" sz="1600" i="1" noProof="0" dirty="0">
                <a:solidFill>
                  <a:srgbClr val="333333"/>
                </a:solidFill>
                <a:latin typeface="Aptos"/>
              </a:rPr>
              <a:t>Completed 1 Week Before Workshop | 3-4 Days of BA + Finance BP Effort</a:t>
            </a:r>
            <a:endParaRPr lang="en-GB" sz="1600" noProof="0" dirty="0">
              <a:latin typeface="Aptos"/>
            </a:endParaRPr>
          </a:p>
        </p:txBody>
      </p:sp>
      <p:sp>
        <p:nvSpPr>
          <p:cNvPr id="4" name="Text 2"/>
          <p:cNvSpPr/>
          <p:nvPr/>
        </p:nvSpPr>
        <p:spPr>
          <a:xfrm>
            <a:off x="609600" y="906200"/>
            <a:ext cx="10972800" cy="304800"/>
          </a:xfrm>
          <a:prstGeom prst="rect">
            <a:avLst/>
          </a:prstGeom>
          <a:noFill/>
          <a:ln/>
        </p:spPr>
        <p:txBody>
          <a:bodyPr wrap="square" rtlCol="0" anchor="ctr"/>
          <a:lstStyle/>
          <a:p>
            <a:r>
              <a:rPr lang="en-GB" sz="1600" i="1" noProof="0" dirty="0">
                <a:solidFill>
                  <a:srgbClr val="1E2761"/>
                </a:solidFill>
                <a:latin typeface="Aptos"/>
              </a:rPr>
              <a:t>Purpose: Synthesize functional baselines into DRAFT Benefits Map and preliminary case for change</a:t>
            </a:r>
            <a:endParaRPr lang="en-GB" sz="1600" noProof="0" dirty="0">
              <a:latin typeface="Aptos"/>
            </a:endParaRPr>
          </a:p>
        </p:txBody>
      </p:sp>
      <p:sp>
        <p:nvSpPr>
          <p:cNvPr id="5" name="Text 3"/>
          <p:cNvSpPr/>
          <p:nvPr/>
        </p:nvSpPr>
        <p:spPr>
          <a:xfrm>
            <a:off x="609600" y="1415933"/>
            <a:ext cx="5192890" cy="300181"/>
          </a:xfrm>
          <a:prstGeom prst="rect">
            <a:avLst/>
          </a:prstGeom>
          <a:noFill/>
          <a:ln/>
        </p:spPr>
        <p:txBody>
          <a:bodyPr wrap="square" rtlCol="0" anchor="ctr"/>
          <a:lstStyle/>
          <a:p>
            <a:r>
              <a:rPr lang="en-GB" sz="1600" b="1" noProof="0" dirty="0">
                <a:solidFill>
                  <a:srgbClr val="1E2761"/>
                </a:solidFill>
                <a:latin typeface="Aptos"/>
              </a:rPr>
              <a:t>1. Create DRAFT Benefits Map (linking strategy → capability → benefit → KPI)</a:t>
            </a:r>
            <a:endParaRPr lang="en-GB" sz="1600" noProof="0" dirty="0">
              <a:latin typeface="Aptos"/>
            </a:endParaRPr>
          </a:p>
        </p:txBody>
      </p:sp>
      <p:sp>
        <p:nvSpPr>
          <p:cNvPr id="6" name="Text 4"/>
          <p:cNvSpPr/>
          <p:nvPr/>
        </p:nvSpPr>
        <p:spPr>
          <a:xfrm>
            <a:off x="831920" y="2570654"/>
            <a:ext cx="5550946" cy="426720"/>
          </a:xfrm>
          <a:prstGeom prst="rect">
            <a:avLst/>
          </a:prstGeom>
          <a:noFill/>
          <a:ln/>
        </p:spPr>
        <p:txBody>
          <a:bodyPr wrap="square" rtlCol="0" anchor="ctr"/>
          <a:lstStyle/>
          <a:p>
            <a:r>
              <a:rPr lang="en-GB" sz="1600" noProof="0" dirty="0">
                <a:solidFill>
                  <a:srgbClr val="333333"/>
                </a:solidFill>
                <a:latin typeface="Aptos"/>
              </a:rPr>
              <a:t>Link each benefit to strategic outcomes from Phase 1 Charter</a:t>
            </a:r>
            <a:endParaRPr lang="en-GB" sz="1600" noProof="0" dirty="0">
              <a:latin typeface="Aptos"/>
            </a:endParaRPr>
          </a:p>
          <a:p>
            <a:r>
              <a:rPr lang="en-GB" sz="1600" noProof="0" dirty="0">
                <a:solidFill>
                  <a:srgbClr val="333333"/>
                </a:solidFill>
                <a:latin typeface="Aptos"/>
              </a:rPr>
              <a:t>Map benefits to capabilities from Phase 1 Heatmap</a:t>
            </a:r>
            <a:endParaRPr lang="en-GB" sz="1600" noProof="0" dirty="0">
              <a:latin typeface="Aptos"/>
            </a:endParaRPr>
          </a:p>
          <a:p>
            <a:r>
              <a:rPr lang="en-GB" sz="1600" noProof="0" dirty="0">
                <a:solidFill>
                  <a:srgbClr val="333333"/>
                </a:solidFill>
                <a:latin typeface="Aptos"/>
              </a:rPr>
              <a:t>Consolidate functional baselines into structured benefit table</a:t>
            </a:r>
            <a:endParaRPr lang="en-GB" sz="1600" noProof="0" dirty="0">
              <a:latin typeface="Aptos"/>
            </a:endParaRPr>
          </a:p>
          <a:p>
            <a:r>
              <a:rPr lang="en-GB" sz="1600" noProof="0" dirty="0">
                <a:solidFill>
                  <a:srgbClr val="333333"/>
                </a:solidFill>
                <a:latin typeface="Aptos"/>
              </a:rPr>
              <a:t>Define measurement approach for each benefit</a:t>
            </a:r>
            <a:endParaRPr lang="en-GB" sz="1600" noProof="0" dirty="0">
              <a:latin typeface="Aptos"/>
            </a:endParaRPr>
          </a:p>
          <a:p>
            <a:r>
              <a:rPr lang="en-GB" sz="1600" noProof="0" dirty="0">
                <a:solidFill>
                  <a:srgbClr val="333333"/>
                </a:solidFill>
                <a:latin typeface="Aptos"/>
              </a:rPr>
              <a:t>Example: Strategic Outcome 'Single source of truth' → Finance Capability → Benefit 'Faster month-end close' → KPI 'Days to close: 12 → 5'</a:t>
            </a:r>
            <a:endParaRPr lang="en-GB" sz="1600" noProof="0" dirty="0">
              <a:latin typeface="Aptos"/>
            </a:endParaRPr>
          </a:p>
        </p:txBody>
      </p:sp>
      <p:sp>
        <p:nvSpPr>
          <p:cNvPr id="7" name="Text 5"/>
          <p:cNvSpPr/>
          <p:nvPr/>
        </p:nvSpPr>
        <p:spPr>
          <a:xfrm>
            <a:off x="609600" y="3859478"/>
            <a:ext cx="4662311" cy="219456"/>
          </a:xfrm>
          <a:prstGeom prst="rect">
            <a:avLst/>
          </a:prstGeom>
          <a:noFill/>
          <a:ln/>
        </p:spPr>
        <p:txBody>
          <a:bodyPr wrap="square" rtlCol="0" anchor="ctr"/>
          <a:lstStyle/>
          <a:p>
            <a:r>
              <a:rPr lang="en-GB" sz="1600" b="1" noProof="0" dirty="0">
                <a:solidFill>
                  <a:srgbClr val="1E2761"/>
                </a:solidFill>
                <a:latin typeface="Aptos"/>
              </a:rPr>
              <a:t>2. Validate Baseline Data Quality &amp; Identify Gaps</a:t>
            </a:r>
            <a:endParaRPr lang="en-GB" sz="1600" noProof="0" dirty="0">
              <a:latin typeface="Aptos"/>
            </a:endParaRPr>
          </a:p>
        </p:txBody>
      </p:sp>
      <p:sp>
        <p:nvSpPr>
          <p:cNvPr id="8" name="Text 6"/>
          <p:cNvSpPr/>
          <p:nvPr/>
        </p:nvSpPr>
        <p:spPr>
          <a:xfrm>
            <a:off x="853440" y="4726950"/>
            <a:ext cx="5321583" cy="426720"/>
          </a:xfrm>
          <a:prstGeom prst="rect">
            <a:avLst/>
          </a:prstGeom>
          <a:noFill/>
          <a:ln/>
        </p:spPr>
        <p:txBody>
          <a:bodyPr wrap="square" rtlCol="0" anchor="ctr"/>
          <a:lstStyle/>
          <a:p>
            <a:r>
              <a:rPr lang="en-GB" sz="1600" noProof="0" dirty="0">
                <a:solidFill>
                  <a:srgbClr val="333333"/>
                </a:solidFill>
                <a:latin typeface="Aptos"/>
              </a:rPr>
              <a:t>Review all functional pre-work submissions</a:t>
            </a:r>
            <a:endParaRPr lang="en-GB" sz="1600" noProof="0" dirty="0">
              <a:latin typeface="Aptos"/>
            </a:endParaRPr>
          </a:p>
          <a:p>
            <a:r>
              <a:rPr lang="en-GB" sz="1600" noProof="0" dirty="0">
                <a:solidFill>
                  <a:srgbClr val="333333"/>
                </a:solidFill>
                <a:latin typeface="Aptos"/>
              </a:rPr>
              <a:t>Flag weak baselines that need strengthening in workshop</a:t>
            </a:r>
            <a:endParaRPr lang="en-GB" sz="1600" noProof="0" dirty="0">
              <a:latin typeface="Aptos"/>
            </a:endParaRPr>
          </a:p>
          <a:p>
            <a:r>
              <a:rPr lang="en-GB" sz="1600" noProof="0" dirty="0">
                <a:solidFill>
                  <a:srgbClr val="333333"/>
                </a:solidFill>
                <a:latin typeface="Aptos"/>
              </a:rPr>
              <a:t>Identify missing data and plan collection approach</a:t>
            </a:r>
            <a:endParaRPr lang="en-GB" sz="1600" noProof="0" dirty="0">
              <a:latin typeface="Aptos"/>
            </a:endParaRPr>
          </a:p>
          <a:p>
            <a:r>
              <a:rPr lang="en-GB" sz="1600" noProof="0" dirty="0">
                <a:solidFill>
                  <a:srgbClr val="333333"/>
                </a:solidFill>
                <a:latin typeface="Aptos"/>
              </a:rPr>
              <a:t>Check for inconsistent measurement approaches across functions</a:t>
            </a:r>
            <a:endParaRPr lang="en-GB" sz="1600" noProof="0" dirty="0">
              <a:latin typeface="Aptos"/>
            </a:endParaRPr>
          </a:p>
          <a:p>
            <a:r>
              <a:rPr lang="en-GB" sz="1600" noProof="0" dirty="0">
                <a:solidFill>
                  <a:srgbClr val="333333"/>
                </a:solidFill>
                <a:latin typeface="Aptos"/>
              </a:rPr>
              <a:t>Prepare questions for functional leaders to validate in workshop</a:t>
            </a:r>
            <a:endParaRPr lang="en-GB" sz="1600" noProof="0" dirty="0">
              <a:latin typeface="Aptos"/>
            </a:endParaRPr>
          </a:p>
        </p:txBody>
      </p:sp>
      <p:sp>
        <p:nvSpPr>
          <p:cNvPr id="9" name="Text 7"/>
          <p:cNvSpPr/>
          <p:nvPr/>
        </p:nvSpPr>
        <p:spPr>
          <a:xfrm>
            <a:off x="6081523" y="1272500"/>
            <a:ext cx="5550946" cy="219456"/>
          </a:xfrm>
          <a:prstGeom prst="rect">
            <a:avLst/>
          </a:prstGeom>
          <a:noFill/>
          <a:ln/>
        </p:spPr>
        <p:txBody>
          <a:bodyPr wrap="square" rtlCol="0" anchor="ctr"/>
          <a:lstStyle/>
          <a:p>
            <a:r>
              <a:rPr lang="en-GB" sz="1467" b="1" noProof="0" dirty="0">
                <a:solidFill>
                  <a:srgbClr val="1E2761"/>
                </a:solidFill>
                <a:latin typeface="Aptos"/>
              </a:rPr>
              <a:t>3. Create Preliminary Financial Quantification (with Finance BP)</a:t>
            </a:r>
            <a:endParaRPr lang="en-GB" sz="1467" noProof="0" dirty="0">
              <a:latin typeface="Aptos"/>
            </a:endParaRPr>
          </a:p>
        </p:txBody>
      </p:sp>
      <p:sp>
        <p:nvSpPr>
          <p:cNvPr id="10" name="Text 8"/>
          <p:cNvSpPr/>
          <p:nvPr/>
        </p:nvSpPr>
        <p:spPr>
          <a:xfrm>
            <a:off x="6325363" y="1891465"/>
            <a:ext cx="5550946" cy="426720"/>
          </a:xfrm>
          <a:prstGeom prst="rect">
            <a:avLst/>
          </a:prstGeom>
          <a:noFill/>
          <a:ln/>
        </p:spPr>
        <p:txBody>
          <a:bodyPr wrap="square" rtlCol="0" anchor="ctr"/>
          <a:lstStyle/>
          <a:p>
            <a:r>
              <a:rPr lang="en-GB" sz="1600" noProof="0" dirty="0">
                <a:solidFill>
                  <a:srgbClr val="333333"/>
                </a:solidFill>
                <a:latin typeface="Aptos"/>
              </a:rPr>
              <a:t>Translate baselines and targets into financial impact</a:t>
            </a:r>
            <a:endParaRPr lang="en-GB" sz="1600" noProof="0" dirty="0">
              <a:latin typeface="Aptos"/>
            </a:endParaRPr>
          </a:p>
          <a:p>
            <a:r>
              <a:rPr lang="en-GB" sz="1600" noProof="0" dirty="0">
                <a:solidFill>
                  <a:srgbClr val="333333"/>
                </a:solidFill>
                <a:latin typeface="Aptos"/>
              </a:rPr>
              <a:t>Calculate efficiency benefits (time saved × cost per hour)</a:t>
            </a:r>
            <a:endParaRPr lang="en-GB" sz="1600" noProof="0" dirty="0">
              <a:latin typeface="Aptos"/>
            </a:endParaRPr>
          </a:p>
          <a:p>
            <a:r>
              <a:rPr lang="en-GB" sz="1600" noProof="0" dirty="0">
                <a:solidFill>
                  <a:srgbClr val="333333"/>
                </a:solidFill>
                <a:latin typeface="Aptos"/>
              </a:rPr>
              <a:t>Estimate cost avoidance (reduced errors, compliance fines)</a:t>
            </a:r>
            <a:endParaRPr lang="en-GB" sz="1600" noProof="0" dirty="0">
              <a:latin typeface="Aptos"/>
            </a:endParaRPr>
          </a:p>
          <a:p>
            <a:r>
              <a:rPr lang="en-GB" sz="1600" noProof="0" dirty="0">
                <a:solidFill>
                  <a:srgbClr val="333333"/>
                </a:solidFill>
                <a:latin typeface="Aptos"/>
              </a:rPr>
              <a:t>Quantify growth enablers (revenue from new capabilities)</a:t>
            </a:r>
            <a:endParaRPr lang="en-GB" sz="1600" noProof="0" dirty="0">
              <a:latin typeface="Aptos"/>
            </a:endParaRPr>
          </a:p>
          <a:p>
            <a:r>
              <a:rPr lang="en-GB" sz="1600" noProof="0" dirty="0">
                <a:solidFill>
                  <a:srgbClr val="333333"/>
                </a:solidFill>
                <a:latin typeface="Aptos"/>
              </a:rPr>
              <a:t>Validate quantification logic with Finance Business Partner</a:t>
            </a:r>
            <a:endParaRPr lang="en-GB" sz="1600" noProof="0" dirty="0">
              <a:latin typeface="Aptos"/>
            </a:endParaRPr>
          </a:p>
        </p:txBody>
      </p:sp>
      <p:sp>
        <p:nvSpPr>
          <p:cNvPr id="11" name="Text 9"/>
          <p:cNvSpPr/>
          <p:nvPr/>
        </p:nvSpPr>
        <p:spPr>
          <a:xfrm>
            <a:off x="6111751" y="2757599"/>
            <a:ext cx="6080249" cy="219456"/>
          </a:xfrm>
          <a:prstGeom prst="rect">
            <a:avLst/>
          </a:prstGeom>
          <a:noFill/>
          <a:ln/>
        </p:spPr>
        <p:txBody>
          <a:bodyPr wrap="square" rtlCol="0" anchor="ctr"/>
          <a:lstStyle/>
          <a:p>
            <a:r>
              <a:rPr lang="en-GB" sz="1600" b="1" noProof="0" dirty="0">
                <a:solidFill>
                  <a:srgbClr val="1E2761"/>
                </a:solidFill>
                <a:latin typeface="Aptos"/>
              </a:rPr>
              <a:t>4. Draft Preliminary Case for Change</a:t>
            </a:r>
            <a:endParaRPr lang="en-GB" sz="1600" noProof="0" dirty="0">
              <a:latin typeface="Aptos"/>
            </a:endParaRPr>
          </a:p>
        </p:txBody>
      </p:sp>
      <p:sp>
        <p:nvSpPr>
          <p:cNvPr id="12" name="Text 10"/>
          <p:cNvSpPr/>
          <p:nvPr/>
        </p:nvSpPr>
        <p:spPr>
          <a:xfrm>
            <a:off x="6325363" y="3611519"/>
            <a:ext cx="5850886" cy="426720"/>
          </a:xfrm>
          <a:prstGeom prst="rect">
            <a:avLst/>
          </a:prstGeom>
          <a:noFill/>
          <a:ln/>
        </p:spPr>
        <p:txBody>
          <a:bodyPr wrap="square" rtlCol="0" anchor="ctr"/>
          <a:lstStyle/>
          <a:p>
            <a:r>
              <a:rPr lang="en-GB" sz="1600" noProof="0" dirty="0">
                <a:solidFill>
                  <a:srgbClr val="333333"/>
                </a:solidFill>
                <a:latin typeface="Aptos"/>
              </a:rPr>
              <a:t>Consolidate benefits by category (Efficiency, Compliance, Growth)</a:t>
            </a:r>
            <a:endParaRPr lang="en-GB" sz="1600" noProof="0" dirty="0">
              <a:latin typeface="Aptos"/>
            </a:endParaRPr>
          </a:p>
          <a:p>
            <a:r>
              <a:rPr lang="en-GB" sz="1600" noProof="0" dirty="0">
                <a:solidFill>
                  <a:srgbClr val="333333"/>
                </a:solidFill>
                <a:latin typeface="Aptos"/>
              </a:rPr>
              <a:t>Include costs (software licenses, implementation, change, BAU increase)</a:t>
            </a:r>
            <a:endParaRPr lang="en-GB" sz="1600" noProof="0" dirty="0">
              <a:latin typeface="Aptos"/>
            </a:endParaRPr>
          </a:p>
          <a:p>
            <a:r>
              <a:rPr lang="en-GB" sz="1600" noProof="0" dirty="0">
                <a:solidFill>
                  <a:srgbClr val="333333"/>
                </a:solidFill>
                <a:latin typeface="Aptos"/>
              </a:rPr>
              <a:t>Build ROI model showing cumulative benefits vs costs by quarter</a:t>
            </a:r>
            <a:endParaRPr lang="en-GB" sz="1600" noProof="0" dirty="0">
              <a:latin typeface="Aptos"/>
            </a:endParaRPr>
          </a:p>
          <a:p>
            <a:r>
              <a:rPr lang="en-GB" sz="1600" noProof="0" dirty="0">
                <a:solidFill>
                  <a:srgbClr val="333333"/>
                </a:solidFill>
                <a:latin typeface="Aptos"/>
              </a:rPr>
              <a:t>Calculate payback period and identify sensitivity factors</a:t>
            </a:r>
            <a:endParaRPr lang="en-GB" sz="1600" noProof="0" dirty="0">
              <a:latin typeface="Aptos"/>
            </a:endParaRPr>
          </a:p>
          <a:p>
            <a:r>
              <a:rPr lang="en-GB" sz="1600" noProof="0" dirty="0">
                <a:solidFill>
                  <a:srgbClr val="333333"/>
                </a:solidFill>
                <a:latin typeface="Aptos"/>
              </a:rPr>
              <a:t>Mark assumptions requiring validation in workshop</a:t>
            </a:r>
            <a:endParaRPr lang="en-GB" sz="1600" noProof="0" dirty="0">
              <a:latin typeface="Aptos"/>
            </a:endParaRPr>
          </a:p>
        </p:txBody>
      </p:sp>
      <p:sp>
        <p:nvSpPr>
          <p:cNvPr id="13" name="Text 11"/>
          <p:cNvSpPr/>
          <p:nvPr/>
        </p:nvSpPr>
        <p:spPr>
          <a:xfrm>
            <a:off x="6111751" y="4734457"/>
            <a:ext cx="6080249" cy="219456"/>
          </a:xfrm>
          <a:prstGeom prst="rect">
            <a:avLst/>
          </a:prstGeom>
          <a:noFill/>
          <a:ln/>
        </p:spPr>
        <p:txBody>
          <a:bodyPr wrap="square" rtlCol="0" anchor="ctr"/>
          <a:lstStyle/>
          <a:p>
            <a:r>
              <a:rPr lang="en-GB" sz="1600" b="1" noProof="0" dirty="0">
                <a:solidFill>
                  <a:srgbClr val="1E2761"/>
                </a:solidFill>
                <a:latin typeface="Aptos"/>
              </a:rPr>
              <a:t>5. Create Success Measures Matrix Template</a:t>
            </a:r>
            <a:endParaRPr lang="en-GB" sz="1600" noProof="0" dirty="0">
              <a:latin typeface="Aptos"/>
            </a:endParaRPr>
          </a:p>
        </p:txBody>
      </p:sp>
      <p:sp>
        <p:nvSpPr>
          <p:cNvPr id="14" name="Text 12"/>
          <p:cNvSpPr/>
          <p:nvPr/>
        </p:nvSpPr>
        <p:spPr>
          <a:xfrm>
            <a:off x="6325363" y="5339446"/>
            <a:ext cx="6304787" cy="426720"/>
          </a:xfrm>
          <a:prstGeom prst="rect">
            <a:avLst/>
          </a:prstGeom>
          <a:noFill/>
          <a:ln/>
        </p:spPr>
        <p:txBody>
          <a:bodyPr wrap="square" rtlCol="0" anchor="ctr"/>
          <a:lstStyle/>
          <a:p>
            <a:r>
              <a:rPr lang="en-GB" sz="1600" noProof="0" dirty="0">
                <a:solidFill>
                  <a:srgbClr val="333333"/>
                </a:solidFill>
                <a:latin typeface="Aptos"/>
              </a:rPr>
              <a:t>Build table with columns: Benefit, KPI, Baseline, Target (by when), Measurement/Source, Owner (TBD), Review Cadence</a:t>
            </a:r>
            <a:endParaRPr lang="en-GB" sz="1600" noProof="0" dirty="0">
              <a:latin typeface="Aptos"/>
            </a:endParaRPr>
          </a:p>
          <a:p>
            <a:r>
              <a:rPr lang="en-GB" sz="1600" noProof="0" dirty="0">
                <a:solidFill>
                  <a:srgbClr val="333333"/>
                </a:solidFill>
                <a:latin typeface="Aptos"/>
              </a:rPr>
              <a:t>Pre-fill with all benefits from Benefits Map</a:t>
            </a:r>
            <a:endParaRPr lang="en-GB" sz="1600" noProof="0" dirty="0">
              <a:latin typeface="Aptos"/>
            </a:endParaRPr>
          </a:p>
          <a:p>
            <a:r>
              <a:rPr lang="en-GB" sz="1600" noProof="0" dirty="0">
                <a:solidFill>
                  <a:srgbClr val="333333"/>
                </a:solidFill>
                <a:latin typeface="Aptos"/>
              </a:rPr>
              <a:t>Leave Owner column blank for workshop assignment</a:t>
            </a:r>
            <a:endParaRPr lang="en-GB" sz="1600" noProof="0" dirty="0">
              <a:latin typeface="Aptos"/>
            </a:endParaRPr>
          </a:p>
          <a:p>
            <a:r>
              <a:rPr lang="en-GB" sz="1600" noProof="0" dirty="0">
                <a:solidFill>
                  <a:srgbClr val="333333"/>
                </a:solidFill>
                <a:latin typeface="Aptos"/>
              </a:rPr>
              <a:t>Add notes on measurement approach per benefit</a:t>
            </a:r>
            <a:endParaRPr lang="en-GB" sz="1600" noProof="0" dirty="0">
              <a:latin typeface="Aptos"/>
            </a:endParaRPr>
          </a:p>
        </p:txBody>
      </p:sp>
      <p:sp>
        <p:nvSpPr>
          <p:cNvPr id="15" name="Shape 13"/>
          <p:cNvSpPr/>
          <p:nvPr/>
        </p:nvSpPr>
        <p:spPr>
          <a:xfrm>
            <a:off x="609600" y="6362875"/>
            <a:ext cx="10972800" cy="426720"/>
          </a:xfrm>
          <a:prstGeom prst="rect">
            <a:avLst/>
          </a:prstGeom>
          <a:solidFill>
            <a:srgbClr val="1E2761"/>
          </a:solidFill>
          <a:ln/>
        </p:spPr>
        <p:txBody>
          <a:bodyPr/>
          <a:lstStyle/>
          <a:p>
            <a:endParaRPr lang="en-GB" sz="2400" noProof="0" dirty="0"/>
          </a:p>
        </p:txBody>
      </p:sp>
      <p:sp>
        <p:nvSpPr>
          <p:cNvPr id="16" name="Text 14"/>
          <p:cNvSpPr/>
          <p:nvPr/>
        </p:nvSpPr>
        <p:spPr>
          <a:xfrm>
            <a:off x="853440" y="6393355"/>
            <a:ext cx="10485120" cy="365760"/>
          </a:xfrm>
          <a:prstGeom prst="rect">
            <a:avLst/>
          </a:prstGeom>
          <a:noFill/>
          <a:ln/>
        </p:spPr>
        <p:txBody>
          <a:bodyPr wrap="square" rtlCol="0" anchor="ctr"/>
          <a:lstStyle/>
          <a:p>
            <a:pPr algn="ctr"/>
            <a:r>
              <a:rPr lang="en-GB" sz="1400" b="1" noProof="0" dirty="0">
                <a:solidFill>
                  <a:srgbClr val="FFFFFF"/>
                </a:solidFill>
                <a:latin typeface="Aptos"/>
              </a:rPr>
              <a:t>Output: DRAFT Benefits Map + Preliminary Case for Change distributed 2 days before workshop for executive review</a:t>
            </a:r>
          </a:p>
        </p:txBody>
      </p:sp>
      <p:sp>
        <p:nvSpPr>
          <p:cNvPr id="18" name="TextBox 17">
            <a:extLst>
              <a:ext uri="{FF2B5EF4-FFF2-40B4-BE49-F238E27FC236}">
                <a16:creationId xmlns:a16="http://schemas.microsoft.com/office/drawing/2014/main" id="{5ED7D87A-F27A-4927-9369-44582B2AFDC3}"/>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2</a:t>
            </a:r>
          </a:p>
        </p:txBody>
      </p:sp>
      <p:sp>
        <p:nvSpPr>
          <p:cNvPr id="19" name="Rectangle 18">
            <a:extLst>
              <a:ext uri="{FF2B5EF4-FFF2-40B4-BE49-F238E27FC236}">
                <a16:creationId xmlns:a16="http://schemas.microsoft.com/office/drawing/2014/main" id="{88C2B46D-1AEF-4B7F-B163-83486028A19A}"/>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2609133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289888"/>
            <a:ext cx="10972800" cy="548640"/>
          </a:xfrm>
          <a:prstGeom prst="rect">
            <a:avLst/>
          </a:prstGeom>
          <a:noFill/>
          <a:ln/>
        </p:spPr>
        <p:txBody>
          <a:bodyPr wrap="square" rtlCol="0" anchor="ctr"/>
          <a:lstStyle/>
          <a:p>
            <a:r>
              <a:rPr lang="en-GB" sz="2800" b="1" noProof="0" dirty="0">
                <a:solidFill>
                  <a:srgbClr val="1E2761"/>
                </a:solidFill>
                <a:latin typeface="Aptos"/>
              </a:rPr>
              <a:t>Phase 2 Output: Benefits Map Example</a:t>
            </a:r>
          </a:p>
        </p:txBody>
      </p:sp>
      <p:sp>
        <p:nvSpPr>
          <p:cNvPr id="3" name="Text 1"/>
          <p:cNvSpPr/>
          <p:nvPr/>
        </p:nvSpPr>
        <p:spPr>
          <a:xfrm>
            <a:off x="609600" y="753608"/>
            <a:ext cx="10972800" cy="365760"/>
          </a:xfrm>
          <a:prstGeom prst="rect">
            <a:avLst/>
          </a:prstGeom>
          <a:noFill/>
          <a:ln/>
        </p:spPr>
        <p:txBody>
          <a:bodyPr wrap="square" rtlCol="0" anchor="ctr"/>
          <a:lstStyle/>
          <a:p>
            <a:r>
              <a:rPr lang="en-GB" sz="1467" i="1" noProof="0" dirty="0">
                <a:solidFill>
                  <a:srgbClr val="333333"/>
                </a:solidFill>
                <a:latin typeface="Aptos"/>
              </a:rPr>
              <a:t>Created in Phase 2 Workshop (Baseline Validation &amp; Target Setting) | Expanded into Success Measures Matrix for Phase 5 Tracking</a:t>
            </a:r>
            <a:endParaRPr lang="en-GB" sz="1467" noProof="0" dirty="0">
              <a:latin typeface="Aptos"/>
            </a:endParaRPr>
          </a:p>
        </p:txBody>
      </p:sp>
      <p:sp>
        <p:nvSpPr>
          <p:cNvPr id="4" name="Text 2"/>
          <p:cNvSpPr/>
          <p:nvPr/>
        </p:nvSpPr>
        <p:spPr>
          <a:xfrm>
            <a:off x="609600" y="1003968"/>
            <a:ext cx="10972800" cy="304800"/>
          </a:xfrm>
          <a:prstGeom prst="rect">
            <a:avLst/>
          </a:prstGeom>
          <a:noFill/>
          <a:ln/>
        </p:spPr>
        <p:txBody>
          <a:bodyPr wrap="square" rtlCol="0" anchor="ctr"/>
          <a:lstStyle/>
          <a:p>
            <a:r>
              <a:rPr lang="en-GB" sz="1600" noProof="0" dirty="0">
                <a:solidFill>
                  <a:srgbClr val="1E2761"/>
                </a:solidFill>
                <a:latin typeface="Aptos"/>
              </a:rPr>
              <a:t>Purpose: Visual linkage showing Capability → Benefit → KPI → Owner → Target</a:t>
            </a:r>
            <a:endParaRPr lang="en-GB" sz="1600" noProof="0" dirty="0">
              <a:latin typeface="Aptos"/>
            </a:endParaRPr>
          </a:p>
        </p:txBody>
      </p:sp>
      <p:graphicFrame>
        <p:nvGraphicFramePr>
          <p:cNvPr id="5" name="Table 0"/>
          <p:cNvGraphicFramePr>
            <a:graphicFrameLocks noGrp="1"/>
          </p:cNvGraphicFramePr>
          <p:nvPr/>
        </p:nvGraphicFramePr>
        <p:xfrm>
          <a:off x="609600" y="1320960"/>
          <a:ext cx="9753600" cy="2324608"/>
        </p:xfrm>
        <a:graphic>
          <a:graphicData uri="http://schemas.openxmlformats.org/drawingml/2006/table">
            <a:tbl>
              <a:tblPr/>
              <a:tblGrid>
                <a:gridCol w="195072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95072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438912">
                <a:tc>
                  <a:txBody>
                    <a:bodyPr/>
                    <a:lstStyle/>
                    <a:p>
                      <a:pPr marL="0" indent="0" algn="l">
                        <a:buNone/>
                      </a:pPr>
                      <a:r>
                        <a:rPr lang="en-GB" sz="1000" b="1" noProof="0" dirty="0">
                          <a:solidFill>
                            <a:srgbClr val="FFFFFF"/>
                          </a:solidFill>
                          <a:latin typeface="Calibri"/>
                          <a:ea typeface="Calibri"/>
                          <a:cs typeface="Calibri"/>
                        </a:rPr>
                        <a:t>Capability</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lgn="l">
                        <a:buNone/>
                      </a:pPr>
                      <a:r>
                        <a:rPr lang="en-GB" sz="1000" b="1" noProof="0" dirty="0">
                          <a:solidFill>
                            <a:srgbClr val="FFFFFF"/>
                          </a:solidFill>
                          <a:latin typeface="Calibri"/>
                          <a:ea typeface="Calibri"/>
                          <a:cs typeface="Calibri"/>
                        </a:rPr>
                        <a:t>Benefit</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lgn="l">
                        <a:buNone/>
                      </a:pPr>
                      <a:r>
                        <a:rPr lang="en-GB" sz="1000" b="1" noProof="0" dirty="0">
                          <a:solidFill>
                            <a:srgbClr val="FFFFFF"/>
                          </a:solidFill>
                          <a:latin typeface="Calibri"/>
                          <a:ea typeface="Calibri"/>
                          <a:cs typeface="Calibri"/>
                        </a:rPr>
                        <a:t>KPI</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lgn="l">
                        <a:buNone/>
                      </a:pPr>
                      <a:r>
                        <a:rPr lang="en-GB" sz="1000" b="1" noProof="0" dirty="0">
                          <a:solidFill>
                            <a:srgbClr val="FFFFFF"/>
                          </a:solidFill>
                          <a:latin typeface="Calibri"/>
                          <a:ea typeface="Calibri"/>
                          <a:cs typeface="Calibri"/>
                        </a:rPr>
                        <a:t>Baseline</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lgn="l">
                        <a:buNone/>
                      </a:pPr>
                      <a:r>
                        <a:rPr lang="en-GB" sz="1000" b="1" noProof="0" dirty="0">
                          <a:solidFill>
                            <a:srgbClr val="FFFFFF"/>
                          </a:solidFill>
                          <a:latin typeface="Calibri"/>
                          <a:ea typeface="Calibri"/>
                          <a:cs typeface="Calibri"/>
                        </a:rPr>
                        <a:t>Target</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lgn="l">
                        <a:buNone/>
                      </a:pPr>
                      <a:r>
                        <a:rPr lang="en-GB" sz="1000" b="1" noProof="0" dirty="0">
                          <a:solidFill>
                            <a:srgbClr val="FFFFFF"/>
                          </a:solidFill>
                          <a:latin typeface="Calibri"/>
                          <a:ea typeface="Calibri"/>
                          <a:cs typeface="Calibri"/>
                        </a:rPr>
                        <a:t>Owner</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extLst>
                  <a:ext uri="{0D108BD9-81ED-4DB2-BD59-A6C34878D82A}">
                    <a16:rowId xmlns:a16="http://schemas.microsoft.com/office/drawing/2014/main" val="10000"/>
                  </a:ext>
                </a:extLst>
              </a:tr>
              <a:tr h="568960">
                <a:tc>
                  <a:txBody>
                    <a:bodyPr/>
                    <a:lstStyle/>
                    <a:p>
                      <a:pPr marL="0" indent="0" algn="l">
                        <a:buNone/>
                      </a:pPr>
                      <a:r>
                        <a:rPr lang="en-GB" sz="1000" b="0" noProof="0" dirty="0">
                          <a:solidFill>
                            <a:srgbClr val="2C3E50"/>
                          </a:solidFill>
                          <a:latin typeface="Calibri"/>
                          <a:ea typeface="Calibri"/>
                          <a:cs typeface="Calibri"/>
                        </a:rPr>
                        <a:t>Order-to-Cash</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l">
                        <a:buNone/>
                      </a:pPr>
                      <a:r>
                        <a:rPr lang="en-GB" sz="1000" b="0" noProof="0" dirty="0">
                          <a:solidFill>
                            <a:srgbClr val="2C3E50"/>
                          </a:solidFill>
                          <a:latin typeface="Calibri"/>
                          <a:ea typeface="Calibri"/>
                          <a:cs typeface="Calibri"/>
                        </a:rPr>
                        <a:t>Faster cash collection</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l">
                        <a:buNone/>
                      </a:pPr>
                      <a:r>
                        <a:rPr lang="en-GB" sz="1000" b="0" noProof="0" dirty="0">
                          <a:solidFill>
                            <a:srgbClr val="2C3E50"/>
                          </a:solidFill>
                          <a:latin typeface="Calibri"/>
                          <a:ea typeface="Calibri"/>
                          <a:cs typeface="Calibri"/>
                        </a:rPr>
                        <a:t>Days Sales Outstanding</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l">
                        <a:buNone/>
                      </a:pPr>
                      <a:r>
                        <a:rPr lang="en-GB" sz="1000" b="0" noProof="0" dirty="0">
                          <a:solidFill>
                            <a:srgbClr val="2C3E50"/>
                          </a:solidFill>
                          <a:latin typeface="Calibri"/>
                          <a:ea typeface="Calibri"/>
                          <a:cs typeface="Calibri"/>
                        </a:rPr>
                        <a:t>45 days</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l">
                        <a:buNone/>
                      </a:pPr>
                      <a:r>
                        <a:rPr lang="en-GB" sz="1000" b="0" noProof="0" dirty="0">
                          <a:solidFill>
                            <a:srgbClr val="2C3E50"/>
                          </a:solidFill>
                          <a:latin typeface="Calibri"/>
                          <a:ea typeface="Calibri"/>
                          <a:cs typeface="Calibri"/>
                        </a:rPr>
                        <a:t>35 days</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l">
                        <a:buNone/>
                      </a:pPr>
                      <a:r>
                        <a:rPr lang="en-GB" sz="1000" b="0" noProof="0" dirty="0">
                          <a:solidFill>
                            <a:srgbClr val="2C3E50"/>
                          </a:solidFill>
                          <a:latin typeface="Calibri"/>
                          <a:ea typeface="Calibri"/>
                          <a:cs typeface="Calibri"/>
                        </a:rPr>
                        <a:t>CFO</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8912">
                <a:tc>
                  <a:txBody>
                    <a:bodyPr/>
                    <a:lstStyle/>
                    <a:p>
                      <a:pPr marL="0" indent="0" algn="l">
                        <a:buNone/>
                      </a:pPr>
                      <a:r>
                        <a:rPr lang="en-GB" sz="1000" b="0" noProof="0" dirty="0">
                          <a:solidFill>
                            <a:srgbClr val="2C3E50"/>
                          </a:solidFill>
                          <a:latin typeface="Calibri"/>
                          <a:ea typeface="Calibri"/>
                          <a:cs typeface="Calibri"/>
                        </a:rPr>
                        <a:t>Order-to-Cash</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l">
                        <a:buNone/>
                      </a:pPr>
                      <a:r>
                        <a:rPr lang="en-GB" sz="1000" b="0" noProof="0" dirty="0">
                          <a:solidFill>
                            <a:srgbClr val="2C3E50"/>
                          </a:solidFill>
                          <a:latin typeface="Calibri"/>
                          <a:ea typeface="Calibri"/>
                          <a:cs typeface="Calibri"/>
                        </a:rPr>
                        <a:t>Reduce order errors</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l">
                        <a:buNone/>
                      </a:pPr>
                      <a:r>
                        <a:rPr lang="en-GB" sz="1000" b="0" noProof="0" dirty="0">
                          <a:solidFill>
                            <a:srgbClr val="2C3E50"/>
                          </a:solidFill>
                          <a:latin typeface="Calibri"/>
                          <a:ea typeface="Calibri"/>
                          <a:cs typeface="Calibri"/>
                        </a:rPr>
                        <a:t>Order error rate</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l">
                        <a:buNone/>
                      </a:pPr>
                      <a:r>
                        <a:rPr lang="en-GB" sz="1000" b="0" noProof="0" dirty="0">
                          <a:solidFill>
                            <a:srgbClr val="2C3E50"/>
                          </a:solidFill>
                          <a:latin typeface="Calibri"/>
                          <a:ea typeface="Calibri"/>
                          <a:cs typeface="Calibri"/>
                        </a:rPr>
                        <a:t>8%</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l">
                        <a:buNone/>
                      </a:pPr>
                      <a:r>
                        <a:rPr lang="en-GB" sz="1000" b="0" noProof="0" dirty="0">
                          <a:solidFill>
                            <a:srgbClr val="2C3E50"/>
                          </a:solidFill>
                          <a:latin typeface="Calibri"/>
                          <a:ea typeface="Calibri"/>
                          <a:cs typeface="Calibri"/>
                        </a:rPr>
                        <a:t>2%</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l">
                        <a:buNone/>
                      </a:pPr>
                      <a:r>
                        <a:rPr lang="en-GB" sz="1000" b="0" noProof="0" dirty="0">
                          <a:solidFill>
                            <a:srgbClr val="2C3E50"/>
                          </a:solidFill>
                          <a:latin typeface="Calibri"/>
                          <a:ea typeface="Calibri"/>
                          <a:cs typeface="Calibri"/>
                        </a:rPr>
                        <a:t>COO</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438912">
                <a:tc>
                  <a:txBody>
                    <a:bodyPr/>
                    <a:lstStyle/>
                    <a:p>
                      <a:pPr marL="0" indent="0" algn="l">
                        <a:buNone/>
                      </a:pPr>
                      <a:r>
                        <a:rPr lang="en-GB" sz="1000" b="0" noProof="0" dirty="0">
                          <a:solidFill>
                            <a:srgbClr val="2C3E50"/>
                          </a:solidFill>
                          <a:latin typeface="Calibri"/>
                          <a:ea typeface="Calibri"/>
                          <a:cs typeface="Calibri"/>
                        </a:rPr>
                        <a:t>Procure-to-Pay</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l">
                        <a:buNone/>
                      </a:pPr>
                      <a:r>
                        <a:rPr lang="en-GB" sz="1000" b="0" noProof="0" dirty="0">
                          <a:solidFill>
                            <a:srgbClr val="2C3E50"/>
                          </a:solidFill>
                          <a:latin typeface="Calibri"/>
                          <a:ea typeface="Calibri"/>
                          <a:cs typeface="Calibri"/>
                        </a:rPr>
                        <a:t>Improve spend visibility</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l">
                        <a:buNone/>
                      </a:pPr>
                      <a:r>
                        <a:rPr lang="en-GB" sz="1000" b="0" noProof="0" dirty="0">
                          <a:solidFill>
                            <a:srgbClr val="2C3E50"/>
                          </a:solidFill>
                          <a:latin typeface="Calibri"/>
                          <a:ea typeface="Calibri"/>
                          <a:cs typeface="Calibri"/>
                        </a:rPr>
                        <a:t>% spend with visibility</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l">
                        <a:buNone/>
                      </a:pPr>
                      <a:r>
                        <a:rPr lang="en-GB" sz="1000" b="0" noProof="0" dirty="0">
                          <a:solidFill>
                            <a:srgbClr val="2C3E50"/>
                          </a:solidFill>
                          <a:latin typeface="Calibri"/>
                          <a:ea typeface="Calibri"/>
                          <a:cs typeface="Calibri"/>
                        </a:rPr>
                        <a:t>45%</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l">
                        <a:buNone/>
                      </a:pPr>
                      <a:r>
                        <a:rPr lang="en-GB" sz="1000" b="0" noProof="0" dirty="0">
                          <a:solidFill>
                            <a:srgbClr val="2C3E50"/>
                          </a:solidFill>
                          <a:latin typeface="Calibri"/>
                          <a:ea typeface="Calibri"/>
                          <a:cs typeface="Calibri"/>
                        </a:rPr>
                        <a:t>90%</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l">
                        <a:buNone/>
                      </a:pPr>
                      <a:r>
                        <a:rPr lang="en-GB" sz="1000" b="0" noProof="0" dirty="0">
                          <a:solidFill>
                            <a:srgbClr val="2C3E50"/>
                          </a:solidFill>
                          <a:latin typeface="Calibri"/>
                          <a:ea typeface="Calibri"/>
                          <a:cs typeface="Calibri"/>
                        </a:rPr>
                        <a:t>CFO</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8912">
                <a:tc>
                  <a:txBody>
                    <a:bodyPr/>
                    <a:lstStyle/>
                    <a:p>
                      <a:pPr marL="0" indent="0" algn="l">
                        <a:buNone/>
                      </a:pPr>
                      <a:r>
                        <a:rPr lang="en-GB" sz="1000" b="0" noProof="0" dirty="0">
                          <a:solidFill>
                            <a:srgbClr val="2C3E50"/>
                          </a:solidFill>
                          <a:latin typeface="Calibri"/>
                          <a:ea typeface="Calibri"/>
                          <a:cs typeface="Calibri"/>
                        </a:rPr>
                        <a:t>Financial Control</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l">
                        <a:buNone/>
                      </a:pPr>
                      <a:r>
                        <a:rPr lang="en-GB" sz="1000" b="0" noProof="0" dirty="0">
                          <a:solidFill>
                            <a:srgbClr val="2C3E50"/>
                          </a:solidFill>
                          <a:latin typeface="Calibri"/>
                          <a:ea typeface="Calibri"/>
                          <a:cs typeface="Calibri"/>
                        </a:rPr>
                        <a:t>Accelerate month-end</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l">
                        <a:buNone/>
                      </a:pPr>
                      <a:r>
                        <a:rPr lang="en-GB" sz="1000" b="0" noProof="0" dirty="0">
                          <a:solidFill>
                            <a:srgbClr val="2C3E50"/>
                          </a:solidFill>
                          <a:latin typeface="Calibri"/>
                          <a:ea typeface="Calibri"/>
                          <a:cs typeface="Calibri"/>
                        </a:rPr>
                        <a:t>Close cycle time</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l">
                        <a:buNone/>
                      </a:pPr>
                      <a:r>
                        <a:rPr lang="en-GB" sz="1000" b="0" noProof="0" dirty="0">
                          <a:solidFill>
                            <a:srgbClr val="2C3E50"/>
                          </a:solidFill>
                          <a:latin typeface="Calibri"/>
                          <a:ea typeface="Calibri"/>
                          <a:cs typeface="Calibri"/>
                        </a:rPr>
                        <a:t>12 days</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l">
                        <a:buNone/>
                      </a:pPr>
                      <a:r>
                        <a:rPr lang="en-GB" sz="1000" b="0" noProof="0" dirty="0">
                          <a:solidFill>
                            <a:srgbClr val="2C3E50"/>
                          </a:solidFill>
                          <a:latin typeface="Calibri"/>
                          <a:ea typeface="Calibri"/>
                          <a:cs typeface="Calibri"/>
                        </a:rPr>
                        <a:t>5 days</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l">
                        <a:buNone/>
                      </a:pPr>
                      <a:r>
                        <a:rPr lang="en-GB" sz="1000" b="0" noProof="0" dirty="0">
                          <a:solidFill>
                            <a:srgbClr val="2C3E50"/>
                          </a:solidFill>
                          <a:latin typeface="Calibri"/>
                          <a:ea typeface="Calibri"/>
                          <a:cs typeface="Calibri"/>
                        </a:rPr>
                        <a:t>Controller</a:t>
                      </a:r>
                    </a:p>
                  </a:txBody>
                  <a:tcPr marL="121920" marR="121920" marT="60960" marB="6096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bl>
          </a:graphicData>
        </a:graphic>
      </p:graphicFrame>
      <p:sp>
        <p:nvSpPr>
          <p:cNvPr id="6" name="Text 3"/>
          <p:cNvSpPr/>
          <p:nvPr/>
        </p:nvSpPr>
        <p:spPr>
          <a:xfrm>
            <a:off x="609600" y="3669952"/>
            <a:ext cx="10972800" cy="365760"/>
          </a:xfrm>
          <a:prstGeom prst="rect">
            <a:avLst/>
          </a:prstGeom>
          <a:noFill/>
          <a:ln/>
        </p:spPr>
        <p:txBody>
          <a:bodyPr wrap="square" rtlCol="0" anchor="ctr"/>
          <a:lstStyle/>
          <a:p>
            <a:r>
              <a:rPr lang="en-GB" sz="1400" noProof="0" dirty="0">
                <a:solidFill>
                  <a:srgbClr val="666666"/>
                </a:solidFill>
                <a:latin typeface="Aptos"/>
              </a:rPr>
              <a:t>How to Use:</a:t>
            </a:r>
          </a:p>
        </p:txBody>
      </p:sp>
      <p:sp>
        <p:nvSpPr>
          <p:cNvPr id="7" name="Text 4"/>
          <p:cNvSpPr/>
          <p:nvPr/>
        </p:nvSpPr>
        <p:spPr>
          <a:xfrm>
            <a:off x="853440" y="3886475"/>
            <a:ext cx="10363200" cy="1219200"/>
          </a:xfrm>
          <a:prstGeom prst="rect">
            <a:avLst/>
          </a:prstGeom>
          <a:noFill/>
          <a:ln/>
        </p:spPr>
        <p:txBody>
          <a:bodyPr wrap="square" rtlCol="0" anchor="ctr"/>
          <a:lstStyle/>
          <a:p>
            <a:r>
              <a:rPr lang="en-GB" sz="1467" noProof="0" dirty="0">
                <a:solidFill>
                  <a:srgbClr val="333333"/>
                </a:solidFill>
                <a:latin typeface="Aptos"/>
              </a:rPr>
              <a:t>• Created during Phase 2 workshop based on Business Architect pre-drafted version using functional leader baseline data
• Validated in workshop: Functional leaders confirm baselines are accurate, targets are realistic, owners are committed
• Named owners assigned: Specific individuals (not roles) accept accountability for benefit realisation
• Tracked monthly in Steering Committee during Phase 5 - owners report on progress, risks, and support needed
• Expanded into Success Measures Matrix (Slide 25) with measurement method, data source, and review cadence</a:t>
            </a:r>
            <a:endParaRPr lang="en-GB" sz="1467" noProof="0" dirty="0">
              <a:latin typeface="Aptos"/>
            </a:endParaRPr>
          </a:p>
        </p:txBody>
      </p:sp>
      <p:sp>
        <p:nvSpPr>
          <p:cNvPr id="8" name="Shape 5"/>
          <p:cNvSpPr/>
          <p:nvPr/>
        </p:nvSpPr>
        <p:spPr>
          <a:xfrm>
            <a:off x="609600" y="5081291"/>
            <a:ext cx="10972800" cy="991344"/>
          </a:xfrm>
          <a:prstGeom prst="rect">
            <a:avLst/>
          </a:prstGeom>
          <a:solidFill>
            <a:srgbClr val="1E2761"/>
          </a:solidFill>
          <a:ln/>
        </p:spPr>
        <p:txBody>
          <a:bodyPr/>
          <a:lstStyle/>
          <a:p>
            <a:endParaRPr lang="en-GB" sz="2400" noProof="0" dirty="0"/>
          </a:p>
        </p:txBody>
      </p:sp>
      <p:sp>
        <p:nvSpPr>
          <p:cNvPr id="9" name="Text 6"/>
          <p:cNvSpPr/>
          <p:nvPr/>
        </p:nvSpPr>
        <p:spPr>
          <a:xfrm>
            <a:off x="853440" y="5130059"/>
            <a:ext cx="10485120" cy="182880"/>
          </a:xfrm>
          <a:prstGeom prst="rect">
            <a:avLst/>
          </a:prstGeom>
          <a:noFill/>
          <a:ln/>
        </p:spPr>
        <p:txBody>
          <a:bodyPr wrap="square" rtlCol="0" anchor="ctr"/>
          <a:lstStyle/>
          <a:p>
            <a:r>
              <a:rPr lang="en-GB" sz="1400" b="1" noProof="0" dirty="0">
                <a:solidFill>
                  <a:srgbClr val="FFFFFF"/>
                </a:solidFill>
                <a:latin typeface="Aptos"/>
              </a:rPr>
              <a:t>Linkage to Phase 1:</a:t>
            </a:r>
          </a:p>
        </p:txBody>
      </p:sp>
      <p:sp>
        <p:nvSpPr>
          <p:cNvPr id="10" name="Text 7"/>
          <p:cNvSpPr/>
          <p:nvPr/>
        </p:nvSpPr>
        <p:spPr>
          <a:xfrm>
            <a:off x="853440" y="5410475"/>
            <a:ext cx="10485120" cy="426720"/>
          </a:xfrm>
          <a:prstGeom prst="rect">
            <a:avLst/>
          </a:prstGeom>
          <a:noFill/>
          <a:ln/>
        </p:spPr>
        <p:txBody>
          <a:bodyPr wrap="square" rtlCol="0" anchor="ctr"/>
          <a:lstStyle/>
          <a:p>
            <a:r>
              <a:rPr lang="en-GB" sz="1400" b="1" noProof="0" dirty="0">
                <a:solidFill>
                  <a:srgbClr val="FFFFFF"/>
                </a:solidFill>
                <a:latin typeface="Aptos"/>
              </a:rPr>
              <a:t>Each benefit traces back to strategic outcomes in the Vision Alignment Charter (Phase 1). For example:</a:t>
            </a:r>
          </a:p>
          <a:p>
            <a:r>
              <a:rPr lang="en-GB" sz="1400" b="1" noProof="0" dirty="0">
                <a:solidFill>
                  <a:srgbClr val="FFFFFF"/>
                </a:solidFill>
                <a:latin typeface="Aptos"/>
              </a:rPr>
              <a:t>• 'Faster cash collection' and 'Accelerate month-end' support strategic outcome: "Financial control and compliance"</a:t>
            </a:r>
          </a:p>
          <a:p>
            <a:r>
              <a:rPr lang="en-GB" sz="1400" b="1" noProof="0" dirty="0">
                <a:solidFill>
                  <a:srgbClr val="FFFFFF"/>
                </a:solidFill>
                <a:latin typeface="Aptos"/>
              </a:rPr>
              <a:t>• 'Improve spend visibility' supports strategic outcome: "Data-driven decision making"</a:t>
            </a:r>
          </a:p>
        </p:txBody>
      </p:sp>
      <p:sp>
        <p:nvSpPr>
          <p:cNvPr id="11" name="Shape 8"/>
          <p:cNvSpPr/>
          <p:nvPr/>
        </p:nvSpPr>
        <p:spPr>
          <a:xfrm>
            <a:off x="609600" y="6170171"/>
            <a:ext cx="10972800" cy="548640"/>
          </a:xfrm>
          <a:prstGeom prst="rect">
            <a:avLst/>
          </a:prstGeom>
          <a:solidFill>
            <a:srgbClr val="E8F5E9"/>
          </a:solidFill>
          <a:ln w="25400">
            <a:solidFill>
              <a:srgbClr val="1E2761"/>
            </a:solidFill>
            <a:prstDash val="solid"/>
          </a:ln>
        </p:spPr>
        <p:txBody>
          <a:bodyPr/>
          <a:lstStyle/>
          <a:p>
            <a:endParaRPr lang="en-GB" sz="2400" noProof="0" dirty="0"/>
          </a:p>
        </p:txBody>
      </p:sp>
      <p:sp>
        <p:nvSpPr>
          <p:cNvPr id="12" name="Text 9"/>
          <p:cNvSpPr/>
          <p:nvPr/>
        </p:nvSpPr>
        <p:spPr>
          <a:xfrm>
            <a:off x="853440" y="6255515"/>
            <a:ext cx="10485120" cy="365760"/>
          </a:xfrm>
          <a:prstGeom prst="rect">
            <a:avLst/>
          </a:prstGeom>
          <a:noFill/>
          <a:ln/>
        </p:spPr>
        <p:txBody>
          <a:bodyPr wrap="square" rtlCol="0" anchor="ctr"/>
          <a:lstStyle/>
          <a:p>
            <a:r>
              <a:rPr lang="en-GB" sz="1200" noProof="0" dirty="0">
                <a:solidFill>
                  <a:srgbClr val="333333"/>
                </a:solidFill>
                <a:latin typeface="Aptos"/>
              </a:rPr>
              <a:t>Key Reminder: Benefits Map is the foundation for Phase 5 benefits tracking. Without accurate baselines and committed owners established in Phase 2, benefit realisation cannot be measured or managed effectively.</a:t>
            </a:r>
            <a:endParaRPr lang="en-GB" sz="1200" noProof="0" dirty="0">
              <a:latin typeface="Aptos"/>
            </a:endParaRPr>
          </a:p>
        </p:txBody>
      </p:sp>
      <p:sp>
        <p:nvSpPr>
          <p:cNvPr id="14" name="TextBox 13">
            <a:extLst>
              <a:ext uri="{FF2B5EF4-FFF2-40B4-BE49-F238E27FC236}">
                <a16:creationId xmlns:a16="http://schemas.microsoft.com/office/drawing/2014/main" id="{F2EED79C-9981-419C-8A12-4F05201C8987}"/>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2</a:t>
            </a:r>
          </a:p>
        </p:txBody>
      </p:sp>
      <p:sp>
        <p:nvSpPr>
          <p:cNvPr id="15" name="Rectangle 14">
            <a:extLst>
              <a:ext uri="{FF2B5EF4-FFF2-40B4-BE49-F238E27FC236}">
                <a16:creationId xmlns:a16="http://schemas.microsoft.com/office/drawing/2014/main" id="{C475C460-AD9A-49AE-A4C3-27210E310062}"/>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3077016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101600"/>
            <a:ext cx="10972800" cy="609600"/>
          </a:xfrm>
          <a:prstGeom prst="rect">
            <a:avLst/>
          </a:prstGeom>
          <a:noFill/>
          <a:ln/>
        </p:spPr>
        <p:txBody>
          <a:bodyPr wrap="square" rtlCol="0" anchor="ctr"/>
          <a:lstStyle/>
          <a:p>
            <a:pPr defTabSz="1219170"/>
            <a:r>
              <a:rPr lang="en-GB" sz="2800" b="1" noProof="0" dirty="0">
                <a:solidFill>
                  <a:srgbClr val="1E2761"/>
                </a:solidFill>
                <a:latin typeface="Aptos"/>
              </a:rPr>
              <a:t>Phase 2 Output: Success Measures Matrix</a:t>
            </a:r>
          </a:p>
        </p:txBody>
      </p:sp>
      <p:sp>
        <p:nvSpPr>
          <p:cNvPr id="3" name="Text 1"/>
          <p:cNvSpPr/>
          <p:nvPr/>
        </p:nvSpPr>
        <p:spPr>
          <a:xfrm>
            <a:off x="609600" y="451485"/>
            <a:ext cx="10972800" cy="365760"/>
          </a:xfrm>
          <a:prstGeom prst="rect">
            <a:avLst/>
          </a:prstGeom>
          <a:noFill/>
          <a:ln/>
        </p:spPr>
        <p:txBody>
          <a:bodyPr wrap="square" rtlCol="0" anchor="ctr"/>
          <a:lstStyle/>
          <a:p>
            <a:pPr defTabSz="1219170"/>
            <a:r>
              <a:rPr lang="en-GB" sz="1400" i="1" noProof="0" dirty="0">
                <a:solidFill>
                  <a:srgbClr val="666666"/>
                </a:solidFill>
                <a:latin typeface="Aptos"/>
              </a:rPr>
              <a:t>Created from Phase 2 Benefits Map | Tracked in Phase 5 Benefits Realisation</a:t>
            </a:r>
            <a:endParaRPr lang="en-GB" sz="1400" noProof="0" dirty="0">
              <a:solidFill>
                <a:srgbClr val="666666"/>
              </a:solidFill>
              <a:latin typeface="Aptos"/>
            </a:endParaRPr>
          </a:p>
        </p:txBody>
      </p:sp>
      <p:graphicFrame>
        <p:nvGraphicFramePr>
          <p:cNvPr id="7" name="Table 0"/>
          <p:cNvGraphicFramePr>
            <a:graphicFrameLocks noGrp="1"/>
          </p:cNvGraphicFramePr>
          <p:nvPr/>
        </p:nvGraphicFramePr>
        <p:xfrm>
          <a:off x="76200" y="711200"/>
          <a:ext cx="12039599" cy="6104312"/>
        </p:xfrm>
        <a:graphic>
          <a:graphicData uri="http://schemas.openxmlformats.org/drawingml/2006/table">
            <a:tbl>
              <a:tblPr/>
              <a:tblGrid>
                <a:gridCol w="1352381">
                  <a:extLst>
                    <a:ext uri="{9D8B030D-6E8A-4147-A177-3AD203B41FA5}">
                      <a16:colId xmlns:a16="http://schemas.microsoft.com/office/drawing/2014/main" val="20000"/>
                    </a:ext>
                  </a:extLst>
                </a:gridCol>
                <a:gridCol w="2343319">
                  <a:extLst>
                    <a:ext uri="{9D8B030D-6E8A-4147-A177-3AD203B41FA5}">
                      <a16:colId xmlns:a16="http://schemas.microsoft.com/office/drawing/2014/main" val="20001"/>
                    </a:ext>
                  </a:extLst>
                </a:gridCol>
                <a:gridCol w="957073">
                  <a:extLst>
                    <a:ext uri="{9D8B030D-6E8A-4147-A177-3AD203B41FA5}">
                      <a16:colId xmlns:a16="http://schemas.microsoft.com/office/drawing/2014/main" val="20002"/>
                    </a:ext>
                  </a:extLst>
                </a:gridCol>
                <a:gridCol w="1719452">
                  <a:extLst>
                    <a:ext uri="{9D8B030D-6E8A-4147-A177-3AD203B41FA5}">
                      <a16:colId xmlns:a16="http://schemas.microsoft.com/office/drawing/2014/main" val="20003"/>
                    </a:ext>
                  </a:extLst>
                </a:gridCol>
                <a:gridCol w="2800350">
                  <a:extLst>
                    <a:ext uri="{9D8B030D-6E8A-4147-A177-3AD203B41FA5}">
                      <a16:colId xmlns:a16="http://schemas.microsoft.com/office/drawing/2014/main" val="20004"/>
                    </a:ext>
                  </a:extLst>
                </a:gridCol>
                <a:gridCol w="1847850">
                  <a:extLst>
                    <a:ext uri="{9D8B030D-6E8A-4147-A177-3AD203B41FA5}">
                      <a16:colId xmlns:a16="http://schemas.microsoft.com/office/drawing/2014/main" val="20005"/>
                    </a:ext>
                  </a:extLst>
                </a:gridCol>
                <a:gridCol w="1019174">
                  <a:extLst>
                    <a:ext uri="{9D8B030D-6E8A-4147-A177-3AD203B41FA5}">
                      <a16:colId xmlns:a16="http://schemas.microsoft.com/office/drawing/2014/main" val="20006"/>
                    </a:ext>
                  </a:extLst>
                </a:gridCol>
              </a:tblGrid>
              <a:tr h="487680">
                <a:tc>
                  <a:txBody>
                    <a:bodyPr/>
                    <a:lstStyle/>
                    <a:p>
                      <a:pPr marL="0" indent="0" algn="ctr">
                        <a:buNone/>
                      </a:pPr>
                      <a:r>
                        <a:rPr lang="en-GB" sz="1000" b="1" noProof="0" dirty="0">
                          <a:solidFill>
                            <a:srgbClr val="FFFFFF"/>
                          </a:solidFill>
                          <a:latin typeface="Calibri"/>
                          <a:ea typeface="Calibri"/>
                          <a:cs typeface="Calibri"/>
                        </a:rPr>
                        <a:t>Success area</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lgn="ctr">
                        <a:buNone/>
                      </a:pPr>
                      <a:r>
                        <a:rPr lang="en-GB" sz="1000" b="1" noProof="0" dirty="0">
                          <a:solidFill>
                            <a:srgbClr val="FFFFFF"/>
                          </a:solidFill>
                          <a:latin typeface="Calibri"/>
                          <a:ea typeface="Calibri"/>
                          <a:cs typeface="Calibri"/>
                        </a:rPr>
                        <a:t>Example measure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lgn="ctr">
                        <a:buNone/>
                      </a:pPr>
                      <a:r>
                        <a:rPr lang="en-GB" sz="1000" b="1" noProof="0" dirty="0">
                          <a:solidFill>
                            <a:srgbClr val="FFFFFF"/>
                          </a:solidFill>
                          <a:latin typeface="Calibri"/>
                          <a:ea typeface="Calibri"/>
                          <a:cs typeface="Calibri"/>
                        </a:rPr>
                        <a:t>Baseline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lgn="ctr">
                        <a:buNone/>
                      </a:pPr>
                      <a:r>
                        <a:rPr lang="en-GB" sz="1000" b="1" noProof="0" dirty="0">
                          <a:solidFill>
                            <a:srgbClr val="FFFFFF"/>
                          </a:solidFill>
                          <a:latin typeface="Calibri"/>
                          <a:ea typeface="Calibri"/>
                          <a:cs typeface="Calibri"/>
                        </a:rPr>
                        <a:t>Target (by when)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lgn="ctr">
                        <a:buNone/>
                      </a:pPr>
                      <a:r>
                        <a:rPr lang="en-GB" sz="1000" b="1" noProof="0" dirty="0">
                          <a:solidFill>
                            <a:srgbClr val="FFFFFF"/>
                          </a:solidFill>
                          <a:latin typeface="Calibri"/>
                          <a:ea typeface="Calibri"/>
                          <a:cs typeface="Calibri"/>
                        </a:rPr>
                        <a:t>How measured / data source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lgn="ctr">
                        <a:buNone/>
                      </a:pPr>
                      <a:r>
                        <a:rPr lang="en-GB" sz="1000" b="1" noProof="0" dirty="0">
                          <a:solidFill>
                            <a:srgbClr val="FFFFFF"/>
                          </a:solidFill>
                          <a:latin typeface="Calibri"/>
                          <a:ea typeface="Calibri"/>
                          <a:cs typeface="Calibri"/>
                        </a:rPr>
                        <a:t>Owner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lgn="ctr">
                        <a:buNone/>
                      </a:pPr>
                      <a:r>
                        <a:rPr lang="en-GB" sz="1000" b="1" noProof="0" dirty="0">
                          <a:solidFill>
                            <a:srgbClr val="FFFFFF"/>
                          </a:solidFill>
                          <a:latin typeface="Calibri"/>
                          <a:ea typeface="Calibri"/>
                          <a:cs typeface="Calibri"/>
                        </a:rPr>
                        <a:t>Review cadence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extLst>
                  <a:ext uri="{0D108BD9-81ED-4DB2-BD59-A6C34878D82A}">
                    <a16:rowId xmlns:a16="http://schemas.microsoft.com/office/drawing/2014/main" val="10000"/>
                  </a:ext>
                </a:extLst>
              </a:tr>
              <a:tr h="476596">
                <a:tc>
                  <a:txBody>
                    <a:bodyPr/>
                    <a:lstStyle/>
                    <a:p>
                      <a:pPr marL="0" indent="0" algn="ctr">
                        <a:buNone/>
                      </a:pPr>
                      <a:r>
                        <a:rPr lang="en-GB" sz="1000" b="0" noProof="0" dirty="0">
                          <a:solidFill>
                            <a:srgbClr val="2C3E50"/>
                          </a:solidFill>
                          <a:latin typeface="Calibri"/>
                          <a:ea typeface="Calibri"/>
                          <a:cs typeface="Calibri"/>
                        </a:rPr>
                        <a:t>Financial value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Net benefits realised (£)</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£X by Month 12 post go-live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Finance model + benefits tracker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CFO / Finance lead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Monthly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6596">
                <a:tc>
                  <a:txBody>
                    <a:bodyPr/>
                    <a:lstStyle/>
                    <a:p>
                      <a:pPr marL="0" indent="0" algn="ctr">
                        <a:buNone/>
                      </a:pPr>
                      <a:r>
                        <a:rPr lang="en-GB" sz="1000" b="0" noProof="0" dirty="0">
                          <a:solidFill>
                            <a:srgbClr val="2C3E50"/>
                          </a:solidFill>
                          <a:latin typeface="Calibri"/>
                          <a:ea typeface="Calibri"/>
                          <a:cs typeface="Calibri"/>
                        </a:rPr>
                        <a:t>Working capital</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DSO (Days Sales Outstanding)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52</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45 by Month 6</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AR / ERP + Power BI</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AR lead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Monthly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476596">
                <a:tc>
                  <a:txBody>
                    <a:bodyPr/>
                    <a:lstStyle/>
                    <a:p>
                      <a:pPr marL="0" indent="0" algn="ctr">
                        <a:buNone/>
                      </a:pPr>
                      <a:r>
                        <a:rPr lang="en-GB" sz="1000" b="0" noProof="0" dirty="0">
                          <a:solidFill>
                            <a:srgbClr val="2C3E50"/>
                          </a:solidFill>
                          <a:latin typeface="Calibri"/>
                          <a:ea typeface="Calibri"/>
                          <a:cs typeface="Calibri"/>
                        </a:rPr>
                        <a:t>Efficiency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Month-end close (days)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8</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5 by Month 3</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Finance calendar + ERP</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Financial Controller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Monthly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6596">
                <a:tc>
                  <a:txBody>
                    <a:bodyPr/>
                    <a:lstStyle/>
                    <a:p>
                      <a:pPr marL="0" indent="0" algn="ctr">
                        <a:buNone/>
                      </a:pPr>
                      <a:r>
                        <a:rPr lang="en-GB" sz="1000" b="0" noProof="0" dirty="0">
                          <a:solidFill>
                            <a:srgbClr val="2C3E50"/>
                          </a:solidFill>
                          <a:latin typeface="Calibri"/>
                          <a:ea typeface="Calibri"/>
                          <a:cs typeface="Calibri"/>
                        </a:rPr>
                        <a:t>Efficiency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Procure-to-Pay cycle time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14 days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10 days by Month 6</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ERP timestamps + workflow</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Procurement lead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Monthly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476596">
                <a:tc>
                  <a:txBody>
                    <a:bodyPr/>
                    <a:lstStyle/>
                    <a:p>
                      <a:pPr marL="0" indent="0" algn="ctr">
                        <a:buNone/>
                      </a:pPr>
                      <a:r>
                        <a:rPr lang="en-GB" sz="1000" b="0" noProof="0" dirty="0">
                          <a:solidFill>
                            <a:srgbClr val="2C3E50"/>
                          </a:solidFill>
                          <a:latin typeface="Calibri"/>
                          <a:ea typeface="Calibri"/>
                          <a:cs typeface="Calibri"/>
                        </a:rPr>
                        <a:t>Service / Customer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Order-to-Cash "right first time" %</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78%</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90% by Month 6</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Order exceptions / credit notes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Sales Ops lead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Monthly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76596">
                <a:tc>
                  <a:txBody>
                    <a:bodyPr/>
                    <a:lstStyle/>
                    <a:p>
                      <a:pPr marL="0" indent="0" algn="ctr">
                        <a:buNone/>
                      </a:pPr>
                      <a:r>
                        <a:rPr lang="en-GB" sz="1000" b="0" noProof="0" dirty="0">
                          <a:solidFill>
                            <a:srgbClr val="2C3E50"/>
                          </a:solidFill>
                          <a:latin typeface="Calibri"/>
                          <a:ea typeface="Calibri"/>
                          <a:cs typeface="Calibri"/>
                        </a:rPr>
                        <a:t>Quality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Master data quality score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70%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90% by cutover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Data quality rules / stewardship logs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Data Owner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Fortnightly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476596">
                <a:tc>
                  <a:txBody>
                    <a:bodyPr/>
                    <a:lstStyle/>
                    <a:p>
                      <a:pPr marL="0" indent="0" algn="ctr">
                        <a:buNone/>
                      </a:pPr>
                      <a:r>
                        <a:rPr lang="en-GB" sz="1000" b="0" noProof="0" dirty="0">
                          <a:solidFill>
                            <a:srgbClr val="2C3E50"/>
                          </a:solidFill>
                          <a:latin typeface="Calibri"/>
                          <a:ea typeface="Calibri"/>
                          <a:cs typeface="Calibri"/>
                        </a:rPr>
                        <a:t>Risk &amp; compliance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Audit findings linked to ERP controls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6</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≤2 by Year 1</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Audit reports / control testing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Risk/Audit lead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Quarterly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76596">
                <a:tc>
                  <a:txBody>
                    <a:bodyPr/>
                    <a:lstStyle/>
                    <a:p>
                      <a:pPr marL="0" indent="0" algn="ctr">
                        <a:buNone/>
                      </a:pPr>
                      <a:r>
                        <a:rPr lang="en-GB" sz="1000" b="0" noProof="0" dirty="0">
                          <a:solidFill>
                            <a:srgbClr val="2C3E50"/>
                          </a:solidFill>
                          <a:latin typeface="Calibri"/>
                          <a:ea typeface="Calibri"/>
                          <a:cs typeface="Calibri"/>
                        </a:rPr>
                        <a:t>Adoption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Active usage % (key roles)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n/a</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85% within 8 weeks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ERP telemetry + training completion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Change lead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Weekly then monthly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8"/>
                  </a:ext>
                </a:extLst>
              </a:tr>
              <a:tr h="476596">
                <a:tc>
                  <a:txBody>
                    <a:bodyPr/>
                    <a:lstStyle/>
                    <a:p>
                      <a:pPr marL="0" indent="0" algn="ctr">
                        <a:buNone/>
                      </a:pPr>
                      <a:r>
                        <a:rPr lang="en-GB" sz="1000" b="0" noProof="0" dirty="0">
                          <a:solidFill>
                            <a:srgbClr val="2C3E50"/>
                          </a:solidFill>
                          <a:latin typeface="Calibri"/>
                          <a:ea typeface="Calibri"/>
                          <a:cs typeface="Calibri"/>
                        </a:rPr>
                        <a:t>Delivery health</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Scope stability (change % per month)</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n/a</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&lt;5% per month</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RAID / change log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Programme Director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GB" sz="1000" b="0" noProof="0" dirty="0">
                          <a:solidFill>
                            <a:srgbClr val="2C3E50"/>
                          </a:solidFill>
                          <a:latin typeface="Calibri"/>
                          <a:ea typeface="Calibri"/>
                          <a:cs typeface="Calibri"/>
                        </a:rPr>
                        <a:t>Weekly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76596">
                <a:tc>
                  <a:txBody>
                    <a:bodyPr/>
                    <a:lstStyle/>
                    <a:p>
                      <a:pPr marL="0" indent="0" algn="ctr">
                        <a:buNone/>
                      </a:pPr>
                      <a:r>
                        <a:rPr lang="en-GB" sz="1000" b="0" noProof="0" dirty="0">
                          <a:solidFill>
                            <a:srgbClr val="2C3E50"/>
                          </a:solidFill>
                          <a:latin typeface="Calibri"/>
                          <a:ea typeface="Calibri"/>
                          <a:cs typeface="Calibri"/>
                        </a:rPr>
                        <a:t>Platform health</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Critical incidents (P1/P2)</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n/a</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P1=0, P2 trending down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Service desk / monitoring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IT Ops lead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lgn="ctr">
                        <a:buNone/>
                      </a:pPr>
                      <a:r>
                        <a:rPr lang="en-GB" sz="1000" b="0" noProof="0" dirty="0">
                          <a:solidFill>
                            <a:srgbClr val="2C3E50"/>
                          </a:solidFill>
                          <a:latin typeface="Calibri"/>
                          <a:ea typeface="Calibri"/>
                          <a:cs typeface="Calibri"/>
                        </a:rPr>
                        <a:t>Weekly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10"/>
                  </a:ext>
                </a:extLst>
              </a:tr>
            </a:tbl>
          </a:graphicData>
        </a:graphic>
      </p:graphicFrame>
      <p:sp>
        <p:nvSpPr>
          <p:cNvPr id="5" name="TextBox 4">
            <a:extLst>
              <a:ext uri="{FF2B5EF4-FFF2-40B4-BE49-F238E27FC236}">
                <a16:creationId xmlns:a16="http://schemas.microsoft.com/office/drawing/2014/main" id="{1616502A-716B-41E1-A8B6-F4CCBD46C045}"/>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2</a:t>
            </a:r>
          </a:p>
        </p:txBody>
      </p:sp>
      <p:sp>
        <p:nvSpPr>
          <p:cNvPr id="6" name="Rectangle 5">
            <a:extLst>
              <a:ext uri="{FF2B5EF4-FFF2-40B4-BE49-F238E27FC236}">
                <a16:creationId xmlns:a16="http://schemas.microsoft.com/office/drawing/2014/main" id="{D26B0FC5-A642-4541-B289-944ACF892A41}"/>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3480360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336973"/>
            <a:ext cx="10972800" cy="609600"/>
          </a:xfrm>
          <a:prstGeom prst="rect">
            <a:avLst/>
          </a:prstGeom>
          <a:noFill/>
          <a:ln/>
        </p:spPr>
        <p:txBody>
          <a:bodyPr wrap="square" rtlCol="0" anchor="ctr"/>
          <a:lstStyle/>
          <a:p>
            <a:r>
              <a:rPr lang="en-GB" sz="2800" b="1" noProof="0" dirty="0">
                <a:solidFill>
                  <a:srgbClr val="1E2761"/>
                </a:solidFill>
                <a:latin typeface="Aptos"/>
              </a:rPr>
              <a:t>Phase 3: Design Governance &amp; Sponsorship Workshop</a:t>
            </a:r>
          </a:p>
        </p:txBody>
      </p:sp>
      <p:sp>
        <p:nvSpPr>
          <p:cNvPr id="3" name="Text 1"/>
          <p:cNvSpPr/>
          <p:nvPr/>
        </p:nvSpPr>
        <p:spPr>
          <a:xfrm>
            <a:off x="496711" y="822960"/>
            <a:ext cx="10972800" cy="304800"/>
          </a:xfrm>
          <a:prstGeom prst="rect">
            <a:avLst/>
          </a:prstGeom>
          <a:noFill/>
          <a:ln/>
        </p:spPr>
        <p:txBody>
          <a:bodyPr wrap="square" rtlCol="0" anchor="ctr"/>
          <a:lstStyle/>
          <a:p>
            <a:r>
              <a:rPr lang="en-GB" sz="1600" i="1" noProof="0" dirty="0">
                <a:solidFill>
                  <a:srgbClr val="333333"/>
                </a:solidFill>
                <a:latin typeface="Aptos"/>
              </a:rPr>
              <a:t>Executive Review &amp; Role Assignment Workshop | Half-day (4 hours)</a:t>
            </a:r>
            <a:endParaRPr lang="en-GB" sz="1600" noProof="0" dirty="0">
              <a:latin typeface="Aptos"/>
            </a:endParaRPr>
          </a:p>
        </p:txBody>
      </p:sp>
      <p:sp>
        <p:nvSpPr>
          <p:cNvPr id="4" name="Shape 2"/>
          <p:cNvSpPr/>
          <p:nvPr/>
        </p:nvSpPr>
        <p:spPr>
          <a:xfrm>
            <a:off x="609600" y="1219200"/>
            <a:ext cx="10972800" cy="731520"/>
          </a:xfrm>
          <a:prstGeom prst="rect">
            <a:avLst/>
          </a:prstGeom>
          <a:solidFill>
            <a:srgbClr val="1E2761"/>
          </a:solidFill>
          <a:ln/>
        </p:spPr>
        <p:txBody>
          <a:bodyPr/>
          <a:lstStyle/>
          <a:p>
            <a:endParaRPr lang="en-GB" sz="2400" noProof="0" dirty="0"/>
          </a:p>
        </p:txBody>
      </p:sp>
      <p:sp>
        <p:nvSpPr>
          <p:cNvPr id="5" name="Text 3"/>
          <p:cNvSpPr/>
          <p:nvPr/>
        </p:nvSpPr>
        <p:spPr>
          <a:xfrm>
            <a:off x="853440" y="1341120"/>
            <a:ext cx="10485120" cy="487680"/>
          </a:xfrm>
          <a:prstGeom prst="rect">
            <a:avLst/>
          </a:prstGeom>
          <a:noFill/>
          <a:ln/>
        </p:spPr>
        <p:txBody>
          <a:bodyPr wrap="square" rtlCol="0" anchor="ctr"/>
          <a:lstStyle/>
          <a:p>
            <a:r>
              <a:rPr lang="en-GB" sz="1400" b="1" noProof="0" dirty="0">
                <a:solidFill>
                  <a:srgbClr val="FFFFFF"/>
                </a:solidFill>
                <a:latin typeface="Aptos"/>
              </a:rPr>
              <a:t>Workshop Approach: Programme Manager pre-drafts Governance Model and RACI matrix based on Vision Alignment Charter and Benefits Map. Workshop focuses on refining role definitions, assigning named individuals, and establishing decision frameworks.</a:t>
            </a:r>
          </a:p>
        </p:txBody>
      </p:sp>
      <p:graphicFrame>
        <p:nvGraphicFramePr>
          <p:cNvPr id="6" name="Table 0"/>
          <p:cNvGraphicFramePr>
            <a:graphicFrameLocks noGrp="1"/>
          </p:cNvGraphicFramePr>
          <p:nvPr/>
        </p:nvGraphicFramePr>
        <p:xfrm>
          <a:off x="609600" y="2072640"/>
          <a:ext cx="10972800" cy="4373880"/>
        </p:xfrm>
        <a:graphic>
          <a:graphicData uri="http://schemas.openxmlformats.org/drawingml/2006/table">
            <a:tbl>
              <a:tblPr/>
              <a:tblGrid>
                <a:gridCol w="975360">
                  <a:extLst>
                    <a:ext uri="{9D8B030D-6E8A-4147-A177-3AD203B41FA5}">
                      <a16:colId xmlns:a16="http://schemas.microsoft.com/office/drawing/2014/main" val="20000"/>
                    </a:ext>
                  </a:extLst>
                </a:gridCol>
                <a:gridCol w="2682240">
                  <a:extLst>
                    <a:ext uri="{9D8B030D-6E8A-4147-A177-3AD203B41FA5}">
                      <a16:colId xmlns:a16="http://schemas.microsoft.com/office/drawing/2014/main" val="20001"/>
                    </a:ext>
                  </a:extLst>
                </a:gridCol>
                <a:gridCol w="7315200">
                  <a:extLst>
                    <a:ext uri="{9D8B030D-6E8A-4147-A177-3AD203B41FA5}">
                      <a16:colId xmlns:a16="http://schemas.microsoft.com/office/drawing/2014/main" val="20002"/>
                    </a:ext>
                  </a:extLst>
                </a:gridCol>
              </a:tblGrid>
              <a:tr h="533400">
                <a:tc>
                  <a:txBody>
                    <a:bodyPr/>
                    <a:lstStyle/>
                    <a:p>
                      <a:pPr marL="0" indent="0">
                        <a:buNone/>
                      </a:pPr>
                      <a:r>
                        <a:rPr lang="en-GB" sz="1000" b="1" noProof="0" dirty="0">
                          <a:solidFill>
                            <a:srgbClr val="FFFFFF"/>
                          </a:solidFill>
                          <a:latin typeface="Calibri"/>
                          <a:ea typeface="Calibri"/>
                          <a:cs typeface="Calibri"/>
                        </a:rPr>
                        <a:t>Time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Activity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Objective &amp; Output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extLst>
                  <a:ext uri="{0D108BD9-81ED-4DB2-BD59-A6C34878D82A}">
                    <a16:rowId xmlns:a16="http://schemas.microsoft.com/office/drawing/2014/main" val="10000"/>
                  </a:ext>
                </a:extLst>
              </a:tr>
              <a:tr h="533400">
                <a:tc>
                  <a:txBody>
                    <a:bodyPr/>
                    <a:lstStyle/>
                    <a:p>
                      <a:pPr marL="0" indent="0">
                        <a:buNone/>
                      </a:pPr>
                      <a:r>
                        <a:rPr lang="en-GB" sz="1000" b="0" noProof="0" dirty="0">
                          <a:solidFill>
                            <a:srgbClr val="2C3E50"/>
                          </a:solidFill>
                          <a:latin typeface="Calibri"/>
                          <a:ea typeface="Calibri"/>
                          <a:cs typeface="Calibri"/>
                        </a:rPr>
                        <a:t>0:00-0:20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Context Setting &amp; Governance Overview</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Review Phases 1-2 outputs, introduce DRAFT Governance Model, confirm governance principles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33400">
                <a:tc>
                  <a:txBody>
                    <a:bodyPr/>
                    <a:lstStyle/>
                    <a:p>
                      <a:pPr marL="0" indent="0">
                        <a:buNone/>
                      </a:pPr>
                      <a:r>
                        <a:rPr lang="en-GB" sz="1000" b="0" noProof="0" dirty="0">
                          <a:solidFill>
                            <a:srgbClr val="2C3E50"/>
                          </a:solidFill>
                          <a:latin typeface="Calibri"/>
                          <a:ea typeface="Calibri"/>
                          <a:cs typeface="Calibri"/>
                        </a:rPr>
                        <a:t>0:20-1:10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Governance Structure Design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Review proposed Steering Committee and Design Authority structure, refine membership and decision rights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533400">
                <a:tc>
                  <a:txBody>
                    <a:bodyPr/>
                    <a:lstStyle/>
                    <a:p>
                      <a:pPr marL="0" indent="0">
                        <a:buNone/>
                      </a:pPr>
                      <a:r>
                        <a:rPr lang="en-GB" sz="1000" b="0" noProof="0" dirty="0">
                          <a:solidFill>
                            <a:srgbClr val="2C3E50"/>
                          </a:solidFill>
                          <a:latin typeface="Calibri"/>
                          <a:ea typeface="Calibri"/>
                          <a:cs typeface="Calibri"/>
                        </a:rPr>
                        <a:t>1:10-2:00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RACI Development &amp; Role Assignments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Review DRAFT RACI matrix, refine role definitions, assign NAMED INDIVIDUALS to all key roles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3400">
                <a:tc>
                  <a:txBody>
                    <a:bodyPr/>
                    <a:lstStyle/>
                    <a:p>
                      <a:pPr marL="0" indent="0">
                        <a:buNone/>
                      </a:pPr>
                      <a:r>
                        <a:rPr lang="en-GB" sz="1000" b="0" noProof="0" dirty="0">
                          <a:solidFill>
                            <a:srgbClr val="2C3E50"/>
                          </a:solidFill>
                          <a:latin typeface="Calibri"/>
                          <a:ea typeface="Calibri"/>
                          <a:cs typeface="Calibri"/>
                        </a:rPr>
                        <a:t>2:00-2:15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Break</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533400">
                <a:tc>
                  <a:txBody>
                    <a:bodyPr/>
                    <a:lstStyle/>
                    <a:p>
                      <a:pPr marL="0" indent="0">
                        <a:buNone/>
                      </a:pPr>
                      <a:r>
                        <a:rPr lang="en-GB" sz="1000" b="0" noProof="0" dirty="0">
                          <a:solidFill>
                            <a:srgbClr val="2C3E50"/>
                          </a:solidFill>
                          <a:latin typeface="Calibri"/>
                          <a:ea typeface="Calibri"/>
                          <a:cs typeface="Calibri"/>
                        </a:rPr>
                        <a:t>2:15-3:00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Role Definitions &amp; Time Commitment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Confirm responsibilities per role, validate time commitments, identify any gaps in coverage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33400">
                <a:tc>
                  <a:txBody>
                    <a:bodyPr/>
                    <a:lstStyle/>
                    <a:p>
                      <a:pPr marL="0" indent="0">
                        <a:buNone/>
                      </a:pPr>
                      <a:r>
                        <a:rPr lang="en-GB" sz="1000" b="0" noProof="0" dirty="0">
                          <a:solidFill>
                            <a:srgbClr val="2C3E50"/>
                          </a:solidFill>
                          <a:latin typeface="Calibri"/>
                          <a:ea typeface="Calibri"/>
                          <a:cs typeface="Calibri"/>
                        </a:rPr>
                        <a:t>3:00-3:45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Decision Frameworks &amp; Meeting Cadence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Approve decision types per forum, establish meeting cadence, define escalation paths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533400">
                <a:tc>
                  <a:txBody>
                    <a:bodyPr/>
                    <a:lstStyle/>
                    <a:p>
                      <a:pPr marL="0" indent="0">
                        <a:buNone/>
                      </a:pPr>
                      <a:r>
                        <a:rPr lang="en-GB" sz="1000" b="0" noProof="0" dirty="0">
                          <a:solidFill>
                            <a:srgbClr val="2C3E50"/>
                          </a:solidFill>
                          <a:latin typeface="Calibri"/>
                          <a:ea typeface="Calibri"/>
                          <a:cs typeface="Calibri"/>
                        </a:rPr>
                        <a:t>3:45-4:00</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Governance Model Sign-off &amp; Next Steps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Approve complete Governance Model with named roles, communicate to organisation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7" name="Text 4"/>
          <p:cNvSpPr/>
          <p:nvPr/>
        </p:nvSpPr>
        <p:spPr>
          <a:xfrm>
            <a:off x="609600" y="6461760"/>
            <a:ext cx="10972800" cy="243840"/>
          </a:xfrm>
          <a:prstGeom prst="rect">
            <a:avLst/>
          </a:prstGeom>
          <a:noFill/>
          <a:ln/>
        </p:spPr>
        <p:txBody>
          <a:bodyPr wrap="square" rtlCol="0" anchor="ctr"/>
          <a:lstStyle/>
          <a:p>
            <a:r>
              <a:rPr lang="en-GB" sz="1333" i="1" noProof="0" dirty="0">
                <a:solidFill>
                  <a:srgbClr val="333333"/>
                </a:solidFill>
                <a:latin typeface="Aptos"/>
              </a:rPr>
              <a:t>Attendees: Executive Sponsor, Programme Manager, Business Architect, Functional Leaders, CIO, Change Lead</a:t>
            </a:r>
            <a:endParaRPr lang="en-GB" sz="1333" noProof="0" dirty="0">
              <a:latin typeface="Aptos"/>
            </a:endParaRPr>
          </a:p>
        </p:txBody>
      </p:sp>
      <p:sp>
        <p:nvSpPr>
          <p:cNvPr id="9" name="TextBox 8">
            <a:extLst>
              <a:ext uri="{FF2B5EF4-FFF2-40B4-BE49-F238E27FC236}">
                <a16:creationId xmlns:a16="http://schemas.microsoft.com/office/drawing/2014/main" id="{D9829431-237E-4B90-B68C-A6FA49CBF2A9}"/>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3</a:t>
            </a:r>
          </a:p>
        </p:txBody>
      </p:sp>
      <p:sp>
        <p:nvSpPr>
          <p:cNvPr id="10" name="Rectangle 9">
            <a:extLst>
              <a:ext uri="{FF2B5EF4-FFF2-40B4-BE49-F238E27FC236}">
                <a16:creationId xmlns:a16="http://schemas.microsoft.com/office/drawing/2014/main" id="{1FAD708B-E42D-4C52-90E3-E281702B4370}"/>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2281561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 name="Title"/>
          <p:cNvSpPr txBox="1"/>
          <p:nvPr/>
        </p:nvSpPr>
        <p:spPr>
          <a:xfrm>
            <a:off x="635000" y="190500"/>
            <a:ext cx="10922000" cy="533400"/>
          </a:xfrm>
          <a:prstGeom prst="rect">
            <a:avLst/>
          </a:prstGeom>
          <a:noFill/>
          <a:ln>
            <a:noFill/>
          </a:ln>
        </p:spPr>
        <p:txBody>
          <a:bodyPr wrap="square" lIns="0" tIns="0" rIns="0" bIns="0" anchor="b"/>
          <a:lstStyle/>
          <a:p>
            <a:pPr>
              <a:buNone/>
            </a:pPr>
            <a:r>
              <a:rPr lang="en-GB" sz="2400" b="1" dirty="0">
                <a:solidFill>
                  <a:srgbClr val="1B2A4A"/>
                </a:solidFill>
                <a:latin typeface="Calibri"/>
              </a:rPr>
              <a:t>Five-Phase Strategic Alignment Framework</a:t>
            </a:r>
          </a:p>
        </p:txBody>
      </p:sp>
      <p:sp>
        <p:nvSpPr>
          <p:cNvPr id="101" name="AccentLine"/>
          <p:cNvSpPr/>
          <p:nvPr/>
        </p:nvSpPr>
        <p:spPr>
          <a:xfrm>
            <a:off x="635000" y="762000"/>
            <a:ext cx="7620000" cy="25000"/>
          </a:xfrm>
          <a:prstGeom prst="rect">
            <a:avLst/>
          </a:prstGeom>
          <a:solidFill>
            <a:srgbClr val="3A87C6"/>
          </a:solidFill>
          <a:ln>
            <a:noFill/>
          </a:ln>
        </p:spPr>
        <p:txBody>
          <a:bodyPr/>
          <a:lstStyle/>
          <a:p>
            <a:endParaRPr lang="en-GB"/>
          </a:p>
        </p:txBody>
      </p:sp>
      <p:sp>
        <p:nvSpPr>
          <p:cNvPr id="109" name="Phase0Note"/>
          <p:cNvSpPr txBox="1"/>
          <p:nvPr/>
        </p:nvSpPr>
        <p:spPr>
          <a:xfrm>
            <a:off x="635000" y="825500"/>
            <a:ext cx="10922000" cy="203200"/>
          </a:xfrm>
          <a:prstGeom prst="rect">
            <a:avLst/>
          </a:prstGeom>
          <a:noFill/>
          <a:ln>
            <a:noFill/>
          </a:ln>
        </p:spPr>
        <p:txBody>
          <a:bodyPr wrap="square" lIns="0" tIns="0" rIns="0" bIns="0" anchor="t"/>
          <a:lstStyle/>
          <a:p>
            <a:pPr>
              <a:buNone/>
            </a:pPr>
            <a:r>
              <a:rPr lang="en-GB" sz="1000" i="1" dirty="0">
                <a:solidFill>
                  <a:srgbClr val="7F8C8D"/>
                </a:solidFill>
                <a:latin typeface="Calibri"/>
              </a:rPr>
              <a:t>Assumption: Problem / Opportunity (S0) — Problem / Opportunity identification has been completed. The business need for ERP transformation is confirmed.</a:t>
            </a:r>
          </a:p>
        </p:txBody>
      </p:sp>
      <p:sp>
        <p:nvSpPr>
          <p:cNvPr id="102" name="LeftContent"/>
          <p:cNvSpPr txBox="1"/>
          <p:nvPr/>
        </p:nvSpPr>
        <p:spPr>
          <a:xfrm>
            <a:off x="635000" y="1066800"/>
            <a:ext cx="5334000" cy="4826000"/>
          </a:xfrm>
          <a:prstGeom prst="rect">
            <a:avLst/>
          </a:prstGeom>
          <a:noFill/>
          <a:ln>
            <a:noFill/>
          </a:ln>
        </p:spPr>
        <p:txBody>
          <a:bodyPr wrap="square" lIns="0" tIns="0" rIns="0" bIns="0" anchor="t"/>
          <a:lstStyle/>
          <a:p>
            <a:pPr marL="0" indent="0">
              <a:spcAft>
                <a:spcPts val="300"/>
              </a:spcAft>
              <a:buNone/>
            </a:pPr>
            <a:r>
              <a:rPr lang="en-GB" sz="1600" b="1" dirty="0">
                <a:solidFill>
                  <a:srgbClr val="2E86C1"/>
                </a:solidFill>
                <a:latin typeface="Calibri"/>
              </a:rPr>
              <a:t>The Five Phases</a:t>
            </a:r>
          </a:p>
          <a:p>
            <a:pPr marL="0" indent="0">
              <a:spcAft>
                <a:spcPts val="200"/>
              </a:spcAft>
              <a:buNone/>
            </a:pPr>
            <a:r>
              <a:rPr lang="en-GB" sz="1200" dirty="0">
                <a:solidFill>
                  <a:srgbClr val="2C3E50"/>
                </a:solidFill>
                <a:latin typeface="Calibri"/>
              </a:rPr>
              <a:t>Note: 'Phases 1–5' below are the five workstreams of the Pre-Programme Strategic Alignment Framework — distinct from the broader 6-phase governance model (Pre-Programme · Selection · Setup &amp; Design · Build &amp; Test · Deploy · Post-Programme). Each workstream sets out what must be prepared before each milestone so executives arrive with foundations ready to review and approve:</a:t>
            </a:r>
            <a:r>
              <a:rPr lang="en-GB" sz="1200" b="1" dirty="0">
                <a:solidFill>
                  <a:srgbClr val="1B2A4A"/>
                </a:solidFill>
                <a:latin typeface="Calibri"/>
              </a:rPr>
              <a:t/>
            </a:r>
            <a:r>
              <a:rPr lang="en-GB" sz="1200" dirty="0">
                <a:solidFill>
                  <a:srgbClr val="2C3E50"/>
                </a:solidFill>
                <a:latin typeface="Calibri"/>
              </a:rPr>
              <a:t/>
            </a:r>
          </a:p>
          <a:p>
            <a:pPr marL="342900" indent="-342900">
              <a:lnSpc>
                <a:spcPct val="115000"/>
              </a:lnSpc>
              <a:spcAft>
                <a:spcPts val="100"/>
              </a:spcAft>
              <a:buFont typeface="+mj-lt"/>
              <a:buAutoNum type="arabicPeriod"/>
            </a:pPr>
            <a:r>
              <a:rPr lang="en-GB" sz="1200" b="1" dirty="0">
                <a:solidFill>
                  <a:srgbClr val="1B2A4A"/>
                </a:solidFill>
                <a:latin typeface="Calibri"/>
              </a:rPr>
              <a:t>Vision &amp; Strategy Alignment</a:t>
            </a:r>
            <a:br>
              <a:rPr lang="en-GB" sz="1100" dirty="0">
                <a:solidFill>
                  <a:srgbClr val="7F8C8D"/>
                </a:solidFill>
                <a:latin typeface="Calibri"/>
              </a:rPr>
            </a:br>
            <a:r>
              <a:rPr lang="en-GB" sz="1100" dirty="0">
                <a:solidFill>
                  <a:srgbClr val="7F8C8D"/>
                </a:solidFill>
                <a:latin typeface="Calibri"/>
              </a:rPr>
              <a:t>Draft purpose statement, capability baseline, heatmap</a:t>
            </a:r>
          </a:p>
          <a:p>
            <a:pPr marL="342900" indent="-342900">
              <a:lnSpc>
                <a:spcPct val="115000"/>
              </a:lnSpc>
              <a:spcAft>
                <a:spcPts val="100"/>
              </a:spcAft>
              <a:buFont typeface="+mj-lt"/>
              <a:buAutoNum type="arabicPeriod"/>
            </a:pPr>
            <a:r>
              <a:rPr lang="en-GB" sz="1200" b="1" dirty="0">
                <a:solidFill>
                  <a:srgbClr val="1B2A4A"/>
                </a:solidFill>
                <a:latin typeface="Calibri"/>
              </a:rPr>
              <a:t>Value Definition &amp; Case for Change</a:t>
            </a:r>
            <a:br>
              <a:rPr lang="en-GB" sz="1100" dirty="0">
                <a:solidFill>
                  <a:srgbClr val="7F8C8D"/>
                </a:solidFill>
                <a:latin typeface="Calibri"/>
              </a:rPr>
            </a:br>
            <a:r>
              <a:rPr lang="en-GB" sz="1100" dirty="0">
                <a:solidFill>
                  <a:srgbClr val="7F8C8D"/>
                </a:solidFill>
                <a:latin typeface="Calibri"/>
              </a:rPr>
              <a:t>Draft benefits map, investment case, priority criteria</a:t>
            </a:r>
          </a:p>
          <a:p>
            <a:pPr marL="342900" indent="-342900">
              <a:lnSpc>
                <a:spcPct val="115000"/>
              </a:lnSpc>
              <a:spcAft>
                <a:spcPts val="100"/>
              </a:spcAft>
              <a:buFont typeface="+mj-lt"/>
              <a:buAutoNum type="arabicPeriod"/>
            </a:pPr>
            <a:r>
              <a:rPr lang="en-GB" sz="1200" b="1" dirty="0">
                <a:solidFill>
                  <a:srgbClr val="1B2A4A"/>
                </a:solidFill>
                <a:latin typeface="Calibri"/>
              </a:rPr>
              <a:t>Design Governance &amp; Sponsorship</a:t>
            </a:r>
            <a:br>
              <a:rPr lang="en-GB" sz="1100" dirty="0">
                <a:solidFill>
                  <a:srgbClr val="7F8C8D"/>
                </a:solidFill>
                <a:latin typeface="Calibri"/>
              </a:rPr>
            </a:br>
            <a:r>
              <a:rPr lang="en-GB" sz="1100" dirty="0">
                <a:solidFill>
                  <a:srgbClr val="7F8C8D"/>
                </a:solidFill>
                <a:latin typeface="Calibri"/>
              </a:rPr>
              <a:t>Draft RACI, decision rights framework, DA terms</a:t>
            </a:r>
          </a:p>
          <a:p>
            <a:pPr marL="342900" indent="-342900">
              <a:lnSpc>
                <a:spcPct val="115000"/>
              </a:lnSpc>
              <a:spcAft>
                <a:spcPts val="100"/>
              </a:spcAft>
              <a:buFont typeface="+mj-lt"/>
              <a:buAutoNum type="arabicPeriod"/>
            </a:pPr>
            <a:r>
              <a:rPr lang="en-GB" sz="1200" b="1" dirty="0">
                <a:solidFill>
                  <a:srgbClr val="1B2A4A"/>
                </a:solidFill>
                <a:latin typeface="Calibri"/>
              </a:rPr>
              <a:t>Execution Enablement</a:t>
            </a:r>
            <a:br>
              <a:rPr lang="en-GB" sz="1100" dirty="0">
                <a:solidFill>
                  <a:srgbClr val="7F8C8D"/>
                </a:solidFill>
                <a:latin typeface="Calibri"/>
              </a:rPr>
            </a:br>
            <a:r>
              <a:rPr lang="en-GB" sz="1100" dirty="0">
                <a:solidFill>
                  <a:srgbClr val="7F8C8D"/>
                </a:solidFill>
                <a:latin typeface="Calibri"/>
              </a:rPr>
              <a:t>Draft readiness criteria, change assessment, risk register</a:t>
            </a:r>
          </a:p>
          <a:p>
            <a:pPr marL="342900" indent="-342900">
              <a:lnSpc>
                <a:spcPct val="115000"/>
              </a:lnSpc>
              <a:spcAft>
                <a:spcPts val="100"/>
              </a:spcAft>
              <a:buFont typeface="+mj-lt"/>
              <a:buAutoNum type="arabicPeriod"/>
            </a:pPr>
            <a:r>
              <a:rPr lang="en-GB" sz="1200" b="1" dirty="0">
                <a:solidFill>
                  <a:srgbClr val="1B2A4A"/>
                </a:solidFill>
                <a:latin typeface="Calibri"/>
              </a:rPr>
              <a:t>Benefits Realisation &amp; Continuous Alignment</a:t>
            </a:r>
            <a:br>
              <a:rPr lang="en-GB" sz="1100" dirty="0">
                <a:solidFill>
                  <a:srgbClr val="7F8C8D"/>
                </a:solidFill>
                <a:latin typeface="Calibri"/>
              </a:rPr>
            </a:br>
            <a:r>
              <a:rPr lang="en-GB" sz="1100" dirty="0">
                <a:solidFill>
                  <a:srgbClr val="7F8C8D"/>
                </a:solidFill>
                <a:latin typeface="Calibri"/>
              </a:rPr>
              <a:t>Draft measurement framework, reporting cadence, review packs</a:t>
            </a:r>
          </a:p>
        </p:txBody>
      </p:sp>
      <p:sp>
        <p:nvSpPr>
          <p:cNvPr id="103" name="RightContent"/>
          <p:cNvSpPr txBox="1"/>
          <p:nvPr/>
        </p:nvSpPr>
        <p:spPr>
          <a:xfrm>
            <a:off x="6350000" y="1066800"/>
            <a:ext cx="5334000" cy="4826000"/>
          </a:xfrm>
          <a:prstGeom prst="rect">
            <a:avLst/>
          </a:prstGeom>
          <a:noFill/>
          <a:ln>
            <a:noFill/>
          </a:ln>
        </p:spPr>
        <p:txBody>
          <a:bodyPr wrap="square" lIns="0" tIns="0" rIns="0" bIns="0" anchor="t"/>
          <a:lstStyle/>
          <a:p>
            <a:pPr marL="0" indent="0">
              <a:spcAft>
                <a:spcPts val="300"/>
              </a:spcAft>
              <a:buNone/>
            </a:pPr>
            <a:r>
              <a:rPr lang="en-GB" sz="1600" b="1" dirty="0">
                <a:solidFill>
                  <a:srgbClr val="2E86C1"/>
                </a:solidFill>
                <a:latin typeface="Calibri"/>
              </a:rPr>
              <a:t>Next Steps to Mobilise</a:t>
            </a:r>
          </a:p>
          <a:p>
            <a:pPr marL="285750" indent="-228600">
              <a:lnSpc>
                <a:spcPct val="120000"/>
              </a:lnSpc>
              <a:spcAft>
                <a:spcPts val="200"/>
              </a:spcAft>
              <a:buClr>
                <a:srgbClr val="92D050"/>
              </a:buClr>
              <a:buFont typeface="Wingdings"/>
              <a:buChar char="ü"/>
            </a:pPr>
            <a:r>
              <a:rPr lang="en-GB" sz="1200" dirty="0">
                <a:solidFill>
                  <a:srgbClr val="2C3E50"/>
                </a:solidFill>
                <a:latin typeface="Calibri"/>
              </a:rPr>
              <a:t>Confirm Sponsor, Business Architect, and Benefit Owners</a:t>
            </a:r>
          </a:p>
          <a:p>
            <a:pPr marL="285750" indent="-228600">
              <a:lnSpc>
                <a:spcPct val="120000"/>
              </a:lnSpc>
              <a:spcAft>
                <a:spcPts val="200"/>
              </a:spcAft>
              <a:buClr>
                <a:srgbClr val="92D050"/>
              </a:buClr>
              <a:buFont typeface="Wingdings"/>
              <a:buChar char="ü"/>
            </a:pPr>
            <a:r>
              <a:rPr lang="en-GB" sz="1200" dirty="0">
                <a:solidFill>
                  <a:srgbClr val="2C3E50"/>
                </a:solidFill>
                <a:latin typeface="Calibri"/>
              </a:rPr>
              <a:t>Align on the framework as our operating approach</a:t>
            </a:r>
          </a:p>
          <a:p>
            <a:pPr marL="285750" indent="-228600">
              <a:lnSpc>
                <a:spcPct val="120000"/>
              </a:lnSpc>
              <a:spcAft>
                <a:spcPts val="200"/>
              </a:spcAft>
              <a:buClr>
                <a:srgbClr val="92D050"/>
              </a:buClr>
              <a:buFont typeface="Wingdings"/>
              <a:buChar char="ü"/>
            </a:pPr>
            <a:r>
              <a:rPr lang="en-GB" sz="1200" dirty="0">
                <a:solidFill>
                  <a:srgbClr val="2C3E50"/>
                </a:solidFill>
                <a:latin typeface="Calibri"/>
              </a:rPr>
              <a:t>Schedule strategic workshops (Phases 1–3)</a:t>
            </a:r>
          </a:p>
          <a:p>
            <a:pPr marL="285750" indent="-228600">
              <a:lnSpc>
                <a:spcPct val="120000"/>
              </a:lnSpc>
              <a:spcAft>
                <a:spcPts val="400"/>
              </a:spcAft>
              <a:buClr>
                <a:srgbClr val="92D050"/>
              </a:buClr>
              <a:buFont typeface="Wingdings"/>
              <a:buChar char="ü"/>
            </a:pPr>
            <a:r>
              <a:rPr lang="en-GB" sz="1200" dirty="0">
                <a:solidFill>
                  <a:srgbClr val="2C3E50"/>
                </a:solidFill>
                <a:latin typeface="Calibri"/>
              </a:rPr>
              <a:t>Agree early deliverables: Vision Charter, Capability Heatmap, Benefits Map, Governance Model</a:t>
            </a:r>
          </a:p>
          <a:p>
            <a:pPr marL="0" indent="0">
              <a:spcBef>
                <a:spcPts val="200"/>
              </a:spcBef>
              <a:buNone/>
            </a:pPr>
            <a:r>
              <a:rPr lang="en-GB" sz="1100" i="1" dirty="0">
                <a:solidFill>
                  <a:srgbClr val="7F8C8D"/>
                </a:solidFill>
                <a:latin typeface="Calibri"/>
              </a:rPr>
              <a:t>The Appendix is our Preparation Playbook — it details what must happen before each workshop so executives arrive with solid foundations to review, approve, and refine.</a:t>
            </a:r>
          </a:p>
        </p:txBody>
      </p:sp>
      <p:sp>
        <p:nvSpPr>
          <p:cNvPr id="104" name="Divider"/>
          <p:cNvSpPr/>
          <p:nvPr/>
        </p:nvSpPr>
        <p:spPr>
          <a:xfrm>
            <a:off x="6159500" y="1066800"/>
            <a:ext cx="12700" cy="4064000"/>
          </a:xfrm>
          <a:prstGeom prst="rect">
            <a:avLst/>
          </a:prstGeom>
          <a:solidFill>
            <a:srgbClr val="DEE2E6"/>
          </a:solidFill>
          <a:ln>
            <a:noFill/>
          </a:ln>
        </p:spPr>
        <p:txBody>
          <a:bodyPr/>
          <a:lstStyle/>
          <a:p>
            <a:endParaRPr lang="en-GB"/>
          </a:p>
        </p:txBody>
      </p:sp>
      <p:sp>
        <p:nvSpPr>
          <p:cNvPr id="107" name="ExecAsk"/>
          <p:cNvSpPr txBox="1"/>
          <p:nvPr/>
        </p:nvSpPr>
        <p:spPr>
          <a:xfrm>
            <a:off x="635000" y="5842000"/>
            <a:ext cx="10922000" cy="444500"/>
          </a:xfrm>
          <a:prstGeom prst="rect">
            <a:avLst/>
          </a:prstGeom>
          <a:noFill/>
          <a:ln>
            <a:noFill/>
          </a:ln>
        </p:spPr>
        <p:txBody>
          <a:bodyPr wrap="square" lIns="0" tIns="0" rIns="0" bIns="0" anchor="ctr"/>
          <a:lstStyle/>
          <a:p>
            <a:pPr algn="l">
              <a:buNone/>
            </a:pPr>
            <a:r>
              <a:rPr lang="en-GB" sz="1200" b="1" i="1" dirty="0">
                <a:solidFill>
                  <a:srgbClr val="2C3E50"/>
                </a:solidFill>
                <a:latin typeface="Calibri"/>
              </a:rPr>
              <a:t>Executive Ask: </a:t>
            </a:r>
            <a:r>
              <a:rPr lang="en-GB" sz="1200" i="1" dirty="0">
                <a:solidFill>
                  <a:srgbClr val="2C3E50"/>
                </a:solidFill>
                <a:latin typeface="Calibri"/>
              </a:rPr>
              <a:t>Confirm your commitment to the five-phase approach and agree the immediate next steps to mobilise.</a:t>
            </a:r>
          </a:p>
        </p:txBody>
      </p:sp>
      <p:sp>
        <p:nvSpPr>
          <p:cNvPr id="108" name="IllustrativeNote"/>
          <p:cNvSpPr txBox="1"/>
          <p:nvPr/>
        </p:nvSpPr>
        <p:spPr>
          <a:xfrm>
            <a:off x="635000" y="6223000"/>
            <a:ext cx="10922000" cy="228600"/>
          </a:xfrm>
          <a:prstGeom prst="rect">
            <a:avLst/>
          </a:prstGeom>
          <a:noFill/>
          <a:ln>
            <a:noFill/>
          </a:ln>
        </p:spPr>
        <p:txBody>
          <a:bodyPr wrap="square" lIns="0" tIns="0" rIns="0" bIns="0" anchor="t"/>
          <a:lstStyle/>
          <a:p>
            <a:pPr algn="l">
              <a:buNone/>
            </a:pPr>
            <a:r>
              <a:rPr lang="en-GB" sz="1000" i="1" dirty="0">
                <a:solidFill>
                  <a:srgbClr val="7F8C8D"/>
                </a:solidFill>
                <a:latin typeface="Calibri"/>
              </a:rPr>
              <a:t>Illustrative — to be adapted to your organisation’s context</a:t>
            </a:r>
          </a:p>
        </p:txBody>
      </p:sp>
      <p:sp>
        <p:nvSpPr>
          <p:cNvPr id="105" name="Footer"/>
          <p:cNvSpPr txBox="1"/>
          <p:nvPr/>
        </p:nvSpPr>
        <p:spPr>
          <a:xfrm>
            <a:off x="635000" y="6502400"/>
            <a:ext cx="6350000" cy="254000"/>
          </a:xfrm>
          <a:prstGeom prst="rect">
            <a:avLst/>
          </a:prstGeom>
          <a:noFill/>
          <a:ln>
            <a:noFill/>
          </a:ln>
        </p:spPr>
        <p:txBody>
          <a:bodyPr wrap="square" lIns="0" tIns="0" rIns="0" bIns="0" anchor="b"/>
          <a:lstStyle/>
          <a:p>
            <a:pPr>
              <a:buNone/>
            </a:pPr>
            <a:r>
              <a:rPr lang="en-GB" sz="900" dirty="0">
                <a:solidFill>
                  <a:srgbClr val="7F8C8D"/>
                </a:solidFill>
                <a:latin typeface="Calibri"/>
              </a:rPr>
              <a:t>Programme Lifecycle · Pre-Programme · Strategic Alignment</a:t>
            </a:r>
          </a:p>
        </p:txBody>
      </p:sp>
      <p:sp>
        <p:nvSpPr>
          <p:cNvPr id="106" name="BottomBar"/>
          <p:cNvSpPr/>
          <p:nvPr/>
        </p:nvSpPr>
        <p:spPr>
          <a:xfrm>
            <a:off x="0" y="6756400"/>
            <a:ext cx="12192000" cy="101600"/>
          </a:xfrm>
          <a:prstGeom prst="rect">
            <a:avLst/>
          </a:prstGeom>
          <a:solidFill>
            <a:srgbClr val="3A87C6"/>
          </a:solidFill>
          <a:ln>
            <a:noFill/>
          </a:ln>
        </p:spPr>
        <p:txBody>
          <a:bodyPr/>
          <a:lstStyle/>
          <a:p>
            <a:endParaRPr lang="en-GB"/>
          </a:p>
        </p:txBody>
      </p:sp>
    </p:spTree>
    <p:extLst>
      <p:ext uri="{BB962C8B-B14F-4D97-AF65-F5344CB8AC3E}">
        <p14:creationId xmlns:p14="http://schemas.microsoft.com/office/powerpoint/2010/main" val="920060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250613"/>
            <a:ext cx="10972800" cy="609600"/>
          </a:xfrm>
          <a:prstGeom prst="rect">
            <a:avLst/>
          </a:prstGeom>
          <a:noFill/>
          <a:ln/>
        </p:spPr>
        <p:txBody>
          <a:bodyPr wrap="square" rtlCol="0" anchor="ctr"/>
          <a:lstStyle/>
          <a:p>
            <a:r>
              <a:rPr lang="en-GB" sz="2800" b="1" noProof="0" dirty="0">
                <a:solidFill>
                  <a:srgbClr val="1E2761"/>
                </a:solidFill>
                <a:latin typeface="Aptos"/>
              </a:rPr>
              <a:t>Phase 3: Executive Pre-Work Requirements</a:t>
            </a:r>
          </a:p>
        </p:txBody>
      </p:sp>
      <p:sp>
        <p:nvSpPr>
          <p:cNvPr id="3" name="Text 1"/>
          <p:cNvSpPr/>
          <p:nvPr/>
        </p:nvSpPr>
        <p:spPr>
          <a:xfrm>
            <a:off x="609600" y="783449"/>
            <a:ext cx="10972800" cy="304800"/>
          </a:xfrm>
          <a:prstGeom prst="rect">
            <a:avLst/>
          </a:prstGeom>
          <a:noFill/>
          <a:ln/>
        </p:spPr>
        <p:txBody>
          <a:bodyPr wrap="square" rtlCol="0" anchor="ctr"/>
          <a:lstStyle/>
          <a:p>
            <a:r>
              <a:rPr lang="en-GB" sz="1600" i="1" noProof="0" dirty="0">
                <a:solidFill>
                  <a:srgbClr val="333333"/>
                </a:solidFill>
                <a:latin typeface="Aptos"/>
              </a:rPr>
              <a:t>Individual Executive Preparation | Required 1 Week Before Workshop</a:t>
            </a:r>
            <a:endParaRPr lang="en-GB" sz="1600" noProof="0" dirty="0">
              <a:latin typeface="Aptos"/>
            </a:endParaRPr>
          </a:p>
        </p:txBody>
      </p:sp>
      <p:sp>
        <p:nvSpPr>
          <p:cNvPr id="4" name="Shape 2"/>
          <p:cNvSpPr/>
          <p:nvPr/>
        </p:nvSpPr>
        <p:spPr>
          <a:xfrm>
            <a:off x="609600" y="1112633"/>
            <a:ext cx="10972800" cy="609600"/>
          </a:xfrm>
          <a:prstGeom prst="rect">
            <a:avLst/>
          </a:prstGeom>
          <a:solidFill>
            <a:srgbClr val="FFF3E0"/>
          </a:solidFill>
          <a:ln w="25400">
            <a:solidFill>
              <a:srgbClr val="FF6F00"/>
            </a:solidFill>
            <a:prstDash val="solid"/>
          </a:ln>
        </p:spPr>
        <p:txBody>
          <a:bodyPr/>
          <a:lstStyle/>
          <a:p>
            <a:endParaRPr lang="en-GB" sz="2400" noProof="0" dirty="0"/>
          </a:p>
        </p:txBody>
      </p:sp>
      <p:sp>
        <p:nvSpPr>
          <p:cNvPr id="5" name="Text 3"/>
          <p:cNvSpPr/>
          <p:nvPr/>
        </p:nvSpPr>
        <p:spPr>
          <a:xfrm>
            <a:off x="853440" y="1234553"/>
            <a:ext cx="10485120" cy="365760"/>
          </a:xfrm>
          <a:prstGeom prst="rect">
            <a:avLst/>
          </a:prstGeom>
          <a:noFill/>
          <a:ln/>
        </p:spPr>
        <p:txBody>
          <a:bodyPr wrap="square" rtlCol="0" anchor="ctr"/>
          <a:lstStyle/>
          <a:p>
            <a:r>
              <a:rPr lang="en-GB" sz="1333" noProof="0" dirty="0">
                <a:solidFill>
                  <a:srgbClr val="333333"/>
                </a:solidFill>
                <a:latin typeface="Aptos"/>
              </a:rPr>
              <a:t>Note: Programme Manager pre-drafts Governance Model and RACI matrix. Executives review and prepare to assign named individuals from their teams. Workshop purpose: Refine and assign, not design from scratch.</a:t>
            </a:r>
          </a:p>
        </p:txBody>
      </p:sp>
      <p:sp>
        <p:nvSpPr>
          <p:cNvPr id="6" name="Text 4"/>
          <p:cNvSpPr/>
          <p:nvPr/>
        </p:nvSpPr>
        <p:spPr>
          <a:xfrm>
            <a:off x="609600" y="1801481"/>
            <a:ext cx="10972800" cy="304800"/>
          </a:xfrm>
          <a:prstGeom prst="rect">
            <a:avLst/>
          </a:prstGeom>
          <a:noFill/>
          <a:ln/>
        </p:spPr>
        <p:txBody>
          <a:bodyPr wrap="square" rtlCol="0" anchor="ctr"/>
          <a:lstStyle/>
          <a:p>
            <a:r>
              <a:rPr lang="en-GB" sz="1400" noProof="0" dirty="0">
                <a:solidFill>
                  <a:srgbClr val="666666"/>
                </a:solidFill>
                <a:latin typeface="Aptos"/>
              </a:rPr>
              <a:t>1. Role Reflection (30 minutes)</a:t>
            </a:r>
          </a:p>
        </p:txBody>
      </p:sp>
      <p:sp>
        <p:nvSpPr>
          <p:cNvPr id="7" name="Text 5"/>
          <p:cNvSpPr/>
          <p:nvPr/>
        </p:nvSpPr>
        <p:spPr>
          <a:xfrm>
            <a:off x="853440" y="2167241"/>
            <a:ext cx="10363200" cy="731520"/>
          </a:xfrm>
          <a:prstGeom prst="rect">
            <a:avLst/>
          </a:prstGeom>
          <a:noFill/>
          <a:ln/>
        </p:spPr>
        <p:txBody>
          <a:bodyPr wrap="square" rtlCol="0" anchor="ctr"/>
          <a:lstStyle/>
          <a:p>
            <a:r>
              <a:rPr lang="en-GB" sz="1467" noProof="0" dirty="0">
                <a:solidFill>
                  <a:srgbClr val="333333"/>
                </a:solidFill>
                <a:latin typeface="Aptos"/>
              </a:rPr>
              <a:t>   • Review proposed role definitions (provided by PM in pre-read)
   • Consider: </a:t>
            </a:r>
            <a:r>
              <a:rPr lang="en-GB" sz="1467" b="1" noProof="0" dirty="0">
                <a:solidFill>
                  <a:srgbClr val="333333"/>
                </a:solidFill>
                <a:latin typeface="Aptos"/>
              </a:rPr>
              <a:t>What role is appropriate for you? What time commitment can you make?
</a:t>
            </a:r>
            <a:r>
              <a:rPr lang="en-GB" sz="1467" noProof="0" dirty="0">
                <a:solidFill>
                  <a:srgbClr val="333333"/>
                </a:solidFill>
                <a:latin typeface="Aptos"/>
              </a:rPr>
              <a:t>   • Identify individuals from your team for Working Groups and Process Owner roles
   • Prepare to name specific people in the workshop (not "we'll nominate someone later")</a:t>
            </a:r>
            <a:endParaRPr lang="en-GB" sz="1467" noProof="0" dirty="0">
              <a:latin typeface="Aptos"/>
            </a:endParaRPr>
          </a:p>
        </p:txBody>
      </p:sp>
      <p:sp>
        <p:nvSpPr>
          <p:cNvPr id="8" name="Shape 6"/>
          <p:cNvSpPr/>
          <p:nvPr/>
        </p:nvSpPr>
        <p:spPr>
          <a:xfrm>
            <a:off x="853440" y="2957540"/>
            <a:ext cx="10363200" cy="919918"/>
          </a:xfrm>
          <a:prstGeom prst="rect">
            <a:avLst/>
          </a:prstGeom>
          <a:solidFill>
            <a:srgbClr val="1E2761"/>
          </a:solidFill>
          <a:ln/>
        </p:spPr>
        <p:txBody>
          <a:bodyPr/>
          <a:lstStyle/>
          <a:p>
            <a:endParaRPr lang="en-GB" sz="2400" noProof="0" dirty="0"/>
          </a:p>
        </p:txBody>
      </p:sp>
      <p:sp>
        <p:nvSpPr>
          <p:cNvPr id="9" name="Text 7"/>
          <p:cNvSpPr/>
          <p:nvPr/>
        </p:nvSpPr>
        <p:spPr>
          <a:xfrm>
            <a:off x="1036320" y="3158017"/>
            <a:ext cx="9997440" cy="487680"/>
          </a:xfrm>
          <a:prstGeom prst="rect">
            <a:avLst/>
          </a:prstGeom>
          <a:noFill/>
          <a:ln/>
        </p:spPr>
        <p:txBody>
          <a:bodyPr wrap="square" rtlCol="0" anchor="ctr"/>
          <a:lstStyle/>
          <a:p>
            <a:r>
              <a:rPr lang="en-GB" sz="1400" b="1" i="1" noProof="0" dirty="0">
                <a:solidFill>
                  <a:srgbClr val="FFFFFF"/>
                </a:solidFill>
                <a:latin typeface="Aptos"/>
              </a:rPr>
              <a:t>Example: CFO reviews DRAFT RACI and identifies:</a:t>
            </a:r>
            <a:endParaRPr lang="en-GB" sz="1400" b="1" noProof="0" dirty="0">
              <a:solidFill>
                <a:srgbClr val="FFFFFF"/>
              </a:solidFill>
              <a:latin typeface="Aptos"/>
            </a:endParaRPr>
          </a:p>
          <a:p>
            <a:r>
              <a:rPr lang="en-GB" sz="1400" b="1" i="1" noProof="0" dirty="0">
                <a:solidFill>
                  <a:srgbClr val="FFFFFF"/>
                </a:solidFill>
                <a:latin typeface="Aptos"/>
              </a:rPr>
              <a:t>• CFO role: Steering Committee member, accountable for financial benefits</a:t>
            </a:r>
            <a:endParaRPr lang="en-GB" sz="1400" b="1" noProof="0" dirty="0">
              <a:solidFill>
                <a:srgbClr val="FFFFFF"/>
              </a:solidFill>
              <a:latin typeface="Aptos"/>
            </a:endParaRPr>
          </a:p>
          <a:p>
            <a:r>
              <a:rPr lang="en-GB" sz="1400" b="1" i="1" noProof="0" dirty="0">
                <a:solidFill>
                  <a:srgbClr val="FFFFFF"/>
                </a:solidFill>
                <a:latin typeface="Aptos"/>
              </a:rPr>
              <a:t>• Finance Process Owner: Sarah Johnson (Financial Controller) - 25% time commitment</a:t>
            </a:r>
            <a:endParaRPr lang="en-GB" sz="1400" b="1" noProof="0" dirty="0">
              <a:solidFill>
                <a:srgbClr val="FFFFFF"/>
              </a:solidFill>
              <a:latin typeface="Aptos"/>
            </a:endParaRPr>
          </a:p>
          <a:p>
            <a:r>
              <a:rPr lang="en-GB" sz="1400" b="1" i="1" noProof="0" dirty="0">
                <a:solidFill>
                  <a:srgbClr val="FFFFFF"/>
                </a:solidFill>
                <a:latin typeface="Aptos"/>
              </a:rPr>
              <a:t>• Finance Benefit Owners: Sarah (month-end close), Tom (DSO reduction), Maria (P2P efficiency)</a:t>
            </a:r>
            <a:endParaRPr lang="en-GB" sz="1400" b="1" noProof="0" dirty="0">
              <a:solidFill>
                <a:srgbClr val="FFFFFF"/>
              </a:solidFill>
              <a:latin typeface="Aptos"/>
            </a:endParaRPr>
          </a:p>
        </p:txBody>
      </p:sp>
      <p:sp>
        <p:nvSpPr>
          <p:cNvPr id="10" name="Text 8"/>
          <p:cNvSpPr/>
          <p:nvPr/>
        </p:nvSpPr>
        <p:spPr>
          <a:xfrm>
            <a:off x="609600" y="3837545"/>
            <a:ext cx="10972800" cy="304800"/>
          </a:xfrm>
          <a:prstGeom prst="rect">
            <a:avLst/>
          </a:prstGeom>
          <a:noFill/>
          <a:ln/>
        </p:spPr>
        <p:txBody>
          <a:bodyPr wrap="square" rtlCol="0" anchor="ctr"/>
          <a:lstStyle/>
          <a:p>
            <a:r>
              <a:rPr lang="en-GB" sz="1400" noProof="0" dirty="0">
                <a:solidFill>
                  <a:srgbClr val="666666"/>
                </a:solidFill>
                <a:latin typeface="Aptos"/>
              </a:rPr>
              <a:t>2. Decision Authority Review (20 minutes)</a:t>
            </a:r>
          </a:p>
        </p:txBody>
      </p:sp>
      <p:sp>
        <p:nvSpPr>
          <p:cNvPr id="11" name="Text 9"/>
          <p:cNvSpPr/>
          <p:nvPr/>
        </p:nvSpPr>
        <p:spPr>
          <a:xfrm>
            <a:off x="853440" y="4166503"/>
            <a:ext cx="10363200" cy="670560"/>
          </a:xfrm>
          <a:prstGeom prst="rect">
            <a:avLst/>
          </a:prstGeom>
          <a:noFill/>
          <a:ln/>
        </p:spPr>
        <p:txBody>
          <a:bodyPr wrap="square" rtlCol="0" anchor="ctr"/>
          <a:lstStyle/>
          <a:p>
            <a:r>
              <a:rPr lang="en-GB" sz="1467" noProof="0" dirty="0">
                <a:solidFill>
                  <a:srgbClr val="333333"/>
                </a:solidFill>
                <a:latin typeface="Aptos"/>
              </a:rPr>
              <a:t>   • Review list of key decision types (provided in pre-read)
   • For each: </a:t>
            </a:r>
            <a:r>
              <a:rPr lang="en-GB" sz="1467" b="1" noProof="0" dirty="0">
                <a:solidFill>
                  <a:srgbClr val="333333"/>
                </a:solidFill>
                <a:latin typeface="Aptos"/>
              </a:rPr>
              <a:t>Who should decide? Who needs consulting? Who just needs info?
</a:t>
            </a:r>
            <a:r>
              <a:rPr lang="en-GB" sz="1467" noProof="0" dirty="0">
                <a:solidFill>
                  <a:srgbClr val="333333"/>
                </a:solidFill>
                <a:latin typeface="Aptos"/>
              </a:rPr>
              <a:t>   • Flag any unclear or contentious decision types requiring workshop discussion
   • Consider past projects: What decisions caused delays or conflict?</a:t>
            </a:r>
            <a:endParaRPr lang="en-GB" sz="1467" noProof="0" dirty="0">
              <a:latin typeface="Aptos"/>
            </a:endParaRPr>
          </a:p>
        </p:txBody>
      </p:sp>
      <p:sp>
        <p:nvSpPr>
          <p:cNvPr id="12" name="Text 10"/>
          <p:cNvSpPr/>
          <p:nvPr/>
        </p:nvSpPr>
        <p:spPr>
          <a:xfrm>
            <a:off x="609600" y="4910215"/>
            <a:ext cx="10972800" cy="304800"/>
          </a:xfrm>
          <a:prstGeom prst="rect">
            <a:avLst/>
          </a:prstGeom>
          <a:noFill/>
          <a:ln/>
        </p:spPr>
        <p:txBody>
          <a:bodyPr wrap="square" rtlCol="0" anchor="ctr"/>
          <a:lstStyle/>
          <a:p>
            <a:r>
              <a:rPr lang="en-GB" sz="1400" noProof="0" dirty="0">
                <a:solidFill>
                  <a:srgbClr val="666666"/>
                </a:solidFill>
                <a:latin typeface="Aptos"/>
              </a:rPr>
              <a:t>3. Calendar Planning (15 minutes)</a:t>
            </a:r>
          </a:p>
        </p:txBody>
      </p:sp>
      <p:sp>
        <p:nvSpPr>
          <p:cNvPr id="13" name="Text 11"/>
          <p:cNvSpPr/>
          <p:nvPr/>
        </p:nvSpPr>
        <p:spPr>
          <a:xfrm>
            <a:off x="853440" y="5318647"/>
            <a:ext cx="10363200" cy="609600"/>
          </a:xfrm>
          <a:prstGeom prst="rect">
            <a:avLst/>
          </a:prstGeom>
          <a:noFill/>
          <a:ln/>
        </p:spPr>
        <p:txBody>
          <a:bodyPr wrap="square" rtlCol="0" anchor="ctr"/>
          <a:lstStyle/>
          <a:p>
            <a:r>
              <a:rPr lang="en-GB" sz="1467" noProof="0" dirty="0">
                <a:solidFill>
                  <a:srgbClr val="333333"/>
                </a:solidFill>
                <a:latin typeface="Aptos"/>
              </a:rPr>
              <a:t>   • Block time for programme governance meetings (cadence provided in pre-read)
   • Steering Committee: Monthly, 2 hours (typically first Wednesday of month)
   • Identify blackout periods when you're unavailable (quarter-end, audit season)
   • Confirm your assistant can schedule recurring governance meetings</a:t>
            </a:r>
            <a:endParaRPr lang="en-GB" sz="1467" noProof="0" dirty="0">
              <a:latin typeface="Aptos"/>
            </a:endParaRPr>
          </a:p>
        </p:txBody>
      </p:sp>
      <p:sp>
        <p:nvSpPr>
          <p:cNvPr id="14" name="Shape 12"/>
          <p:cNvSpPr/>
          <p:nvPr/>
        </p:nvSpPr>
        <p:spPr>
          <a:xfrm>
            <a:off x="609600" y="6074551"/>
            <a:ext cx="10972800" cy="609600"/>
          </a:xfrm>
          <a:prstGeom prst="rect">
            <a:avLst/>
          </a:prstGeom>
          <a:solidFill>
            <a:srgbClr val="FFEBEE"/>
          </a:solidFill>
          <a:ln w="25400">
            <a:solidFill>
              <a:srgbClr val="C62828"/>
            </a:solidFill>
            <a:prstDash val="solid"/>
          </a:ln>
        </p:spPr>
        <p:txBody>
          <a:bodyPr/>
          <a:lstStyle/>
          <a:p>
            <a:endParaRPr lang="en-GB" sz="2400" noProof="0" dirty="0"/>
          </a:p>
        </p:txBody>
      </p:sp>
      <p:sp>
        <p:nvSpPr>
          <p:cNvPr id="15" name="Text 13"/>
          <p:cNvSpPr/>
          <p:nvPr/>
        </p:nvSpPr>
        <p:spPr>
          <a:xfrm>
            <a:off x="853440" y="6111127"/>
            <a:ext cx="10485120" cy="182880"/>
          </a:xfrm>
          <a:prstGeom prst="rect">
            <a:avLst/>
          </a:prstGeom>
          <a:noFill/>
          <a:ln/>
        </p:spPr>
        <p:txBody>
          <a:bodyPr wrap="square" rtlCol="0" anchor="ctr"/>
          <a:lstStyle/>
          <a:p>
            <a:r>
              <a:rPr lang="en-GB" sz="1467" b="1" noProof="0" dirty="0">
                <a:solidFill>
                  <a:srgbClr val="C62828"/>
                </a:solidFill>
                <a:latin typeface="Aptos"/>
              </a:rPr>
              <a:t>CRITICAL: Come to Workshop Prepared to Assign Named Individuals</a:t>
            </a:r>
            <a:endParaRPr lang="en-GB" sz="1467" noProof="0" dirty="0">
              <a:latin typeface="Aptos"/>
            </a:endParaRPr>
          </a:p>
        </p:txBody>
      </p:sp>
      <p:sp>
        <p:nvSpPr>
          <p:cNvPr id="16" name="Text 14"/>
          <p:cNvSpPr/>
          <p:nvPr/>
        </p:nvSpPr>
        <p:spPr>
          <a:xfrm>
            <a:off x="853440" y="6196471"/>
            <a:ext cx="10485120" cy="548640"/>
          </a:xfrm>
          <a:prstGeom prst="rect">
            <a:avLst/>
          </a:prstGeom>
          <a:noFill/>
          <a:ln/>
        </p:spPr>
        <p:txBody>
          <a:bodyPr wrap="square" rtlCol="0" anchor="ctr"/>
          <a:lstStyle/>
          <a:p>
            <a:r>
              <a:rPr lang="en-GB" sz="1100" noProof="0" dirty="0">
                <a:solidFill>
                  <a:srgbClr val="333333"/>
                </a:solidFill>
                <a:latin typeface="Aptos"/>
              </a:rPr>
              <a:t>The workshop will not succeed if executives arrive unprepared to assign people. We need names, not "we'll figure it out later." For every role from your function, identify a specific person and confirm their availability before the workshop. If someone can't attend, get their pre-approval or bring an alternate decision-maker.</a:t>
            </a:r>
            <a:endParaRPr lang="en-GB" sz="1100" noProof="0" dirty="0">
              <a:latin typeface="Aptos"/>
            </a:endParaRPr>
          </a:p>
        </p:txBody>
      </p:sp>
      <p:sp>
        <p:nvSpPr>
          <p:cNvPr id="18" name="TextBox 17">
            <a:extLst>
              <a:ext uri="{FF2B5EF4-FFF2-40B4-BE49-F238E27FC236}">
                <a16:creationId xmlns:a16="http://schemas.microsoft.com/office/drawing/2014/main" id="{BF49C8E6-0F56-4E37-8432-EF072FD021F9}"/>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3</a:t>
            </a:r>
          </a:p>
        </p:txBody>
      </p:sp>
      <p:sp>
        <p:nvSpPr>
          <p:cNvPr id="19" name="Rectangle 18">
            <a:extLst>
              <a:ext uri="{FF2B5EF4-FFF2-40B4-BE49-F238E27FC236}">
                <a16:creationId xmlns:a16="http://schemas.microsoft.com/office/drawing/2014/main" id="{59415B57-0D50-489E-AD27-55F484F55A97}"/>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1060717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487680"/>
            <a:ext cx="10972800" cy="609600"/>
          </a:xfrm>
          <a:prstGeom prst="rect">
            <a:avLst/>
          </a:prstGeom>
          <a:noFill/>
          <a:ln/>
        </p:spPr>
        <p:txBody>
          <a:bodyPr wrap="square" rtlCol="0" anchor="ctr"/>
          <a:lstStyle/>
          <a:p>
            <a:r>
              <a:rPr lang="en-GB" sz="2800" b="1" noProof="0" dirty="0">
                <a:solidFill>
                  <a:srgbClr val="1E2761"/>
                </a:solidFill>
                <a:latin typeface="Aptos"/>
              </a:rPr>
              <a:t>Phase 3: Programme Manager Pre-Workshop Preparation</a:t>
            </a:r>
          </a:p>
        </p:txBody>
      </p:sp>
      <p:sp>
        <p:nvSpPr>
          <p:cNvPr id="3" name="Text 1"/>
          <p:cNvSpPr/>
          <p:nvPr/>
        </p:nvSpPr>
        <p:spPr>
          <a:xfrm>
            <a:off x="609600" y="1158240"/>
            <a:ext cx="10972800" cy="304800"/>
          </a:xfrm>
          <a:prstGeom prst="rect">
            <a:avLst/>
          </a:prstGeom>
          <a:noFill/>
          <a:ln/>
        </p:spPr>
        <p:txBody>
          <a:bodyPr wrap="square" rtlCol="0" anchor="ctr"/>
          <a:lstStyle/>
          <a:p>
            <a:r>
              <a:rPr lang="en-GB" sz="1600" i="1" noProof="0" dirty="0">
                <a:solidFill>
                  <a:srgbClr val="333333"/>
                </a:solidFill>
                <a:latin typeface="Aptos"/>
              </a:rPr>
              <a:t>Completed 1 Week Before Workshop | 2-3 Days of PM Effort</a:t>
            </a:r>
            <a:endParaRPr lang="en-GB" sz="1600" noProof="0" dirty="0">
              <a:latin typeface="Aptos"/>
            </a:endParaRPr>
          </a:p>
        </p:txBody>
      </p:sp>
      <p:sp>
        <p:nvSpPr>
          <p:cNvPr id="4" name="Text 2"/>
          <p:cNvSpPr/>
          <p:nvPr/>
        </p:nvSpPr>
        <p:spPr>
          <a:xfrm>
            <a:off x="609600" y="1524000"/>
            <a:ext cx="10972800" cy="304800"/>
          </a:xfrm>
          <a:prstGeom prst="rect">
            <a:avLst/>
          </a:prstGeom>
          <a:noFill/>
          <a:ln/>
        </p:spPr>
        <p:txBody>
          <a:bodyPr wrap="square" rtlCol="0" anchor="ctr"/>
          <a:lstStyle/>
          <a:p>
            <a:r>
              <a:rPr lang="en-GB" sz="1600" i="1" noProof="0" dirty="0">
                <a:solidFill>
                  <a:srgbClr val="1E2761"/>
                </a:solidFill>
                <a:latin typeface="Aptos"/>
              </a:rPr>
              <a:t>Purpose: Draft governance structure based on best practices and Phases 1-2 outputs</a:t>
            </a:r>
            <a:endParaRPr lang="en-GB" sz="1600" noProof="0" dirty="0">
              <a:latin typeface="Aptos"/>
            </a:endParaRPr>
          </a:p>
        </p:txBody>
      </p:sp>
      <p:sp>
        <p:nvSpPr>
          <p:cNvPr id="5" name="Text 3"/>
          <p:cNvSpPr/>
          <p:nvPr/>
        </p:nvSpPr>
        <p:spPr>
          <a:xfrm>
            <a:off x="609600" y="2011680"/>
            <a:ext cx="4965999" cy="219456"/>
          </a:xfrm>
          <a:prstGeom prst="rect">
            <a:avLst/>
          </a:prstGeom>
          <a:noFill/>
          <a:ln/>
        </p:spPr>
        <p:txBody>
          <a:bodyPr wrap="square" rtlCol="0" anchor="ctr"/>
          <a:lstStyle/>
          <a:p>
            <a:r>
              <a:rPr lang="en-GB" sz="1467" b="1" noProof="0" dirty="0">
                <a:solidFill>
                  <a:srgbClr val="1E2761"/>
                </a:solidFill>
                <a:latin typeface="Aptos"/>
              </a:rPr>
              <a:t>1. Design DRAFT Governance Structure (forums, membership, decision rights)</a:t>
            </a:r>
            <a:endParaRPr lang="en-GB" sz="1467" noProof="0" dirty="0">
              <a:latin typeface="Aptos"/>
            </a:endParaRPr>
          </a:p>
        </p:txBody>
      </p:sp>
      <p:sp>
        <p:nvSpPr>
          <p:cNvPr id="6" name="Text 4"/>
          <p:cNvSpPr/>
          <p:nvPr/>
        </p:nvSpPr>
        <p:spPr>
          <a:xfrm>
            <a:off x="853440" y="2565570"/>
            <a:ext cx="4690110" cy="463296"/>
          </a:xfrm>
          <a:prstGeom prst="rect">
            <a:avLst/>
          </a:prstGeom>
          <a:noFill/>
          <a:ln/>
        </p:spPr>
        <p:txBody>
          <a:bodyPr wrap="square" rtlCol="0" anchor="ctr"/>
          <a:lstStyle/>
          <a:p>
            <a:r>
              <a:rPr lang="en-GB" sz="1133" noProof="0" dirty="0">
                <a:solidFill>
                  <a:srgbClr val="333333"/>
                </a:solidFill>
                <a:latin typeface="Aptos"/>
              </a:rPr>
              <a:t>Define Steering Committee (monthly, executives, strategic decisions)</a:t>
            </a:r>
            <a:endParaRPr lang="en-GB" sz="1133" noProof="0" dirty="0">
              <a:latin typeface="Aptos"/>
            </a:endParaRPr>
          </a:p>
          <a:p>
            <a:r>
              <a:rPr lang="en-GB" sz="1133" noProof="0" dirty="0">
                <a:solidFill>
                  <a:srgbClr val="333333"/>
                </a:solidFill>
                <a:latin typeface="Aptos"/>
              </a:rPr>
              <a:t>Define Design Authority (bi-weekly, delivery team, solution decisions)</a:t>
            </a:r>
            <a:endParaRPr lang="en-GB" sz="1133" noProof="0" dirty="0">
              <a:latin typeface="Aptos"/>
            </a:endParaRPr>
          </a:p>
          <a:p>
            <a:r>
              <a:rPr lang="en-GB" sz="1133" noProof="0" dirty="0">
                <a:solidFill>
                  <a:srgbClr val="333333"/>
                </a:solidFill>
                <a:latin typeface="Aptos"/>
              </a:rPr>
              <a:t>Define Working Groups structure (ad-hoc, SME-led, detailed design)</a:t>
            </a:r>
            <a:endParaRPr lang="en-GB" sz="1133" noProof="0" dirty="0">
              <a:latin typeface="Aptos"/>
            </a:endParaRPr>
          </a:p>
          <a:p>
            <a:r>
              <a:rPr lang="en-GB" sz="1133" noProof="0" dirty="0">
                <a:solidFill>
                  <a:srgbClr val="333333"/>
                </a:solidFill>
                <a:latin typeface="Aptos"/>
              </a:rPr>
              <a:t>Specify decision rights per forum using Phases 1-2 outputs</a:t>
            </a:r>
            <a:endParaRPr lang="en-GB" sz="1133" noProof="0" dirty="0">
              <a:latin typeface="Aptos"/>
            </a:endParaRPr>
          </a:p>
          <a:p>
            <a:r>
              <a:rPr lang="en-GB" sz="1133" noProof="0" dirty="0">
                <a:solidFill>
                  <a:srgbClr val="333333"/>
                </a:solidFill>
                <a:latin typeface="Aptos"/>
              </a:rPr>
              <a:t>Propose meeting cadence aligned with programme phases</a:t>
            </a:r>
            <a:endParaRPr lang="en-GB" sz="1133" noProof="0" dirty="0">
              <a:latin typeface="Aptos"/>
            </a:endParaRPr>
          </a:p>
        </p:txBody>
      </p:sp>
      <p:sp>
        <p:nvSpPr>
          <p:cNvPr id="7" name="Text 5"/>
          <p:cNvSpPr/>
          <p:nvPr/>
        </p:nvSpPr>
        <p:spPr>
          <a:xfrm>
            <a:off x="609600" y="3294126"/>
            <a:ext cx="4965999" cy="219456"/>
          </a:xfrm>
          <a:prstGeom prst="rect">
            <a:avLst/>
          </a:prstGeom>
          <a:noFill/>
          <a:ln/>
        </p:spPr>
        <p:txBody>
          <a:bodyPr wrap="square" rtlCol="0" anchor="ctr"/>
          <a:lstStyle/>
          <a:p>
            <a:r>
              <a:rPr lang="en-GB" sz="1467" b="1" noProof="0" dirty="0">
                <a:solidFill>
                  <a:srgbClr val="1E2761"/>
                </a:solidFill>
                <a:latin typeface="Aptos"/>
              </a:rPr>
              <a:t>2. Create DRAFT RACI Matrix (roles by 5 phases)</a:t>
            </a:r>
            <a:endParaRPr lang="en-GB" sz="1467" noProof="0" dirty="0">
              <a:latin typeface="Aptos"/>
            </a:endParaRPr>
          </a:p>
        </p:txBody>
      </p:sp>
      <p:sp>
        <p:nvSpPr>
          <p:cNvPr id="8" name="Text 6"/>
          <p:cNvSpPr/>
          <p:nvPr/>
        </p:nvSpPr>
        <p:spPr>
          <a:xfrm>
            <a:off x="853440" y="3874602"/>
            <a:ext cx="4690110" cy="463296"/>
          </a:xfrm>
          <a:prstGeom prst="rect">
            <a:avLst/>
          </a:prstGeom>
          <a:noFill/>
          <a:ln/>
        </p:spPr>
        <p:txBody>
          <a:bodyPr wrap="square" rtlCol="0" anchor="ctr"/>
          <a:lstStyle/>
          <a:p>
            <a:r>
              <a:rPr lang="en-GB" sz="1133" noProof="0" dirty="0">
                <a:solidFill>
                  <a:srgbClr val="333333"/>
                </a:solidFill>
                <a:latin typeface="Aptos"/>
              </a:rPr>
              <a:t>List all programme roles: Executive Sponsor, Functional Leaders, PM, BA, Solution Architect, Change Lead, Process Owners, Benefit Owners</a:t>
            </a:r>
            <a:endParaRPr lang="en-GB" sz="1133" noProof="0" dirty="0">
              <a:latin typeface="Aptos"/>
            </a:endParaRPr>
          </a:p>
          <a:p>
            <a:r>
              <a:rPr lang="en-GB" sz="1133" noProof="0" dirty="0">
                <a:solidFill>
                  <a:srgbClr val="333333"/>
                </a:solidFill>
                <a:latin typeface="Aptos"/>
              </a:rPr>
              <a:t>For each role, define R/A/C/I across all 5 phases</a:t>
            </a:r>
            <a:endParaRPr lang="en-GB" sz="1133" noProof="0" dirty="0">
              <a:latin typeface="Aptos"/>
            </a:endParaRPr>
          </a:p>
          <a:p>
            <a:r>
              <a:rPr lang="en-GB" sz="1133" noProof="0" dirty="0">
                <a:solidFill>
                  <a:srgbClr val="333333"/>
                </a:solidFill>
                <a:latin typeface="Aptos"/>
              </a:rPr>
              <a:t>Ensure benefit owners from Phase 2 Benefits Map are included</a:t>
            </a:r>
            <a:endParaRPr lang="en-GB" sz="1133" noProof="0" dirty="0">
              <a:latin typeface="Aptos"/>
            </a:endParaRPr>
          </a:p>
          <a:p>
            <a:r>
              <a:rPr lang="en-GB" sz="1133" noProof="0" dirty="0">
                <a:solidFill>
                  <a:srgbClr val="333333"/>
                </a:solidFill>
                <a:latin typeface="Aptos"/>
              </a:rPr>
              <a:t>Align to guiding principles from Phase 1 Vision Alignment Charter</a:t>
            </a:r>
            <a:endParaRPr lang="en-GB" sz="1133" noProof="0" dirty="0">
              <a:latin typeface="Aptos"/>
            </a:endParaRPr>
          </a:p>
          <a:p>
            <a:r>
              <a:rPr lang="en-GB" sz="1133" noProof="0" dirty="0">
                <a:solidFill>
                  <a:srgbClr val="333333"/>
                </a:solidFill>
                <a:latin typeface="Aptos"/>
              </a:rPr>
              <a:t>Identify any roles gaps or overlaps</a:t>
            </a:r>
            <a:endParaRPr lang="en-GB" sz="1133" noProof="0" dirty="0">
              <a:latin typeface="Aptos"/>
            </a:endParaRPr>
          </a:p>
        </p:txBody>
      </p:sp>
      <p:sp>
        <p:nvSpPr>
          <p:cNvPr id="9" name="Text 7"/>
          <p:cNvSpPr/>
          <p:nvPr/>
        </p:nvSpPr>
        <p:spPr>
          <a:xfrm>
            <a:off x="745471" y="4748023"/>
            <a:ext cx="4965999" cy="219456"/>
          </a:xfrm>
          <a:prstGeom prst="rect">
            <a:avLst/>
          </a:prstGeom>
          <a:noFill/>
          <a:ln/>
        </p:spPr>
        <p:txBody>
          <a:bodyPr wrap="square" rtlCol="0" anchor="ctr"/>
          <a:lstStyle/>
          <a:p>
            <a:r>
              <a:rPr lang="en-GB" sz="1467" b="1" noProof="0" dirty="0">
                <a:solidFill>
                  <a:srgbClr val="1E2761"/>
                </a:solidFill>
                <a:latin typeface="Aptos"/>
              </a:rPr>
              <a:t>3. Develop Role Definitions (responsibilities &amp; time commitments)</a:t>
            </a:r>
            <a:endParaRPr lang="en-GB" sz="1467" noProof="0" dirty="0">
              <a:latin typeface="Aptos"/>
            </a:endParaRPr>
          </a:p>
        </p:txBody>
      </p:sp>
      <p:sp>
        <p:nvSpPr>
          <p:cNvPr id="10" name="Text 8"/>
          <p:cNvSpPr/>
          <p:nvPr/>
        </p:nvSpPr>
        <p:spPr>
          <a:xfrm>
            <a:off x="853440" y="5324433"/>
            <a:ext cx="4690110" cy="463296"/>
          </a:xfrm>
          <a:prstGeom prst="rect">
            <a:avLst/>
          </a:prstGeom>
          <a:noFill/>
          <a:ln/>
        </p:spPr>
        <p:txBody>
          <a:bodyPr wrap="square" rtlCol="0" anchor="ctr"/>
          <a:lstStyle/>
          <a:p>
            <a:r>
              <a:rPr lang="en-GB" sz="1133" noProof="0" dirty="0">
                <a:solidFill>
                  <a:srgbClr val="333333"/>
                </a:solidFill>
                <a:latin typeface="Aptos"/>
              </a:rPr>
              <a:t>Create 1-page definition per role covering:</a:t>
            </a:r>
            <a:endParaRPr lang="en-GB" sz="1133" noProof="0" dirty="0">
              <a:latin typeface="Aptos"/>
            </a:endParaRPr>
          </a:p>
          <a:p>
            <a:r>
              <a:rPr lang="en-GB" sz="1133" noProof="0" dirty="0">
                <a:solidFill>
                  <a:srgbClr val="333333"/>
                </a:solidFill>
                <a:latin typeface="Aptos"/>
              </a:rPr>
              <a:t>• Key responsibilities across programme lifecycle</a:t>
            </a:r>
            <a:endParaRPr lang="en-GB" sz="1133" noProof="0" dirty="0">
              <a:latin typeface="Aptos"/>
            </a:endParaRPr>
          </a:p>
          <a:p>
            <a:r>
              <a:rPr lang="en-GB" sz="1133" noProof="0" dirty="0">
                <a:solidFill>
                  <a:srgbClr val="333333"/>
                </a:solidFill>
                <a:latin typeface="Aptos"/>
              </a:rPr>
              <a:t>• Time commitment per phase (e.g., 25% Phase 4, 10% Phase 5)</a:t>
            </a:r>
            <a:endParaRPr lang="en-GB" sz="1133" noProof="0" dirty="0">
              <a:latin typeface="Aptos"/>
            </a:endParaRPr>
          </a:p>
          <a:p>
            <a:r>
              <a:rPr lang="en-GB" sz="1133" noProof="0" dirty="0">
                <a:solidFill>
                  <a:srgbClr val="333333"/>
                </a:solidFill>
                <a:latin typeface="Aptos"/>
              </a:rPr>
              <a:t>• Required skills/experience</a:t>
            </a:r>
            <a:endParaRPr lang="en-GB" sz="1133" noProof="0" dirty="0">
              <a:latin typeface="Aptos"/>
            </a:endParaRPr>
          </a:p>
          <a:p>
            <a:r>
              <a:rPr lang="en-GB" sz="1133" noProof="0" dirty="0">
                <a:solidFill>
                  <a:srgbClr val="333333"/>
                </a:solidFill>
                <a:latin typeface="Aptos"/>
              </a:rPr>
              <a:t>• Success criteria for the role</a:t>
            </a:r>
            <a:endParaRPr lang="en-GB" sz="1133" noProof="0" dirty="0">
              <a:latin typeface="Aptos"/>
            </a:endParaRPr>
          </a:p>
          <a:p>
            <a:r>
              <a:rPr lang="en-GB" sz="1133" noProof="0" dirty="0">
                <a:solidFill>
                  <a:srgbClr val="333333"/>
                </a:solidFill>
                <a:latin typeface="Aptos"/>
              </a:rPr>
              <a:t>Validate time commitments are realistic</a:t>
            </a:r>
            <a:endParaRPr lang="en-GB" sz="1133" noProof="0" dirty="0">
              <a:latin typeface="Aptos"/>
            </a:endParaRPr>
          </a:p>
        </p:txBody>
      </p:sp>
      <p:sp>
        <p:nvSpPr>
          <p:cNvPr id="11" name="Text 9"/>
          <p:cNvSpPr/>
          <p:nvPr/>
        </p:nvSpPr>
        <p:spPr>
          <a:xfrm>
            <a:off x="6029325" y="1901952"/>
            <a:ext cx="4844975" cy="219456"/>
          </a:xfrm>
          <a:prstGeom prst="rect">
            <a:avLst/>
          </a:prstGeom>
          <a:noFill/>
          <a:ln/>
        </p:spPr>
        <p:txBody>
          <a:bodyPr wrap="square" rtlCol="0" anchor="ctr"/>
          <a:lstStyle/>
          <a:p>
            <a:r>
              <a:rPr lang="en-GB" sz="1467" b="1" noProof="0" dirty="0">
                <a:solidFill>
                  <a:srgbClr val="1E2761"/>
                </a:solidFill>
                <a:latin typeface="Aptos"/>
              </a:rPr>
              <a:t>4. Compile Decision Type List (30-40 programme decisions)</a:t>
            </a:r>
            <a:endParaRPr lang="en-GB" sz="1467" noProof="0" dirty="0">
              <a:latin typeface="Aptos"/>
            </a:endParaRPr>
          </a:p>
        </p:txBody>
      </p:sp>
      <p:sp>
        <p:nvSpPr>
          <p:cNvPr id="12" name="Text 10"/>
          <p:cNvSpPr/>
          <p:nvPr/>
        </p:nvSpPr>
        <p:spPr>
          <a:xfrm>
            <a:off x="6273165" y="2526030"/>
            <a:ext cx="4575810" cy="463296"/>
          </a:xfrm>
          <a:prstGeom prst="rect">
            <a:avLst/>
          </a:prstGeom>
          <a:noFill/>
          <a:ln/>
        </p:spPr>
        <p:txBody>
          <a:bodyPr wrap="square" rtlCol="0" anchor="ctr"/>
          <a:lstStyle/>
          <a:p>
            <a:r>
              <a:rPr lang="en-GB" sz="1133" noProof="0" dirty="0">
                <a:solidFill>
                  <a:srgbClr val="333333"/>
                </a:solidFill>
                <a:latin typeface="Aptos"/>
              </a:rPr>
              <a:t>List decisions that will arise during programme:</a:t>
            </a:r>
            <a:endParaRPr lang="en-GB" sz="1133" noProof="0" dirty="0">
              <a:latin typeface="Aptos"/>
            </a:endParaRPr>
          </a:p>
          <a:p>
            <a:r>
              <a:rPr lang="en-GB" sz="1133" noProof="0" dirty="0">
                <a:solidFill>
                  <a:srgbClr val="333333"/>
                </a:solidFill>
                <a:latin typeface="Aptos"/>
              </a:rPr>
              <a:t>• Strategic: Scope changes, benefit targets, budget, resources</a:t>
            </a:r>
            <a:endParaRPr lang="en-GB" sz="1133" noProof="0" dirty="0">
              <a:latin typeface="Aptos"/>
            </a:endParaRPr>
          </a:p>
          <a:p>
            <a:r>
              <a:rPr lang="en-GB" sz="1133" noProof="0" dirty="0">
                <a:solidFill>
                  <a:srgbClr val="333333"/>
                </a:solidFill>
                <a:latin typeface="Aptos"/>
              </a:rPr>
              <a:t>• Solution: Fit-to-standard vs custom, data model, integrations</a:t>
            </a:r>
            <a:endParaRPr lang="en-GB" sz="1133" noProof="0" dirty="0">
              <a:latin typeface="Aptos"/>
            </a:endParaRPr>
          </a:p>
          <a:p>
            <a:r>
              <a:rPr lang="en-GB" sz="1133" noProof="0" dirty="0">
                <a:solidFill>
                  <a:srgbClr val="333333"/>
                </a:solidFill>
                <a:latin typeface="Aptos"/>
              </a:rPr>
              <a:t>• Operational: Testing approach, cutover timing, training</a:t>
            </a:r>
            <a:endParaRPr lang="en-GB" sz="1133" noProof="0" dirty="0">
              <a:latin typeface="Aptos"/>
            </a:endParaRPr>
          </a:p>
          <a:p>
            <a:r>
              <a:rPr lang="en-GB" sz="1133" noProof="0" dirty="0">
                <a:solidFill>
                  <a:srgbClr val="333333"/>
                </a:solidFill>
                <a:latin typeface="Aptos"/>
              </a:rPr>
              <a:t>Categorise by forum (Steering Committee vs Design Authority)</a:t>
            </a:r>
            <a:endParaRPr lang="en-GB" sz="1133" noProof="0" dirty="0">
              <a:latin typeface="Aptos"/>
            </a:endParaRPr>
          </a:p>
          <a:p>
            <a:r>
              <a:rPr lang="en-GB" sz="1133" noProof="0" dirty="0">
                <a:solidFill>
                  <a:srgbClr val="333333"/>
                </a:solidFill>
                <a:latin typeface="Aptos"/>
              </a:rPr>
              <a:t>Identify contentious decisions requiring upfront clarity</a:t>
            </a:r>
            <a:endParaRPr lang="en-GB" sz="1133" noProof="0" dirty="0">
              <a:latin typeface="Aptos"/>
            </a:endParaRPr>
          </a:p>
        </p:txBody>
      </p:sp>
      <p:sp>
        <p:nvSpPr>
          <p:cNvPr id="13" name="Text 11"/>
          <p:cNvSpPr/>
          <p:nvPr/>
        </p:nvSpPr>
        <p:spPr>
          <a:xfrm>
            <a:off x="6029324" y="3257550"/>
            <a:ext cx="4844975" cy="219456"/>
          </a:xfrm>
          <a:prstGeom prst="rect">
            <a:avLst/>
          </a:prstGeom>
          <a:noFill/>
          <a:ln/>
        </p:spPr>
        <p:txBody>
          <a:bodyPr wrap="square" rtlCol="0" anchor="ctr"/>
          <a:lstStyle/>
          <a:p>
            <a:r>
              <a:rPr lang="en-GB" sz="1467" b="1" noProof="0" dirty="0">
                <a:solidFill>
                  <a:srgbClr val="1E2761"/>
                </a:solidFill>
                <a:latin typeface="Aptos"/>
              </a:rPr>
              <a:t>5. Create Pre-Read Package (distributed 1 week before)</a:t>
            </a:r>
            <a:endParaRPr lang="en-GB" sz="1467" noProof="0" dirty="0">
              <a:latin typeface="Aptos"/>
            </a:endParaRPr>
          </a:p>
        </p:txBody>
      </p:sp>
      <p:sp>
        <p:nvSpPr>
          <p:cNvPr id="14" name="Text 12"/>
          <p:cNvSpPr/>
          <p:nvPr/>
        </p:nvSpPr>
        <p:spPr>
          <a:xfrm>
            <a:off x="6273165" y="3839718"/>
            <a:ext cx="4575810" cy="463296"/>
          </a:xfrm>
          <a:prstGeom prst="rect">
            <a:avLst/>
          </a:prstGeom>
          <a:noFill/>
          <a:ln/>
        </p:spPr>
        <p:txBody>
          <a:bodyPr wrap="square" rtlCol="0" anchor="ctr"/>
          <a:lstStyle/>
          <a:p>
            <a:r>
              <a:rPr lang="en-GB" sz="1133" noProof="0" dirty="0">
                <a:solidFill>
                  <a:srgbClr val="333333"/>
                </a:solidFill>
                <a:latin typeface="Aptos"/>
              </a:rPr>
              <a:t>Compile DRAFT Governance Model document (2-3 pages)</a:t>
            </a:r>
            <a:endParaRPr lang="en-GB" sz="1133" noProof="0" dirty="0">
              <a:latin typeface="Aptos"/>
            </a:endParaRPr>
          </a:p>
          <a:p>
            <a:r>
              <a:rPr lang="en-GB" sz="1133" noProof="0" dirty="0">
                <a:solidFill>
                  <a:srgbClr val="333333"/>
                </a:solidFill>
                <a:latin typeface="Aptos"/>
              </a:rPr>
              <a:t>Include DRAFT RACI matrix (comprehensive table)</a:t>
            </a:r>
            <a:endParaRPr lang="en-GB" sz="1133" noProof="0" dirty="0">
              <a:latin typeface="Aptos"/>
            </a:endParaRPr>
          </a:p>
          <a:p>
            <a:r>
              <a:rPr lang="en-GB" sz="1133" noProof="0" dirty="0">
                <a:solidFill>
                  <a:srgbClr val="333333"/>
                </a:solidFill>
                <a:latin typeface="Aptos"/>
              </a:rPr>
              <a:t>Attach Role Definitions (1 page per role)</a:t>
            </a:r>
            <a:endParaRPr lang="en-GB" sz="1133" noProof="0" dirty="0">
              <a:latin typeface="Aptos"/>
            </a:endParaRPr>
          </a:p>
          <a:p>
            <a:r>
              <a:rPr lang="en-GB" sz="1133" noProof="0" dirty="0">
                <a:solidFill>
                  <a:srgbClr val="333333"/>
                </a:solidFill>
                <a:latin typeface="Aptos"/>
              </a:rPr>
              <a:t>Include Decision Type List with proposed decision-makers</a:t>
            </a:r>
            <a:endParaRPr lang="en-GB" sz="1133" noProof="0" dirty="0">
              <a:latin typeface="Aptos"/>
            </a:endParaRPr>
          </a:p>
          <a:p>
            <a:r>
              <a:rPr lang="en-GB" sz="1133" noProof="0" dirty="0">
                <a:solidFill>
                  <a:srgbClr val="333333"/>
                </a:solidFill>
                <a:latin typeface="Aptos"/>
              </a:rPr>
              <a:t>Add Workshop Agenda emphasising role assignment focus</a:t>
            </a:r>
            <a:endParaRPr lang="en-GB" sz="1133" noProof="0" dirty="0">
              <a:latin typeface="Aptos"/>
            </a:endParaRPr>
          </a:p>
          <a:p>
            <a:r>
              <a:rPr lang="en-GB" sz="1133" noProof="0" dirty="0">
                <a:solidFill>
                  <a:srgbClr val="333333"/>
                </a:solidFill>
                <a:latin typeface="Aptos"/>
              </a:rPr>
              <a:t>Send to all executives with clear pre-work instructions</a:t>
            </a:r>
            <a:endParaRPr lang="en-GB" sz="1133" noProof="0" dirty="0">
              <a:latin typeface="Aptos"/>
            </a:endParaRPr>
          </a:p>
        </p:txBody>
      </p:sp>
      <p:sp>
        <p:nvSpPr>
          <p:cNvPr id="15" name="Shape 13"/>
          <p:cNvSpPr/>
          <p:nvPr/>
        </p:nvSpPr>
        <p:spPr>
          <a:xfrm>
            <a:off x="623551" y="6133634"/>
            <a:ext cx="10549274" cy="609600"/>
          </a:xfrm>
          <a:prstGeom prst="rect">
            <a:avLst/>
          </a:prstGeom>
          <a:solidFill>
            <a:srgbClr val="1E2761"/>
          </a:solidFill>
          <a:ln/>
        </p:spPr>
        <p:txBody>
          <a:bodyPr/>
          <a:lstStyle/>
          <a:p>
            <a:endParaRPr lang="en-GB" sz="2400" noProof="0" dirty="0"/>
          </a:p>
        </p:txBody>
      </p:sp>
      <p:sp>
        <p:nvSpPr>
          <p:cNvPr id="16" name="Text 14"/>
          <p:cNvSpPr/>
          <p:nvPr/>
        </p:nvSpPr>
        <p:spPr>
          <a:xfrm>
            <a:off x="745470" y="6144683"/>
            <a:ext cx="10233409" cy="426720"/>
          </a:xfrm>
          <a:prstGeom prst="rect">
            <a:avLst/>
          </a:prstGeom>
          <a:noFill/>
          <a:ln/>
        </p:spPr>
        <p:txBody>
          <a:bodyPr wrap="square" rtlCol="0" anchor="ctr"/>
          <a:lstStyle/>
          <a:p>
            <a:pPr algn="ctr"/>
            <a:r>
              <a:rPr lang="en-GB" sz="1400" b="1" noProof="0" dirty="0">
                <a:solidFill>
                  <a:srgbClr val="FFFFFF"/>
                </a:solidFill>
                <a:latin typeface="Aptos"/>
              </a:rPr>
              <a:t>Output: Complete pre-read package distributed 1 week before workshop. Executives arrive prepared to assign named individuals to all roles.</a:t>
            </a:r>
          </a:p>
        </p:txBody>
      </p:sp>
      <p:sp>
        <p:nvSpPr>
          <p:cNvPr id="18" name="TextBox 17">
            <a:extLst>
              <a:ext uri="{FF2B5EF4-FFF2-40B4-BE49-F238E27FC236}">
                <a16:creationId xmlns:a16="http://schemas.microsoft.com/office/drawing/2014/main" id="{17C56816-E8B6-44B1-A068-3B2AF04DAEBB}"/>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3</a:t>
            </a:r>
          </a:p>
        </p:txBody>
      </p:sp>
      <p:sp>
        <p:nvSpPr>
          <p:cNvPr id="19" name="Rectangle 18">
            <a:extLst>
              <a:ext uri="{FF2B5EF4-FFF2-40B4-BE49-F238E27FC236}">
                <a16:creationId xmlns:a16="http://schemas.microsoft.com/office/drawing/2014/main" id="{D53D8A7A-0FF9-481F-A079-A0CDEBC4D2A6}"/>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1430850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560176" y="60960"/>
            <a:ext cx="10972800" cy="609600"/>
          </a:xfrm>
          <a:prstGeom prst="rect">
            <a:avLst/>
          </a:prstGeom>
          <a:noFill/>
          <a:ln/>
        </p:spPr>
        <p:txBody>
          <a:bodyPr wrap="square" rtlCol="0" anchor="ctr"/>
          <a:lstStyle/>
          <a:p>
            <a:r>
              <a:rPr lang="en-GB" sz="2800" b="1" noProof="0" dirty="0">
                <a:solidFill>
                  <a:srgbClr val="1E2761"/>
                </a:solidFill>
                <a:latin typeface="Aptos"/>
              </a:rPr>
              <a:t>Phase 3: Programme Decision Type List Example</a:t>
            </a:r>
          </a:p>
        </p:txBody>
      </p:sp>
      <p:sp>
        <p:nvSpPr>
          <p:cNvPr id="3" name="Text 1"/>
          <p:cNvSpPr/>
          <p:nvPr/>
        </p:nvSpPr>
        <p:spPr>
          <a:xfrm>
            <a:off x="560176" y="546509"/>
            <a:ext cx="10972800" cy="304800"/>
          </a:xfrm>
          <a:prstGeom prst="rect">
            <a:avLst/>
          </a:prstGeom>
          <a:noFill/>
          <a:ln/>
        </p:spPr>
        <p:txBody>
          <a:bodyPr wrap="square" rtlCol="0" anchor="ctr"/>
          <a:lstStyle/>
          <a:p>
            <a:r>
              <a:rPr lang="en-GB" sz="1600" i="1" noProof="0" dirty="0">
                <a:solidFill>
                  <a:srgbClr val="333333"/>
                </a:solidFill>
                <a:latin typeface="Aptos"/>
              </a:rPr>
              <a:t>Clarifying 'Who Decides What' Before Decisions Arise</a:t>
            </a:r>
            <a:endParaRPr lang="en-GB" sz="1600" noProof="0" dirty="0">
              <a:latin typeface="Aptos"/>
            </a:endParaRPr>
          </a:p>
        </p:txBody>
      </p:sp>
      <p:sp>
        <p:nvSpPr>
          <p:cNvPr id="4" name="Shape 2"/>
          <p:cNvSpPr/>
          <p:nvPr/>
        </p:nvSpPr>
        <p:spPr>
          <a:xfrm>
            <a:off x="560176" y="912269"/>
            <a:ext cx="10972800" cy="548640"/>
          </a:xfrm>
          <a:prstGeom prst="rect">
            <a:avLst/>
          </a:prstGeom>
          <a:solidFill>
            <a:srgbClr val="1E2761"/>
          </a:solidFill>
          <a:ln/>
        </p:spPr>
        <p:txBody>
          <a:bodyPr/>
          <a:lstStyle/>
          <a:p>
            <a:endParaRPr lang="en-GB" sz="2400" noProof="0" dirty="0"/>
          </a:p>
        </p:txBody>
      </p:sp>
      <p:sp>
        <p:nvSpPr>
          <p:cNvPr id="5" name="Text 3"/>
          <p:cNvSpPr/>
          <p:nvPr/>
        </p:nvSpPr>
        <p:spPr>
          <a:xfrm>
            <a:off x="804016" y="1034189"/>
            <a:ext cx="10485120" cy="304800"/>
          </a:xfrm>
          <a:prstGeom prst="rect">
            <a:avLst/>
          </a:prstGeom>
          <a:noFill/>
          <a:ln/>
        </p:spPr>
        <p:txBody>
          <a:bodyPr wrap="square" rtlCol="0" anchor="ctr"/>
          <a:lstStyle/>
          <a:p>
            <a:r>
              <a:rPr lang="en-GB" sz="1400" b="1" noProof="0" dirty="0">
                <a:solidFill>
                  <a:srgbClr val="FFFFFF"/>
                </a:solidFill>
                <a:latin typeface="Aptos"/>
              </a:rPr>
              <a:t>Purpose: This list prevents 'who decides?' debates during programme execution. Each decision type has a pre-agreed decision-maker, thresholds, and escalation path. Review in Phase 3 workshop and refine as needed.</a:t>
            </a:r>
          </a:p>
        </p:txBody>
      </p:sp>
      <p:sp>
        <p:nvSpPr>
          <p:cNvPr id="6" name="Shape 4"/>
          <p:cNvSpPr/>
          <p:nvPr/>
        </p:nvSpPr>
        <p:spPr>
          <a:xfrm>
            <a:off x="560176" y="1485293"/>
            <a:ext cx="2194560" cy="304800"/>
          </a:xfrm>
          <a:prstGeom prst="rect">
            <a:avLst/>
          </a:prstGeom>
          <a:solidFill>
            <a:srgbClr val="E89A35"/>
          </a:solidFill>
          <a:ln/>
        </p:spPr>
        <p:txBody>
          <a:bodyPr/>
          <a:lstStyle/>
          <a:p>
            <a:endParaRPr lang="en-GB" sz="2400" noProof="0" dirty="0"/>
          </a:p>
        </p:txBody>
      </p:sp>
      <p:sp>
        <p:nvSpPr>
          <p:cNvPr id="7" name="Text 5"/>
          <p:cNvSpPr/>
          <p:nvPr/>
        </p:nvSpPr>
        <p:spPr>
          <a:xfrm>
            <a:off x="560176" y="1485293"/>
            <a:ext cx="2194560" cy="304800"/>
          </a:xfrm>
          <a:prstGeom prst="rect">
            <a:avLst/>
          </a:prstGeom>
          <a:noFill/>
          <a:ln/>
        </p:spPr>
        <p:txBody>
          <a:bodyPr wrap="square" rtlCol="0" anchor="ctr"/>
          <a:lstStyle/>
          <a:p>
            <a:pPr algn="ctr"/>
            <a:r>
              <a:rPr lang="en-GB" sz="1200" b="1" noProof="0" dirty="0">
                <a:solidFill>
                  <a:srgbClr val="FFFFFF"/>
                </a:solidFill>
                <a:latin typeface="Aptos"/>
              </a:rPr>
              <a:t>Steering Committee</a:t>
            </a:r>
            <a:endParaRPr lang="en-GB" sz="1200" noProof="0" dirty="0">
              <a:latin typeface="Aptos"/>
            </a:endParaRPr>
          </a:p>
        </p:txBody>
      </p:sp>
      <p:sp>
        <p:nvSpPr>
          <p:cNvPr id="8" name="Shape 6"/>
          <p:cNvSpPr/>
          <p:nvPr/>
        </p:nvSpPr>
        <p:spPr>
          <a:xfrm>
            <a:off x="2876656" y="1485293"/>
            <a:ext cx="2194560" cy="304800"/>
          </a:xfrm>
          <a:prstGeom prst="rect">
            <a:avLst/>
          </a:prstGeom>
          <a:solidFill>
            <a:srgbClr val="42A55F"/>
          </a:solidFill>
          <a:ln/>
        </p:spPr>
        <p:txBody>
          <a:bodyPr/>
          <a:lstStyle/>
          <a:p>
            <a:endParaRPr lang="en-GB" sz="2400" noProof="0" dirty="0"/>
          </a:p>
        </p:txBody>
      </p:sp>
      <p:sp>
        <p:nvSpPr>
          <p:cNvPr id="9" name="Text 7"/>
          <p:cNvSpPr/>
          <p:nvPr/>
        </p:nvSpPr>
        <p:spPr>
          <a:xfrm>
            <a:off x="2876656" y="1485293"/>
            <a:ext cx="2194560" cy="304800"/>
          </a:xfrm>
          <a:prstGeom prst="rect">
            <a:avLst/>
          </a:prstGeom>
          <a:noFill/>
          <a:ln/>
        </p:spPr>
        <p:txBody>
          <a:bodyPr wrap="square" rtlCol="0" anchor="ctr"/>
          <a:lstStyle/>
          <a:p>
            <a:pPr algn="ctr"/>
            <a:r>
              <a:rPr lang="en-GB" sz="1200" b="1" noProof="0" dirty="0">
                <a:solidFill>
                  <a:srgbClr val="FFFFFF"/>
                </a:solidFill>
                <a:latin typeface="Aptos"/>
              </a:rPr>
              <a:t>Design Authority</a:t>
            </a:r>
            <a:endParaRPr lang="en-GB" sz="1200" noProof="0" dirty="0">
              <a:latin typeface="Aptos"/>
            </a:endParaRPr>
          </a:p>
        </p:txBody>
      </p:sp>
      <p:sp>
        <p:nvSpPr>
          <p:cNvPr id="10" name="Shape 8"/>
          <p:cNvSpPr/>
          <p:nvPr/>
        </p:nvSpPr>
        <p:spPr>
          <a:xfrm>
            <a:off x="5193136" y="1485293"/>
            <a:ext cx="2194560" cy="304800"/>
          </a:xfrm>
          <a:prstGeom prst="rect">
            <a:avLst/>
          </a:prstGeom>
          <a:solidFill>
            <a:srgbClr val="3A87C6"/>
          </a:solidFill>
          <a:ln/>
        </p:spPr>
        <p:txBody>
          <a:bodyPr/>
          <a:lstStyle/>
          <a:p>
            <a:endParaRPr lang="en-GB" sz="2400" noProof="0" dirty="0"/>
          </a:p>
        </p:txBody>
      </p:sp>
      <p:sp>
        <p:nvSpPr>
          <p:cNvPr id="11" name="Text 9"/>
          <p:cNvSpPr/>
          <p:nvPr/>
        </p:nvSpPr>
        <p:spPr>
          <a:xfrm>
            <a:off x="5193136" y="1485293"/>
            <a:ext cx="2194560" cy="304800"/>
          </a:xfrm>
          <a:prstGeom prst="rect">
            <a:avLst/>
          </a:prstGeom>
          <a:noFill/>
          <a:ln/>
        </p:spPr>
        <p:txBody>
          <a:bodyPr wrap="square" rtlCol="0" anchor="ctr"/>
          <a:lstStyle/>
          <a:p>
            <a:pPr algn="ctr"/>
            <a:r>
              <a:rPr lang="en-GB" sz="1200" b="1" noProof="0" dirty="0">
                <a:solidFill>
                  <a:srgbClr val="FFFFFF"/>
                </a:solidFill>
                <a:latin typeface="Aptos"/>
              </a:rPr>
              <a:t>PM / Delegated</a:t>
            </a:r>
            <a:endParaRPr lang="en-GB" sz="1200" noProof="0" dirty="0">
              <a:latin typeface="Aptos"/>
            </a:endParaRPr>
          </a:p>
        </p:txBody>
      </p:sp>
      <p:graphicFrame>
        <p:nvGraphicFramePr>
          <p:cNvPr id="12" name="Table 0"/>
          <p:cNvGraphicFramePr>
            <a:graphicFrameLocks noGrp="1"/>
          </p:cNvGraphicFramePr>
          <p:nvPr/>
        </p:nvGraphicFramePr>
        <p:xfrm>
          <a:off x="560176" y="1814477"/>
          <a:ext cx="11359983" cy="3864410"/>
        </p:xfrm>
        <a:graphic>
          <a:graphicData uri="http://schemas.openxmlformats.org/drawingml/2006/table">
            <a:tbl>
              <a:tblPr/>
              <a:tblGrid>
                <a:gridCol w="436923">
                  <a:extLst>
                    <a:ext uri="{9D8B030D-6E8A-4147-A177-3AD203B41FA5}">
                      <a16:colId xmlns:a16="http://schemas.microsoft.com/office/drawing/2014/main" val="20000"/>
                    </a:ext>
                  </a:extLst>
                </a:gridCol>
                <a:gridCol w="1893331">
                  <a:extLst>
                    <a:ext uri="{9D8B030D-6E8A-4147-A177-3AD203B41FA5}">
                      <a16:colId xmlns:a16="http://schemas.microsoft.com/office/drawing/2014/main" val="20001"/>
                    </a:ext>
                  </a:extLst>
                </a:gridCol>
                <a:gridCol w="2621535">
                  <a:extLst>
                    <a:ext uri="{9D8B030D-6E8A-4147-A177-3AD203B41FA5}">
                      <a16:colId xmlns:a16="http://schemas.microsoft.com/office/drawing/2014/main" val="20002"/>
                    </a:ext>
                  </a:extLst>
                </a:gridCol>
                <a:gridCol w="2038972">
                  <a:extLst>
                    <a:ext uri="{9D8B030D-6E8A-4147-A177-3AD203B41FA5}">
                      <a16:colId xmlns:a16="http://schemas.microsoft.com/office/drawing/2014/main" val="20003"/>
                    </a:ext>
                  </a:extLst>
                </a:gridCol>
                <a:gridCol w="2184611">
                  <a:extLst>
                    <a:ext uri="{9D8B030D-6E8A-4147-A177-3AD203B41FA5}">
                      <a16:colId xmlns:a16="http://schemas.microsoft.com/office/drawing/2014/main" val="20004"/>
                    </a:ext>
                  </a:extLst>
                </a:gridCol>
                <a:gridCol w="2184611">
                  <a:extLst>
                    <a:ext uri="{9D8B030D-6E8A-4147-A177-3AD203B41FA5}">
                      <a16:colId xmlns:a16="http://schemas.microsoft.com/office/drawing/2014/main" val="20005"/>
                    </a:ext>
                  </a:extLst>
                </a:gridCol>
              </a:tblGrid>
              <a:tr h="184265">
                <a:tc>
                  <a:txBody>
                    <a:bodyPr/>
                    <a:lstStyle/>
                    <a:p>
                      <a:pPr marL="0" indent="0">
                        <a:buNone/>
                      </a:pPr>
                      <a:r>
                        <a:rPr lang="en-GB" sz="1000" b="1" noProof="0" dirty="0">
                          <a:solidFill>
                            <a:srgbClr val="FFFFFF"/>
                          </a:solidFill>
                          <a:latin typeface="Calibri"/>
                          <a:ea typeface="Calibri"/>
                          <a:cs typeface="Calibri"/>
                        </a:rPr>
                        <a: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Decision Type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Example Scenario</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Decision-Maker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Threshold / Criteria</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tc>
                  <a:txBody>
                    <a:bodyPr/>
                    <a:lstStyle/>
                    <a:p>
                      <a:pPr marL="0" indent="0">
                        <a:buNone/>
                      </a:pPr>
                      <a:r>
                        <a:rPr lang="en-GB" sz="1000" b="1" noProof="0" dirty="0">
                          <a:solidFill>
                            <a:srgbClr val="FFFFFF"/>
                          </a:solidFill>
                          <a:latin typeface="Calibri"/>
                          <a:ea typeface="Calibri"/>
                          <a:cs typeface="Calibri"/>
                        </a:rPr>
                        <a:t>Consulted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2E86C1"/>
                    </a:solidFill>
                  </a:tcPr>
                </a:tc>
                <a:extLst>
                  <a:ext uri="{0D108BD9-81ED-4DB2-BD59-A6C34878D82A}">
                    <a16:rowId xmlns:a16="http://schemas.microsoft.com/office/drawing/2014/main" val="10000"/>
                  </a:ext>
                </a:extLst>
              </a:tr>
              <a:tr h="418784">
                <a:tc>
                  <a:txBody>
                    <a:bodyPr/>
                    <a:lstStyle/>
                    <a:p>
                      <a:pPr marL="0" indent="0">
                        <a:buNone/>
                      </a:pPr>
                      <a:endParaRPr lang="en-GB" sz="1000" b="0" noProof="0" dirty="0">
                        <a:solidFill>
                          <a:srgbClr val="2C3E50"/>
                        </a:solidFill>
                        <a:latin typeface="Calibri"/>
                        <a:ea typeface="Calibri"/>
                        <a:cs typeface="Calibri"/>
                      </a:endParaRP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Major Scope Change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Add new country/BU to implementation scope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Steering Committee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Affects strategic outcomes OR cost &gt;£50K</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Design Authority, Functional Leaders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8784">
                <a:tc>
                  <a:txBody>
                    <a:bodyPr/>
                    <a:lstStyle/>
                    <a:p>
                      <a:pPr marL="0" indent="0">
                        <a:buNone/>
                      </a:pPr>
                      <a:r>
                        <a:rPr lang="en-GB" sz="1000" b="0" noProof="0" dirty="0">
                          <a:solidFill>
                            <a:srgbClr val="2C3E50"/>
                          </a:solidFill>
                          <a:latin typeface="Calibri"/>
                          <a:ea typeface="Calibri"/>
                          <a:cs typeface="Calibri"/>
                        </a:rPr>
                        <a:t>2</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Benefit Target Change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Adjust month-end close target from 5 to 6 days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Steering Committee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Changes approved business case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Benefit Owner, Management Accountant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301525">
                <a:tc>
                  <a:txBody>
                    <a:bodyPr/>
                    <a:lstStyle/>
                    <a:p>
                      <a:pPr marL="0" indent="0">
                        <a:buNone/>
                      </a:pPr>
                      <a:r>
                        <a:rPr lang="en-GB" sz="1000" b="0" noProof="0" dirty="0">
                          <a:solidFill>
                            <a:srgbClr val="2C3E50"/>
                          </a:solidFill>
                          <a:latin typeface="Calibri"/>
                          <a:ea typeface="Calibri"/>
                          <a:cs typeface="Calibri"/>
                        </a:rPr>
                        <a:t>3</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Budget Increase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Programme needs £100K additional budget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Steering Committee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Exceeds PM authority (£50K)</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PM, CFO, Management Accountant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8784">
                <a:tc>
                  <a:txBody>
                    <a:bodyPr/>
                    <a:lstStyle/>
                    <a:p>
                      <a:pPr marL="0" indent="0">
                        <a:buNone/>
                      </a:pPr>
                      <a:r>
                        <a:rPr lang="en-GB" sz="1000" b="0" noProof="0" dirty="0">
                          <a:solidFill>
                            <a:srgbClr val="2C3E50"/>
                          </a:solidFill>
                          <a:latin typeface="Calibri"/>
                          <a:ea typeface="Calibri"/>
                          <a:cs typeface="Calibri"/>
                        </a:rPr>
                        <a:t>4</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Fit-to-Standard Decision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Custom workflow for invoice multi-level approvals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Design Authority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Uses principle: 'Fit-to-standard by default'. Escalate if cost &gt;£25K</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Finance Process Owner, Solution Architect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418784">
                <a:tc>
                  <a:txBody>
                    <a:bodyPr/>
                    <a:lstStyle/>
                    <a:p>
                      <a:pPr marL="0" indent="0">
                        <a:buNone/>
                      </a:pPr>
                      <a:r>
                        <a:rPr lang="en-GB" sz="1000" b="0" noProof="0" dirty="0">
                          <a:solidFill>
                            <a:srgbClr val="2C3E50"/>
                          </a:solidFill>
                          <a:latin typeface="Calibri"/>
                          <a:ea typeface="Calibri"/>
                          <a:cs typeface="Calibri"/>
                        </a:rPr>
                        <a:t>5</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Data Model Design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Customer master data structure (consolidated vs distributed)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Design Authority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Based on Operating Model Guardrails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Data Owner, affected Process Owners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01525">
                <a:tc>
                  <a:txBody>
                    <a:bodyPr/>
                    <a:lstStyle/>
                    <a:p>
                      <a:pPr marL="0" indent="0">
                        <a:buNone/>
                      </a:pPr>
                      <a:r>
                        <a:rPr lang="en-GB" sz="1000" b="0" noProof="0" dirty="0">
                          <a:solidFill>
                            <a:srgbClr val="2C3E50"/>
                          </a:solidFill>
                          <a:latin typeface="Calibri"/>
                          <a:ea typeface="Calibri"/>
                          <a:cs typeface="Calibri"/>
                        </a:rPr>
                        <a:t>6</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Integration Approach</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ERP-CRM sync: real-time vs batch</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Design Authority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Performance vs complexity trade-off</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Solution Architect, CIO, Process Owners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301525">
                <a:tc>
                  <a:txBody>
                    <a:bodyPr/>
                    <a:lstStyle/>
                    <a:p>
                      <a:pPr marL="0" indent="0">
                        <a:buNone/>
                      </a:pPr>
                      <a:r>
                        <a:rPr lang="en-GB" sz="1000" b="0" noProof="0" dirty="0">
                          <a:solidFill>
                            <a:srgbClr val="2C3E50"/>
                          </a:solidFill>
                          <a:latin typeface="Calibri"/>
                          <a:ea typeface="Calibri"/>
                          <a:cs typeface="Calibri"/>
                        </a:rPr>
                        <a:t>7</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Minor Scope Addition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Add extra field to order entry screen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Design Authority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Cost &lt;£10K, no data model impact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Process Owner, Solution Architect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01525">
                <a:tc>
                  <a:txBody>
                    <a:bodyPr/>
                    <a:lstStyle/>
                    <a:p>
                      <a:pPr marL="0" indent="0">
                        <a:buNone/>
                      </a:pPr>
                      <a:r>
                        <a:rPr lang="en-GB" sz="1000" b="0" noProof="0" dirty="0">
                          <a:solidFill>
                            <a:srgbClr val="2C3E50"/>
                          </a:solidFill>
                          <a:latin typeface="Calibri"/>
                          <a:ea typeface="Calibri"/>
                          <a:cs typeface="Calibri"/>
                        </a:rPr>
                        <a:t>8</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Resource Scheduling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Schedule Finance SMEs for requirements workshops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PM + Process Owner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Within allocated resource time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1000" b="0" noProof="0" dirty="0">
                          <a:solidFill>
                            <a:srgbClr val="2C3E50"/>
                          </a:solidFill>
                          <a:latin typeface="Calibri"/>
                          <a:ea typeface="Calibri"/>
                          <a:cs typeface="Calibri"/>
                        </a:rPr>
                        <a:t>Finance Process Owner, individuals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8"/>
                  </a:ext>
                </a:extLst>
              </a:tr>
              <a:tr h="301525">
                <a:tc>
                  <a:txBody>
                    <a:bodyPr/>
                    <a:lstStyle/>
                    <a:p>
                      <a:pPr marL="0" indent="0">
                        <a:buNone/>
                      </a:pPr>
                      <a:r>
                        <a:rPr lang="en-GB" sz="1000" b="0" noProof="0" dirty="0">
                          <a:solidFill>
                            <a:srgbClr val="2C3E50"/>
                          </a:solidFill>
                          <a:latin typeface="Calibri"/>
                          <a:ea typeface="Calibri"/>
                          <a:cs typeface="Calibri"/>
                        </a:rPr>
                        <a:t>9</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Communication Timing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Frequency of programme updates to organisation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Communications Lead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Approved by PM, informed to Steering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1000" b="0" noProof="0" dirty="0">
                          <a:solidFill>
                            <a:srgbClr val="2C3E50"/>
                          </a:solidFill>
                          <a:latin typeface="Calibri"/>
                          <a:ea typeface="Calibri"/>
                          <a:cs typeface="Calibri"/>
                        </a:rPr>
                        <a:t>Change Lead, Exec Sponsor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3" name="Shape 10"/>
          <p:cNvSpPr/>
          <p:nvPr/>
        </p:nvSpPr>
        <p:spPr>
          <a:xfrm>
            <a:off x="560176" y="5781959"/>
            <a:ext cx="10972800" cy="921056"/>
          </a:xfrm>
          <a:prstGeom prst="rect">
            <a:avLst/>
          </a:prstGeom>
          <a:solidFill>
            <a:srgbClr val="FFF3E0"/>
          </a:solidFill>
          <a:ln w="25400">
            <a:solidFill>
              <a:srgbClr val="FF6F00"/>
            </a:solidFill>
            <a:prstDash val="solid"/>
          </a:ln>
        </p:spPr>
        <p:txBody>
          <a:bodyPr/>
          <a:lstStyle/>
          <a:p>
            <a:endParaRPr lang="en-GB" sz="2400" noProof="0" dirty="0"/>
          </a:p>
        </p:txBody>
      </p:sp>
      <p:sp>
        <p:nvSpPr>
          <p:cNvPr id="14" name="Text 11"/>
          <p:cNvSpPr/>
          <p:nvPr/>
        </p:nvSpPr>
        <p:spPr>
          <a:xfrm>
            <a:off x="804016" y="5781959"/>
            <a:ext cx="10485120" cy="182880"/>
          </a:xfrm>
          <a:prstGeom prst="rect">
            <a:avLst/>
          </a:prstGeom>
          <a:noFill/>
          <a:ln/>
        </p:spPr>
        <p:txBody>
          <a:bodyPr wrap="square" rtlCol="0" anchor="ctr"/>
          <a:lstStyle/>
          <a:p>
            <a:r>
              <a:rPr lang="en-GB" sz="1333" b="1" noProof="0" dirty="0">
                <a:solidFill>
                  <a:srgbClr val="333333"/>
                </a:solidFill>
                <a:latin typeface="Aptos"/>
              </a:rPr>
              <a:t>Contentious Decisions Requiring Workshop Discussion:</a:t>
            </a:r>
            <a:endParaRPr lang="en-GB" sz="1333" noProof="0" dirty="0">
              <a:solidFill>
                <a:srgbClr val="333333"/>
              </a:solidFill>
              <a:latin typeface="Aptos"/>
            </a:endParaRPr>
          </a:p>
        </p:txBody>
      </p:sp>
      <p:sp>
        <p:nvSpPr>
          <p:cNvPr id="15" name="Text 12"/>
          <p:cNvSpPr/>
          <p:nvPr/>
        </p:nvSpPr>
        <p:spPr>
          <a:xfrm>
            <a:off x="804016" y="6150135"/>
            <a:ext cx="10485120" cy="365760"/>
          </a:xfrm>
          <a:prstGeom prst="rect">
            <a:avLst/>
          </a:prstGeom>
          <a:noFill/>
          <a:ln/>
        </p:spPr>
        <p:txBody>
          <a:bodyPr wrap="square" rtlCol="0" anchor="ctr"/>
          <a:lstStyle/>
          <a:p>
            <a:r>
              <a:rPr lang="en-GB" sz="1067" noProof="0" dirty="0">
                <a:solidFill>
                  <a:srgbClr val="333333"/>
                </a:solidFill>
                <a:latin typeface="Aptos"/>
              </a:rPr>
              <a:t>• Chart of Accounts Structure - CFO final approval or Design Authority decision?</a:t>
            </a:r>
          </a:p>
          <a:p>
            <a:r>
              <a:rPr lang="en-GB" sz="1067" noProof="0" dirty="0">
                <a:solidFill>
                  <a:srgbClr val="333333"/>
                </a:solidFill>
                <a:latin typeface="Aptos"/>
              </a:rPr>
              <a:t>• Go-Live Date - Steering sets date, but what if Design Authority says not ready?</a:t>
            </a:r>
          </a:p>
          <a:p>
            <a:r>
              <a:rPr lang="en-GB" sz="1067" noProof="0" dirty="0">
                <a:solidFill>
                  <a:srgbClr val="333333"/>
                </a:solidFill>
                <a:latin typeface="Aptos"/>
              </a:rPr>
              <a:t>• Customisation Cost Threshold - At what £ amount does customisation require Steering approval?</a:t>
            </a:r>
          </a:p>
          <a:p>
            <a:r>
              <a:rPr lang="en-GB" sz="1067" noProof="0" dirty="0">
                <a:solidFill>
                  <a:srgbClr val="333333"/>
                </a:solidFill>
                <a:latin typeface="Aptos"/>
              </a:rPr>
              <a:t>• Data Quality Standards - What % of data errors is acceptable in migration?</a:t>
            </a:r>
          </a:p>
        </p:txBody>
      </p:sp>
      <p:sp>
        <p:nvSpPr>
          <p:cNvPr id="17" name="TextBox 16">
            <a:extLst>
              <a:ext uri="{FF2B5EF4-FFF2-40B4-BE49-F238E27FC236}">
                <a16:creationId xmlns:a16="http://schemas.microsoft.com/office/drawing/2014/main" id="{E84513CF-B39E-4397-8FA1-F7014035559C}"/>
              </a:ext>
            </a:extLst>
          </p:cNvPr>
          <p:cNvSpPr txBox="1"/>
          <p:nvPr/>
        </p:nvSpPr>
        <p:spPr>
          <a:xfrm>
            <a:off x="635000" y="6550154"/>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3</a:t>
            </a:r>
          </a:p>
        </p:txBody>
      </p:sp>
      <p:sp>
        <p:nvSpPr>
          <p:cNvPr id="18" name="Rectangle 17">
            <a:extLst>
              <a:ext uri="{FF2B5EF4-FFF2-40B4-BE49-F238E27FC236}">
                <a16:creationId xmlns:a16="http://schemas.microsoft.com/office/drawing/2014/main" id="{9E6D7C9D-6D95-42C5-A3F5-05C75FB79943}"/>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184106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E7045-44C8-4D2A-94A4-3180A5AF12D0}"/>
              </a:ext>
            </a:extLst>
          </p:cNvPr>
          <p:cNvSpPr txBox="1"/>
          <p:nvPr/>
        </p:nvSpPr>
        <p:spPr>
          <a:xfrm>
            <a:off x="609600" y="254000"/>
            <a:ext cx="10972800" cy="635000"/>
          </a:xfrm>
          <a:prstGeom prst="rect">
            <a:avLst/>
          </a:prstGeom>
          <a:noFill/>
        </p:spPr>
        <p:txBody>
          <a:bodyPr vertOverflow="overflow" vert="horz" wrap="square" rtlCol="0" anchor="t">
            <a:noAutofit/>
          </a:bodyPr>
          <a:lstStyle/>
          <a:p>
            <a:pPr algn="l"/>
            <a:r>
              <a:rPr lang="en-GB" sz="2800" b="1" noProof="0" dirty="0">
                <a:solidFill>
                  <a:srgbClr val="1E2761"/>
                </a:solidFill>
              </a:rPr>
              <a:t>Phase 4: Execution Enablement Workshop</a:t>
            </a:r>
          </a:p>
        </p:txBody>
      </p:sp>
      <p:sp>
        <p:nvSpPr>
          <p:cNvPr id="3" name="TextBox 2">
            <a:extLst>
              <a:ext uri="{FF2B5EF4-FFF2-40B4-BE49-F238E27FC236}">
                <a16:creationId xmlns:a16="http://schemas.microsoft.com/office/drawing/2014/main" id="{2667C229-9C12-4506-A431-15F06A49CFE3}"/>
              </a:ext>
            </a:extLst>
          </p:cNvPr>
          <p:cNvSpPr txBox="1"/>
          <p:nvPr/>
        </p:nvSpPr>
        <p:spPr>
          <a:xfrm>
            <a:off x="609600" y="914400"/>
            <a:ext cx="10972800" cy="355600"/>
          </a:xfrm>
          <a:prstGeom prst="rect">
            <a:avLst/>
          </a:prstGeom>
          <a:noFill/>
        </p:spPr>
        <p:txBody>
          <a:bodyPr vertOverflow="overflow" vert="horz" wrap="square" rtlCol="0" anchor="t">
            <a:noAutofit/>
          </a:bodyPr>
          <a:lstStyle/>
          <a:p>
            <a:pPr algn="l"/>
            <a:r>
              <a:rPr lang="en-GB" sz="1400" i="1" noProof="0" dirty="0">
                <a:solidFill>
                  <a:srgbClr val="666666"/>
                </a:solidFill>
                <a:latin typeface="Aptos"/>
              </a:rPr>
              <a:t>Initial scope prioritisation session, followed by bi-weekly Design Authority meetings (1.5 hrs each)</a:t>
            </a:r>
          </a:p>
        </p:txBody>
      </p:sp>
      <p:sp>
        <p:nvSpPr>
          <p:cNvPr id="4" name="Rectangle 3">
            <a:extLst>
              <a:ext uri="{FF2B5EF4-FFF2-40B4-BE49-F238E27FC236}">
                <a16:creationId xmlns:a16="http://schemas.microsoft.com/office/drawing/2014/main" id="{3D892BE7-5BF6-49E2-B46F-4856A3F7634A}"/>
              </a:ext>
            </a:extLst>
          </p:cNvPr>
          <p:cNvSpPr/>
          <p:nvPr/>
        </p:nvSpPr>
        <p:spPr>
          <a:xfrm>
            <a:off x="609600" y="1371600"/>
            <a:ext cx="10972800" cy="444500"/>
          </a:xfrm>
          <a:prstGeom prst="rect">
            <a:avLst/>
          </a:prstGeom>
          <a:solidFill>
            <a:srgbClr val="1E2761"/>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5" name="TextBox 4">
            <a:extLst>
              <a:ext uri="{FF2B5EF4-FFF2-40B4-BE49-F238E27FC236}">
                <a16:creationId xmlns:a16="http://schemas.microsoft.com/office/drawing/2014/main" id="{91ADA45D-F34C-4F95-B140-DE73F9F5DB7D}"/>
              </a:ext>
            </a:extLst>
          </p:cNvPr>
          <p:cNvSpPr txBox="1"/>
          <p:nvPr/>
        </p:nvSpPr>
        <p:spPr>
          <a:xfrm>
            <a:off x="736600" y="1397000"/>
            <a:ext cx="10718800" cy="381000"/>
          </a:xfrm>
          <a:prstGeom prst="rect">
            <a:avLst/>
          </a:prstGeom>
          <a:noFill/>
        </p:spPr>
        <p:txBody>
          <a:bodyPr vertOverflow="overflow" vert="horz" wrap="square" rtlCol="0" anchor="ctr" anchorCtr="0">
            <a:noAutofit/>
          </a:bodyPr>
          <a:lstStyle/>
          <a:p>
            <a:pPr algn="l"/>
            <a:r>
              <a:rPr lang="en-GB" sz="1400" b="1" noProof="0" dirty="0">
                <a:solidFill>
                  <a:srgbClr val="FFFFFF"/>
                </a:solidFill>
                <a:latin typeface="Aptos"/>
              </a:rPr>
              <a:t>Initial Session  |  Duration: 3 hours  |  Then: Bi-weekly Design Authority (1.5 hrs)  |  Attendees: Functional Leads, PM, BA</a:t>
            </a:r>
          </a:p>
        </p:txBody>
      </p:sp>
      <p:graphicFrame>
        <p:nvGraphicFramePr>
          <p:cNvPr id="7" name="Table 6">
            <a:extLst>
              <a:ext uri="{FF2B5EF4-FFF2-40B4-BE49-F238E27FC236}">
                <a16:creationId xmlns:a16="http://schemas.microsoft.com/office/drawing/2014/main" id="{8DF7AB1C-0410-4D0A-993F-5C5375C386D5}"/>
              </a:ext>
            </a:extLst>
          </p:cNvPr>
          <p:cNvGraphicFramePr>
            <a:graphicFrameLocks noGrp="1"/>
          </p:cNvGraphicFramePr>
          <p:nvPr/>
        </p:nvGraphicFramePr>
        <p:xfrm>
          <a:off x="609600" y="1930400"/>
          <a:ext cx="10972800" cy="3175002"/>
        </p:xfrm>
        <a:graphic>
          <a:graphicData uri="http://schemas.openxmlformats.org/drawingml/2006/table">
            <a:tbl>
              <a:tblPr firstRow="1" bandRow="1">
                <a:tableStyleId>{5C22544A-7EE6-4342-B048-85BDC9FD1C3A}</a:tableStyleId>
              </a:tblPr>
              <a:tblGrid>
                <a:gridCol w="1270000">
                  <a:extLst>
                    <a:ext uri="{9D8B030D-6E8A-4147-A177-3AD203B41FA5}">
                      <a16:colId xmlns:a16="http://schemas.microsoft.com/office/drawing/2014/main" val="1245431883"/>
                    </a:ext>
                  </a:extLst>
                </a:gridCol>
                <a:gridCol w="6654800">
                  <a:extLst>
                    <a:ext uri="{9D8B030D-6E8A-4147-A177-3AD203B41FA5}">
                      <a16:colId xmlns:a16="http://schemas.microsoft.com/office/drawing/2014/main" val="1480575356"/>
                    </a:ext>
                  </a:extLst>
                </a:gridCol>
                <a:gridCol w="3048000">
                  <a:extLst>
                    <a:ext uri="{9D8B030D-6E8A-4147-A177-3AD203B41FA5}">
                      <a16:colId xmlns:a16="http://schemas.microsoft.com/office/drawing/2014/main" val="2733428920"/>
                    </a:ext>
                  </a:extLst>
                </a:gridCol>
              </a:tblGrid>
              <a:tr h="529167">
                <a:tc>
                  <a:txBody>
                    <a:bodyPr/>
                    <a:lstStyle/>
                    <a:p>
                      <a:pPr algn="ctr"/>
                      <a:r>
                        <a:rPr lang="en-GB" sz="1000" b="1" noProof="0" dirty="0">
                          <a:solidFill>
                            <a:srgbClr val="FFFFFF"/>
                          </a:solidFill>
                          <a:latin typeface="Calibri"/>
                          <a:ea typeface="Calibri"/>
                          <a:cs typeface="Calibri"/>
                        </a:rPr>
                        <a:t>Time</a:t>
                      </a:r>
                    </a:p>
                  </a:txBody>
                  <a:tcPr>
                    <a:solidFill>
                      <a:srgbClr val="2E86C1"/>
                    </a:solidFill>
                  </a:tcPr>
                </a:tc>
                <a:tc>
                  <a:txBody>
                    <a:bodyPr/>
                    <a:lstStyle/>
                    <a:p>
                      <a:pPr algn="ctr"/>
                      <a:r>
                        <a:rPr lang="en-GB" sz="1000" b="1" noProof="0" dirty="0">
                          <a:solidFill>
                            <a:srgbClr val="FFFFFF"/>
                          </a:solidFill>
                          <a:latin typeface="Calibri"/>
                          <a:ea typeface="Calibri"/>
                          <a:cs typeface="Calibri"/>
                        </a:rPr>
                        <a:t>Activity</a:t>
                      </a:r>
                    </a:p>
                  </a:txBody>
                  <a:tcPr>
                    <a:solidFill>
                      <a:srgbClr val="2E86C1"/>
                    </a:solidFill>
                  </a:tcPr>
                </a:tc>
                <a:tc>
                  <a:txBody>
                    <a:bodyPr/>
                    <a:lstStyle/>
                    <a:p>
                      <a:pPr algn="ctr"/>
                      <a:r>
                        <a:rPr lang="en-GB" sz="1000" b="1" noProof="0" dirty="0">
                          <a:solidFill>
                            <a:srgbClr val="FFFFFF"/>
                          </a:solidFill>
                          <a:latin typeface="Calibri"/>
                          <a:ea typeface="Calibri"/>
                          <a:cs typeface="Calibri"/>
                        </a:rPr>
                        <a:t>Owner</a:t>
                      </a:r>
                    </a:p>
                  </a:txBody>
                  <a:tcPr>
                    <a:solidFill>
                      <a:srgbClr val="2E86C1"/>
                    </a:solidFill>
                  </a:tcPr>
                </a:tc>
                <a:extLst>
                  <a:ext uri="{0D108BD9-81ED-4DB2-BD59-A6C34878D82A}">
                    <a16:rowId xmlns:a16="http://schemas.microsoft.com/office/drawing/2014/main" val="3892155420"/>
                  </a:ext>
                </a:extLst>
              </a:tr>
              <a:tr h="529167">
                <a:tc>
                  <a:txBody>
                    <a:bodyPr/>
                    <a:lstStyle/>
                    <a:p>
                      <a:pPr algn="ctr"/>
                      <a:r>
                        <a:rPr lang="en-GB" sz="1000" b="0" noProof="0" dirty="0">
                          <a:solidFill>
                            <a:srgbClr val="2C3E50"/>
                          </a:solidFill>
                          <a:latin typeface="Calibri"/>
                          <a:ea typeface="Calibri"/>
                          <a:cs typeface="Calibri"/>
                        </a:rPr>
                        <a:t>30 min</a:t>
                      </a:r>
                    </a:p>
                  </a:txBody>
                  <a:tcPr>
                    <a:solidFill>
                      <a:srgbClr val="FFFFFF"/>
                    </a:solidFill>
                  </a:tcPr>
                </a:tc>
                <a:tc>
                  <a:txBody>
                    <a:bodyPr/>
                    <a:lstStyle/>
                    <a:p>
                      <a:r>
                        <a:rPr lang="en-GB" sz="1000" b="0" noProof="0" dirty="0">
                          <a:solidFill>
                            <a:srgbClr val="2C3E50"/>
                          </a:solidFill>
                          <a:latin typeface="Calibri"/>
                          <a:ea typeface="Calibri"/>
                          <a:cs typeface="Calibri"/>
                        </a:rPr>
                        <a:t>Review strategic priorities and agreed benefits</a:t>
                      </a:r>
                    </a:p>
                  </a:txBody>
                  <a:tcPr>
                    <a:solidFill>
                      <a:srgbClr val="FFFFFF"/>
                    </a:solidFill>
                  </a:tcPr>
                </a:tc>
                <a:tc>
                  <a:txBody>
                    <a:bodyPr/>
                    <a:lstStyle/>
                    <a:p>
                      <a:r>
                        <a:rPr lang="en-GB" sz="1000" b="0" noProof="0" dirty="0">
                          <a:solidFill>
                            <a:srgbClr val="2C3E50"/>
                          </a:solidFill>
                          <a:latin typeface="Calibri"/>
                          <a:ea typeface="Calibri"/>
                          <a:cs typeface="Calibri"/>
                        </a:rPr>
                        <a:t>Executive Sponsor</a:t>
                      </a:r>
                    </a:p>
                  </a:txBody>
                  <a:tcPr>
                    <a:solidFill>
                      <a:srgbClr val="FFFFFF"/>
                    </a:solidFill>
                  </a:tcPr>
                </a:tc>
                <a:extLst>
                  <a:ext uri="{0D108BD9-81ED-4DB2-BD59-A6C34878D82A}">
                    <a16:rowId xmlns:a16="http://schemas.microsoft.com/office/drawing/2014/main" val="738883187"/>
                  </a:ext>
                </a:extLst>
              </a:tr>
              <a:tr h="529167">
                <a:tc>
                  <a:txBody>
                    <a:bodyPr/>
                    <a:lstStyle/>
                    <a:p>
                      <a:pPr algn="ctr"/>
                      <a:r>
                        <a:rPr lang="en-GB" sz="1000" b="0" noProof="0" dirty="0">
                          <a:solidFill>
                            <a:srgbClr val="2C3E50"/>
                          </a:solidFill>
                          <a:latin typeface="Calibri"/>
                          <a:ea typeface="Calibri"/>
                          <a:cs typeface="Calibri"/>
                        </a:rPr>
                        <a:t>45 min</a:t>
                      </a:r>
                    </a:p>
                  </a:txBody>
                  <a:tcPr>
                    <a:solidFill>
                      <a:srgbClr val="F8F9FA"/>
                    </a:solidFill>
                  </a:tcPr>
                </a:tc>
                <a:tc>
                  <a:txBody>
                    <a:bodyPr/>
                    <a:lstStyle/>
                    <a:p>
                      <a:r>
                        <a:rPr lang="en-GB" sz="1000" b="0" noProof="0" dirty="0">
                          <a:solidFill>
                            <a:srgbClr val="2C3E50"/>
                          </a:solidFill>
                          <a:latin typeface="Calibri"/>
                          <a:ea typeface="Calibri"/>
                          <a:cs typeface="Calibri"/>
                        </a:rPr>
                        <a:t>Map ERP scope items to strategic outcomes</a:t>
                      </a:r>
                    </a:p>
                  </a:txBody>
                  <a:tcPr>
                    <a:solidFill>
                      <a:srgbClr val="F8F9FA"/>
                    </a:solidFill>
                  </a:tcPr>
                </a:tc>
                <a:tc>
                  <a:txBody>
                    <a:bodyPr/>
                    <a:lstStyle/>
                    <a:p>
                      <a:r>
                        <a:rPr lang="en-GB" sz="1000" b="0" noProof="0" dirty="0">
                          <a:solidFill>
                            <a:srgbClr val="2C3E50"/>
                          </a:solidFill>
                          <a:latin typeface="Calibri"/>
                          <a:ea typeface="Calibri"/>
                          <a:cs typeface="Calibri"/>
                        </a:rPr>
                        <a:t>Business Architect</a:t>
                      </a:r>
                    </a:p>
                  </a:txBody>
                  <a:tcPr>
                    <a:solidFill>
                      <a:srgbClr val="F8F9FA"/>
                    </a:solidFill>
                  </a:tcPr>
                </a:tc>
                <a:extLst>
                  <a:ext uri="{0D108BD9-81ED-4DB2-BD59-A6C34878D82A}">
                    <a16:rowId xmlns:a16="http://schemas.microsoft.com/office/drawing/2014/main" val="2437210386"/>
                  </a:ext>
                </a:extLst>
              </a:tr>
              <a:tr h="529167">
                <a:tc>
                  <a:txBody>
                    <a:bodyPr/>
                    <a:lstStyle/>
                    <a:p>
                      <a:pPr algn="ctr"/>
                      <a:r>
                        <a:rPr lang="en-GB" sz="1000" b="0" noProof="0" dirty="0">
                          <a:solidFill>
                            <a:srgbClr val="2C3E50"/>
                          </a:solidFill>
                          <a:latin typeface="Calibri"/>
                          <a:ea typeface="Calibri"/>
                          <a:cs typeface="Calibri"/>
                        </a:rPr>
                        <a:t>45 min</a:t>
                      </a:r>
                    </a:p>
                  </a:txBody>
                  <a:tcPr>
                    <a:solidFill>
                      <a:srgbClr val="FFFFFF"/>
                    </a:solidFill>
                  </a:tcPr>
                </a:tc>
                <a:tc>
                  <a:txBody>
                    <a:bodyPr/>
                    <a:lstStyle/>
                    <a:p>
                      <a:r>
                        <a:rPr lang="en-GB" sz="1000" b="0" noProof="0" dirty="0">
                          <a:solidFill>
                            <a:srgbClr val="2C3E50"/>
                          </a:solidFill>
                          <a:latin typeface="Calibri"/>
                          <a:ea typeface="Calibri"/>
                          <a:cs typeface="Calibri"/>
                        </a:rPr>
                        <a:t>Prioritise scope using value vs complexity matrix</a:t>
                      </a:r>
                    </a:p>
                  </a:txBody>
                  <a:tcPr>
                    <a:solidFill>
                      <a:srgbClr val="FFFFFF"/>
                    </a:solidFill>
                  </a:tcPr>
                </a:tc>
                <a:tc>
                  <a:txBody>
                    <a:bodyPr/>
                    <a:lstStyle/>
                    <a:p>
                      <a:r>
                        <a:rPr lang="en-GB" sz="1000" b="0" noProof="0" dirty="0">
                          <a:solidFill>
                            <a:srgbClr val="2C3E50"/>
                          </a:solidFill>
                          <a:latin typeface="Calibri"/>
                          <a:ea typeface="Calibri"/>
                          <a:cs typeface="Calibri"/>
                        </a:rPr>
                        <a:t>Programme Manager</a:t>
                      </a:r>
                    </a:p>
                  </a:txBody>
                  <a:tcPr>
                    <a:solidFill>
                      <a:srgbClr val="FFFFFF"/>
                    </a:solidFill>
                  </a:tcPr>
                </a:tc>
                <a:extLst>
                  <a:ext uri="{0D108BD9-81ED-4DB2-BD59-A6C34878D82A}">
                    <a16:rowId xmlns:a16="http://schemas.microsoft.com/office/drawing/2014/main" val="2110168548"/>
                  </a:ext>
                </a:extLst>
              </a:tr>
              <a:tr h="529167">
                <a:tc>
                  <a:txBody>
                    <a:bodyPr/>
                    <a:lstStyle/>
                    <a:p>
                      <a:pPr algn="ctr"/>
                      <a:r>
                        <a:rPr lang="en-GB" sz="1000" b="0" noProof="0" dirty="0">
                          <a:solidFill>
                            <a:srgbClr val="2C3E50"/>
                          </a:solidFill>
                          <a:latin typeface="Calibri"/>
                          <a:ea typeface="Calibri"/>
                          <a:cs typeface="Calibri"/>
                        </a:rPr>
                        <a:t>30 min</a:t>
                      </a:r>
                    </a:p>
                  </a:txBody>
                  <a:tcPr>
                    <a:solidFill>
                      <a:srgbClr val="F8F9FA"/>
                    </a:solidFill>
                  </a:tcPr>
                </a:tc>
                <a:tc>
                  <a:txBody>
                    <a:bodyPr/>
                    <a:lstStyle/>
                    <a:p>
                      <a:r>
                        <a:rPr lang="en-GB" sz="1000" b="0" noProof="0" dirty="0">
                          <a:solidFill>
                            <a:srgbClr val="2C3E50"/>
                          </a:solidFill>
                          <a:latin typeface="Calibri"/>
                          <a:ea typeface="Calibri"/>
                          <a:cs typeface="Calibri"/>
                        </a:rPr>
                        <a:t>Identify change agents per function and agree roles</a:t>
                      </a:r>
                    </a:p>
                  </a:txBody>
                  <a:tcPr>
                    <a:solidFill>
                      <a:srgbClr val="F8F9FA"/>
                    </a:solidFill>
                  </a:tcPr>
                </a:tc>
                <a:tc>
                  <a:txBody>
                    <a:bodyPr/>
                    <a:lstStyle/>
                    <a:p>
                      <a:r>
                        <a:rPr lang="en-GB" sz="1000" b="0" noProof="0" dirty="0">
                          <a:solidFill>
                            <a:srgbClr val="2C3E50"/>
                          </a:solidFill>
                          <a:latin typeface="Calibri"/>
                          <a:ea typeface="Calibri"/>
                          <a:cs typeface="Calibri"/>
                        </a:rPr>
                        <a:t>Functional Leads</a:t>
                      </a:r>
                    </a:p>
                  </a:txBody>
                  <a:tcPr>
                    <a:solidFill>
                      <a:srgbClr val="F8F9FA"/>
                    </a:solidFill>
                  </a:tcPr>
                </a:tc>
                <a:extLst>
                  <a:ext uri="{0D108BD9-81ED-4DB2-BD59-A6C34878D82A}">
                    <a16:rowId xmlns:a16="http://schemas.microsoft.com/office/drawing/2014/main" val="1565309809"/>
                  </a:ext>
                </a:extLst>
              </a:tr>
              <a:tr h="529167">
                <a:tc>
                  <a:txBody>
                    <a:bodyPr/>
                    <a:lstStyle/>
                    <a:p>
                      <a:pPr algn="ctr"/>
                      <a:r>
                        <a:rPr lang="en-GB" sz="1000" b="0" noProof="0" dirty="0">
                          <a:solidFill>
                            <a:srgbClr val="2C3E50"/>
                          </a:solidFill>
                          <a:latin typeface="Calibri"/>
                          <a:ea typeface="Calibri"/>
                          <a:cs typeface="Calibri"/>
                        </a:rPr>
                        <a:t>30 min</a:t>
                      </a:r>
                    </a:p>
                  </a:txBody>
                  <a:tcPr>
                    <a:solidFill>
                      <a:srgbClr val="FFFFFF"/>
                    </a:solidFill>
                  </a:tcPr>
                </a:tc>
                <a:tc>
                  <a:txBody>
                    <a:bodyPr/>
                    <a:lstStyle/>
                    <a:p>
                      <a:r>
                        <a:rPr lang="en-GB" sz="1000" b="0" noProof="0" dirty="0">
                          <a:solidFill>
                            <a:srgbClr val="2C3E50"/>
                          </a:solidFill>
                          <a:latin typeface="Calibri"/>
                          <a:ea typeface="Calibri"/>
                          <a:cs typeface="Calibri"/>
                        </a:rPr>
                        <a:t>Confirm delivery traceability approach and next steps</a:t>
                      </a:r>
                    </a:p>
                  </a:txBody>
                  <a:tcPr>
                    <a:solidFill>
                      <a:srgbClr val="FFFFFF"/>
                    </a:solidFill>
                  </a:tcPr>
                </a:tc>
                <a:tc>
                  <a:txBody>
                    <a:bodyPr/>
                    <a:lstStyle/>
                    <a:p>
                      <a:r>
                        <a:rPr lang="en-GB" sz="1000" b="0" noProof="0" dirty="0">
                          <a:solidFill>
                            <a:srgbClr val="2C3E50"/>
                          </a:solidFill>
                          <a:latin typeface="Calibri"/>
                          <a:ea typeface="Calibri"/>
                          <a:cs typeface="Calibri"/>
                        </a:rPr>
                        <a:t>Programme Manager</a:t>
                      </a:r>
                    </a:p>
                  </a:txBody>
                  <a:tcPr>
                    <a:solidFill>
                      <a:srgbClr val="FFFFFF"/>
                    </a:solidFill>
                  </a:tcPr>
                </a:tc>
                <a:extLst>
                  <a:ext uri="{0D108BD9-81ED-4DB2-BD59-A6C34878D82A}">
                    <a16:rowId xmlns:a16="http://schemas.microsoft.com/office/drawing/2014/main" val="3663005784"/>
                  </a:ext>
                </a:extLst>
              </a:tr>
            </a:tbl>
          </a:graphicData>
        </a:graphic>
      </p:graphicFrame>
      <p:sp>
        <p:nvSpPr>
          <p:cNvPr id="8" name="Rectangle: Rounded Corners 7">
            <a:extLst>
              <a:ext uri="{FF2B5EF4-FFF2-40B4-BE49-F238E27FC236}">
                <a16:creationId xmlns:a16="http://schemas.microsoft.com/office/drawing/2014/main" id="{E95F5953-55E7-4F4D-A9DD-23F60220DE93}"/>
              </a:ext>
            </a:extLst>
          </p:cNvPr>
          <p:cNvSpPr/>
          <p:nvPr/>
        </p:nvSpPr>
        <p:spPr>
          <a:xfrm>
            <a:off x="609600" y="5334000"/>
            <a:ext cx="10972800" cy="635000"/>
          </a:xfrm>
          <a:prstGeom prst="roundRect">
            <a:avLst/>
          </a:prstGeom>
          <a:solidFill>
            <a:srgbClr val="FFF3E0"/>
          </a:solidFill>
          <a:ln w="19050" cap="flat" cmpd="sng" algn="ctr">
            <a:solidFill>
              <a:srgbClr val="FF6F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9" name="TextBox 8">
            <a:extLst>
              <a:ext uri="{FF2B5EF4-FFF2-40B4-BE49-F238E27FC236}">
                <a16:creationId xmlns:a16="http://schemas.microsoft.com/office/drawing/2014/main" id="{603264B8-D073-44BF-A315-4C75688EA49F}"/>
              </a:ext>
            </a:extLst>
          </p:cNvPr>
          <p:cNvSpPr txBox="1"/>
          <p:nvPr/>
        </p:nvSpPr>
        <p:spPr>
          <a:xfrm>
            <a:off x="736600" y="5397500"/>
            <a:ext cx="10718800" cy="508000"/>
          </a:xfrm>
          <a:prstGeom prst="rect">
            <a:avLst/>
          </a:prstGeom>
          <a:noFill/>
        </p:spPr>
        <p:txBody>
          <a:bodyPr vertOverflow="overflow" vert="horz" wrap="square" rtlCol="0" anchor="ctr" anchorCtr="0">
            <a:noAutofit/>
          </a:bodyPr>
          <a:lstStyle/>
          <a:p>
            <a:pPr algn="l"/>
            <a:r>
              <a:rPr lang="en-GB" sz="1400" noProof="0" dirty="0">
                <a:solidFill>
                  <a:srgbClr val="333333"/>
                </a:solidFill>
              </a:rPr>
              <a:t>Key Output: Prioritised ERP scope aligned to strategic value, outcome-led delivery traceability, embedded business change ownership</a:t>
            </a:r>
          </a:p>
        </p:txBody>
      </p:sp>
      <p:sp>
        <p:nvSpPr>
          <p:cNvPr id="6" name="TextBox 5">
            <a:extLst>
              <a:ext uri="{FF2B5EF4-FFF2-40B4-BE49-F238E27FC236}">
                <a16:creationId xmlns:a16="http://schemas.microsoft.com/office/drawing/2014/main" id="{7A215CA0-822B-41E4-AEFE-9B7C21EF6AC1}"/>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4</a:t>
            </a:r>
          </a:p>
        </p:txBody>
      </p:sp>
      <p:sp>
        <p:nvSpPr>
          <p:cNvPr id="11" name="Rectangle 10">
            <a:extLst>
              <a:ext uri="{FF2B5EF4-FFF2-40B4-BE49-F238E27FC236}">
                <a16:creationId xmlns:a16="http://schemas.microsoft.com/office/drawing/2014/main" id="{A7DBC219-73D3-41E5-858B-691D8EF2F2A0}"/>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1978218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4E44D-B822-4F77-BAEA-04D1D5A7656B}"/>
              </a:ext>
            </a:extLst>
          </p:cNvPr>
          <p:cNvSpPr txBox="1"/>
          <p:nvPr/>
        </p:nvSpPr>
        <p:spPr>
          <a:xfrm>
            <a:off x="609600" y="254000"/>
            <a:ext cx="10972800" cy="635000"/>
          </a:xfrm>
          <a:prstGeom prst="rect">
            <a:avLst/>
          </a:prstGeom>
          <a:noFill/>
        </p:spPr>
        <p:txBody>
          <a:bodyPr vertOverflow="overflow" vert="horz" wrap="square" rtlCol="0" anchor="t">
            <a:noAutofit/>
          </a:bodyPr>
          <a:lstStyle/>
          <a:p>
            <a:pPr algn="l"/>
            <a:r>
              <a:rPr lang="en-GB" sz="2800" b="1" noProof="0" dirty="0">
                <a:solidFill>
                  <a:srgbClr val="1E2761"/>
                </a:solidFill>
              </a:rPr>
              <a:t>Phase 4: Functional Leader Pre-Work Requirements</a:t>
            </a:r>
          </a:p>
        </p:txBody>
      </p:sp>
      <p:sp>
        <p:nvSpPr>
          <p:cNvPr id="3" name="TextBox 2">
            <a:extLst>
              <a:ext uri="{FF2B5EF4-FFF2-40B4-BE49-F238E27FC236}">
                <a16:creationId xmlns:a16="http://schemas.microsoft.com/office/drawing/2014/main" id="{5386E953-B922-4FEE-B330-20E5C2A78E50}"/>
              </a:ext>
            </a:extLst>
          </p:cNvPr>
          <p:cNvSpPr txBox="1"/>
          <p:nvPr/>
        </p:nvSpPr>
        <p:spPr>
          <a:xfrm>
            <a:off x="609600" y="914400"/>
            <a:ext cx="10972800" cy="355600"/>
          </a:xfrm>
          <a:prstGeom prst="rect">
            <a:avLst/>
          </a:prstGeom>
          <a:noFill/>
        </p:spPr>
        <p:txBody>
          <a:bodyPr vertOverflow="overflow" vert="horz" wrap="square" rtlCol="0" anchor="t">
            <a:noAutofit/>
          </a:bodyPr>
          <a:lstStyle/>
          <a:p>
            <a:pPr algn="l"/>
            <a:r>
              <a:rPr lang="en-GB" sz="1400" i="1" noProof="0" dirty="0">
                <a:solidFill>
                  <a:srgbClr val="666666"/>
                </a:solidFill>
              </a:rPr>
              <a:t>To be completed 1 week before the Execution Enablement Workshop</a:t>
            </a:r>
          </a:p>
        </p:txBody>
      </p:sp>
      <p:graphicFrame>
        <p:nvGraphicFramePr>
          <p:cNvPr id="5" name="Table 4">
            <a:extLst>
              <a:ext uri="{FF2B5EF4-FFF2-40B4-BE49-F238E27FC236}">
                <a16:creationId xmlns:a16="http://schemas.microsoft.com/office/drawing/2014/main" id="{7151A661-5281-41CF-934B-38111B57BFD3}"/>
              </a:ext>
            </a:extLst>
          </p:cNvPr>
          <p:cNvGraphicFramePr>
            <a:graphicFrameLocks noGrp="1"/>
          </p:cNvGraphicFramePr>
          <p:nvPr/>
        </p:nvGraphicFramePr>
        <p:xfrm>
          <a:off x="609600" y="1397000"/>
          <a:ext cx="10972800" cy="35560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827881815"/>
                    </a:ext>
                  </a:extLst>
                </a:gridCol>
                <a:gridCol w="5892800">
                  <a:extLst>
                    <a:ext uri="{9D8B030D-6E8A-4147-A177-3AD203B41FA5}">
                      <a16:colId xmlns:a16="http://schemas.microsoft.com/office/drawing/2014/main" val="1668515199"/>
                    </a:ext>
                  </a:extLst>
                </a:gridCol>
                <a:gridCol w="2540000">
                  <a:extLst>
                    <a:ext uri="{9D8B030D-6E8A-4147-A177-3AD203B41FA5}">
                      <a16:colId xmlns:a16="http://schemas.microsoft.com/office/drawing/2014/main" val="136156427"/>
                    </a:ext>
                  </a:extLst>
                </a:gridCol>
              </a:tblGrid>
              <a:tr h="711200">
                <a:tc>
                  <a:txBody>
                    <a:bodyPr/>
                    <a:lstStyle/>
                    <a:p>
                      <a:pPr algn="ctr"/>
                      <a:r>
                        <a:rPr lang="en-GB" sz="1000" b="1" noProof="0" dirty="0">
                          <a:solidFill>
                            <a:srgbClr val="FFFFFF"/>
                          </a:solidFill>
                          <a:latin typeface="Calibri"/>
                          <a:ea typeface="Calibri"/>
                          <a:cs typeface="Calibri"/>
                        </a:rPr>
                        <a:t>Pre-Work Item</a:t>
                      </a:r>
                    </a:p>
                  </a:txBody>
                  <a:tcPr>
                    <a:solidFill>
                      <a:srgbClr val="2E86C1"/>
                    </a:solidFill>
                  </a:tcPr>
                </a:tc>
                <a:tc>
                  <a:txBody>
                    <a:bodyPr/>
                    <a:lstStyle/>
                    <a:p>
                      <a:pPr algn="ctr"/>
                      <a:r>
                        <a:rPr lang="en-GB" sz="1000" b="1" noProof="0" dirty="0">
                          <a:solidFill>
                            <a:srgbClr val="FFFFFF"/>
                          </a:solidFill>
                          <a:latin typeface="Calibri"/>
                          <a:ea typeface="Calibri"/>
                          <a:cs typeface="Calibri"/>
                        </a:rPr>
                        <a:t>Description</a:t>
                      </a:r>
                    </a:p>
                  </a:txBody>
                  <a:tcPr>
                    <a:solidFill>
                      <a:srgbClr val="2E86C1"/>
                    </a:solidFill>
                  </a:tcPr>
                </a:tc>
                <a:tc>
                  <a:txBody>
                    <a:bodyPr/>
                    <a:lstStyle/>
                    <a:p>
                      <a:pPr algn="ctr"/>
                      <a:r>
                        <a:rPr lang="en-GB" sz="1000" b="1" noProof="0" dirty="0">
                          <a:solidFill>
                            <a:srgbClr val="FFFFFF"/>
                          </a:solidFill>
                          <a:latin typeface="Calibri"/>
                          <a:ea typeface="Calibri"/>
                          <a:cs typeface="Calibri"/>
                        </a:rPr>
                        <a:t>Due To</a:t>
                      </a:r>
                    </a:p>
                  </a:txBody>
                  <a:tcPr>
                    <a:solidFill>
                      <a:srgbClr val="2E86C1"/>
                    </a:solidFill>
                  </a:tcPr>
                </a:tc>
                <a:extLst>
                  <a:ext uri="{0D108BD9-81ED-4DB2-BD59-A6C34878D82A}">
                    <a16:rowId xmlns:a16="http://schemas.microsoft.com/office/drawing/2014/main" val="2640765118"/>
                  </a:ext>
                </a:extLst>
              </a:tr>
              <a:tr h="711200">
                <a:tc>
                  <a:txBody>
                    <a:bodyPr/>
                    <a:lstStyle/>
                    <a:p>
                      <a:r>
                        <a:rPr lang="en-GB" sz="1000" b="0" noProof="0" dirty="0">
                          <a:solidFill>
                            <a:srgbClr val="2C3E50"/>
                          </a:solidFill>
                          <a:latin typeface="Calibri"/>
                          <a:ea typeface="Calibri"/>
                          <a:cs typeface="Calibri"/>
                        </a:rPr>
                        <a:t>Review Benefits Map</a:t>
                      </a:r>
                    </a:p>
                  </a:txBody>
                  <a:tcPr>
                    <a:solidFill>
                      <a:srgbClr val="FFFFFF"/>
                    </a:solidFill>
                  </a:tcPr>
                </a:tc>
                <a:tc>
                  <a:txBody>
                    <a:bodyPr/>
                    <a:lstStyle/>
                    <a:p>
                      <a:r>
                        <a:rPr lang="en-GB" sz="1000" b="0" noProof="0" dirty="0">
                          <a:solidFill>
                            <a:srgbClr val="2C3E50"/>
                          </a:solidFill>
                          <a:latin typeface="Calibri"/>
                          <a:ea typeface="Calibri"/>
                          <a:cs typeface="Calibri"/>
                        </a:rPr>
                        <a:t>Confirm which agreed benefits your function is responsible for delivering</a:t>
                      </a:r>
                    </a:p>
                  </a:txBody>
                  <a:tcPr>
                    <a:solidFill>
                      <a:srgbClr val="FFFFFF"/>
                    </a:solidFill>
                  </a:tcPr>
                </a:tc>
                <a:tc>
                  <a:txBody>
                    <a:bodyPr/>
                    <a:lstStyle/>
                    <a:p>
                      <a:r>
                        <a:rPr lang="en-GB" sz="1000" b="0" noProof="0" dirty="0">
                          <a:solidFill>
                            <a:srgbClr val="2C3E50"/>
                          </a:solidFill>
                          <a:latin typeface="Calibri"/>
                          <a:ea typeface="Calibri"/>
                          <a:cs typeface="Calibri"/>
                        </a:rPr>
                        <a:t>Business Architect</a:t>
                      </a:r>
                    </a:p>
                  </a:txBody>
                  <a:tcPr>
                    <a:solidFill>
                      <a:srgbClr val="FFFFFF"/>
                    </a:solidFill>
                  </a:tcPr>
                </a:tc>
                <a:extLst>
                  <a:ext uri="{0D108BD9-81ED-4DB2-BD59-A6C34878D82A}">
                    <a16:rowId xmlns:a16="http://schemas.microsoft.com/office/drawing/2014/main" val="528531188"/>
                  </a:ext>
                </a:extLst>
              </a:tr>
              <a:tr h="711200">
                <a:tc>
                  <a:txBody>
                    <a:bodyPr/>
                    <a:lstStyle/>
                    <a:p>
                      <a:r>
                        <a:rPr lang="en-GB" sz="1000" b="0" noProof="0" dirty="0">
                          <a:solidFill>
                            <a:srgbClr val="2C3E50"/>
                          </a:solidFill>
                          <a:latin typeface="Calibri"/>
                          <a:ea typeface="Calibri"/>
                          <a:cs typeface="Calibri"/>
                        </a:rPr>
                        <a:t>Identify Change Agents</a:t>
                      </a:r>
                    </a:p>
                  </a:txBody>
                  <a:tcPr>
                    <a:solidFill>
                      <a:srgbClr val="F8F9FA"/>
                    </a:solidFill>
                  </a:tcPr>
                </a:tc>
                <a:tc>
                  <a:txBody>
                    <a:bodyPr/>
                    <a:lstStyle/>
                    <a:p>
                      <a:r>
                        <a:rPr lang="en-GB" sz="1000" b="0" noProof="0" dirty="0">
                          <a:solidFill>
                            <a:srgbClr val="2C3E50"/>
                          </a:solidFill>
                          <a:latin typeface="Calibri"/>
                          <a:ea typeface="Calibri"/>
                          <a:cs typeface="Calibri"/>
                        </a:rPr>
                        <a:t>Nominate 1-2 change champions per functional area who will support adoption</a:t>
                      </a:r>
                    </a:p>
                  </a:txBody>
                  <a:tcPr>
                    <a:solidFill>
                      <a:srgbClr val="F8F9FA"/>
                    </a:solidFill>
                  </a:tcPr>
                </a:tc>
                <a:tc>
                  <a:txBody>
                    <a:bodyPr/>
                    <a:lstStyle/>
                    <a:p>
                      <a:r>
                        <a:rPr lang="en-GB" sz="1000" b="0" noProof="0" dirty="0">
                          <a:solidFill>
                            <a:srgbClr val="2C3E50"/>
                          </a:solidFill>
                          <a:latin typeface="Calibri"/>
                          <a:ea typeface="Calibri"/>
                          <a:cs typeface="Calibri"/>
                        </a:rPr>
                        <a:t>Functional Lead</a:t>
                      </a:r>
                    </a:p>
                  </a:txBody>
                  <a:tcPr>
                    <a:solidFill>
                      <a:srgbClr val="F8F9FA"/>
                    </a:solidFill>
                  </a:tcPr>
                </a:tc>
                <a:extLst>
                  <a:ext uri="{0D108BD9-81ED-4DB2-BD59-A6C34878D82A}">
                    <a16:rowId xmlns:a16="http://schemas.microsoft.com/office/drawing/2014/main" val="3206160640"/>
                  </a:ext>
                </a:extLst>
              </a:tr>
              <a:tr h="711200">
                <a:tc>
                  <a:txBody>
                    <a:bodyPr/>
                    <a:lstStyle/>
                    <a:p>
                      <a:r>
                        <a:rPr lang="en-GB" sz="1000" b="0" noProof="0" dirty="0">
                          <a:solidFill>
                            <a:srgbClr val="2C3E50"/>
                          </a:solidFill>
                          <a:latin typeface="Calibri"/>
                          <a:ea typeface="Calibri"/>
                          <a:cs typeface="Calibri"/>
                        </a:rPr>
                        <a:t>Current Process Pain Points</a:t>
                      </a:r>
                    </a:p>
                  </a:txBody>
                  <a:tcPr>
                    <a:solidFill>
                      <a:srgbClr val="FFFFFF"/>
                    </a:solidFill>
                  </a:tcPr>
                </a:tc>
                <a:tc>
                  <a:txBody>
                    <a:bodyPr/>
                    <a:lstStyle/>
                    <a:p>
                      <a:r>
                        <a:rPr lang="en-GB" sz="1000" b="0" noProof="0" dirty="0">
                          <a:solidFill>
                            <a:srgbClr val="2C3E50"/>
                          </a:solidFill>
                          <a:latin typeface="Calibri"/>
                          <a:ea typeface="Calibri"/>
                          <a:cs typeface="Calibri"/>
                        </a:rPr>
                        <a:t>List top 3-5 process pain points that ERP should resolve, with estimated impact</a:t>
                      </a:r>
                    </a:p>
                  </a:txBody>
                  <a:tcPr>
                    <a:solidFill>
                      <a:srgbClr val="FFFFFF"/>
                    </a:solidFill>
                  </a:tcPr>
                </a:tc>
                <a:tc>
                  <a:txBody>
                    <a:bodyPr/>
                    <a:lstStyle/>
                    <a:p>
                      <a:r>
                        <a:rPr lang="en-GB" sz="1000" b="0" noProof="0" dirty="0">
                          <a:solidFill>
                            <a:srgbClr val="2C3E50"/>
                          </a:solidFill>
                          <a:latin typeface="Calibri"/>
                          <a:ea typeface="Calibri"/>
                          <a:cs typeface="Calibri"/>
                        </a:rPr>
                        <a:t>Functional Lead</a:t>
                      </a:r>
                    </a:p>
                  </a:txBody>
                  <a:tcPr>
                    <a:solidFill>
                      <a:srgbClr val="FFFFFF"/>
                    </a:solidFill>
                  </a:tcPr>
                </a:tc>
                <a:extLst>
                  <a:ext uri="{0D108BD9-81ED-4DB2-BD59-A6C34878D82A}">
                    <a16:rowId xmlns:a16="http://schemas.microsoft.com/office/drawing/2014/main" val="1274495585"/>
                  </a:ext>
                </a:extLst>
              </a:tr>
              <a:tr h="711200">
                <a:tc>
                  <a:txBody>
                    <a:bodyPr/>
                    <a:lstStyle/>
                    <a:p>
                      <a:r>
                        <a:rPr lang="en-GB" sz="1000" b="0" noProof="0" dirty="0">
                          <a:solidFill>
                            <a:srgbClr val="2C3E50"/>
                          </a:solidFill>
                          <a:latin typeface="Calibri"/>
                          <a:ea typeface="Calibri"/>
                          <a:cs typeface="Calibri"/>
                        </a:rPr>
                        <a:t>Scope Priorities</a:t>
                      </a:r>
                    </a:p>
                  </a:txBody>
                  <a:tcPr>
                    <a:solidFill>
                      <a:srgbClr val="F8F9FA"/>
                    </a:solidFill>
                  </a:tcPr>
                </a:tc>
                <a:tc>
                  <a:txBody>
                    <a:bodyPr/>
                    <a:lstStyle/>
                    <a:p>
                      <a:r>
                        <a:rPr lang="en-GB" sz="1000" b="0" noProof="0" dirty="0">
                          <a:solidFill>
                            <a:srgbClr val="2C3E50"/>
                          </a:solidFill>
                          <a:latin typeface="Calibri"/>
                          <a:ea typeface="Calibri"/>
                          <a:cs typeface="Calibri"/>
                        </a:rPr>
                        <a:t>Rank ERP scope items by business value for your function (High / Medium / Low)</a:t>
                      </a:r>
                    </a:p>
                  </a:txBody>
                  <a:tcPr>
                    <a:solidFill>
                      <a:srgbClr val="F8F9FA"/>
                    </a:solidFill>
                  </a:tcPr>
                </a:tc>
                <a:tc>
                  <a:txBody>
                    <a:bodyPr/>
                    <a:lstStyle/>
                    <a:p>
                      <a:r>
                        <a:rPr lang="en-GB" sz="1000" b="0" noProof="0" dirty="0">
                          <a:solidFill>
                            <a:srgbClr val="2C3E50"/>
                          </a:solidFill>
                          <a:latin typeface="Calibri"/>
                          <a:ea typeface="Calibri"/>
                          <a:cs typeface="Calibri"/>
                        </a:rPr>
                        <a:t>Functional Lead</a:t>
                      </a:r>
                    </a:p>
                  </a:txBody>
                  <a:tcPr>
                    <a:solidFill>
                      <a:srgbClr val="F8F9FA"/>
                    </a:solidFill>
                  </a:tcPr>
                </a:tc>
                <a:extLst>
                  <a:ext uri="{0D108BD9-81ED-4DB2-BD59-A6C34878D82A}">
                    <a16:rowId xmlns:a16="http://schemas.microsoft.com/office/drawing/2014/main" val="899903755"/>
                  </a:ext>
                </a:extLst>
              </a:tr>
            </a:tbl>
          </a:graphicData>
        </a:graphic>
      </p:graphicFrame>
      <p:sp>
        <p:nvSpPr>
          <p:cNvPr id="6" name="Rectangle: Rounded Corners 5">
            <a:extLst>
              <a:ext uri="{FF2B5EF4-FFF2-40B4-BE49-F238E27FC236}">
                <a16:creationId xmlns:a16="http://schemas.microsoft.com/office/drawing/2014/main" id="{442B5261-C2ED-4B24-B69B-ADBBCF158AE6}"/>
              </a:ext>
            </a:extLst>
          </p:cNvPr>
          <p:cNvSpPr/>
          <p:nvPr/>
        </p:nvSpPr>
        <p:spPr>
          <a:xfrm>
            <a:off x="609600" y="5207000"/>
            <a:ext cx="10972800" cy="698500"/>
          </a:xfrm>
          <a:prstGeom prst="roundRect">
            <a:avLst/>
          </a:prstGeom>
          <a:solidFill>
            <a:srgbClr val="1E2761"/>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7" name="TextBox 6">
            <a:extLst>
              <a:ext uri="{FF2B5EF4-FFF2-40B4-BE49-F238E27FC236}">
                <a16:creationId xmlns:a16="http://schemas.microsoft.com/office/drawing/2014/main" id="{3B923263-F363-4535-BB58-36CC7C337193}"/>
              </a:ext>
            </a:extLst>
          </p:cNvPr>
          <p:cNvSpPr txBox="1"/>
          <p:nvPr/>
        </p:nvSpPr>
        <p:spPr>
          <a:xfrm>
            <a:off x="736600" y="5270500"/>
            <a:ext cx="10718800" cy="571500"/>
          </a:xfrm>
          <a:prstGeom prst="rect">
            <a:avLst/>
          </a:prstGeom>
          <a:noFill/>
        </p:spPr>
        <p:txBody>
          <a:bodyPr vertOverflow="overflow" vert="horz" wrap="square" rtlCol="0" anchor="ctr" anchorCtr="0">
            <a:noAutofit/>
          </a:bodyPr>
          <a:lstStyle/>
          <a:p>
            <a:pPr algn="l"/>
            <a:r>
              <a:rPr lang="en-GB" sz="1400" noProof="0" dirty="0">
                <a:solidFill>
                  <a:srgbClr val="FFFFFF"/>
                </a:solidFill>
              </a:rPr>
              <a:t>Why this matters: Without functional leader input, ERP scope risks being driven by IT capability rather than business value. Your priorities shape what gets built first.</a:t>
            </a:r>
          </a:p>
        </p:txBody>
      </p:sp>
      <p:sp>
        <p:nvSpPr>
          <p:cNvPr id="4" name="TextBox 3">
            <a:extLst>
              <a:ext uri="{FF2B5EF4-FFF2-40B4-BE49-F238E27FC236}">
                <a16:creationId xmlns:a16="http://schemas.microsoft.com/office/drawing/2014/main" id="{FF6B6878-54D0-48F7-BABB-95F3201CEC7E}"/>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4</a:t>
            </a:r>
          </a:p>
        </p:txBody>
      </p:sp>
      <p:sp>
        <p:nvSpPr>
          <p:cNvPr id="9" name="Rectangle 8">
            <a:extLst>
              <a:ext uri="{FF2B5EF4-FFF2-40B4-BE49-F238E27FC236}">
                <a16:creationId xmlns:a16="http://schemas.microsoft.com/office/drawing/2014/main" id="{85B0EC85-BAAF-4DCE-9F8A-863C722824DF}"/>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2101986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5C8360-F715-4DF9-8D5C-AD345EFDAD09}"/>
              </a:ext>
            </a:extLst>
          </p:cNvPr>
          <p:cNvSpPr txBox="1"/>
          <p:nvPr/>
        </p:nvSpPr>
        <p:spPr>
          <a:xfrm>
            <a:off x="609600" y="254000"/>
            <a:ext cx="10972800" cy="635000"/>
          </a:xfrm>
          <a:prstGeom prst="rect">
            <a:avLst/>
          </a:prstGeom>
          <a:noFill/>
        </p:spPr>
        <p:txBody>
          <a:bodyPr vertOverflow="overflow" vert="horz" wrap="square" rtlCol="0" anchor="t">
            <a:noAutofit/>
          </a:bodyPr>
          <a:lstStyle/>
          <a:p>
            <a:pPr algn="l"/>
            <a:r>
              <a:rPr lang="en-GB" sz="2800" b="1" noProof="0" dirty="0">
                <a:solidFill>
                  <a:srgbClr val="1E2761"/>
                </a:solidFill>
              </a:rPr>
              <a:t>Phase 4: Business Architect Pre-Workshop Synthesis</a:t>
            </a:r>
          </a:p>
        </p:txBody>
      </p:sp>
      <p:sp>
        <p:nvSpPr>
          <p:cNvPr id="3" name="TextBox 2">
            <a:extLst>
              <a:ext uri="{FF2B5EF4-FFF2-40B4-BE49-F238E27FC236}">
                <a16:creationId xmlns:a16="http://schemas.microsoft.com/office/drawing/2014/main" id="{5E861614-3208-4A32-9DA9-F109F19488CF}"/>
              </a:ext>
            </a:extLst>
          </p:cNvPr>
          <p:cNvSpPr txBox="1"/>
          <p:nvPr/>
        </p:nvSpPr>
        <p:spPr>
          <a:xfrm>
            <a:off x="609600" y="914400"/>
            <a:ext cx="10972800" cy="355600"/>
          </a:xfrm>
          <a:prstGeom prst="rect">
            <a:avLst/>
          </a:prstGeom>
          <a:noFill/>
        </p:spPr>
        <p:txBody>
          <a:bodyPr vertOverflow="overflow" vert="horz" wrap="square" rtlCol="0" anchor="t">
            <a:noAutofit/>
          </a:bodyPr>
          <a:lstStyle/>
          <a:p>
            <a:pPr algn="l"/>
            <a:r>
              <a:rPr lang="en-GB" sz="1400" i="1" noProof="0" dirty="0">
                <a:solidFill>
                  <a:srgbClr val="666666"/>
                </a:solidFill>
              </a:rPr>
              <a:t>Preparation activities to enable effective workshop facilitation</a:t>
            </a:r>
          </a:p>
        </p:txBody>
      </p:sp>
      <p:graphicFrame>
        <p:nvGraphicFramePr>
          <p:cNvPr id="5" name="Table 4">
            <a:extLst>
              <a:ext uri="{FF2B5EF4-FFF2-40B4-BE49-F238E27FC236}">
                <a16:creationId xmlns:a16="http://schemas.microsoft.com/office/drawing/2014/main" id="{4912E5FF-6A84-4B8C-ADB3-236622CD703D}"/>
              </a:ext>
            </a:extLst>
          </p:cNvPr>
          <p:cNvGraphicFramePr>
            <a:graphicFrameLocks noGrp="1"/>
          </p:cNvGraphicFramePr>
          <p:nvPr/>
        </p:nvGraphicFramePr>
        <p:xfrm>
          <a:off x="609600" y="1397000"/>
          <a:ext cx="10972800" cy="38100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804767451"/>
                    </a:ext>
                  </a:extLst>
                </a:gridCol>
                <a:gridCol w="6654800">
                  <a:extLst>
                    <a:ext uri="{9D8B030D-6E8A-4147-A177-3AD203B41FA5}">
                      <a16:colId xmlns:a16="http://schemas.microsoft.com/office/drawing/2014/main" val="2443191087"/>
                    </a:ext>
                  </a:extLst>
                </a:gridCol>
                <a:gridCol w="1524000">
                  <a:extLst>
                    <a:ext uri="{9D8B030D-6E8A-4147-A177-3AD203B41FA5}">
                      <a16:colId xmlns:a16="http://schemas.microsoft.com/office/drawing/2014/main" val="371809141"/>
                    </a:ext>
                  </a:extLst>
                </a:gridCol>
              </a:tblGrid>
              <a:tr h="635000">
                <a:tc>
                  <a:txBody>
                    <a:bodyPr/>
                    <a:lstStyle/>
                    <a:p>
                      <a:pPr algn="ctr"/>
                      <a:r>
                        <a:rPr lang="en-GB" sz="1000" b="1" noProof="0" dirty="0">
                          <a:solidFill>
                            <a:srgbClr val="FFFFFF"/>
                          </a:solidFill>
                          <a:latin typeface="Calibri"/>
                          <a:ea typeface="Calibri"/>
                          <a:cs typeface="Calibri"/>
                        </a:rPr>
                        <a:t>Synthesis Task</a:t>
                      </a:r>
                    </a:p>
                  </a:txBody>
                  <a:tcPr>
                    <a:solidFill>
                      <a:srgbClr val="2E86C1"/>
                    </a:solidFill>
                  </a:tcPr>
                </a:tc>
                <a:tc>
                  <a:txBody>
                    <a:bodyPr/>
                    <a:lstStyle/>
                    <a:p>
                      <a:pPr algn="ctr"/>
                      <a:r>
                        <a:rPr lang="en-GB" sz="1000" b="1" noProof="0" dirty="0">
                          <a:solidFill>
                            <a:srgbClr val="FFFFFF"/>
                          </a:solidFill>
                          <a:latin typeface="Calibri"/>
                          <a:ea typeface="Calibri"/>
                          <a:cs typeface="Calibri"/>
                        </a:rPr>
                        <a:t>Detail</a:t>
                      </a:r>
                    </a:p>
                  </a:txBody>
                  <a:tcPr>
                    <a:solidFill>
                      <a:srgbClr val="2E86C1"/>
                    </a:solidFill>
                  </a:tcPr>
                </a:tc>
                <a:tc>
                  <a:txBody>
                    <a:bodyPr/>
                    <a:lstStyle/>
                    <a:p>
                      <a:pPr algn="ctr"/>
                      <a:r>
                        <a:rPr lang="en-GB" sz="1000" b="1" noProof="0" dirty="0">
                          <a:solidFill>
                            <a:srgbClr val="FFFFFF"/>
                          </a:solidFill>
                          <a:latin typeface="Calibri"/>
                          <a:ea typeface="Calibri"/>
                          <a:cs typeface="Calibri"/>
                        </a:rPr>
                        <a:t>Timeline</a:t>
                      </a:r>
                    </a:p>
                  </a:txBody>
                  <a:tcPr>
                    <a:solidFill>
                      <a:srgbClr val="2E86C1"/>
                    </a:solidFill>
                  </a:tcPr>
                </a:tc>
                <a:extLst>
                  <a:ext uri="{0D108BD9-81ED-4DB2-BD59-A6C34878D82A}">
                    <a16:rowId xmlns:a16="http://schemas.microsoft.com/office/drawing/2014/main" val="1852125282"/>
                  </a:ext>
                </a:extLst>
              </a:tr>
              <a:tr h="635000">
                <a:tc>
                  <a:txBody>
                    <a:bodyPr/>
                    <a:lstStyle/>
                    <a:p>
                      <a:r>
                        <a:rPr lang="en-GB" sz="1000" b="0" noProof="0" dirty="0">
                          <a:solidFill>
                            <a:srgbClr val="2C3E50"/>
                          </a:solidFill>
                          <a:latin typeface="Calibri"/>
                          <a:ea typeface="Calibri"/>
                          <a:cs typeface="Calibri"/>
                        </a:rPr>
                        <a:t>Consolidate functional inputs</a:t>
                      </a:r>
                    </a:p>
                  </a:txBody>
                  <a:tcPr>
                    <a:solidFill>
                      <a:srgbClr val="FFFFFF"/>
                    </a:solidFill>
                  </a:tcPr>
                </a:tc>
                <a:tc>
                  <a:txBody>
                    <a:bodyPr/>
                    <a:lstStyle/>
                    <a:p>
                      <a:r>
                        <a:rPr lang="en-GB" sz="1000" b="0" noProof="0" dirty="0">
                          <a:solidFill>
                            <a:srgbClr val="2C3E50"/>
                          </a:solidFill>
                          <a:latin typeface="Calibri"/>
                          <a:ea typeface="Calibri"/>
                          <a:cs typeface="Calibri"/>
                        </a:rPr>
                        <a:t>Merge pre-work from all functional leads into a single scope priority matrix</a:t>
                      </a:r>
                    </a:p>
                  </a:txBody>
                  <a:tcPr>
                    <a:solidFill>
                      <a:srgbClr val="FFFFFF"/>
                    </a:solidFill>
                  </a:tcPr>
                </a:tc>
                <a:tc>
                  <a:txBody>
                    <a:bodyPr/>
                    <a:lstStyle/>
                    <a:p>
                      <a:pPr algn="ctr"/>
                      <a:r>
                        <a:rPr lang="en-GB" sz="1000" b="0" noProof="0" dirty="0">
                          <a:solidFill>
                            <a:srgbClr val="2C3E50"/>
                          </a:solidFill>
                          <a:latin typeface="Calibri"/>
                          <a:ea typeface="Calibri"/>
                          <a:cs typeface="Calibri"/>
                        </a:rPr>
                        <a:t>Day 1-2</a:t>
                      </a:r>
                    </a:p>
                  </a:txBody>
                  <a:tcPr>
                    <a:solidFill>
                      <a:srgbClr val="FFFFFF"/>
                    </a:solidFill>
                  </a:tcPr>
                </a:tc>
                <a:extLst>
                  <a:ext uri="{0D108BD9-81ED-4DB2-BD59-A6C34878D82A}">
                    <a16:rowId xmlns:a16="http://schemas.microsoft.com/office/drawing/2014/main" val="3726230633"/>
                  </a:ext>
                </a:extLst>
              </a:tr>
              <a:tr h="635000">
                <a:tc>
                  <a:txBody>
                    <a:bodyPr/>
                    <a:lstStyle/>
                    <a:p>
                      <a:r>
                        <a:rPr lang="en-GB" sz="1000" b="0" noProof="0" dirty="0">
                          <a:solidFill>
                            <a:srgbClr val="2C3E50"/>
                          </a:solidFill>
                          <a:latin typeface="Calibri"/>
                          <a:ea typeface="Calibri"/>
                          <a:cs typeface="Calibri"/>
                        </a:rPr>
                        <a:t>Map scope to benefits</a:t>
                      </a:r>
                    </a:p>
                  </a:txBody>
                  <a:tcPr>
                    <a:solidFill>
                      <a:srgbClr val="F8F9FA"/>
                    </a:solidFill>
                  </a:tcPr>
                </a:tc>
                <a:tc>
                  <a:txBody>
                    <a:bodyPr/>
                    <a:lstStyle/>
                    <a:p>
                      <a:r>
                        <a:rPr lang="en-GB" sz="1000" b="0" noProof="0" dirty="0">
                          <a:solidFill>
                            <a:srgbClr val="2C3E50"/>
                          </a:solidFill>
                          <a:latin typeface="Calibri"/>
                          <a:ea typeface="Calibri"/>
                          <a:cs typeface="Calibri"/>
                        </a:rPr>
                        <a:t>Cross-reference ERP scope items against the approved Benefits Map from Phase 2</a:t>
                      </a:r>
                    </a:p>
                  </a:txBody>
                  <a:tcPr>
                    <a:solidFill>
                      <a:srgbClr val="F8F9FA"/>
                    </a:solidFill>
                  </a:tcPr>
                </a:tc>
                <a:tc>
                  <a:txBody>
                    <a:bodyPr/>
                    <a:lstStyle/>
                    <a:p>
                      <a:pPr algn="ctr"/>
                      <a:r>
                        <a:rPr lang="en-GB" sz="1000" b="0" noProof="0" dirty="0">
                          <a:solidFill>
                            <a:srgbClr val="2C3E50"/>
                          </a:solidFill>
                          <a:latin typeface="Calibri"/>
                          <a:ea typeface="Calibri"/>
                          <a:cs typeface="Calibri"/>
                        </a:rPr>
                        <a:t>Day 2-3</a:t>
                      </a:r>
                    </a:p>
                  </a:txBody>
                  <a:tcPr>
                    <a:solidFill>
                      <a:srgbClr val="F8F9FA"/>
                    </a:solidFill>
                  </a:tcPr>
                </a:tc>
                <a:extLst>
                  <a:ext uri="{0D108BD9-81ED-4DB2-BD59-A6C34878D82A}">
                    <a16:rowId xmlns:a16="http://schemas.microsoft.com/office/drawing/2014/main" val="2355870497"/>
                  </a:ext>
                </a:extLst>
              </a:tr>
              <a:tr h="635000">
                <a:tc>
                  <a:txBody>
                    <a:bodyPr/>
                    <a:lstStyle/>
                    <a:p>
                      <a:r>
                        <a:rPr lang="en-GB" sz="1000" b="0" noProof="0" dirty="0">
                          <a:solidFill>
                            <a:srgbClr val="2C3E50"/>
                          </a:solidFill>
                          <a:latin typeface="Calibri"/>
                          <a:ea typeface="Calibri"/>
                          <a:cs typeface="Calibri"/>
                        </a:rPr>
                        <a:t>Build value vs complexity grid</a:t>
                      </a:r>
                    </a:p>
                  </a:txBody>
                  <a:tcPr>
                    <a:solidFill>
                      <a:srgbClr val="FFFFFF"/>
                    </a:solidFill>
                  </a:tcPr>
                </a:tc>
                <a:tc>
                  <a:txBody>
                    <a:bodyPr/>
                    <a:lstStyle/>
                    <a:p>
                      <a:r>
                        <a:rPr lang="en-GB" sz="1000" b="0" noProof="0" dirty="0">
                          <a:solidFill>
                            <a:srgbClr val="2C3E50"/>
                          </a:solidFill>
                          <a:latin typeface="Calibri"/>
                          <a:ea typeface="Calibri"/>
                          <a:cs typeface="Calibri"/>
                        </a:rPr>
                        <a:t>Plot each scope item on a 2x2 matrix (business value vs implementation complexity)</a:t>
                      </a:r>
                    </a:p>
                  </a:txBody>
                  <a:tcPr>
                    <a:solidFill>
                      <a:srgbClr val="FFFFFF"/>
                    </a:solidFill>
                  </a:tcPr>
                </a:tc>
                <a:tc>
                  <a:txBody>
                    <a:bodyPr/>
                    <a:lstStyle/>
                    <a:p>
                      <a:pPr algn="ctr"/>
                      <a:r>
                        <a:rPr lang="en-GB" sz="1000" b="0" noProof="0" dirty="0">
                          <a:solidFill>
                            <a:srgbClr val="2C3E50"/>
                          </a:solidFill>
                          <a:latin typeface="Calibri"/>
                          <a:ea typeface="Calibri"/>
                          <a:cs typeface="Calibri"/>
                        </a:rPr>
                        <a:t>Day 3-4</a:t>
                      </a:r>
                    </a:p>
                  </a:txBody>
                  <a:tcPr>
                    <a:solidFill>
                      <a:srgbClr val="FFFFFF"/>
                    </a:solidFill>
                  </a:tcPr>
                </a:tc>
                <a:extLst>
                  <a:ext uri="{0D108BD9-81ED-4DB2-BD59-A6C34878D82A}">
                    <a16:rowId xmlns:a16="http://schemas.microsoft.com/office/drawing/2014/main" val="3838378346"/>
                  </a:ext>
                </a:extLst>
              </a:tr>
              <a:tr h="635000">
                <a:tc>
                  <a:txBody>
                    <a:bodyPr/>
                    <a:lstStyle/>
                    <a:p>
                      <a:r>
                        <a:rPr lang="en-GB" sz="1000" b="0" noProof="0" dirty="0">
                          <a:solidFill>
                            <a:srgbClr val="2C3E50"/>
                          </a:solidFill>
                          <a:latin typeface="Calibri"/>
                          <a:ea typeface="Calibri"/>
                          <a:cs typeface="Calibri"/>
                        </a:rPr>
                        <a:t>Identify quick wins</a:t>
                      </a:r>
                    </a:p>
                  </a:txBody>
                  <a:tcPr>
                    <a:solidFill>
                      <a:srgbClr val="F8F9FA"/>
                    </a:solidFill>
                  </a:tcPr>
                </a:tc>
                <a:tc>
                  <a:txBody>
                    <a:bodyPr/>
                    <a:lstStyle/>
                    <a:p>
                      <a:r>
                        <a:rPr lang="en-GB" sz="1000" b="0" noProof="0" dirty="0">
                          <a:solidFill>
                            <a:srgbClr val="2C3E50"/>
                          </a:solidFill>
                          <a:latin typeface="Calibri"/>
                          <a:ea typeface="Calibri"/>
                          <a:cs typeface="Calibri"/>
                        </a:rPr>
                        <a:t>Flag scope items with high value and low complexity for early delivery waves</a:t>
                      </a:r>
                    </a:p>
                  </a:txBody>
                  <a:tcPr>
                    <a:solidFill>
                      <a:srgbClr val="F8F9FA"/>
                    </a:solidFill>
                  </a:tcPr>
                </a:tc>
                <a:tc>
                  <a:txBody>
                    <a:bodyPr/>
                    <a:lstStyle/>
                    <a:p>
                      <a:pPr algn="ctr"/>
                      <a:r>
                        <a:rPr lang="en-GB" sz="1000" b="0" noProof="0" dirty="0">
                          <a:solidFill>
                            <a:srgbClr val="2C3E50"/>
                          </a:solidFill>
                          <a:latin typeface="Calibri"/>
                          <a:ea typeface="Calibri"/>
                          <a:cs typeface="Calibri"/>
                        </a:rPr>
                        <a:t>Day 4</a:t>
                      </a:r>
                    </a:p>
                  </a:txBody>
                  <a:tcPr>
                    <a:solidFill>
                      <a:srgbClr val="F8F9FA"/>
                    </a:solidFill>
                  </a:tcPr>
                </a:tc>
                <a:extLst>
                  <a:ext uri="{0D108BD9-81ED-4DB2-BD59-A6C34878D82A}">
                    <a16:rowId xmlns:a16="http://schemas.microsoft.com/office/drawing/2014/main" val="1824503323"/>
                  </a:ext>
                </a:extLst>
              </a:tr>
              <a:tr h="635000">
                <a:tc>
                  <a:txBody>
                    <a:bodyPr/>
                    <a:lstStyle/>
                    <a:p>
                      <a:r>
                        <a:rPr lang="en-GB" sz="1000" b="0" noProof="0" dirty="0">
                          <a:solidFill>
                            <a:srgbClr val="2C3E50"/>
                          </a:solidFill>
                          <a:latin typeface="Calibri"/>
                          <a:ea typeface="Calibri"/>
                          <a:cs typeface="Calibri"/>
                        </a:rPr>
                        <a:t>Prepare change agent brief</a:t>
                      </a:r>
                    </a:p>
                  </a:txBody>
                  <a:tcPr>
                    <a:solidFill>
                      <a:srgbClr val="FFFFFF"/>
                    </a:solidFill>
                  </a:tcPr>
                </a:tc>
                <a:tc>
                  <a:txBody>
                    <a:bodyPr/>
                    <a:lstStyle/>
                    <a:p>
                      <a:r>
                        <a:rPr lang="en-GB" sz="1000" b="0" noProof="0" dirty="0">
                          <a:solidFill>
                            <a:srgbClr val="2C3E50"/>
                          </a:solidFill>
                          <a:latin typeface="Calibri"/>
                          <a:ea typeface="Calibri"/>
                          <a:cs typeface="Calibri"/>
                        </a:rPr>
                        <a:t>Create a one-page role description for nominated change champions</a:t>
                      </a:r>
                    </a:p>
                  </a:txBody>
                  <a:tcPr>
                    <a:solidFill>
                      <a:srgbClr val="FFFFFF"/>
                    </a:solidFill>
                  </a:tcPr>
                </a:tc>
                <a:tc>
                  <a:txBody>
                    <a:bodyPr/>
                    <a:lstStyle/>
                    <a:p>
                      <a:pPr algn="ctr"/>
                      <a:r>
                        <a:rPr lang="en-GB" sz="1000" b="0" noProof="0" dirty="0">
                          <a:solidFill>
                            <a:srgbClr val="2C3E50"/>
                          </a:solidFill>
                          <a:latin typeface="Calibri"/>
                          <a:ea typeface="Calibri"/>
                          <a:cs typeface="Calibri"/>
                        </a:rPr>
                        <a:t>Day 4-5</a:t>
                      </a:r>
                    </a:p>
                  </a:txBody>
                  <a:tcPr>
                    <a:solidFill>
                      <a:srgbClr val="FFFFFF"/>
                    </a:solidFill>
                  </a:tcPr>
                </a:tc>
                <a:extLst>
                  <a:ext uri="{0D108BD9-81ED-4DB2-BD59-A6C34878D82A}">
                    <a16:rowId xmlns:a16="http://schemas.microsoft.com/office/drawing/2014/main" val="3223982738"/>
                  </a:ext>
                </a:extLst>
              </a:tr>
            </a:tbl>
          </a:graphicData>
        </a:graphic>
      </p:graphicFrame>
      <p:sp>
        <p:nvSpPr>
          <p:cNvPr id="6" name="Rectangle: Rounded Corners 5">
            <a:extLst>
              <a:ext uri="{FF2B5EF4-FFF2-40B4-BE49-F238E27FC236}">
                <a16:creationId xmlns:a16="http://schemas.microsoft.com/office/drawing/2014/main" id="{B3BB64A3-8948-4851-98E0-0A9CF7B42809}"/>
              </a:ext>
            </a:extLst>
          </p:cNvPr>
          <p:cNvSpPr/>
          <p:nvPr/>
        </p:nvSpPr>
        <p:spPr>
          <a:xfrm>
            <a:off x="609600" y="5461000"/>
            <a:ext cx="10972800" cy="571500"/>
          </a:xfrm>
          <a:prstGeom prst="roundRect">
            <a:avLst/>
          </a:prstGeom>
          <a:solidFill>
            <a:srgbClr val="FFF3E0"/>
          </a:solidFill>
          <a:ln w="19050" cap="flat" cmpd="sng" algn="ctr">
            <a:solidFill>
              <a:srgbClr val="FF6F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7" name="TextBox 6">
            <a:extLst>
              <a:ext uri="{FF2B5EF4-FFF2-40B4-BE49-F238E27FC236}">
                <a16:creationId xmlns:a16="http://schemas.microsoft.com/office/drawing/2014/main" id="{6E9991C8-FA65-43E2-B3CA-338D343D8F8D}"/>
              </a:ext>
            </a:extLst>
          </p:cNvPr>
          <p:cNvSpPr txBox="1"/>
          <p:nvPr/>
        </p:nvSpPr>
        <p:spPr>
          <a:xfrm>
            <a:off x="736600" y="5524500"/>
            <a:ext cx="10718800" cy="444500"/>
          </a:xfrm>
          <a:prstGeom prst="rect">
            <a:avLst/>
          </a:prstGeom>
          <a:noFill/>
        </p:spPr>
        <p:txBody>
          <a:bodyPr vertOverflow="overflow" vert="horz" wrap="square" rtlCol="0" anchor="ctr" anchorCtr="0">
            <a:noAutofit/>
          </a:bodyPr>
          <a:lstStyle/>
          <a:p>
            <a:pPr algn="l"/>
            <a:r>
              <a:rPr lang="en-GB" sz="1400" noProof="0" dirty="0">
                <a:solidFill>
                  <a:srgbClr val="333333"/>
                </a:solidFill>
              </a:rPr>
              <a:t>Deliverable: Pre-populated scope priority matrix and value vs complexity grid for workshop facilitation</a:t>
            </a:r>
          </a:p>
        </p:txBody>
      </p:sp>
      <p:sp>
        <p:nvSpPr>
          <p:cNvPr id="4" name="TextBox 3">
            <a:extLst>
              <a:ext uri="{FF2B5EF4-FFF2-40B4-BE49-F238E27FC236}">
                <a16:creationId xmlns:a16="http://schemas.microsoft.com/office/drawing/2014/main" id="{1948E35E-3746-4927-9353-4ACE1EF4C5C4}"/>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4</a:t>
            </a:r>
          </a:p>
        </p:txBody>
      </p:sp>
      <p:sp>
        <p:nvSpPr>
          <p:cNvPr id="9" name="Rectangle 8">
            <a:extLst>
              <a:ext uri="{FF2B5EF4-FFF2-40B4-BE49-F238E27FC236}">
                <a16:creationId xmlns:a16="http://schemas.microsoft.com/office/drawing/2014/main" id="{2B79DFFE-6FD8-48D3-B929-FA12986A1F4A}"/>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378779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FD9B40-5A69-4051-8040-F72F8DD3E1A9}"/>
              </a:ext>
            </a:extLst>
          </p:cNvPr>
          <p:cNvSpPr txBox="1"/>
          <p:nvPr/>
        </p:nvSpPr>
        <p:spPr>
          <a:xfrm>
            <a:off x="609600" y="254000"/>
            <a:ext cx="10972800" cy="635000"/>
          </a:xfrm>
          <a:prstGeom prst="rect">
            <a:avLst/>
          </a:prstGeom>
          <a:noFill/>
        </p:spPr>
        <p:txBody>
          <a:bodyPr vertOverflow="overflow" vert="horz" wrap="square" rtlCol="0" anchor="t">
            <a:noAutofit/>
          </a:bodyPr>
          <a:lstStyle/>
          <a:p>
            <a:pPr algn="l"/>
            <a:r>
              <a:rPr lang="en-GB" sz="2800" b="1" noProof="0" dirty="0">
                <a:solidFill>
                  <a:srgbClr val="1E2761"/>
                </a:solidFill>
              </a:rPr>
              <a:t>Phase 4 Output: Value vs Complexity Matrix Example</a:t>
            </a:r>
          </a:p>
        </p:txBody>
      </p:sp>
      <p:sp>
        <p:nvSpPr>
          <p:cNvPr id="3" name="TextBox 2">
            <a:extLst>
              <a:ext uri="{FF2B5EF4-FFF2-40B4-BE49-F238E27FC236}">
                <a16:creationId xmlns:a16="http://schemas.microsoft.com/office/drawing/2014/main" id="{70C05EDE-E4FA-48C4-909E-D7CCABB39D4F}"/>
              </a:ext>
            </a:extLst>
          </p:cNvPr>
          <p:cNvSpPr txBox="1"/>
          <p:nvPr/>
        </p:nvSpPr>
        <p:spPr>
          <a:xfrm>
            <a:off x="609600" y="914400"/>
            <a:ext cx="10972800" cy="355600"/>
          </a:xfrm>
          <a:prstGeom prst="rect">
            <a:avLst/>
          </a:prstGeom>
          <a:noFill/>
        </p:spPr>
        <p:txBody>
          <a:bodyPr vertOverflow="overflow" vert="horz" wrap="square" rtlCol="0" anchor="t">
            <a:noAutofit/>
          </a:bodyPr>
          <a:lstStyle/>
          <a:p>
            <a:pPr algn="l"/>
            <a:r>
              <a:rPr lang="en-GB" sz="1400" i="1" noProof="0" dirty="0">
                <a:solidFill>
                  <a:srgbClr val="666666"/>
                </a:solidFill>
              </a:rPr>
              <a:t>Prioritises ERP scope items by mapping business value against implementation complexity</a:t>
            </a:r>
          </a:p>
        </p:txBody>
      </p:sp>
      <p:sp>
        <p:nvSpPr>
          <p:cNvPr id="4" name="Rectangle 3">
            <a:extLst>
              <a:ext uri="{FF2B5EF4-FFF2-40B4-BE49-F238E27FC236}">
                <a16:creationId xmlns:a16="http://schemas.microsoft.com/office/drawing/2014/main" id="{3FBE9355-630D-4ED8-B7B6-5C5D36BE499A}"/>
              </a:ext>
            </a:extLst>
          </p:cNvPr>
          <p:cNvSpPr/>
          <p:nvPr/>
        </p:nvSpPr>
        <p:spPr>
          <a:xfrm>
            <a:off x="1905000" y="1778000"/>
            <a:ext cx="4445000" cy="2159000"/>
          </a:xfrm>
          <a:prstGeom prst="rect">
            <a:avLst/>
          </a:prstGeom>
          <a:solidFill>
            <a:srgbClr val="E8F5E9"/>
          </a:solidFill>
          <a:ln w="19050" cap="flat" cmpd="sng" algn="ctr">
            <a:solidFill>
              <a:srgbClr val="4CAF5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5" name="TextBox 4">
            <a:extLst>
              <a:ext uri="{FF2B5EF4-FFF2-40B4-BE49-F238E27FC236}">
                <a16:creationId xmlns:a16="http://schemas.microsoft.com/office/drawing/2014/main" id="{28173629-D320-4F09-8757-B9C4608F31C9}"/>
              </a:ext>
            </a:extLst>
          </p:cNvPr>
          <p:cNvSpPr txBox="1"/>
          <p:nvPr/>
        </p:nvSpPr>
        <p:spPr>
          <a:xfrm>
            <a:off x="2032000" y="1879600"/>
            <a:ext cx="2286000" cy="571500"/>
          </a:xfrm>
          <a:prstGeom prst="rect">
            <a:avLst/>
          </a:prstGeom>
          <a:noFill/>
        </p:spPr>
        <p:txBody>
          <a:bodyPr vertOverflow="overflow" vert="horz" wrap="square" rtlCol="0" anchor="t">
            <a:noAutofit/>
          </a:bodyPr>
          <a:lstStyle/>
          <a:p>
            <a:pPr algn="l"/>
            <a:r>
              <a:rPr lang="en-GB" sz="1600" b="1" noProof="0" dirty="0">
                <a:solidFill>
                  <a:srgbClr val="2E7D32"/>
                </a:solidFill>
              </a:rPr>
              <a:t>QUICK WINS
Do First</a:t>
            </a:r>
          </a:p>
        </p:txBody>
      </p:sp>
      <p:sp>
        <p:nvSpPr>
          <p:cNvPr id="6" name="TextBox 5">
            <a:extLst>
              <a:ext uri="{FF2B5EF4-FFF2-40B4-BE49-F238E27FC236}">
                <a16:creationId xmlns:a16="http://schemas.microsoft.com/office/drawing/2014/main" id="{3479A07C-DF5E-4326-B861-1B486ED03B0D}"/>
              </a:ext>
            </a:extLst>
          </p:cNvPr>
          <p:cNvSpPr txBox="1"/>
          <p:nvPr/>
        </p:nvSpPr>
        <p:spPr>
          <a:xfrm>
            <a:off x="2032000" y="2540000"/>
            <a:ext cx="4127500" cy="1143000"/>
          </a:xfrm>
          <a:prstGeom prst="rect">
            <a:avLst/>
          </a:prstGeom>
          <a:noFill/>
        </p:spPr>
        <p:txBody>
          <a:bodyPr vertOverflow="overflow" vert="horz" wrap="square" rtlCol="0" anchor="t">
            <a:noAutofit/>
          </a:bodyPr>
          <a:lstStyle/>
          <a:p>
            <a:pPr algn="l"/>
            <a:r>
              <a:rPr lang="en-GB" sz="1400" noProof="0" dirty="0">
                <a:solidFill>
                  <a:srgbClr val="333333"/>
                </a:solidFill>
              </a:rPr>
              <a:t>Automated reporting dashboards
Standard procurement workflows
Employee self-service portals</a:t>
            </a:r>
          </a:p>
        </p:txBody>
      </p:sp>
      <p:sp>
        <p:nvSpPr>
          <p:cNvPr id="7" name="Rectangle 6">
            <a:extLst>
              <a:ext uri="{FF2B5EF4-FFF2-40B4-BE49-F238E27FC236}">
                <a16:creationId xmlns:a16="http://schemas.microsoft.com/office/drawing/2014/main" id="{576F6150-4265-4876-8AC5-9B62CE2C0E90}"/>
              </a:ext>
            </a:extLst>
          </p:cNvPr>
          <p:cNvSpPr/>
          <p:nvPr/>
        </p:nvSpPr>
        <p:spPr>
          <a:xfrm>
            <a:off x="6477000" y="1778000"/>
            <a:ext cx="4445000" cy="2159000"/>
          </a:xfrm>
          <a:prstGeom prst="rect">
            <a:avLst/>
          </a:prstGeom>
          <a:solidFill>
            <a:srgbClr val="E3F2FD"/>
          </a:solidFill>
          <a:ln w="19050" cap="flat" cmpd="sng" algn="ctr">
            <a:solidFill>
              <a:srgbClr val="1976D2"/>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8" name="TextBox 7">
            <a:extLst>
              <a:ext uri="{FF2B5EF4-FFF2-40B4-BE49-F238E27FC236}">
                <a16:creationId xmlns:a16="http://schemas.microsoft.com/office/drawing/2014/main" id="{D5719EBD-A314-4392-B6D3-F329FA403DAB}"/>
              </a:ext>
            </a:extLst>
          </p:cNvPr>
          <p:cNvSpPr txBox="1"/>
          <p:nvPr/>
        </p:nvSpPr>
        <p:spPr>
          <a:xfrm>
            <a:off x="6604000" y="1879600"/>
            <a:ext cx="2540000" cy="571500"/>
          </a:xfrm>
          <a:prstGeom prst="rect">
            <a:avLst/>
          </a:prstGeom>
          <a:noFill/>
        </p:spPr>
        <p:txBody>
          <a:bodyPr vertOverflow="overflow" vert="horz" wrap="square" rtlCol="0" anchor="t">
            <a:noAutofit/>
          </a:bodyPr>
          <a:lstStyle/>
          <a:p>
            <a:pPr algn="l"/>
            <a:r>
              <a:rPr lang="en-GB" sz="1600" b="1" noProof="0" dirty="0">
                <a:solidFill>
                  <a:srgbClr val="1565C0"/>
                </a:solidFill>
              </a:rPr>
              <a:t>STRATEGIC BETS
Plan Carefully</a:t>
            </a:r>
          </a:p>
        </p:txBody>
      </p:sp>
      <p:sp>
        <p:nvSpPr>
          <p:cNvPr id="9" name="TextBox 8">
            <a:extLst>
              <a:ext uri="{FF2B5EF4-FFF2-40B4-BE49-F238E27FC236}">
                <a16:creationId xmlns:a16="http://schemas.microsoft.com/office/drawing/2014/main" id="{3327BA36-9C08-443B-B8F7-71B56CAADC23}"/>
              </a:ext>
            </a:extLst>
          </p:cNvPr>
          <p:cNvSpPr txBox="1"/>
          <p:nvPr/>
        </p:nvSpPr>
        <p:spPr>
          <a:xfrm>
            <a:off x="6604000" y="2540000"/>
            <a:ext cx="4127500" cy="1143000"/>
          </a:xfrm>
          <a:prstGeom prst="rect">
            <a:avLst/>
          </a:prstGeom>
          <a:noFill/>
        </p:spPr>
        <p:txBody>
          <a:bodyPr vertOverflow="overflow" vert="horz" wrap="square" rtlCol="0" anchor="t">
            <a:noAutofit/>
          </a:bodyPr>
          <a:lstStyle/>
          <a:p>
            <a:pPr algn="l"/>
            <a:r>
              <a:rPr lang="en-GB" sz="1400" noProof="0" dirty="0">
                <a:solidFill>
                  <a:srgbClr val="333333"/>
                </a:solidFill>
              </a:rPr>
              <a:t>End-to-end supply chain integration
Real-time financial consolidation
Global master data governance</a:t>
            </a:r>
          </a:p>
        </p:txBody>
      </p:sp>
      <p:sp>
        <p:nvSpPr>
          <p:cNvPr id="10" name="Rectangle 9">
            <a:extLst>
              <a:ext uri="{FF2B5EF4-FFF2-40B4-BE49-F238E27FC236}">
                <a16:creationId xmlns:a16="http://schemas.microsoft.com/office/drawing/2014/main" id="{3FAA7E26-0835-4CFD-991D-AB5B1F46506C}"/>
              </a:ext>
            </a:extLst>
          </p:cNvPr>
          <p:cNvSpPr/>
          <p:nvPr/>
        </p:nvSpPr>
        <p:spPr>
          <a:xfrm>
            <a:off x="1905000" y="4064000"/>
            <a:ext cx="4445000" cy="2159000"/>
          </a:xfrm>
          <a:prstGeom prst="rect">
            <a:avLst/>
          </a:prstGeom>
          <a:solidFill>
            <a:srgbClr val="FFF8E1"/>
          </a:solidFill>
          <a:ln w="19050" cap="flat" cmpd="sng" algn="ctr">
            <a:solidFill>
              <a:srgbClr val="FFA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11" name="TextBox 10">
            <a:extLst>
              <a:ext uri="{FF2B5EF4-FFF2-40B4-BE49-F238E27FC236}">
                <a16:creationId xmlns:a16="http://schemas.microsoft.com/office/drawing/2014/main" id="{6AD84964-224B-4711-ADEE-CF1B7CA6AB33}"/>
              </a:ext>
            </a:extLst>
          </p:cNvPr>
          <p:cNvSpPr txBox="1"/>
          <p:nvPr/>
        </p:nvSpPr>
        <p:spPr>
          <a:xfrm>
            <a:off x="2032000" y="4165600"/>
            <a:ext cx="2794000" cy="571500"/>
          </a:xfrm>
          <a:prstGeom prst="rect">
            <a:avLst/>
          </a:prstGeom>
          <a:noFill/>
        </p:spPr>
        <p:txBody>
          <a:bodyPr vertOverflow="overflow" vert="horz" wrap="square" rtlCol="0" anchor="t">
            <a:noAutofit/>
          </a:bodyPr>
          <a:lstStyle/>
          <a:p>
            <a:pPr algn="l"/>
            <a:r>
              <a:rPr lang="en-GB" sz="1600" b="1" noProof="0" dirty="0">
                <a:solidFill>
                  <a:srgbClr val="E65100"/>
                </a:solidFill>
              </a:rPr>
              <a:t>FILL-INS
Do If Capacity Allows</a:t>
            </a:r>
          </a:p>
        </p:txBody>
      </p:sp>
      <p:sp>
        <p:nvSpPr>
          <p:cNvPr id="12" name="TextBox 11">
            <a:extLst>
              <a:ext uri="{FF2B5EF4-FFF2-40B4-BE49-F238E27FC236}">
                <a16:creationId xmlns:a16="http://schemas.microsoft.com/office/drawing/2014/main" id="{5578C4D3-5CD1-4801-B1BA-4A918B69D3B5}"/>
              </a:ext>
            </a:extLst>
          </p:cNvPr>
          <p:cNvSpPr txBox="1"/>
          <p:nvPr/>
        </p:nvSpPr>
        <p:spPr>
          <a:xfrm>
            <a:off x="2032000" y="4826000"/>
            <a:ext cx="4127500" cy="1016000"/>
          </a:xfrm>
          <a:prstGeom prst="rect">
            <a:avLst/>
          </a:prstGeom>
          <a:noFill/>
        </p:spPr>
        <p:txBody>
          <a:bodyPr vertOverflow="overflow" vert="horz" wrap="square" rtlCol="0" anchor="t">
            <a:noAutofit/>
          </a:bodyPr>
          <a:lstStyle/>
          <a:p>
            <a:pPr algn="l"/>
            <a:r>
              <a:rPr lang="en-GB" sz="1400" noProof="0" dirty="0">
                <a:solidFill>
                  <a:srgbClr val="333333"/>
                </a:solidFill>
              </a:rPr>
              <a:t>Department-specific custom reports
Legacy data archival tools</a:t>
            </a:r>
          </a:p>
        </p:txBody>
      </p:sp>
      <p:sp>
        <p:nvSpPr>
          <p:cNvPr id="13" name="Rectangle 12">
            <a:extLst>
              <a:ext uri="{FF2B5EF4-FFF2-40B4-BE49-F238E27FC236}">
                <a16:creationId xmlns:a16="http://schemas.microsoft.com/office/drawing/2014/main" id="{260F2BF3-A221-4AB3-BEDB-8287C8E67A79}"/>
              </a:ext>
            </a:extLst>
          </p:cNvPr>
          <p:cNvSpPr/>
          <p:nvPr/>
        </p:nvSpPr>
        <p:spPr>
          <a:xfrm>
            <a:off x="6477000" y="4064000"/>
            <a:ext cx="4445000" cy="2159000"/>
          </a:xfrm>
          <a:prstGeom prst="rect">
            <a:avLst/>
          </a:prstGeom>
          <a:solidFill>
            <a:srgbClr val="FFEBEE"/>
          </a:solidFill>
          <a:ln w="19050" cap="flat" cmpd="sng" algn="ctr">
            <a:solidFill>
              <a:srgbClr val="D32F2F"/>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14" name="TextBox 13">
            <a:extLst>
              <a:ext uri="{FF2B5EF4-FFF2-40B4-BE49-F238E27FC236}">
                <a16:creationId xmlns:a16="http://schemas.microsoft.com/office/drawing/2014/main" id="{D9D70631-DC33-414D-AAA6-C9FF65F280F0}"/>
              </a:ext>
            </a:extLst>
          </p:cNvPr>
          <p:cNvSpPr txBox="1"/>
          <p:nvPr/>
        </p:nvSpPr>
        <p:spPr>
          <a:xfrm>
            <a:off x="6604000" y="4165600"/>
            <a:ext cx="2794000" cy="571500"/>
          </a:xfrm>
          <a:prstGeom prst="rect">
            <a:avLst/>
          </a:prstGeom>
          <a:noFill/>
        </p:spPr>
        <p:txBody>
          <a:bodyPr vertOverflow="overflow" vert="horz" wrap="square" rtlCol="0" anchor="t">
            <a:noAutofit/>
          </a:bodyPr>
          <a:lstStyle/>
          <a:p>
            <a:pPr algn="l"/>
            <a:r>
              <a:rPr lang="en-GB" sz="1600" b="1" noProof="0" dirty="0">
                <a:solidFill>
                  <a:srgbClr val="C62828"/>
                </a:solidFill>
              </a:rPr>
              <a:t>DEPRIORITISE
Park or Eliminate</a:t>
            </a:r>
          </a:p>
        </p:txBody>
      </p:sp>
      <p:sp>
        <p:nvSpPr>
          <p:cNvPr id="15" name="TextBox 14">
            <a:extLst>
              <a:ext uri="{FF2B5EF4-FFF2-40B4-BE49-F238E27FC236}">
                <a16:creationId xmlns:a16="http://schemas.microsoft.com/office/drawing/2014/main" id="{BD5729F8-CA6A-411F-89EE-2B6DFCF961A4}"/>
              </a:ext>
            </a:extLst>
          </p:cNvPr>
          <p:cNvSpPr txBox="1"/>
          <p:nvPr/>
        </p:nvSpPr>
        <p:spPr>
          <a:xfrm>
            <a:off x="6604000" y="4826000"/>
            <a:ext cx="4127500" cy="1016000"/>
          </a:xfrm>
          <a:prstGeom prst="rect">
            <a:avLst/>
          </a:prstGeom>
          <a:noFill/>
        </p:spPr>
        <p:txBody>
          <a:bodyPr vertOverflow="overflow" vert="horz" wrap="square" rtlCol="0" anchor="t">
            <a:noAutofit/>
          </a:bodyPr>
          <a:lstStyle/>
          <a:p>
            <a:pPr algn="l"/>
            <a:r>
              <a:rPr lang="en-GB" sz="1400" noProof="0" dirty="0">
                <a:solidFill>
                  <a:srgbClr val="333333"/>
                </a:solidFill>
              </a:rPr>
              <a:t>Highly custom niche workflows
Non-strategic regional variants</a:t>
            </a:r>
          </a:p>
        </p:txBody>
      </p:sp>
      <p:sp>
        <p:nvSpPr>
          <p:cNvPr id="16" name="TextBox 15">
            <a:extLst>
              <a:ext uri="{FF2B5EF4-FFF2-40B4-BE49-F238E27FC236}">
                <a16:creationId xmlns:a16="http://schemas.microsoft.com/office/drawing/2014/main" id="{9F7D9BF6-4143-4D7B-A9B9-8018AF825FD7}"/>
              </a:ext>
            </a:extLst>
          </p:cNvPr>
          <p:cNvSpPr txBox="1"/>
          <p:nvPr/>
        </p:nvSpPr>
        <p:spPr>
          <a:xfrm rot="16200000">
            <a:off x="698500" y="3175000"/>
            <a:ext cx="1016000" cy="381000"/>
          </a:xfrm>
          <a:prstGeom prst="rect">
            <a:avLst/>
          </a:prstGeom>
          <a:noFill/>
        </p:spPr>
        <p:txBody>
          <a:bodyPr vertOverflow="overflow" vert="horz" wrap="square" rtlCol="0" anchor="t">
            <a:noAutofit/>
          </a:bodyPr>
          <a:lstStyle/>
          <a:p>
            <a:pPr algn="l"/>
            <a:r>
              <a:rPr lang="en-GB" sz="1400" b="1" noProof="0" dirty="0">
                <a:solidFill>
                  <a:srgbClr val="1E2761"/>
                </a:solidFill>
              </a:rPr>
              <a:t>BUSINESS VALUE</a:t>
            </a:r>
          </a:p>
        </p:txBody>
      </p:sp>
      <p:sp>
        <p:nvSpPr>
          <p:cNvPr id="17" name="TextBox 16">
            <a:extLst>
              <a:ext uri="{FF2B5EF4-FFF2-40B4-BE49-F238E27FC236}">
                <a16:creationId xmlns:a16="http://schemas.microsoft.com/office/drawing/2014/main" id="{9D7FD810-56D0-42C8-B991-1E3003DCC4B0}"/>
              </a:ext>
            </a:extLst>
          </p:cNvPr>
          <p:cNvSpPr txBox="1"/>
          <p:nvPr/>
        </p:nvSpPr>
        <p:spPr>
          <a:xfrm>
            <a:off x="1206500" y="1778000"/>
            <a:ext cx="635000" cy="317500"/>
          </a:xfrm>
          <a:prstGeom prst="rect">
            <a:avLst/>
          </a:prstGeom>
          <a:noFill/>
        </p:spPr>
        <p:txBody>
          <a:bodyPr vertOverflow="overflow" vert="horz" wrap="square" rtlCol="0" anchor="t">
            <a:noAutofit/>
          </a:bodyPr>
          <a:lstStyle/>
          <a:p>
            <a:pPr algn="l"/>
            <a:r>
              <a:rPr lang="en-GB" sz="1400" noProof="0" dirty="0">
                <a:solidFill>
                  <a:srgbClr val="666666"/>
                </a:solidFill>
              </a:rPr>
              <a:t>High</a:t>
            </a:r>
          </a:p>
        </p:txBody>
      </p:sp>
      <p:sp>
        <p:nvSpPr>
          <p:cNvPr id="18" name="TextBox 17">
            <a:extLst>
              <a:ext uri="{FF2B5EF4-FFF2-40B4-BE49-F238E27FC236}">
                <a16:creationId xmlns:a16="http://schemas.microsoft.com/office/drawing/2014/main" id="{C52751D8-6570-49AB-86CE-2CA6A20E8495}"/>
              </a:ext>
            </a:extLst>
          </p:cNvPr>
          <p:cNvSpPr txBox="1"/>
          <p:nvPr/>
        </p:nvSpPr>
        <p:spPr>
          <a:xfrm>
            <a:off x="1206500" y="4064000"/>
            <a:ext cx="635000" cy="317500"/>
          </a:xfrm>
          <a:prstGeom prst="rect">
            <a:avLst/>
          </a:prstGeom>
          <a:noFill/>
        </p:spPr>
        <p:txBody>
          <a:bodyPr vertOverflow="overflow" vert="horz" wrap="square" rtlCol="0" anchor="t">
            <a:noAutofit/>
          </a:bodyPr>
          <a:lstStyle/>
          <a:p>
            <a:pPr algn="l"/>
            <a:r>
              <a:rPr lang="en-GB" sz="1400" noProof="0" dirty="0">
                <a:solidFill>
                  <a:srgbClr val="666666"/>
                </a:solidFill>
              </a:rPr>
              <a:t>Low</a:t>
            </a:r>
          </a:p>
        </p:txBody>
      </p:sp>
      <p:sp>
        <p:nvSpPr>
          <p:cNvPr id="19" name="TextBox 18">
            <a:extLst>
              <a:ext uri="{FF2B5EF4-FFF2-40B4-BE49-F238E27FC236}">
                <a16:creationId xmlns:a16="http://schemas.microsoft.com/office/drawing/2014/main" id="{84AB2D87-5429-4936-989B-B92A093D46A3}"/>
              </a:ext>
            </a:extLst>
          </p:cNvPr>
          <p:cNvSpPr txBox="1"/>
          <p:nvPr/>
        </p:nvSpPr>
        <p:spPr>
          <a:xfrm>
            <a:off x="4191000" y="6311900"/>
            <a:ext cx="3810000" cy="317500"/>
          </a:xfrm>
          <a:prstGeom prst="rect">
            <a:avLst/>
          </a:prstGeom>
          <a:noFill/>
        </p:spPr>
        <p:txBody>
          <a:bodyPr vertOverflow="overflow" vert="horz" wrap="square" rtlCol="0" anchor="t">
            <a:noAutofit/>
          </a:bodyPr>
          <a:lstStyle/>
          <a:p>
            <a:pPr algn="l"/>
            <a:r>
              <a:rPr lang="en-GB" sz="1400" b="1" noProof="0" dirty="0">
                <a:solidFill>
                  <a:srgbClr val="1E2761"/>
                </a:solidFill>
              </a:rPr>
              <a:t>IMPLEMENTATION COMPLEXITY</a:t>
            </a:r>
          </a:p>
        </p:txBody>
      </p:sp>
      <p:sp>
        <p:nvSpPr>
          <p:cNvPr id="20" name="TextBox 19">
            <a:extLst>
              <a:ext uri="{FF2B5EF4-FFF2-40B4-BE49-F238E27FC236}">
                <a16:creationId xmlns:a16="http://schemas.microsoft.com/office/drawing/2014/main" id="{5B974E0C-36D0-4945-928A-F926BB5DB198}"/>
              </a:ext>
            </a:extLst>
          </p:cNvPr>
          <p:cNvSpPr txBox="1"/>
          <p:nvPr/>
        </p:nvSpPr>
        <p:spPr>
          <a:xfrm>
            <a:off x="3810000" y="6311900"/>
            <a:ext cx="635000" cy="317500"/>
          </a:xfrm>
          <a:prstGeom prst="rect">
            <a:avLst/>
          </a:prstGeom>
          <a:noFill/>
        </p:spPr>
        <p:txBody>
          <a:bodyPr vertOverflow="overflow" vert="horz" wrap="square" rtlCol="0" anchor="t">
            <a:noAutofit/>
          </a:bodyPr>
          <a:lstStyle/>
          <a:p>
            <a:pPr algn="l"/>
            <a:r>
              <a:rPr lang="en-GB" sz="1400" noProof="0" dirty="0">
                <a:solidFill>
                  <a:srgbClr val="666666"/>
                </a:solidFill>
              </a:rPr>
              <a:t>Low</a:t>
            </a:r>
          </a:p>
        </p:txBody>
      </p:sp>
      <p:sp>
        <p:nvSpPr>
          <p:cNvPr id="21" name="TextBox 20">
            <a:extLst>
              <a:ext uri="{FF2B5EF4-FFF2-40B4-BE49-F238E27FC236}">
                <a16:creationId xmlns:a16="http://schemas.microsoft.com/office/drawing/2014/main" id="{3EE615B7-B1DE-4F68-991C-77A768E5BA44}"/>
              </a:ext>
            </a:extLst>
          </p:cNvPr>
          <p:cNvSpPr txBox="1"/>
          <p:nvPr/>
        </p:nvSpPr>
        <p:spPr>
          <a:xfrm>
            <a:off x="10414000" y="6311900"/>
            <a:ext cx="635000" cy="317500"/>
          </a:xfrm>
          <a:prstGeom prst="rect">
            <a:avLst/>
          </a:prstGeom>
          <a:noFill/>
        </p:spPr>
        <p:txBody>
          <a:bodyPr vertOverflow="overflow" vert="horz" wrap="square" rtlCol="0" anchor="t">
            <a:noAutofit/>
          </a:bodyPr>
          <a:lstStyle/>
          <a:p>
            <a:pPr algn="l"/>
            <a:r>
              <a:rPr lang="en-GB" sz="1400" noProof="0" dirty="0">
                <a:solidFill>
                  <a:srgbClr val="666666"/>
                </a:solidFill>
              </a:rPr>
              <a:t>High</a:t>
            </a:r>
          </a:p>
        </p:txBody>
      </p:sp>
      <p:sp>
        <p:nvSpPr>
          <p:cNvPr id="23" name="TextBox 22">
            <a:extLst>
              <a:ext uri="{FF2B5EF4-FFF2-40B4-BE49-F238E27FC236}">
                <a16:creationId xmlns:a16="http://schemas.microsoft.com/office/drawing/2014/main" id="{70CF7F11-E536-4841-81E8-C2573724636D}"/>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4</a:t>
            </a:r>
          </a:p>
        </p:txBody>
      </p:sp>
      <p:sp>
        <p:nvSpPr>
          <p:cNvPr id="24" name="Rectangle 23">
            <a:extLst>
              <a:ext uri="{FF2B5EF4-FFF2-40B4-BE49-F238E27FC236}">
                <a16:creationId xmlns:a16="http://schemas.microsoft.com/office/drawing/2014/main" id="{F196356A-3B3E-4EAC-B063-57A243E95C78}"/>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2427974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6F26C-3F37-4C66-BF90-81F4080CD2A8}"/>
              </a:ext>
            </a:extLst>
          </p:cNvPr>
          <p:cNvSpPr txBox="1"/>
          <p:nvPr/>
        </p:nvSpPr>
        <p:spPr>
          <a:xfrm>
            <a:off x="609600" y="254000"/>
            <a:ext cx="10972800" cy="635000"/>
          </a:xfrm>
          <a:prstGeom prst="rect">
            <a:avLst/>
          </a:prstGeom>
          <a:noFill/>
        </p:spPr>
        <p:txBody>
          <a:bodyPr vertOverflow="overflow" vert="horz" wrap="square" rtlCol="0" anchor="t">
            <a:noAutofit/>
          </a:bodyPr>
          <a:lstStyle/>
          <a:p>
            <a:pPr algn="l"/>
            <a:r>
              <a:rPr lang="en-GB" sz="2800" b="1" noProof="0" dirty="0">
                <a:solidFill>
                  <a:srgbClr val="1E2761"/>
                </a:solidFill>
              </a:rPr>
              <a:t>Phase 5: Benefits Realisation Workshop</a:t>
            </a:r>
          </a:p>
        </p:txBody>
      </p:sp>
      <p:sp>
        <p:nvSpPr>
          <p:cNvPr id="3" name="TextBox 2">
            <a:extLst>
              <a:ext uri="{FF2B5EF4-FFF2-40B4-BE49-F238E27FC236}">
                <a16:creationId xmlns:a16="http://schemas.microsoft.com/office/drawing/2014/main" id="{AD7569D5-06F2-4810-A1E3-8A82E4F89C35}"/>
              </a:ext>
            </a:extLst>
          </p:cNvPr>
          <p:cNvSpPr txBox="1"/>
          <p:nvPr/>
        </p:nvSpPr>
        <p:spPr>
          <a:xfrm>
            <a:off x="609600" y="914400"/>
            <a:ext cx="10972800" cy="355600"/>
          </a:xfrm>
          <a:prstGeom prst="rect">
            <a:avLst/>
          </a:prstGeom>
          <a:noFill/>
        </p:spPr>
        <p:txBody>
          <a:bodyPr vertOverflow="overflow" vert="horz" wrap="square" rtlCol="0" anchor="t">
            <a:noAutofit/>
          </a:bodyPr>
          <a:lstStyle/>
          <a:p>
            <a:pPr algn="l"/>
            <a:r>
              <a:rPr lang="en-GB" sz="1400" i="1" noProof="0" dirty="0">
                <a:solidFill>
                  <a:srgbClr val="666666"/>
                </a:solidFill>
                <a:latin typeface="Aptos"/>
              </a:rPr>
              <a:t>Quarterly workshop to track, validate, and course-correct benefits realisation</a:t>
            </a:r>
          </a:p>
        </p:txBody>
      </p:sp>
      <p:sp>
        <p:nvSpPr>
          <p:cNvPr id="4" name="Rectangle 3">
            <a:extLst>
              <a:ext uri="{FF2B5EF4-FFF2-40B4-BE49-F238E27FC236}">
                <a16:creationId xmlns:a16="http://schemas.microsoft.com/office/drawing/2014/main" id="{9F6A7C93-E62C-4FC8-89A2-AB28526788B3}"/>
              </a:ext>
            </a:extLst>
          </p:cNvPr>
          <p:cNvSpPr/>
          <p:nvPr/>
        </p:nvSpPr>
        <p:spPr>
          <a:xfrm>
            <a:off x="609600" y="1371600"/>
            <a:ext cx="10972800" cy="444500"/>
          </a:xfrm>
          <a:prstGeom prst="rect">
            <a:avLst/>
          </a:prstGeom>
          <a:solidFill>
            <a:srgbClr val="1E2761"/>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5" name="TextBox 4">
            <a:extLst>
              <a:ext uri="{FF2B5EF4-FFF2-40B4-BE49-F238E27FC236}">
                <a16:creationId xmlns:a16="http://schemas.microsoft.com/office/drawing/2014/main" id="{A817BC49-DC7F-4556-8EB3-C9D3D44D5228}"/>
              </a:ext>
            </a:extLst>
          </p:cNvPr>
          <p:cNvSpPr txBox="1"/>
          <p:nvPr/>
        </p:nvSpPr>
        <p:spPr>
          <a:xfrm>
            <a:off x="736600" y="1397000"/>
            <a:ext cx="10718800" cy="381000"/>
          </a:xfrm>
          <a:prstGeom prst="rect">
            <a:avLst/>
          </a:prstGeom>
          <a:noFill/>
        </p:spPr>
        <p:txBody>
          <a:bodyPr vertOverflow="overflow" vert="horz" wrap="square" rtlCol="0" anchor="ctr" anchorCtr="0">
            <a:noAutofit/>
          </a:bodyPr>
          <a:lstStyle/>
          <a:p>
            <a:pPr algn="l"/>
            <a:r>
              <a:rPr lang="en-GB" sz="1400" b="1" noProof="0" dirty="0">
                <a:solidFill>
                  <a:srgbClr val="FFFFFF"/>
                </a:solidFill>
              </a:rPr>
              <a:t>Workshop Agenda  |  Duration: 2 hours  |  Frequency: Quarterly  |  Attendees: Steering Committee + Benefit Owners</a:t>
            </a:r>
          </a:p>
        </p:txBody>
      </p:sp>
      <p:graphicFrame>
        <p:nvGraphicFramePr>
          <p:cNvPr id="7" name="Table 6">
            <a:extLst>
              <a:ext uri="{FF2B5EF4-FFF2-40B4-BE49-F238E27FC236}">
                <a16:creationId xmlns:a16="http://schemas.microsoft.com/office/drawing/2014/main" id="{7441DB53-4BCF-4D36-AC4E-BAFD2A68462F}"/>
              </a:ext>
            </a:extLst>
          </p:cNvPr>
          <p:cNvGraphicFramePr>
            <a:graphicFrameLocks noGrp="1"/>
          </p:cNvGraphicFramePr>
          <p:nvPr/>
        </p:nvGraphicFramePr>
        <p:xfrm>
          <a:off x="609600" y="1930400"/>
          <a:ext cx="10972800" cy="3175002"/>
        </p:xfrm>
        <a:graphic>
          <a:graphicData uri="http://schemas.openxmlformats.org/drawingml/2006/table">
            <a:tbl>
              <a:tblPr firstRow="1" bandRow="1">
                <a:tableStyleId>{5C22544A-7EE6-4342-B048-85BDC9FD1C3A}</a:tableStyleId>
              </a:tblPr>
              <a:tblGrid>
                <a:gridCol w="1270000">
                  <a:extLst>
                    <a:ext uri="{9D8B030D-6E8A-4147-A177-3AD203B41FA5}">
                      <a16:colId xmlns:a16="http://schemas.microsoft.com/office/drawing/2014/main" val="2521106920"/>
                    </a:ext>
                  </a:extLst>
                </a:gridCol>
                <a:gridCol w="6654800">
                  <a:extLst>
                    <a:ext uri="{9D8B030D-6E8A-4147-A177-3AD203B41FA5}">
                      <a16:colId xmlns:a16="http://schemas.microsoft.com/office/drawing/2014/main" val="1836633826"/>
                    </a:ext>
                  </a:extLst>
                </a:gridCol>
                <a:gridCol w="3048000">
                  <a:extLst>
                    <a:ext uri="{9D8B030D-6E8A-4147-A177-3AD203B41FA5}">
                      <a16:colId xmlns:a16="http://schemas.microsoft.com/office/drawing/2014/main" val="1897430267"/>
                    </a:ext>
                  </a:extLst>
                </a:gridCol>
              </a:tblGrid>
              <a:tr h="529167">
                <a:tc>
                  <a:txBody>
                    <a:bodyPr/>
                    <a:lstStyle/>
                    <a:p>
                      <a:pPr algn="ctr"/>
                      <a:r>
                        <a:rPr lang="en-GB" sz="1000" b="1" noProof="0" dirty="0">
                          <a:solidFill>
                            <a:srgbClr val="FFFFFF"/>
                          </a:solidFill>
                          <a:latin typeface="Calibri"/>
                          <a:ea typeface="Calibri"/>
                          <a:cs typeface="Calibri"/>
                        </a:rPr>
                        <a:t>Time</a:t>
                      </a:r>
                    </a:p>
                  </a:txBody>
                  <a:tcPr>
                    <a:solidFill>
                      <a:srgbClr val="2E86C1"/>
                    </a:solidFill>
                  </a:tcPr>
                </a:tc>
                <a:tc>
                  <a:txBody>
                    <a:bodyPr/>
                    <a:lstStyle/>
                    <a:p>
                      <a:pPr algn="ctr"/>
                      <a:r>
                        <a:rPr lang="en-GB" sz="1000" b="1" noProof="0" dirty="0">
                          <a:solidFill>
                            <a:srgbClr val="FFFFFF"/>
                          </a:solidFill>
                          <a:latin typeface="Calibri"/>
                          <a:ea typeface="Calibri"/>
                          <a:cs typeface="Calibri"/>
                        </a:rPr>
                        <a:t>Activity</a:t>
                      </a:r>
                    </a:p>
                  </a:txBody>
                  <a:tcPr>
                    <a:solidFill>
                      <a:srgbClr val="2E86C1"/>
                    </a:solidFill>
                  </a:tcPr>
                </a:tc>
                <a:tc>
                  <a:txBody>
                    <a:bodyPr/>
                    <a:lstStyle/>
                    <a:p>
                      <a:pPr algn="ctr"/>
                      <a:r>
                        <a:rPr lang="en-GB" sz="1000" b="1" noProof="0" dirty="0">
                          <a:solidFill>
                            <a:srgbClr val="FFFFFF"/>
                          </a:solidFill>
                          <a:latin typeface="Calibri"/>
                          <a:ea typeface="Calibri"/>
                          <a:cs typeface="Calibri"/>
                        </a:rPr>
                        <a:t>Owner</a:t>
                      </a:r>
                    </a:p>
                  </a:txBody>
                  <a:tcPr>
                    <a:solidFill>
                      <a:srgbClr val="2E86C1"/>
                    </a:solidFill>
                  </a:tcPr>
                </a:tc>
                <a:extLst>
                  <a:ext uri="{0D108BD9-81ED-4DB2-BD59-A6C34878D82A}">
                    <a16:rowId xmlns:a16="http://schemas.microsoft.com/office/drawing/2014/main" val="4117059882"/>
                  </a:ext>
                </a:extLst>
              </a:tr>
              <a:tr h="529167">
                <a:tc>
                  <a:txBody>
                    <a:bodyPr/>
                    <a:lstStyle/>
                    <a:p>
                      <a:pPr algn="ctr"/>
                      <a:r>
                        <a:rPr lang="en-GB" sz="1000" b="0" noProof="0" dirty="0">
                          <a:solidFill>
                            <a:srgbClr val="2C3E50"/>
                          </a:solidFill>
                          <a:latin typeface="Calibri"/>
                          <a:ea typeface="Calibri"/>
                          <a:cs typeface="Calibri"/>
                        </a:rPr>
                        <a:t>25 min</a:t>
                      </a:r>
                    </a:p>
                  </a:txBody>
                  <a:tcPr>
                    <a:solidFill>
                      <a:srgbClr val="FFFFFF"/>
                    </a:solidFill>
                  </a:tcPr>
                </a:tc>
                <a:tc>
                  <a:txBody>
                    <a:bodyPr/>
                    <a:lstStyle/>
                    <a:p>
                      <a:r>
                        <a:rPr lang="en-GB" sz="1000" b="0" noProof="0" dirty="0">
                          <a:solidFill>
                            <a:srgbClr val="2C3E50"/>
                          </a:solidFill>
                          <a:latin typeface="Calibri"/>
                          <a:ea typeface="Calibri"/>
                          <a:cs typeface="Calibri"/>
                        </a:rPr>
                        <a:t>Review KPI dashboard against agreed baselines and targets</a:t>
                      </a:r>
                    </a:p>
                  </a:txBody>
                  <a:tcPr>
                    <a:solidFill>
                      <a:srgbClr val="FFFFFF"/>
                    </a:solidFill>
                  </a:tcPr>
                </a:tc>
                <a:tc>
                  <a:txBody>
                    <a:bodyPr/>
                    <a:lstStyle/>
                    <a:p>
                      <a:r>
                        <a:rPr lang="en-GB" sz="1000" b="0" noProof="0" dirty="0">
                          <a:solidFill>
                            <a:srgbClr val="2C3E50"/>
                          </a:solidFill>
                          <a:latin typeface="Calibri"/>
                          <a:ea typeface="Calibri"/>
                          <a:cs typeface="Calibri"/>
                        </a:rPr>
                        <a:t>Business Architect</a:t>
                      </a:r>
                    </a:p>
                  </a:txBody>
                  <a:tcPr>
                    <a:solidFill>
                      <a:srgbClr val="FFFFFF"/>
                    </a:solidFill>
                  </a:tcPr>
                </a:tc>
                <a:extLst>
                  <a:ext uri="{0D108BD9-81ED-4DB2-BD59-A6C34878D82A}">
                    <a16:rowId xmlns:a16="http://schemas.microsoft.com/office/drawing/2014/main" val="1179493961"/>
                  </a:ext>
                </a:extLst>
              </a:tr>
              <a:tr h="529167">
                <a:tc>
                  <a:txBody>
                    <a:bodyPr/>
                    <a:lstStyle/>
                    <a:p>
                      <a:pPr algn="ctr"/>
                      <a:r>
                        <a:rPr lang="en-GB" sz="1000" b="0" noProof="0" dirty="0">
                          <a:solidFill>
                            <a:srgbClr val="2C3E50"/>
                          </a:solidFill>
                          <a:latin typeface="Calibri"/>
                          <a:ea typeface="Calibri"/>
                          <a:cs typeface="Calibri"/>
                        </a:rPr>
                        <a:t>25 min</a:t>
                      </a:r>
                    </a:p>
                  </a:txBody>
                  <a:tcPr>
                    <a:solidFill>
                      <a:srgbClr val="F8F9FA"/>
                    </a:solidFill>
                  </a:tcPr>
                </a:tc>
                <a:tc>
                  <a:txBody>
                    <a:bodyPr/>
                    <a:lstStyle/>
                    <a:p>
                      <a:r>
                        <a:rPr lang="en-GB" sz="1000" b="0" noProof="0" dirty="0">
                          <a:solidFill>
                            <a:srgbClr val="2C3E50"/>
                          </a:solidFill>
                          <a:latin typeface="Calibri"/>
                          <a:ea typeface="Calibri"/>
                          <a:cs typeface="Calibri"/>
                        </a:rPr>
                        <a:t>Benefit owners report progress, blockers, and corrective actions</a:t>
                      </a:r>
                    </a:p>
                  </a:txBody>
                  <a:tcPr>
                    <a:solidFill>
                      <a:srgbClr val="F8F9FA"/>
                    </a:solidFill>
                  </a:tcPr>
                </a:tc>
                <a:tc>
                  <a:txBody>
                    <a:bodyPr/>
                    <a:lstStyle/>
                    <a:p>
                      <a:r>
                        <a:rPr lang="en-GB" sz="1000" b="0" noProof="0" dirty="0">
                          <a:solidFill>
                            <a:srgbClr val="2C3E50"/>
                          </a:solidFill>
                          <a:latin typeface="Calibri"/>
                          <a:ea typeface="Calibri"/>
                          <a:cs typeface="Calibri"/>
                        </a:rPr>
                        <a:t>Benefit Owners</a:t>
                      </a:r>
                    </a:p>
                  </a:txBody>
                  <a:tcPr>
                    <a:solidFill>
                      <a:srgbClr val="F8F9FA"/>
                    </a:solidFill>
                  </a:tcPr>
                </a:tc>
                <a:extLst>
                  <a:ext uri="{0D108BD9-81ED-4DB2-BD59-A6C34878D82A}">
                    <a16:rowId xmlns:a16="http://schemas.microsoft.com/office/drawing/2014/main" val="2620276522"/>
                  </a:ext>
                </a:extLst>
              </a:tr>
              <a:tr h="529167">
                <a:tc>
                  <a:txBody>
                    <a:bodyPr/>
                    <a:lstStyle/>
                    <a:p>
                      <a:pPr algn="ctr"/>
                      <a:r>
                        <a:rPr lang="en-GB" sz="1000" b="0" noProof="0" dirty="0">
                          <a:solidFill>
                            <a:srgbClr val="2C3E50"/>
                          </a:solidFill>
                          <a:latin typeface="Calibri"/>
                          <a:ea typeface="Calibri"/>
                          <a:cs typeface="Calibri"/>
                        </a:rPr>
                        <a:t>25 min</a:t>
                      </a:r>
                    </a:p>
                  </a:txBody>
                  <a:tcPr>
                    <a:solidFill>
                      <a:srgbClr val="FFFFFF"/>
                    </a:solidFill>
                  </a:tcPr>
                </a:tc>
                <a:tc>
                  <a:txBody>
                    <a:bodyPr/>
                    <a:lstStyle/>
                    <a:p>
                      <a:r>
                        <a:rPr lang="en-GB" sz="1000" b="0" noProof="0" dirty="0">
                          <a:solidFill>
                            <a:srgbClr val="2C3E50"/>
                          </a:solidFill>
                          <a:latin typeface="Calibri"/>
                          <a:ea typeface="Calibri"/>
                          <a:cs typeface="Calibri"/>
                        </a:rPr>
                        <a:t>Validate realised vs forecast benefits; update tracker</a:t>
                      </a:r>
                    </a:p>
                  </a:txBody>
                  <a:tcPr>
                    <a:solidFill>
                      <a:srgbClr val="FFFFFF"/>
                    </a:solidFill>
                  </a:tcPr>
                </a:tc>
                <a:tc>
                  <a:txBody>
                    <a:bodyPr/>
                    <a:lstStyle/>
                    <a:p>
                      <a:r>
                        <a:rPr lang="en-GB" sz="1000" b="0" noProof="0" dirty="0">
                          <a:solidFill>
                            <a:srgbClr val="2C3E50"/>
                          </a:solidFill>
                          <a:latin typeface="Calibri"/>
                          <a:ea typeface="Calibri"/>
                          <a:cs typeface="Calibri"/>
                        </a:rPr>
                        <a:t>Programme Manager</a:t>
                      </a:r>
                    </a:p>
                  </a:txBody>
                  <a:tcPr>
                    <a:solidFill>
                      <a:srgbClr val="FFFFFF"/>
                    </a:solidFill>
                  </a:tcPr>
                </a:tc>
                <a:extLst>
                  <a:ext uri="{0D108BD9-81ED-4DB2-BD59-A6C34878D82A}">
                    <a16:rowId xmlns:a16="http://schemas.microsoft.com/office/drawing/2014/main" val="710755665"/>
                  </a:ext>
                </a:extLst>
              </a:tr>
              <a:tr h="529167">
                <a:tc>
                  <a:txBody>
                    <a:bodyPr/>
                    <a:lstStyle/>
                    <a:p>
                      <a:pPr algn="ctr"/>
                      <a:r>
                        <a:rPr lang="en-GB" sz="1000" b="0" noProof="0" dirty="0">
                          <a:solidFill>
                            <a:srgbClr val="2C3E50"/>
                          </a:solidFill>
                          <a:latin typeface="Calibri"/>
                          <a:ea typeface="Calibri"/>
                          <a:cs typeface="Calibri"/>
                        </a:rPr>
                        <a:t>25 min</a:t>
                      </a:r>
                    </a:p>
                  </a:txBody>
                  <a:tcPr>
                    <a:solidFill>
                      <a:srgbClr val="F8F9FA"/>
                    </a:solidFill>
                  </a:tcPr>
                </a:tc>
                <a:tc>
                  <a:txBody>
                    <a:bodyPr/>
                    <a:lstStyle/>
                    <a:p>
                      <a:r>
                        <a:rPr lang="en-GB" sz="1000" b="0" noProof="0" dirty="0">
                          <a:solidFill>
                            <a:srgbClr val="2C3E50"/>
                          </a:solidFill>
                          <a:latin typeface="Calibri"/>
                          <a:ea typeface="Calibri"/>
                          <a:cs typeface="Calibri"/>
                        </a:rPr>
                        <a:t>Identify continuous improvement opportunities for next release</a:t>
                      </a:r>
                    </a:p>
                  </a:txBody>
                  <a:tcPr>
                    <a:solidFill>
                      <a:srgbClr val="F8F9FA"/>
                    </a:solidFill>
                  </a:tcPr>
                </a:tc>
                <a:tc>
                  <a:txBody>
                    <a:bodyPr/>
                    <a:lstStyle/>
                    <a:p>
                      <a:r>
                        <a:rPr lang="en-GB" sz="1000" b="0" noProof="0" dirty="0">
                          <a:solidFill>
                            <a:srgbClr val="2C3E50"/>
                          </a:solidFill>
                          <a:latin typeface="Calibri"/>
                          <a:ea typeface="Calibri"/>
                          <a:cs typeface="Calibri"/>
                        </a:rPr>
                        <a:t>All</a:t>
                      </a:r>
                    </a:p>
                  </a:txBody>
                  <a:tcPr>
                    <a:solidFill>
                      <a:srgbClr val="F8F9FA"/>
                    </a:solidFill>
                  </a:tcPr>
                </a:tc>
                <a:extLst>
                  <a:ext uri="{0D108BD9-81ED-4DB2-BD59-A6C34878D82A}">
                    <a16:rowId xmlns:a16="http://schemas.microsoft.com/office/drawing/2014/main" val="1103945355"/>
                  </a:ext>
                </a:extLst>
              </a:tr>
              <a:tr h="529167">
                <a:tc>
                  <a:txBody>
                    <a:bodyPr/>
                    <a:lstStyle/>
                    <a:p>
                      <a:pPr algn="ctr"/>
                      <a:r>
                        <a:rPr lang="en-GB" sz="1000" b="0" noProof="0" dirty="0">
                          <a:solidFill>
                            <a:srgbClr val="2C3E50"/>
                          </a:solidFill>
                          <a:latin typeface="Calibri"/>
                          <a:ea typeface="Calibri"/>
                          <a:cs typeface="Calibri"/>
                        </a:rPr>
                        <a:t>25 min</a:t>
                      </a:r>
                    </a:p>
                  </a:txBody>
                  <a:tcPr>
                    <a:solidFill>
                      <a:srgbClr val="FFFFFF"/>
                    </a:solidFill>
                  </a:tcPr>
                </a:tc>
                <a:tc>
                  <a:txBody>
                    <a:bodyPr/>
                    <a:lstStyle/>
                    <a:p>
                      <a:r>
                        <a:rPr lang="en-GB" sz="1000" b="0" noProof="0" dirty="0">
                          <a:solidFill>
                            <a:srgbClr val="2C3E50"/>
                          </a:solidFill>
                          <a:latin typeface="Calibri"/>
                          <a:ea typeface="Calibri"/>
                          <a:cs typeface="Calibri"/>
                        </a:rPr>
                        <a:t>Agree actions, escalations, and updated benefit forecasts</a:t>
                      </a:r>
                    </a:p>
                  </a:txBody>
                  <a:tcPr>
                    <a:solidFill>
                      <a:srgbClr val="FFFFFF"/>
                    </a:solidFill>
                  </a:tcPr>
                </a:tc>
                <a:tc>
                  <a:txBody>
                    <a:bodyPr/>
                    <a:lstStyle/>
                    <a:p>
                      <a:r>
                        <a:rPr lang="en-GB" sz="1000" b="0" noProof="0" dirty="0">
                          <a:solidFill>
                            <a:srgbClr val="2C3E50"/>
                          </a:solidFill>
                          <a:latin typeface="Calibri"/>
                          <a:ea typeface="Calibri"/>
                          <a:cs typeface="Calibri"/>
                        </a:rPr>
                        <a:t>Executive Sponsor</a:t>
                      </a:r>
                    </a:p>
                  </a:txBody>
                  <a:tcPr>
                    <a:solidFill>
                      <a:srgbClr val="FFFFFF"/>
                    </a:solidFill>
                  </a:tcPr>
                </a:tc>
                <a:extLst>
                  <a:ext uri="{0D108BD9-81ED-4DB2-BD59-A6C34878D82A}">
                    <a16:rowId xmlns:a16="http://schemas.microsoft.com/office/drawing/2014/main" val="1359368455"/>
                  </a:ext>
                </a:extLst>
              </a:tr>
            </a:tbl>
          </a:graphicData>
        </a:graphic>
      </p:graphicFrame>
      <p:sp>
        <p:nvSpPr>
          <p:cNvPr id="8" name="Rectangle: Rounded Corners 7">
            <a:extLst>
              <a:ext uri="{FF2B5EF4-FFF2-40B4-BE49-F238E27FC236}">
                <a16:creationId xmlns:a16="http://schemas.microsoft.com/office/drawing/2014/main" id="{33ACF13E-5FFC-4836-9E13-95FBC691123A}"/>
              </a:ext>
            </a:extLst>
          </p:cNvPr>
          <p:cNvSpPr/>
          <p:nvPr/>
        </p:nvSpPr>
        <p:spPr>
          <a:xfrm>
            <a:off x="609600" y="5334000"/>
            <a:ext cx="10972800" cy="635000"/>
          </a:xfrm>
          <a:prstGeom prst="roundRect">
            <a:avLst/>
          </a:prstGeom>
          <a:solidFill>
            <a:srgbClr val="FFF3E0"/>
          </a:solidFill>
          <a:ln w="19050" cap="flat" cmpd="sng" algn="ctr">
            <a:solidFill>
              <a:srgbClr val="FF6F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9" name="TextBox 8">
            <a:extLst>
              <a:ext uri="{FF2B5EF4-FFF2-40B4-BE49-F238E27FC236}">
                <a16:creationId xmlns:a16="http://schemas.microsoft.com/office/drawing/2014/main" id="{082D032B-4A66-440A-BCC9-CB69391341FB}"/>
              </a:ext>
            </a:extLst>
          </p:cNvPr>
          <p:cNvSpPr txBox="1"/>
          <p:nvPr/>
        </p:nvSpPr>
        <p:spPr>
          <a:xfrm>
            <a:off x="736600" y="5397500"/>
            <a:ext cx="10718800" cy="508000"/>
          </a:xfrm>
          <a:prstGeom prst="rect">
            <a:avLst/>
          </a:prstGeom>
          <a:noFill/>
        </p:spPr>
        <p:txBody>
          <a:bodyPr vertOverflow="overflow" vert="horz" wrap="square" rtlCol="0" anchor="ctr" anchorCtr="0">
            <a:noAutofit/>
          </a:bodyPr>
          <a:lstStyle/>
          <a:p>
            <a:pPr algn="l"/>
            <a:r>
              <a:rPr lang="en-GB" sz="1400" noProof="0" dirty="0">
                <a:solidFill>
                  <a:srgbClr val="333333"/>
                </a:solidFill>
              </a:rPr>
              <a:t>Key Output: Updated benefits tracker, KPI dashboard, continuous improvement log, escalation actions</a:t>
            </a:r>
          </a:p>
        </p:txBody>
      </p:sp>
      <p:sp>
        <p:nvSpPr>
          <p:cNvPr id="6" name="TextBox 5">
            <a:extLst>
              <a:ext uri="{FF2B5EF4-FFF2-40B4-BE49-F238E27FC236}">
                <a16:creationId xmlns:a16="http://schemas.microsoft.com/office/drawing/2014/main" id="{9130BAA7-6C54-4B04-AD55-0915351CB988}"/>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5</a:t>
            </a:r>
          </a:p>
        </p:txBody>
      </p:sp>
      <p:sp>
        <p:nvSpPr>
          <p:cNvPr id="11" name="Rectangle 10">
            <a:extLst>
              <a:ext uri="{FF2B5EF4-FFF2-40B4-BE49-F238E27FC236}">
                <a16:creationId xmlns:a16="http://schemas.microsoft.com/office/drawing/2014/main" id="{F72C3FC7-73E5-4D79-AA7C-F43C27F2E90F}"/>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906104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2E841A-CB02-4059-98E7-ABAC2EE887B0}"/>
              </a:ext>
            </a:extLst>
          </p:cNvPr>
          <p:cNvSpPr txBox="1"/>
          <p:nvPr/>
        </p:nvSpPr>
        <p:spPr>
          <a:xfrm>
            <a:off x="609600" y="254000"/>
            <a:ext cx="10972800" cy="635000"/>
          </a:xfrm>
          <a:prstGeom prst="rect">
            <a:avLst/>
          </a:prstGeom>
          <a:noFill/>
        </p:spPr>
        <p:txBody>
          <a:bodyPr vertOverflow="overflow" vert="horz" wrap="square" rtlCol="0" anchor="t">
            <a:noAutofit/>
          </a:bodyPr>
          <a:lstStyle/>
          <a:p>
            <a:pPr algn="l"/>
            <a:r>
              <a:rPr lang="en-GB" sz="2800" b="1" noProof="0" dirty="0">
                <a:solidFill>
                  <a:srgbClr val="1E2761"/>
                </a:solidFill>
              </a:rPr>
              <a:t>Phase 5: Benefit Owner Pre-Work Requirements</a:t>
            </a:r>
          </a:p>
        </p:txBody>
      </p:sp>
      <p:sp>
        <p:nvSpPr>
          <p:cNvPr id="3" name="TextBox 2">
            <a:extLst>
              <a:ext uri="{FF2B5EF4-FFF2-40B4-BE49-F238E27FC236}">
                <a16:creationId xmlns:a16="http://schemas.microsoft.com/office/drawing/2014/main" id="{8682A6CB-9659-4BC4-9407-0219452907B9}"/>
              </a:ext>
            </a:extLst>
          </p:cNvPr>
          <p:cNvSpPr txBox="1"/>
          <p:nvPr/>
        </p:nvSpPr>
        <p:spPr>
          <a:xfrm>
            <a:off x="609600" y="914400"/>
            <a:ext cx="10972800" cy="355600"/>
          </a:xfrm>
          <a:prstGeom prst="rect">
            <a:avLst/>
          </a:prstGeom>
          <a:noFill/>
        </p:spPr>
        <p:txBody>
          <a:bodyPr vertOverflow="overflow" vert="horz" wrap="square" rtlCol="0" anchor="t">
            <a:noAutofit/>
          </a:bodyPr>
          <a:lstStyle/>
          <a:p>
            <a:pPr algn="l"/>
            <a:r>
              <a:rPr lang="en-GB" sz="1400" i="1" noProof="0" dirty="0">
                <a:solidFill>
                  <a:srgbClr val="666666"/>
                </a:solidFill>
              </a:rPr>
              <a:t>To be completed 1 week before each Quarterly Benefits Review</a:t>
            </a:r>
          </a:p>
        </p:txBody>
      </p:sp>
      <p:graphicFrame>
        <p:nvGraphicFramePr>
          <p:cNvPr id="5" name="Table 4">
            <a:extLst>
              <a:ext uri="{FF2B5EF4-FFF2-40B4-BE49-F238E27FC236}">
                <a16:creationId xmlns:a16="http://schemas.microsoft.com/office/drawing/2014/main" id="{D4853FEA-D321-488E-871B-5353B9EDC116}"/>
              </a:ext>
            </a:extLst>
          </p:cNvPr>
          <p:cNvGraphicFramePr>
            <a:graphicFrameLocks noGrp="1"/>
          </p:cNvGraphicFramePr>
          <p:nvPr/>
        </p:nvGraphicFramePr>
        <p:xfrm>
          <a:off x="609600" y="1397000"/>
          <a:ext cx="10972800" cy="35560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1070279446"/>
                    </a:ext>
                  </a:extLst>
                </a:gridCol>
                <a:gridCol w="5892800">
                  <a:extLst>
                    <a:ext uri="{9D8B030D-6E8A-4147-A177-3AD203B41FA5}">
                      <a16:colId xmlns:a16="http://schemas.microsoft.com/office/drawing/2014/main" val="1101868480"/>
                    </a:ext>
                  </a:extLst>
                </a:gridCol>
                <a:gridCol w="2540000">
                  <a:extLst>
                    <a:ext uri="{9D8B030D-6E8A-4147-A177-3AD203B41FA5}">
                      <a16:colId xmlns:a16="http://schemas.microsoft.com/office/drawing/2014/main" val="987066596"/>
                    </a:ext>
                  </a:extLst>
                </a:gridCol>
              </a:tblGrid>
              <a:tr h="711200">
                <a:tc>
                  <a:txBody>
                    <a:bodyPr/>
                    <a:lstStyle/>
                    <a:p>
                      <a:pPr algn="ctr"/>
                      <a:r>
                        <a:rPr lang="en-GB" sz="1000" b="1" noProof="0" dirty="0">
                          <a:solidFill>
                            <a:srgbClr val="FFFFFF"/>
                          </a:solidFill>
                          <a:latin typeface="Calibri"/>
                          <a:ea typeface="Calibri"/>
                          <a:cs typeface="Calibri"/>
                        </a:rPr>
                        <a:t>Pre-Work Item</a:t>
                      </a:r>
                    </a:p>
                  </a:txBody>
                  <a:tcPr>
                    <a:solidFill>
                      <a:srgbClr val="2E86C1"/>
                    </a:solidFill>
                  </a:tcPr>
                </a:tc>
                <a:tc>
                  <a:txBody>
                    <a:bodyPr/>
                    <a:lstStyle/>
                    <a:p>
                      <a:pPr algn="ctr"/>
                      <a:r>
                        <a:rPr lang="en-GB" sz="1000" b="1" noProof="0" dirty="0">
                          <a:solidFill>
                            <a:srgbClr val="FFFFFF"/>
                          </a:solidFill>
                          <a:latin typeface="Calibri"/>
                          <a:ea typeface="Calibri"/>
                          <a:cs typeface="Calibri"/>
                        </a:rPr>
                        <a:t>Description</a:t>
                      </a:r>
                    </a:p>
                  </a:txBody>
                  <a:tcPr>
                    <a:solidFill>
                      <a:srgbClr val="2E86C1"/>
                    </a:solidFill>
                  </a:tcPr>
                </a:tc>
                <a:tc>
                  <a:txBody>
                    <a:bodyPr/>
                    <a:lstStyle/>
                    <a:p>
                      <a:pPr algn="ctr"/>
                      <a:r>
                        <a:rPr lang="en-GB" sz="1000" b="1" noProof="0" dirty="0">
                          <a:solidFill>
                            <a:srgbClr val="FFFFFF"/>
                          </a:solidFill>
                          <a:latin typeface="Calibri"/>
                          <a:ea typeface="Calibri"/>
                          <a:cs typeface="Calibri"/>
                        </a:rPr>
                        <a:t>Due To</a:t>
                      </a:r>
                    </a:p>
                  </a:txBody>
                  <a:tcPr>
                    <a:solidFill>
                      <a:srgbClr val="2E86C1"/>
                    </a:solidFill>
                  </a:tcPr>
                </a:tc>
                <a:extLst>
                  <a:ext uri="{0D108BD9-81ED-4DB2-BD59-A6C34878D82A}">
                    <a16:rowId xmlns:a16="http://schemas.microsoft.com/office/drawing/2014/main" val="86767022"/>
                  </a:ext>
                </a:extLst>
              </a:tr>
              <a:tr h="711200">
                <a:tc>
                  <a:txBody>
                    <a:bodyPr/>
                    <a:lstStyle/>
                    <a:p>
                      <a:r>
                        <a:rPr lang="en-GB" sz="1000" b="0" noProof="0" dirty="0">
                          <a:solidFill>
                            <a:srgbClr val="2C3E50"/>
                          </a:solidFill>
                          <a:latin typeface="Calibri"/>
                          <a:ea typeface="Calibri"/>
                          <a:cs typeface="Calibri"/>
                        </a:rPr>
                        <a:t>Update KPI Actuals</a:t>
                      </a:r>
                    </a:p>
                  </a:txBody>
                  <a:tcPr>
                    <a:solidFill>
                      <a:srgbClr val="FFFFFF"/>
                    </a:solidFill>
                  </a:tcPr>
                </a:tc>
                <a:tc>
                  <a:txBody>
                    <a:bodyPr/>
                    <a:lstStyle/>
                    <a:p>
                      <a:r>
                        <a:rPr lang="en-GB" sz="1000" b="0" noProof="0" dirty="0">
                          <a:solidFill>
                            <a:srgbClr val="2C3E50"/>
                          </a:solidFill>
                          <a:latin typeface="Calibri"/>
                          <a:ea typeface="Calibri"/>
                          <a:cs typeface="Calibri"/>
                        </a:rPr>
                        <a:t>Collect current KPI data against agreed baselines and targets; flag any that are off-track</a:t>
                      </a:r>
                    </a:p>
                  </a:txBody>
                  <a:tcPr>
                    <a:solidFill>
                      <a:srgbClr val="FFFFFF"/>
                    </a:solidFill>
                  </a:tcPr>
                </a:tc>
                <a:tc>
                  <a:txBody>
                    <a:bodyPr/>
                    <a:lstStyle/>
                    <a:p>
                      <a:r>
                        <a:rPr lang="en-GB" sz="1000" b="0" noProof="0" dirty="0">
                          <a:solidFill>
                            <a:srgbClr val="2C3E50"/>
                          </a:solidFill>
                          <a:latin typeface="Calibri"/>
                          <a:ea typeface="Calibri"/>
                          <a:cs typeface="Calibri"/>
                        </a:rPr>
                        <a:t>Benefit Owner</a:t>
                      </a:r>
                    </a:p>
                  </a:txBody>
                  <a:tcPr>
                    <a:solidFill>
                      <a:srgbClr val="FFFFFF"/>
                    </a:solidFill>
                  </a:tcPr>
                </a:tc>
                <a:extLst>
                  <a:ext uri="{0D108BD9-81ED-4DB2-BD59-A6C34878D82A}">
                    <a16:rowId xmlns:a16="http://schemas.microsoft.com/office/drawing/2014/main" val="1204380456"/>
                  </a:ext>
                </a:extLst>
              </a:tr>
              <a:tr h="711200">
                <a:tc>
                  <a:txBody>
                    <a:bodyPr/>
                    <a:lstStyle/>
                    <a:p>
                      <a:r>
                        <a:rPr lang="en-GB" sz="1000" b="0" noProof="0" dirty="0">
                          <a:solidFill>
                            <a:srgbClr val="2C3E50"/>
                          </a:solidFill>
                          <a:latin typeface="Calibri"/>
                          <a:ea typeface="Calibri"/>
                          <a:cs typeface="Calibri"/>
                        </a:rPr>
                        <a:t>Prepare Benefit Status</a:t>
                      </a:r>
                    </a:p>
                  </a:txBody>
                  <a:tcPr>
                    <a:solidFill>
                      <a:srgbClr val="F8F9FA"/>
                    </a:solidFill>
                  </a:tcPr>
                </a:tc>
                <a:tc>
                  <a:txBody>
                    <a:bodyPr/>
                    <a:lstStyle/>
                    <a:p>
                      <a:r>
                        <a:rPr lang="en-GB" sz="1000" b="0" noProof="0" dirty="0">
                          <a:solidFill>
                            <a:srgbClr val="2C3E50"/>
                          </a:solidFill>
                          <a:latin typeface="Calibri"/>
                          <a:ea typeface="Calibri"/>
                          <a:cs typeface="Calibri"/>
                        </a:rPr>
                        <a:t>For each assigned benefit: status (On Track / At Risk / Off Track), evidence, and any corrective actions taken</a:t>
                      </a:r>
                    </a:p>
                  </a:txBody>
                  <a:tcPr>
                    <a:solidFill>
                      <a:srgbClr val="F8F9FA"/>
                    </a:solidFill>
                  </a:tcPr>
                </a:tc>
                <a:tc>
                  <a:txBody>
                    <a:bodyPr/>
                    <a:lstStyle/>
                    <a:p>
                      <a:r>
                        <a:rPr lang="en-GB" sz="1000" b="0" noProof="0" dirty="0">
                          <a:solidFill>
                            <a:srgbClr val="2C3E50"/>
                          </a:solidFill>
                          <a:latin typeface="Calibri"/>
                          <a:ea typeface="Calibri"/>
                          <a:cs typeface="Calibri"/>
                        </a:rPr>
                        <a:t>Benefit Owner</a:t>
                      </a:r>
                    </a:p>
                  </a:txBody>
                  <a:tcPr>
                    <a:solidFill>
                      <a:srgbClr val="F8F9FA"/>
                    </a:solidFill>
                  </a:tcPr>
                </a:tc>
                <a:extLst>
                  <a:ext uri="{0D108BD9-81ED-4DB2-BD59-A6C34878D82A}">
                    <a16:rowId xmlns:a16="http://schemas.microsoft.com/office/drawing/2014/main" val="1246980857"/>
                  </a:ext>
                </a:extLst>
              </a:tr>
              <a:tr h="711200">
                <a:tc>
                  <a:txBody>
                    <a:bodyPr/>
                    <a:lstStyle/>
                    <a:p>
                      <a:r>
                        <a:rPr lang="en-GB" sz="1000" b="0" noProof="0" dirty="0">
                          <a:solidFill>
                            <a:srgbClr val="2C3E50"/>
                          </a:solidFill>
                          <a:latin typeface="Calibri"/>
                          <a:ea typeface="Calibri"/>
                          <a:cs typeface="Calibri"/>
                        </a:rPr>
                        <a:t>Identify Improvement Ideas</a:t>
                      </a:r>
                    </a:p>
                  </a:txBody>
                  <a:tcPr>
                    <a:solidFill>
                      <a:srgbClr val="FFFFFF"/>
                    </a:solidFill>
                  </a:tcPr>
                </a:tc>
                <a:tc>
                  <a:txBody>
                    <a:bodyPr/>
                    <a:lstStyle/>
                    <a:p>
                      <a:r>
                        <a:rPr lang="en-GB" sz="1000" b="0" noProof="0" dirty="0">
                          <a:solidFill>
                            <a:srgbClr val="2C3E50"/>
                          </a:solidFill>
                          <a:latin typeface="Calibri"/>
                          <a:ea typeface="Calibri"/>
                          <a:cs typeface="Calibri"/>
                        </a:rPr>
                        <a:t>List process improvements or system enhancements that could increase benefit realisation in the next quarter</a:t>
                      </a:r>
                    </a:p>
                  </a:txBody>
                  <a:tcPr>
                    <a:solidFill>
                      <a:srgbClr val="FFFFFF"/>
                    </a:solidFill>
                  </a:tcPr>
                </a:tc>
                <a:tc>
                  <a:txBody>
                    <a:bodyPr/>
                    <a:lstStyle/>
                    <a:p>
                      <a:r>
                        <a:rPr lang="en-GB" sz="1000" b="0" noProof="0" dirty="0">
                          <a:solidFill>
                            <a:srgbClr val="2C3E50"/>
                          </a:solidFill>
                          <a:latin typeface="Calibri"/>
                          <a:ea typeface="Calibri"/>
                          <a:cs typeface="Calibri"/>
                        </a:rPr>
                        <a:t>Benefit Owner</a:t>
                      </a:r>
                    </a:p>
                  </a:txBody>
                  <a:tcPr>
                    <a:solidFill>
                      <a:srgbClr val="FFFFFF"/>
                    </a:solidFill>
                  </a:tcPr>
                </a:tc>
                <a:extLst>
                  <a:ext uri="{0D108BD9-81ED-4DB2-BD59-A6C34878D82A}">
                    <a16:rowId xmlns:a16="http://schemas.microsoft.com/office/drawing/2014/main" val="3923217594"/>
                  </a:ext>
                </a:extLst>
              </a:tr>
              <a:tr h="711200">
                <a:tc>
                  <a:txBody>
                    <a:bodyPr/>
                    <a:lstStyle/>
                    <a:p>
                      <a:r>
                        <a:rPr lang="en-GB" sz="1000" b="0" noProof="0" dirty="0">
                          <a:solidFill>
                            <a:srgbClr val="2C3E50"/>
                          </a:solidFill>
                          <a:latin typeface="Calibri"/>
                          <a:ea typeface="Calibri"/>
                          <a:cs typeface="Calibri"/>
                        </a:rPr>
                        <a:t>Escalation Items</a:t>
                      </a:r>
                    </a:p>
                  </a:txBody>
                  <a:tcPr>
                    <a:solidFill>
                      <a:srgbClr val="F8F9FA"/>
                    </a:solidFill>
                  </a:tcPr>
                </a:tc>
                <a:tc>
                  <a:txBody>
                    <a:bodyPr/>
                    <a:lstStyle/>
                    <a:p>
                      <a:r>
                        <a:rPr lang="en-GB" sz="1000" b="0" noProof="0" dirty="0">
                          <a:solidFill>
                            <a:srgbClr val="2C3E50"/>
                          </a:solidFill>
                          <a:latin typeface="Calibri"/>
                          <a:ea typeface="Calibri"/>
                          <a:cs typeface="Calibri"/>
                        </a:rPr>
                        <a:t>Document any blockers that require Steering Committee intervention or additional resource</a:t>
                      </a:r>
                    </a:p>
                  </a:txBody>
                  <a:tcPr>
                    <a:solidFill>
                      <a:srgbClr val="F8F9FA"/>
                    </a:solidFill>
                  </a:tcPr>
                </a:tc>
                <a:tc>
                  <a:txBody>
                    <a:bodyPr/>
                    <a:lstStyle/>
                    <a:p>
                      <a:r>
                        <a:rPr lang="en-GB" sz="1000" b="0" noProof="0" dirty="0">
                          <a:solidFill>
                            <a:srgbClr val="2C3E50"/>
                          </a:solidFill>
                          <a:latin typeface="Calibri"/>
                          <a:ea typeface="Calibri"/>
                          <a:cs typeface="Calibri"/>
                        </a:rPr>
                        <a:t>Benefit Owner</a:t>
                      </a:r>
                    </a:p>
                  </a:txBody>
                  <a:tcPr>
                    <a:solidFill>
                      <a:srgbClr val="F8F9FA"/>
                    </a:solidFill>
                  </a:tcPr>
                </a:tc>
                <a:extLst>
                  <a:ext uri="{0D108BD9-81ED-4DB2-BD59-A6C34878D82A}">
                    <a16:rowId xmlns:a16="http://schemas.microsoft.com/office/drawing/2014/main" val="2996611090"/>
                  </a:ext>
                </a:extLst>
              </a:tr>
            </a:tbl>
          </a:graphicData>
        </a:graphic>
      </p:graphicFrame>
      <p:sp>
        <p:nvSpPr>
          <p:cNvPr id="6" name="Rectangle: Rounded Corners 5">
            <a:extLst>
              <a:ext uri="{FF2B5EF4-FFF2-40B4-BE49-F238E27FC236}">
                <a16:creationId xmlns:a16="http://schemas.microsoft.com/office/drawing/2014/main" id="{CDB10A7E-0070-45B7-969F-E179EACDD4D3}"/>
              </a:ext>
            </a:extLst>
          </p:cNvPr>
          <p:cNvSpPr/>
          <p:nvPr/>
        </p:nvSpPr>
        <p:spPr>
          <a:xfrm>
            <a:off x="609600" y="5207000"/>
            <a:ext cx="10972800" cy="698500"/>
          </a:xfrm>
          <a:prstGeom prst="roundRect">
            <a:avLst/>
          </a:prstGeom>
          <a:solidFill>
            <a:srgbClr val="1E2761"/>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7" name="TextBox 6">
            <a:extLst>
              <a:ext uri="{FF2B5EF4-FFF2-40B4-BE49-F238E27FC236}">
                <a16:creationId xmlns:a16="http://schemas.microsoft.com/office/drawing/2014/main" id="{6A5C5C41-EEA9-48C7-A250-E82E15D085EC}"/>
              </a:ext>
            </a:extLst>
          </p:cNvPr>
          <p:cNvSpPr txBox="1"/>
          <p:nvPr/>
        </p:nvSpPr>
        <p:spPr>
          <a:xfrm>
            <a:off x="736600" y="5270500"/>
            <a:ext cx="10718800" cy="571500"/>
          </a:xfrm>
          <a:prstGeom prst="rect">
            <a:avLst/>
          </a:prstGeom>
          <a:noFill/>
        </p:spPr>
        <p:txBody>
          <a:bodyPr vertOverflow="overflow" vert="horz" wrap="square" rtlCol="0" anchor="ctr" anchorCtr="0">
            <a:noAutofit/>
          </a:bodyPr>
          <a:lstStyle/>
          <a:p>
            <a:pPr algn="l"/>
            <a:r>
              <a:rPr lang="en-GB" sz="1400" noProof="0" dirty="0">
                <a:solidFill>
                  <a:srgbClr val="FFFFFF"/>
                </a:solidFill>
              </a:rPr>
              <a:t>Why this matters: Benefits don't realise themselves. Regular tracking with named owners ensures the programme delivers the value it promised to the board.</a:t>
            </a:r>
          </a:p>
        </p:txBody>
      </p:sp>
      <p:sp>
        <p:nvSpPr>
          <p:cNvPr id="4" name="TextBox 3">
            <a:extLst>
              <a:ext uri="{FF2B5EF4-FFF2-40B4-BE49-F238E27FC236}">
                <a16:creationId xmlns:a16="http://schemas.microsoft.com/office/drawing/2014/main" id="{04A05A2F-E500-4D86-BBA8-0B84834FD328}"/>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5</a:t>
            </a:r>
          </a:p>
        </p:txBody>
      </p:sp>
      <p:sp>
        <p:nvSpPr>
          <p:cNvPr id="9" name="Rectangle 8">
            <a:extLst>
              <a:ext uri="{FF2B5EF4-FFF2-40B4-BE49-F238E27FC236}">
                <a16:creationId xmlns:a16="http://schemas.microsoft.com/office/drawing/2014/main" id="{036E55E6-3F0F-44D5-81CB-B890045CA319}"/>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2451119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581F4F-15E5-4C31-A217-9AFD498BEC05}"/>
              </a:ext>
            </a:extLst>
          </p:cNvPr>
          <p:cNvSpPr txBox="1"/>
          <p:nvPr/>
        </p:nvSpPr>
        <p:spPr>
          <a:xfrm>
            <a:off x="609600" y="254000"/>
            <a:ext cx="10972800" cy="635000"/>
          </a:xfrm>
          <a:prstGeom prst="rect">
            <a:avLst/>
          </a:prstGeom>
          <a:noFill/>
        </p:spPr>
        <p:txBody>
          <a:bodyPr vertOverflow="overflow" vert="horz" wrap="square" rtlCol="0" anchor="t">
            <a:noAutofit/>
          </a:bodyPr>
          <a:lstStyle/>
          <a:p>
            <a:pPr algn="l"/>
            <a:r>
              <a:rPr lang="en-GB" sz="2800" b="1" noProof="0" dirty="0">
                <a:solidFill>
                  <a:srgbClr val="1E2761"/>
                </a:solidFill>
              </a:rPr>
              <a:t>Phase 5: Business Architect Pre-Review Synthesis</a:t>
            </a:r>
          </a:p>
        </p:txBody>
      </p:sp>
      <p:sp>
        <p:nvSpPr>
          <p:cNvPr id="3" name="TextBox 2">
            <a:extLst>
              <a:ext uri="{FF2B5EF4-FFF2-40B4-BE49-F238E27FC236}">
                <a16:creationId xmlns:a16="http://schemas.microsoft.com/office/drawing/2014/main" id="{A51B6C07-7122-436F-8D7C-45322F58DE4A}"/>
              </a:ext>
            </a:extLst>
          </p:cNvPr>
          <p:cNvSpPr txBox="1"/>
          <p:nvPr/>
        </p:nvSpPr>
        <p:spPr>
          <a:xfrm>
            <a:off x="609600" y="914400"/>
            <a:ext cx="10972800" cy="355600"/>
          </a:xfrm>
          <a:prstGeom prst="rect">
            <a:avLst/>
          </a:prstGeom>
          <a:noFill/>
        </p:spPr>
        <p:txBody>
          <a:bodyPr vertOverflow="overflow" vert="horz" wrap="square" rtlCol="0" anchor="t">
            <a:noAutofit/>
          </a:bodyPr>
          <a:lstStyle/>
          <a:p>
            <a:pPr algn="l"/>
            <a:r>
              <a:rPr lang="en-GB" sz="1400" i="1" noProof="0" dirty="0">
                <a:solidFill>
                  <a:srgbClr val="666666"/>
                </a:solidFill>
              </a:rPr>
              <a:t>Consolidation activities to prepare an effective quarterly review</a:t>
            </a:r>
          </a:p>
        </p:txBody>
      </p:sp>
      <p:graphicFrame>
        <p:nvGraphicFramePr>
          <p:cNvPr id="5" name="Table 4">
            <a:extLst>
              <a:ext uri="{FF2B5EF4-FFF2-40B4-BE49-F238E27FC236}">
                <a16:creationId xmlns:a16="http://schemas.microsoft.com/office/drawing/2014/main" id="{26D8A4C9-C5EE-414D-ACFD-CB7D0558C2E7}"/>
              </a:ext>
            </a:extLst>
          </p:cNvPr>
          <p:cNvGraphicFramePr>
            <a:graphicFrameLocks noGrp="1"/>
          </p:cNvGraphicFramePr>
          <p:nvPr/>
        </p:nvGraphicFramePr>
        <p:xfrm>
          <a:off x="609600" y="1397000"/>
          <a:ext cx="10972800" cy="38100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117449989"/>
                    </a:ext>
                  </a:extLst>
                </a:gridCol>
                <a:gridCol w="6654800">
                  <a:extLst>
                    <a:ext uri="{9D8B030D-6E8A-4147-A177-3AD203B41FA5}">
                      <a16:colId xmlns:a16="http://schemas.microsoft.com/office/drawing/2014/main" val="400837277"/>
                    </a:ext>
                  </a:extLst>
                </a:gridCol>
                <a:gridCol w="1524000">
                  <a:extLst>
                    <a:ext uri="{9D8B030D-6E8A-4147-A177-3AD203B41FA5}">
                      <a16:colId xmlns:a16="http://schemas.microsoft.com/office/drawing/2014/main" val="3696873604"/>
                    </a:ext>
                  </a:extLst>
                </a:gridCol>
              </a:tblGrid>
              <a:tr h="635000">
                <a:tc>
                  <a:txBody>
                    <a:bodyPr/>
                    <a:lstStyle/>
                    <a:p>
                      <a:pPr algn="ctr"/>
                      <a:r>
                        <a:rPr lang="en-GB" sz="1000" b="1" noProof="0" dirty="0">
                          <a:solidFill>
                            <a:srgbClr val="FFFFFF"/>
                          </a:solidFill>
                          <a:latin typeface="Calibri"/>
                          <a:ea typeface="Calibri"/>
                          <a:cs typeface="Calibri"/>
                        </a:rPr>
                        <a:t>Synthesis Task</a:t>
                      </a:r>
                    </a:p>
                  </a:txBody>
                  <a:tcPr>
                    <a:solidFill>
                      <a:srgbClr val="2E86C1"/>
                    </a:solidFill>
                  </a:tcPr>
                </a:tc>
                <a:tc>
                  <a:txBody>
                    <a:bodyPr/>
                    <a:lstStyle/>
                    <a:p>
                      <a:pPr algn="ctr"/>
                      <a:r>
                        <a:rPr lang="en-GB" sz="1000" b="1" noProof="0" dirty="0">
                          <a:solidFill>
                            <a:srgbClr val="FFFFFF"/>
                          </a:solidFill>
                          <a:latin typeface="Calibri"/>
                          <a:ea typeface="Calibri"/>
                          <a:cs typeface="Calibri"/>
                        </a:rPr>
                        <a:t>Detail</a:t>
                      </a:r>
                    </a:p>
                  </a:txBody>
                  <a:tcPr>
                    <a:solidFill>
                      <a:srgbClr val="2E86C1"/>
                    </a:solidFill>
                  </a:tcPr>
                </a:tc>
                <a:tc>
                  <a:txBody>
                    <a:bodyPr/>
                    <a:lstStyle/>
                    <a:p>
                      <a:pPr algn="ctr"/>
                      <a:r>
                        <a:rPr lang="en-GB" sz="1000" b="1" noProof="0" dirty="0">
                          <a:solidFill>
                            <a:srgbClr val="FFFFFF"/>
                          </a:solidFill>
                          <a:latin typeface="Calibri"/>
                          <a:ea typeface="Calibri"/>
                          <a:cs typeface="Calibri"/>
                        </a:rPr>
                        <a:t>Timeline</a:t>
                      </a:r>
                    </a:p>
                  </a:txBody>
                  <a:tcPr>
                    <a:solidFill>
                      <a:srgbClr val="2E86C1"/>
                    </a:solidFill>
                  </a:tcPr>
                </a:tc>
                <a:extLst>
                  <a:ext uri="{0D108BD9-81ED-4DB2-BD59-A6C34878D82A}">
                    <a16:rowId xmlns:a16="http://schemas.microsoft.com/office/drawing/2014/main" val="3037638713"/>
                  </a:ext>
                </a:extLst>
              </a:tr>
              <a:tr h="635000">
                <a:tc>
                  <a:txBody>
                    <a:bodyPr/>
                    <a:lstStyle/>
                    <a:p>
                      <a:r>
                        <a:rPr lang="en-GB" sz="1000" b="0" noProof="0" dirty="0">
                          <a:solidFill>
                            <a:srgbClr val="2C3E50"/>
                          </a:solidFill>
                          <a:latin typeface="Calibri"/>
                          <a:ea typeface="Calibri"/>
                          <a:cs typeface="Calibri"/>
                        </a:rPr>
                        <a:t>Consolidate KPI data</a:t>
                      </a:r>
                    </a:p>
                  </a:txBody>
                  <a:tcPr>
                    <a:solidFill>
                      <a:srgbClr val="FFFFFF"/>
                    </a:solidFill>
                  </a:tcPr>
                </a:tc>
                <a:tc>
                  <a:txBody>
                    <a:bodyPr/>
                    <a:lstStyle/>
                    <a:p>
                      <a:r>
                        <a:rPr lang="en-GB" sz="1000" b="0" noProof="0" dirty="0">
                          <a:solidFill>
                            <a:srgbClr val="2C3E50"/>
                          </a:solidFill>
                          <a:latin typeface="Calibri"/>
                          <a:ea typeface="Calibri"/>
                          <a:cs typeface="Calibri"/>
                        </a:rPr>
                        <a:t>Merge benefit owner KPI submissions into a single dashboard view with RAG status</a:t>
                      </a:r>
                    </a:p>
                  </a:txBody>
                  <a:tcPr>
                    <a:solidFill>
                      <a:srgbClr val="FFFFFF"/>
                    </a:solidFill>
                  </a:tcPr>
                </a:tc>
                <a:tc>
                  <a:txBody>
                    <a:bodyPr/>
                    <a:lstStyle/>
                    <a:p>
                      <a:pPr algn="ctr"/>
                      <a:r>
                        <a:rPr lang="en-GB" sz="1000" b="0" noProof="0" dirty="0">
                          <a:solidFill>
                            <a:srgbClr val="2C3E50"/>
                          </a:solidFill>
                          <a:latin typeface="Calibri"/>
                          <a:ea typeface="Calibri"/>
                          <a:cs typeface="Calibri"/>
                        </a:rPr>
                        <a:t>Day 1-2</a:t>
                      </a:r>
                    </a:p>
                  </a:txBody>
                  <a:tcPr>
                    <a:solidFill>
                      <a:srgbClr val="FFFFFF"/>
                    </a:solidFill>
                  </a:tcPr>
                </a:tc>
                <a:extLst>
                  <a:ext uri="{0D108BD9-81ED-4DB2-BD59-A6C34878D82A}">
                    <a16:rowId xmlns:a16="http://schemas.microsoft.com/office/drawing/2014/main" val="2556947180"/>
                  </a:ext>
                </a:extLst>
              </a:tr>
              <a:tr h="635000">
                <a:tc>
                  <a:txBody>
                    <a:bodyPr/>
                    <a:lstStyle/>
                    <a:p>
                      <a:r>
                        <a:rPr lang="en-GB" sz="1000" b="0" noProof="0" dirty="0">
                          <a:solidFill>
                            <a:srgbClr val="2C3E50"/>
                          </a:solidFill>
                          <a:latin typeface="Calibri"/>
                          <a:ea typeface="Calibri"/>
                          <a:cs typeface="Calibri"/>
                        </a:rPr>
                        <a:t>Validate benefit evidence</a:t>
                      </a:r>
                    </a:p>
                  </a:txBody>
                  <a:tcPr>
                    <a:solidFill>
                      <a:srgbClr val="F8F9FA"/>
                    </a:solidFill>
                  </a:tcPr>
                </a:tc>
                <a:tc>
                  <a:txBody>
                    <a:bodyPr/>
                    <a:lstStyle/>
                    <a:p>
                      <a:r>
                        <a:rPr lang="en-GB" sz="1000" b="0" noProof="0" dirty="0">
                          <a:solidFill>
                            <a:srgbClr val="2C3E50"/>
                          </a:solidFill>
                          <a:latin typeface="Calibri"/>
                          <a:ea typeface="Calibri"/>
                          <a:cs typeface="Calibri"/>
                        </a:rPr>
                        <a:t>Cross-check claimed benefits against source data; flag discrepancies</a:t>
                      </a:r>
                    </a:p>
                  </a:txBody>
                  <a:tcPr>
                    <a:solidFill>
                      <a:srgbClr val="F8F9FA"/>
                    </a:solidFill>
                  </a:tcPr>
                </a:tc>
                <a:tc>
                  <a:txBody>
                    <a:bodyPr/>
                    <a:lstStyle/>
                    <a:p>
                      <a:pPr algn="ctr"/>
                      <a:r>
                        <a:rPr lang="en-GB" sz="1000" b="0" noProof="0" dirty="0">
                          <a:solidFill>
                            <a:srgbClr val="2C3E50"/>
                          </a:solidFill>
                          <a:latin typeface="Calibri"/>
                          <a:ea typeface="Calibri"/>
                          <a:cs typeface="Calibri"/>
                        </a:rPr>
                        <a:t>Day 2-3</a:t>
                      </a:r>
                    </a:p>
                  </a:txBody>
                  <a:tcPr>
                    <a:solidFill>
                      <a:srgbClr val="F8F9FA"/>
                    </a:solidFill>
                  </a:tcPr>
                </a:tc>
                <a:extLst>
                  <a:ext uri="{0D108BD9-81ED-4DB2-BD59-A6C34878D82A}">
                    <a16:rowId xmlns:a16="http://schemas.microsoft.com/office/drawing/2014/main" val="4047449311"/>
                  </a:ext>
                </a:extLst>
              </a:tr>
              <a:tr h="635000">
                <a:tc>
                  <a:txBody>
                    <a:bodyPr/>
                    <a:lstStyle/>
                    <a:p>
                      <a:r>
                        <a:rPr lang="en-GB" sz="1000" b="0" noProof="0" dirty="0">
                          <a:solidFill>
                            <a:srgbClr val="2C3E50"/>
                          </a:solidFill>
                          <a:latin typeface="Calibri"/>
                          <a:ea typeface="Calibri"/>
                          <a:cs typeface="Calibri"/>
                        </a:rPr>
                        <a:t>Prepare trend analysis</a:t>
                      </a:r>
                    </a:p>
                  </a:txBody>
                  <a:tcPr>
                    <a:solidFill>
                      <a:srgbClr val="FFFFFF"/>
                    </a:solidFill>
                  </a:tcPr>
                </a:tc>
                <a:tc>
                  <a:txBody>
                    <a:bodyPr/>
                    <a:lstStyle/>
                    <a:p>
                      <a:r>
                        <a:rPr lang="en-GB" sz="1000" b="0" noProof="0" dirty="0">
                          <a:solidFill>
                            <a:srgbClr val="2C3E50"/>
                          </a:solidFill>
                          <a:latin typeface="Calibri"/>
                          <a:ea typeface="Calibri"/>
                          <a:cs typeface="Calibri"/>
                        </a:rPr>
                        <a:t>Chart KPI trends over time; highlight acceleration, plateau, or decline patterns</a:t>
                      </a:r>
                    </a:p>
                  </a:txBody>
                  <a:tcPr>
                    <a:solidFill>
                      <a:srgbClr val="FFFFFF"/>
                    </a:solidFill>
                  </a:tcPr>
                </a:tc>
                <a:tc>
                  <a:txBody>
                    <a:bodyPr/>
                    <a:lstStyle/>
                    <a:p>
                      <a:pPr algn="ctr"/>
                      <a:r>
                        <a:rPr lang="en-GB" sz="1000" b="0" noProof="0" dirty="0">
                          <a:solidFill>
                            <a:srgbClr val="2C3E50"/>
                          </a:solidFill>
                          <a:latin typeface="Calibri"/>
                          <a:ea typeface="Calibri"/>
                          <a:cs typeface="Calibri"/>
                        </a:rPr>
                        <a:t>Day 3</a:t>
                      </a:r>
                    </a:p>
                  </a:txBody>
                  <a:tcPr>
                    <a:solidFill>
                      <a:srgbClr val="FFFFFF"/>
                    </a:solidFill>
                  </a:tcPr>
                </a:tc>
                <a:extLst>
                  <a:ext uri="{0D108BD9-81ED-4DB2-BD59-A6C34878D82A}">
                    <a16:rowId xmlns:a16="http://schemas.microsoft.com/office/drawing/2014/main" val="222236817"/>
                  </a:ext>
                </a:extLst>
              </a:tr>
              <a:tr h="635000">
                <a:tc>
                  <a:txBody>
                    <a:bodyPr/>
                    <a:lstStyle/>
                    <a:p>
                      <a:r>
                        <a:rPr lang="en-GB" sz="1000" b="0" noProof="0" dirty="0">
                          <a:solidFill>
                            <a:srgbClr val="2C3E50"/>
                          </a:solidFill>
                          <a:latin typeface="Calibri"/>
                          <a:ea typeface="Calibri"/>
                          <a:cs typeface="Calibri"/>
                        </a:rPr>
                        <a:t>Draft improvement pipeline</a:t>
                      </a:r>
                    </a:p>
                  </a:txBody>
                  <a:tcPr>
                    <a:solidFill>
                      <a:srgbClr val="F8F9FA"/>
                    </a:solidFill>
                  </a:tcPr>
                </a:tc>
                <a:tc>
                  <a:txBody>
                    <a:bodyPr/>
                    <a:lstStyle/>
                    <a:p>
                      <a:r>
                        <a:rPr lang="en-GB" sz="1000" b="0" noProof="0" dirty="0">
                          <a:solidFill>
                            <a:srgbClr val="2C3E50"/>
                          </a:solidFill>
                          <a:latin typeface="Calibri"/>
                          <a:ea typeface="Calibri"/>
                          <a:cs typeface="Calibri"/>
                        </a:rPr>
                        <a:t>Consolidate improvement ideas from benefit owners; rank by expected impact</a:t>
                      </a:r>
                    </a:p>
                  </a:txBody>
                  <a:tcPr>
                    <a:solidFill>
                      <a:srgbClr val="F8F9FA"/>
                    </a:solidFill>
                  </a:tcPr>
                </a:tc>
                <a:tc>
                  <a:txBody>
                    <a:bodyPr/>
                    <a:lstStyle/>
                    <a:p>
                      <a:pPr algn="ctr"/>
                      <a:r>
                        <a:rPr lang="en-GB" sz="1000" b="0" noProof="0" dirty="0">
                          <a:solidFill>
                            <a:srgbClr val="2C3E50"/>
                          </a:solidFill>
                          <a:latin typeface="Calibri"/>
                          <a:ea typeface="Calibri"/>
                          <a:cs typeface="Calibri"/>
                        </a:rPr>
                        <a:t>Day 3-4</a:t>
                      </a:r>
                    </a:p>
                  </a:txBody>
                  <a:tcPr>
                    <a:solidFill>
                      <a:srgbClr val="F8F9FA"/>
                    </a:solidFill>
                  </a:tcPr>
                </a:tc>
                <a:extLst>
                  <a:ext uri="{0D108BD9-81ED-4DB2-BD59-A6C34878D82A}">
                    <a16:rowId xmlns:a16="http://schemas.microsoft.com/office/drawing/2014/main" val="3814132984"/>
                  </a:ext>
                </a:extLst>
              </a:tr>
              <a:tr h="635000">
                <a:tc>
                  <a:txBody>
                    <a:bodyPr/>
                    <a:lstStyle/>
                    <a:p>
                      <a:r>
                        <a:rPr lang="en-GB" sz="1000" b="0" noProof="0" dirty="0">
                          <a:solidFill>
                            <a:srgbClr val="2C3E50"/>
                          </a:solidFill>
                          <a:latin typeface="Calibri"/>
                          <a:ea typeface="Calibri"/>
                          <a:cs typeface="Calibri"/>
                        </a:rPr>
                        <a:t>Build executive summary</a:t>
                      </a:r>
                    </a:p>
                  </a:txBody>
                  <a:tcPr>
                    <a:solidFill>
                      <a:srgbClr val="FFFFFF"/>
                    </a:solidFill>
                  </a:tcPr>
                </a:tc>
                <a:tc>
                  <a:txBody>
                    <a:bodyPr/>
                    <a:lstStyle/>
                    <a:p>
                      <a:r>
                        <a:rPr lang="en-GB" sz="1000" b="0" noProof="0" dirty="0">
                          <a:solidFill>
                            <a:srgbClr val="2C3E50"/>
                          </a:solidFill>
                          <a:latin typeface="Calibri"/>
                          <a:ea typeface="Calibri"/>
                          <a:cs typeface="Calibri"/>
                        </a:rPr>
                        <a:t>One-page summary: realised value to date, forecast vs actual, key risks, recommended actions</a:t>
                      </a:r>
                    </a:p>
                  </a:txBody>
                  <a:tcPr>
                    <a:solidFill>
                      <a:srgbClr val="FFFFFF"/>
                    </a:solidFill>
                  </a:tcPr>
                </a:tc>
                <a:tc>
                  <a:txBody>
                    <a:bodyPr/>
                    <a:lstStyle/>
                    <a:p>
                      <a:pPr algn="ctr"/>
                      <a:r>
                        <a:rPr lang="en-GB" sz="1000" b="0" noProof="0" dirty="0">
                          <a:solidFill>
                            <a:srgbClr val="2C3E50"/>
                          </a:solidFill>
                          <a:latin typeface="Calibri"/>
                          <a:ea typeface="Calibri"/>
                          <a:cs typeface="Calibri"/>
                        </a:rPr>
                        <a:t>Day 4-5</a:t>
                      </a:r>
                    </a:p>
                  </a:txBody>
                  <a:tcPr>
                    <a:solidFill>
                      <a:srgbClr val="FFFFFF"/>
                    </a:solidFill>
                  </a:tcPr>
                </a:tc>
                <a:extLst>
                  <a:ext uri="{0D108BD9-81ED-4DB2-BD59-A6C34878D82A}">
                    <a16:rowId xmlns:a16="http://schemas.microsoft.com/office/drawing/2014/main" val="2748886455"/>
                  </a:ext>
                </a:extLst>
              </a:tr>
            </a:tbl>
          </a:graphicData>
        </a:graphic>
      </p:graphicFrame>
      <p:sp>
        <p:nvSpPr>
          <p:cNvPr id="6" name="Rectangle: Rounded Corners 5">
            <a:extLst>
              <a:ext uri="{FF2B5EF4-FFF2-40B4-BE49-F238E27FC236}">
                <a16:creationId xmlns:a16="http://schemas.microsoft.com/office/drawing/2014/main" id="{15523B51-5793-4A24-A6AA-6E17710482BF}"/>
              </a:ext>
            </a:extLst>
          </p:cNvPr>
          <p:cNvSpPr/>
          <p:nvPr/>
        </p:nvSpPr>
        <p:spPr>
          <a:xfrm>
            <a:off x="609600" y="5461000"/>
            <a:ext cx="10972800" cy="571500"/>
          </a:xfrm>
          <a:prstGeom prst="roundRect">
            <a:avLst/>
          </a:prstGeom>
          <a:solidFill>
            <a:srgbClr val="FFF3E0"/>
          </a:solidFill>
          <a:ln w="19050" cap="flat" cmpd="sng" algn="ctr">
            <a:solidFill>
              <a:srgbClr val="FF6F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7" name="TextBox 6">
            <a:extLst>
              <a:ext uri="{FF2B5EF4-FFF2-40B4-BE49-F238E27FC236}">
                <a16:creationId xmlns:a16="http://schemas.microsoft.com/office/drawing/2014/main" id="{B4E6E23E-6AB2-4814-A39C-F5EB86DB10D7}"/>
              </a:ext>
            </a:extLst>
          </p:cNvPr>
          <p:cNvSpPr txBox="1"/>
          <p:nvPr/>
        </p:nvSpPr>
        <p:spPr>
          <a:xfrm>
            <a:off x="736600" y="5524500"/>
            <a:ext cx="10718800" cy="444500"/>
          </a:xfrm>
          <a:prstGeom prst="rect">
            <a:avLst/>
          </a:prstGeom>
          <a:noFill/>
        </p:spPr>
        <p:txBody>
          <a:bodyPr vertOverflow="overflow" vert="horz" wrap="square" rtlCol="0" anchor="ctr" anchorCtr="0">
            <a:noAutofit/>
          </a:bodyPr>
          <a:lstStyle/>
          <a:p>
            <a:pPr algn="l"/>
            <a:r>
              <a:rPr lang="en-GB" sz="1400" noProof="0" dirty="0">
                <a:solidFill>
                  <a:srgbClr val="333333"/>
                </a:solidFill>
              </a:rPr>
              <a:t>Deliverable: Executive-ready benefits dashboard, trend analysis, and improvement pipeline for Steering Committee review</a:t>
            </a:r>
          </a:p>
        </p:txBody>
      </p:sp>
      <p:sp>
        <p:nvSpPr>
          <p:cNvPr id="4" name="TextBox 3">
            <a:extLst>
              <a:ext uri="{FF2B5EF4-FFF2-40B4-BE49-F238E27FC236}">
                <a16:creationId xmlns:a16="http://schemas.microsoft.com/office/drawing/2014/main" id="{DB553A1B-4648-4641-83F4-7FBE5FEFD3E7}"/>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5</a:t>
            </a:r>
          </a:p>
        </p:txBody>
      </p:sp>
      <p:sp>
        <p:nvSpPr>
          <p:cNvPr id="9" name="Rectangle 8">
            <a:extLst>
              <a:ext uri="{FF2B5EF4-FFF2-40B4-BE49-F238E27FC236}">
                <a16:creationId xmlns:a16="http://schemas.microsoft.com/office/drawing/2014/main" id="{F2F53CED-2057-4005-A188-7F4946042AD9}"/>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152295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1D2FE1-6D17-43AD-B642-01396FABCD36}"/>
              </a:ext>
            </a:extLst>
          </p:cNvPr>
          <p:cNvSpPr txBox="1"/>
          <p:nvPr/>
        </p:nvSpPr>
        <p:spPr>
          <a:xfrm>
            <a:off x="635000" y="381000"/>
            <a:ext cx="10922000" cy="698500"/>
          </a:xfrm>
          <a:prstGeom prst="rect">
            <a:avLst/>
          </a:prstGeom>
          <a:noFill/>
        </p:spPr>
        <p:txBody>
          <a:bodyPr vertOverflow="overflow" vert="horz" wrap="square" rtlCol="0" anchor="t">
            <a:noAutofit/>
          </a:bodyPr>
          <a:lstStyle/>
          <a:p>
            <a:pPr algn="l"/>
            <a:r>
              <a:rPr lang="en-GB" sz="3200" b="1" noProof="0" dirty="0">
                <a:solidFill>
                  <a:srgbClr val="1E2761"/>
                </a:solidFill>
              </a:rPr>
              <a:t>What This Deck Covers</a:t>
            </a:r>
          </a:p>
        </p:txBody>
      </p:sp>
      <p:sp>
        <p:nvSpPr>
          <p:cNvPr id="3" name="TextBox 2">
            <a:extLst>
              <a:ext uri="{FF2B5EF4-FFF2-40B4-BE49-F238E27FC236}">
                <a16:creationId xmlns:a16="http://schemas.microsoft.com/office/drawing/2014/main" id="{8CDC1C03-139A-4BE6-BE9F-57E50269C956}"/>
              </a:ext>
            </a:extLst>
          </p:cNvPr>
          <p:cNvSpPr txBox="1"/>
          <p:nvPr/>
        </p:nvSpPr>
        <p:spPr>
          <a:xfrm>
            <a:off x="635000" y="1117600"/>
            <a:ext cx="8890000" cy="444500"/>
          </a:xfrm>
          <a:prstGeom prst="rect">
            <a:avLst/>
          </a:prstGeom>
          <a:noFill/>
        </p:spPr>
        <p:txBody>
          <a:bodyPr vertOverflow="overflow" vert="horz" wrap="square" rtlCol="0" anchor="t">
            <a:noAutofit/>
          </a:bodyPr>
          <a:lstStyle/>
          <a:p>
            <a:pPr algn="l"/>
            <a:r>
              <a:rPr lang="en-GB" sz="1600" i="1" noProof="0" dirty="0">
                <a:solidFill>
                  <a:srgbClr val="555555"/>
                </a:solidFill>
              </a:rPr>
              <a:t>A practical guide for executives on how we will keep the ERP programme anchored to strategy and value</a:t>
            </a:r>
          </a:p>
        </p:txBody>
      </p:sp>
      <p:sp>
        <p:nvSpPr>
          <p:cNvPr id="4" name="Rectangle 3">
            <a:extLst>
              <a:ext uri="{FF2B5EF4-FFF2-40B4-BE49-F238E27FC236}">
                <a16:creationId xmlns:a16="http://schemas.microsoft.com/office/drawing/2014/main" id="{00053610-5757-4431-9FD9-DEE6AEC177BD}"/>
              </a:ext>
            </a:extLst>
          </p:cNvPr>
          <p:cNvSpPr/>
          <p:nvPr/>
        </p:nvSpPr>
        <p:spPr>
          <a:xfrm>
            <a:off x="635000" y="1625600"/>
            <a:ext cx="10922000" cy="38100"/>
          </a:xfrm>
          <a:prstGeom prst="rect">
            <a:avLst/>
          </a:prstGeom>
          <a:solidFill>
            <a:srgbClr val="1E2761"/>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5" name="Rectangle: Rounded Corners 4">
            <a:extLst>
              <a:ext uri="{FF2B5EF4-FFF2-40B4-BE49-F238E27FC236}">
                <a16:creationId xmlns:a16="http://schemas.microsoft.com/office/drawing/2014/main" id="{46F0677C-5DCD-4CFA-9798-E0EE19BC4444}"/>
              </a:ext>
            </a:extLst>
          </p:cNvPr>
          <p:cNvSpPr/>
          <p:nvPr/>
        </p:nvSpPr>
        <p:spPr>
          <a:xfrm>
            <a:off x="635000" y="1879600"/>
            <a:ext cx="5207000" cy="2222500"/>
          </a:xfrm>
          <a:prstGeom prst="roundRect">
            <a:avLst/>
          </a:prstGeom>
          <a:solidFill>
            <a:srgbClr val="F0F4FA"/>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6" name="TextBox 5">
            <a:extLst>
              <a:ext uri="{FF2B5EF4-FFF2-40B4-BE49-F238E27FC236}">
                <a16:creationId xmlns:a16="http://schemas.microsoft.com/office/drawing/2014/main" id="{181BF2AF-1FEC-4F3C-8BE5-C9A87B4AEA08}"/>
              </a:ext>
            </a:extLst>
          </p:cNvPr>
          <p:cNvSpPr txBox="1"/>
          <p:nvPr/>
        </p:nvSpPr>
        <p:spPr>
          <a:xfrm>
            <a:off x="825500" y="2006600"/>
            <a:ext cx="4826000" cy="355600"/>
          </a:xfrm>
          <a:prstGeom prst="rect">
            <a:avLst/>
          </a:prstGeom>
          <a:noFill/>
        </p:spPr>
        <p:txBody>
          <a:bodyPr vertOverflow="overflow" vert="horz" wrap="square" rtlCol="0" anchor="t">
            <a:noAutofit/>
          </a:bodyPr>
          <a:lstStyle/>
          <a:p>
            <a:pPr>
              <a:buNone/>
            </a:pPr>
            <a:r>
              <a:rPr lang="en-GB" sz="1400" b="1" noProof="0" dirty="0">
                <a:solidFill>
                  <a:srgbClr val="1E2761"/>
                </a:solidFill>
              </a:rPr>
              <a:t>THE STRATEGIC STORY</a:t>
            </a:r>
            <a:r>
              <a:rPr lang="en-GB" sz="1400" noProof="0" dirty="0">
                <a:solidFill>
                  <a:srgbClr val="FF6F00"/>
                </a:solidFill>
              </a:rPr>
              <a:t>  |  Slides 1–16</a:t>
            </a:r>
          </a:p>
        </p:txBody>
      </p:sp>
      <p:sp>
        <p:nvSpPr>
          <p:cNvPr id="8" name="TextBox 7">
            <a:extLst>
              <a:ext uri="{FF2B5EF4-FFF2-40B4-BE49-F238E27FC236}">
                <a16:creationId xmlns:a16="http://schemas.microsoft.com/office/drawing/2014/main" id="{5309C522-2846-4208-8216-525EFD317B57}"/>
              </a:ext>
            </a:extLst>
          </p:cNvPr>
          <p:cNvSpPr txBox="1"/>
          <p:nvPr/>
        </p:nvSpPr>
        <p:spPr>
          <a:xfrm>
            <a:off x="825500" y="2438400"/>
            <a:ext cx="4826000" cy="1524000"/>
          </a:xfrm>
          <a:prstGeom prst="rect">
            <a:avLst/>
          </a:prstGeom>
          <a:noFill/>
        </p:spPr>
        <p:txBody>
          <a:bodyPr vertOverflow="overflow" vert="horz" wrap="square" rtlCol="0" anchor="t">
            <a:noAutofit/>
          </a:bodyPr>
          <a:lstStyle/>
          <a:p>
            <a:pPr marL="171450" indent="-171450">
              <a:lnSpc>
                <a:spcPts val="1800"/>
              </a:lnSpc>
              <a:buFont typeface="Arial"/>
              <a:buChar char="›"/>
            </a:pPr>
            <a:r>
              <a:rPr lang="en-GB" sz="1300" noProof="0" dirty="0">
                <a:solidFill>
                  <a:srgbClr val="333333"/>
                </a:solidFill>
              </a:rPr>
              <a:t>Why strategic alignment matters</a:t>
            </a:r>
          </a:p>
          <a:p>
            <a:pPr marL="171450" indent="-171450">
              <a:lnSpc>
                <a:spcPts val="1800"/>
              </a:lnSpc>
              <a:buFont typeface="Arial"/>
              <a:buChar char="›"/>
            </a:pPr>
            <a:r>
              <a:rPr lang="en-GB" sz="1300" noProof="0" dirty="0">
                <a:solidFill>
                  <a:srgbClr val="333333"/>
                </a:solidFill>
              </a:rPr>
              <a:t>The five-phase framework</a:t>
            </a:r>
          </a:p>
          <a:p>
            <a:pPr marL="171450" indent="-171450">
              <a:lnSpc>
                <a:spcPts val="1800"/>
              </a:lnSpc>
              <a:buFont typeface="Arial"/>
              <a:buChar char="›"/>
            </a:pPr>
            <a:r>
              <a:rPr lang="en-GB" sz="1300" noProof="0" dirty="0">
                <a:solidFill>
                  <a:srgbClr val="333333"/>
                </a:solidFill>
              </a:rPr>
              <a:t>Each phase: objectives, outputs &amp; owners</a:t>
            </a:r>
          </a:p>
          <a:p>
            <a:pPr marL="171450" indent="-171450">
              <a:lnSpc>
                <a:spcPts val="1800"/>
              </a:lnSpc>
              <a:buFont typeface="Arial"/>
              <a:buChar char="›"/>
            </a:pPr>
            <a:r>
              <a:rPr lang="en-GB" sz="1300" noProof="0" dirty="0">
                <a:solidFill>
                  <a:srgbClr val="333333"/>
                </a:solidFill>
              </a:rPr>
              <a:t>Inputs &amp; outputs summary</a:t>
            </a:r>
          </a:p>
          <a:p>
            <a:pPr marL="171450" indent="-171450">
              <a:lnSpc>
                <a:spcPts val="1800"/>
              </a:lnSpc>
              <a:buFont typeface="Arial"/>
              <a:buChar char="›"/>
            </a:pPr>
            <a:r>
              <a:rPr lang="en-GB" sz="1300" noProof="0" dirty="0">
                <a:solidFill>
                  <a:srgbClr val="333333"/>
                </a:solidFill>
              </a:rPr>
              <a:t>Roles &amp; responsibilities</a:t>
            </a:r>
          </a:p>
          <a:p>
            <a:pPr marL="171450" indent="-171450">
              <a:lnSpc>
                <a:spcPts val="1800"/>
              </a:lnSpc>
              <a:buFont typeface="Arial"/>
              <a:buChar char="›"/>
            </a:pPr>
            <a:r>
              <a:rPr lang="en-GB" sz="1300" b="1" noProof="0" dirty="0">
                <a:solidFill>
                  <a:srgbClr val="1E2761"/>
                </a:solidFill>
              </a:rPr>
              <a:t>Call to action &amp; next steps</a:t>
            </a:r>
          </a:p>
        </p:txBody>
      </p:sp>
      <p:sp>
        <p:nvSpPr>
          <p:cNvPr id="9" name="Rectangle: Rounded Corners 8">
            <a:extLst>
              <a:ext uri="{FF2B5EF4-FFF2-40B4-BE49-F238E27FC236}">
                <a16:creationId xmlns:a16="http://schemas.microsoft.com/office/drawing/2014/main" id="{FD4CF3FB-7253-4AF2-916A-9AB70454667A}"/>
              </a:ext>
            </a:extLst>
          </p:cNvPr>
          <p:cNvSpPr/>
          <p:nvPr/>
        </p:nvSpPr>
        <p:spPr>
          <a:xfrm>
            <a:off x="6350000" y="1879600"/>
            <a:ext cx="5207000" cy="2222500"/>
          </a:xfrm>
          <a:prstGeom prst="roundRect">
            <a:avLst/>
          </a:prstGeom>
          <a:solidFill>
            <a:srgbClr val="FFF8F0"/>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10" name="TextBox 9">
            <a:extLst>
              <a:ext uri="{FF2B5EF4-FFF2-40B4-BE49-F238E27FC236}">
                <a16:creationId xmlns:a16="http://schemas.microsoft.com/office/drawing/2014/main" id="{A3D45595-42E2-4B57-8007-DF8C58EBD06E}"/>
              </a:ext>
            </a:extLst>
          </p:cNvPr>
          <p:cNvSpPr txBox="1"/>
          <p:nvPr/>
        </p:nvSpPr>
        <p:spPr>
          <a:xfrm>
            <a:off x="6540500" y="2006600"/>
            <a:ext cx="4826000" cy="307777"/>
          </a:xfrm>
          <a:prstGeom prst="rect">
            <a:avLst/>
          </a:prstGeom>
          <a:noFill/>
        </p:spPr>
        <p:txBody>
          <a:bodyPr vertOverflow="overflow" vert="horz" wrap="square" rtlCol="0" anchor="t">
            <a:spAutoFit/>
          </a:bodyPr>
          <a:lstStyle/>
          <a:p>
            <a:pPr>
              <a:buNone/>
            </a:pPr>
            <a:r>
              <a:rPr lang="en-GB" sz="1400" b="1" noProof="0" dirty="0">
                <a:solidFill>
                  <a:srgbClr val="1E2761"/>
                </a:solidFill>
              </a:rPr>
              <a:t>PREPARATION PLAYBOOK</a:t>
            </a:r>
            <a:r>
              <a:rPr lang="en-GB" sz="1400" noProof="0" dirty="0">
                <a:solidFill>
                  <a:srgbClr val="FF6F00"/>
                </a:solidFill>
              </a:rPr>
              <a:t>  |  Slides 17+</a:t>
            </a:r>
          </a:p>
        </p:txBody>
      </p:sp>
      <p:sp>
        <p:nvSpPr>
          <p:cNvPr id="12" name="TextBox 11">
            <a:extLst>
              <a:ext uri="{FF2B5EF4-FFF2-40B4-BE49-F238E27FC236}">
                <a16:creationId xmlns:a16="http://schemas.microsoft.com/office/drawing/2014/main" id="{12A6C10F-11D4-4C01-93EC-5B5847B30D8D}"/>
              </a:ext>
            </a:extLst>
          </p:cNvPr>
          <p:cNvSpPr txBox="1"/>
          <p:nvPr/>
        </p:nvSpPr>
        <p:spPr>
          <a:xfrm>
            <a:off x="6540500" y="2219035"/>
            <a:ext cx="4826000" cy="1927515"/>
          </a:xfrm>
          <a:prstGeom prst="rect">
            <a:avLst/>
          </a:prstGeom>
          <a:noFill/>
        </p:spPr>
        <p:txBody>
          <a:bodyPr vertOverflow="overflow" vert="horz" wrap="square" rtlCol="0" anchor="t">
            <a:spAutoFit/>
          </a:bodyPr>
          <a:lstStyle/>
          <a:p>
            <a:pPr marL="171450" indent="-171450">
              <a:lnSpc>
                <a:spcPts val="1800"/>
              </a:lnSpc>
              <a:buFont typeface="Arial"/>
              <a:buChar char="›"/>
            </a:pPr>
            <a:r>
              <a:rPr lang="en-GB" sz="1300" noProof="0" dirty="0">
                <a:solidFill>
                  <a:srgbClr val="333333"/>
                </a:solidFill>
              </a:rPr>
              <a:t>What must happen </a:t>
            </a:r>
            <a:r>
              <a:rPr lang="en-GB" sz="1300" b="1" noProof="0" dirty="0">
                <a:solidFill>
                  <a:srgbClr val="1E2761"/>
                </a:solidFill>
              </a:rPr>
              <a:t>before</a:t>
            </a:r>
            <a:r>
              <a:rPr lang="en-GB" sz="1300" noProof="0" dirty="0">
                <a:solidFill>
                  <a:srgbClr val="333333"/>
                </a:solidFill>
              </a:rPr>
              <a:t> each workshop (pre-work, synthesis, preparation)</a:t>
            </a:r>
          </a:p>
          <a:p>
            <a:pPr marL="171450" indent="-171450">
              <a:lnSpc>
                <a:spcPts val="1800"/>
              </a:lnSpc>
              <a:buFont typeface="Arial"/>
              <a:buChar char="›"/>
            </a:pPr>
            <a:r>
              <a:rPr lang="en-GB" sz="1300" noProof="0" dirty="0">
                <a:solidFill>
                  <a:srgbClr val="333333"/>
                </a:solidFill>
              </a:rPr>
              <a:t>Workshop agendas — what executives review and decide on the day</a:t>
            </a:r>
          </a:p>
          <a:p>
            <a:pPr marL="171450" indent="-171450">
              <a:lnSpc>
                <a:spcPts val="1800"/>
              </a:lnSpc>
              <a:buFont typeface="Arial"/>
              <a:buChar char="›"/>
            </a:pPr>
            <a:r>
              <a:rPr lang="en-GB" sz="1300" noProof="0" dirty="0">
                <a:solidFill>
                  <a:srgbClr val="333333"/>
                </a:solidFill>
              </a:rPr>
              <a:t>Outputs produced — deliverables drafted, reviewed, and approved at each stage</a:t>
            </a:r>
          </a:p>
          <a:p>
            <a:pPr marL="171450" indent="-171450">
              <a:lnSpc>
                <a:spcPts val="1800"/>
              </a:lnSpc>
              <a:buFont typeface="Arial"/>
              <a:buChar char="›"/>
            </a:pPr>
            <a:r>
              <a:rPr lang="en-GB" sz="1300" noProof="0" dirty="0">
                <a:solidFill>
                  <a:srgbClr val="333333"/>
                </a:solidFill>
              </a:rPr>
              <a:t>Decision frameworks &amp; guardrails</a:t>
            </a:r>
          </a:p>
          <a:p>
            <a:pPr marL="171450" indent="-171450">
              <a:lnSpc>
                <a:spcPts val="1800"/>
              </a:lnSpc>
              <a:buFont typeface="Arial"/>
              <a:buChar char="›"/>
            </a:pPr>
            <a:r>
              <a:rPr lang="en-GB" sz="1300" noProof="0" dirty="0">
                <a:solidFill>
                  <a:srgbClr val="333333"/>
                </a:solidFill>
              </a:rPr>
              <a:t>Roles &amp; responsibilities matrix</a:t>
            </a:r>
          </a:p>
        </p:txBody>
      </p:sp>
      <p:sp>
        <p:nvSpPr>
          <p:cNvPr id="13" name="Rectangle: Rounded Corners 12">
            <a:extLst>
              <a:ext uri="{FF2B5EF4-FFF2-40B4-BE49-F238E27FC236}">
                <a16:creationId xmlns:a16="http://schemas.microsoft.com/office/drawing/2014/main" id="{EB187ADB-F2D8-478E-A2B0-4A9B2C2CFF94}"/>
              </a:ext>
            </a:extLst>
          </p:cNvPr>
          <p:cNvSpPr/>
          <p:nvPr/>
        </p:nvSpPr>
        <p:spPr>
          <a:xfrm>
            <a:off x="635000" y="4318000"/>
            <a:ext cx="10922000" cy="698500"/>
          </a:xfrm>
          <a:prstGeom prst="roundRect">
            <a:avLst/>
          </a:prstGeom>
          <a:solidFill>
            <a:srgbClr val="1E2761"/>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14" name="TextBox 13">
            <a:extLst>
              <a:ext uri="{FF2B5EF4-FFF2-40B4-BE49-F238E27FC236}">
                <a16:creationId xmlns:a16="http://schemas.microsoft.com/office/drawing/2014/main" id="{4659760A-B0DA-49A4-8E7D-1CF384F86B62}"/>
              </a:ext>
            </a:extLst>
          </p:cNvPr>
          <p:cNvSpPr txBox="1"/>
          <p:nvPr/>
        </p:nvSpPr>
        <p:spPr>
          <a:xfrm>
            <a:off x="825500" y="4419600"/>
            <a:ext cx="10541000" cy="508000"/>
          </a:xfrm>
          <a:prstGeom prst="rect">
            <a:avLst/>
          </a:prstGeom>
          <a:noFill/>
        </p:spPr>
        <p:txBody>
          <a:bodyPr vertOverflow="overflow" vert="horz" wrap="square" rtlCol="0" anchor="ctr" anchorCtr="0">
            <a:noAutofit/>
          </a:bodyPr>
          <a:lstStyle/>
          <a:p>
            <a:pPr algn="l"/>
            <a:r>
              <a:rPr lang="en-GB" sz="1400" noProof="0" dirty="0">
                <a:solidFill>
                  <a:srgbClr val="FFFFFF"/>
                </a:solidFill>
              </a:rPr>
              <a:t>For executives: Focus on slides 1–16 for the strategy and decision points. Reference the appendix (slides 17+) for detailed workshop plans and deliverable examples.</a:t>
            </a:r>
          </a:p>
        </p:txBody>
      </p:sp>
      <p:sp>
        <p:nvSpPr>
          <p:cNvPr id="15" name="Rectangle: Rounded Corners 14">
            <a:extLst>
              <a:ext uri="{FF2B5EF4-FFF2-40B4-BE49-F238E27FC236}">
                <a16:creationId xmlns:a16="http://schemas.microsoft.com/office/drawing/2014/main" id="{530B99BD-3ECD-4BAF-907A-384AB37FED8E}"/>
              </a:ext>
            </a:extLst>
          </p:cNvPr>
          <p:cNvSpPr/>
          <p:nvPr/>
        </p:nvSpPr>
        <p:spPr>
          <a:xfrm>
            <a:off x="711200" y="5334000"/>
            <a:ext cx="2032000" cy="1016000"/>
          </a:xfrm>
          <a:prstGeom prst="roundRect">
            <a:avLst/>
          </a:prstGeom>
          <a:solidFill>
            <a:srgbClr val="1E2761"/>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16" name="Oval 15">
            <a:extLst>
              <a:ext uri="{FF2B5EF4-FFF2-40B4-BE49-F238E27FC236}">
                <a16:creationId xmlns:a16="http://schemas.microsoft.com/office/drawing/2014/main" id="{23B14E32-B952-43ED-9504-7875E4CF08E3}"/>
              </a:ext>
            </a:extLst>
          </p:cNvPr>
          <p:cNvSpPr/>
          <p:nvPr/>
        </p:nvSpPr>
        <p:spPr>
          <a:xfrm>
            <a:off x="812800" y="5435600"/>
            <a:ext cx="381000" cy="381000"/>
          </a:xfrm>
          <a:prstGeom prst="ellipse">
            <a:avLst/>
          </a:prstGeom>
          <a:solidFill>
            <a:srgbClr val="1E2761"/>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400" b="1" noProof="0" dirty="0">
                <a:solidFill>
                  <a:srgbClr val="FFFFFF"/>
                </a:solidFill>
              </a:rPr>
              <a:t>1</a:t>
            </a:r>
          </a:p>
        </p:txBody>
      </p:sp>
      <p:sp>
        <p:nvSpPr>
          <p:cNvPr id="17" name="TextBox 16">
            <a:extLst>
              <a:ext uri="{FF2B5EF4-FFF2-40B4-BE49-F238E27FC236}">
                <a16:creationId xmlns:a16="http://schemas.microsoft.com/office/drawing/2014/main" id="{C15AB03B-A0A2-4331-8C2E-6F70FB15038F}"/>
              </a:ext>
            </a:extLst>
          </p:cNvPr>
          <p:cNvSpPr txBox="1"/>
          <p:nvPr/>
        </p:nvSpPr>
        <p:spPr>
          <a:xfrm>
            <a:off x="1244600" y="5397500"/>
            <a:ext cx="1397000" cy="889000"/>
          </a:xfrm>
          <a:prstGeom prst="rect">
            <a:avLst/>
          </a:prstGeom>
          <a:noFill/>
        </p:spPr>
        <p:txBody>
          <a:bodyPr vertOverflow="overflow" vert="horz" wrap="square" rtlCol="0" anchor="ctr" anchorCtr="0">
            <a:noAutofit/>
          </a:bodyPr>
          <a:lstStyle/>
          <a:p>
            <a:pPr algn="l"/>
            <a:r>
              <a:rPr lang="en-GB" sz="1400" b="1" noProof="0" dirty="0">
                <a:solidFill>
                  <a:srgbClr val="FFFFFF"/>
                </a:solidFill>
              </a:rPr>
              <a:t>Vision &amp;
Strategy</a:t>
            </a:r>
          </a:p>
        </p:txBody>
      </p:sp>
      <p:sp>
        <p:nvSpPr>
          <p:cNvPr id="18" name="Rectangle: Rounded Corners 17">
            <a:extLst>
              <a:ext uri="{FF2B5EF4-FFF2-40B4-BE49-F238E27FC236}">
                <a16:creationId xmlns:a16="http://schemas.microsoft.com/office/drawing/2014/main" id="{5DA89A59-C4D8-437E-8475-1441AFEB23D3}"/>
              </a:ext>
            </a:extLst>
          </p:cNvPr>
          <p:cNvSpPr/>
          <p:nvPr/>
        </p:nvSpPr>
        <p:spPr>
          <a:xfrm>
            <a:off x="2895600" y="5334000"/>
            <a:ext cx="2032000" cy="1016000"/>
          </a:xfrm>
          <a:prstGeom prst="roundRect">
            <a:avLst/>
          </a:prstGeom>
          <a:solidFill>
            <a:srgbClr val="2E4A8E"/>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19" name="Oval 18">
            <a:extLst>
              <a:ext uri="{FF2B5EF4-FFF2-40B4-BE49-F238E27FC236}">
                <a16:creationId xmlns:a16="http://schemas.microsoft.com/office/drawing/2014/main" id="{87422136-D71D-4876-8664-3666E4D387BA}"/>
              </a:ext>
            </a:extLst>
          </p:cNvPr>
          <p:cNvSpPr/>
          <p:nvPr/>
        </p:nvSpPr>
        <p:spPr>
          <a:xfrm>
            <a:off x="2997200" y="5435600"/>
            <a:ext cx="381000" cy="381000"/>
          </a:xfrm>
          <a:prstGeom prst="ellipse">
            <a:avLst/>
          </a:prstGeom>
          <a:solidFill>
            <a:srgbClr val="2E4A8E"/>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400" b="1" noProof="0" dirty="0">
                <a:solidFill>
                  <a:srgbClr val="FFFFFF"/>
                </a:solidFill>
              </a:rPr>
              <a:t>2</a:t>
            </a:r>
          </a:p>
        </p:txBody>
      </p:sp>
      <p:sp>
        <p:nvSpPr>
          <p:cNvPr id="20" name="TextBox 19">
            <a:extLst>
              <a:ext uri="{FF2B5EF4-FFF2-40B4-BE49-F238E27FC236}">
                <a16:creationId xmlns:a16="http://schemas.microsoft.com/office/drawing/2014/main" id="{5EF356A3-138D-478D-BAA5-3442F15ACA36}"/>
              </a:ext>
            </a:extLst>
          </p:cNvPr>
          <p:cNvSpPr txBox="1"/>
          <p:nvPr/>
        </p:nvSpPr>
        <p:spPr>
          <a:xfrm>
            <a:off x="3429000" y="5397500"/>
            <a:ext cx="1397000" cy="889000"/>
          </a:xfrm>
          <a:prstGeom prst="rect">
            <a:avLst/>
          </a:prstGeom>
          <a:noFill/>
        </p:spPr>
        <p:txBody>
          <a:bodyPr vertOverflow="overflow" vert="horz" wrap="square" rtlCol="0" anchor="ctr" anchorCtr="0">
            <a:noAutofit/>
          </a:bodyPr>
          <a:lstStyle/>
          <a:p>
            <a:pPr algn="l"/>
            <a:r>
              <a:rPr lang="en-GB" sz="1400" b="1" noProof="0" dirty="0">
                <a:solidFill>
                  <a:srgbClr val="FFFFFF"/>
                </a:solidFill>
              </a:rPr>
              <a:t>Value
Definition</a:t>
            </a:r>
          </a:p>
        </p:txBody>
      </p:sp>
      <p:sp>
        <p:nvSpPr>
          <p:cNvPr id="21" name="Rectangle: Rounded Corners 20">
            <a:extLst>
              <a:ext uri="{FF2B5EF4-FFF2-40B4-BE49-F238E27FC236}">
                <a16:creationId xmlns:a16="http://schemas.microsoft.com/office/drawing/2014/main" id="{2099378E-05B7-4B7E-8F57-60173BC1EB14}"/>
              </a:ext>
            </a:extLst>
          </p:cNvPr>
          <p:cNvSpPr/>
          <p:nvPr/>
        </p:nvSpPr>
        <p:spPr>
          <a:xfrm>
            <a:off x="5080000" y="5334000"/>
            <a:ext cx="2032000" cy="1016000"/>
          </a:xfrm>
          <a:prstGeom prst="round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22" name="Oval 21">
            <a:extLst>
              <a:ext uri="{FF2B5EF4-FFF2-40B4-BE49-F238E27FC236}">
                <a16:creationId xmlns:a16="http://schemas.microsoft.com/office/drawing/2014/main" id="{70B9C52F-2FBD-4CE8-A014-6F6DA08C6D12}"/>
              </a:ext>
            </a:extLst>
          </p:cNvPr>
          <p:cNvSpPr/>
          <p:nvPr/>
        </p:nvSpPr>
        <p:spPr>
          <a:xfrm>
            <a:off x="5181600" y="5435600"/>
            <a:ext cx="381000" cy="381000"/>
          </a:xfrm>
          <a:prstGeom prst="ellipse">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400" b="1" noProof="0" dirty="0">
                <a:solidFill>
                  <a:srgbClr val="FFFFFF"/>
                </a:solidFill>
              </a:rPr>
              <a:t>3</a:t>
            </a:r>
          </a:p>
        </p:txBody>
      </p:sp>
      <p:sp>
        <p:nvSpPr>
          <p:cNvPr id="23" name="TextBox 22">
            <a:extLst>
              <a:ext uri="{FF2B5EF4-FFF2-40B4-BE49-F238E27FC236}">
                <a16:creationId xmlns:a16="http://schemas.microsoft.com/office/drawing/2014/main" id="{4D7F32F0-0A31-4750-AE3A-B834EB971BC9}"/>
              </a:ext>
            </a:extLst>
          </p:cNvPr>
          <p:cNvSpPr txBox="1"/>
          <p:nvPr/>
        </p:nvSpPr>
        <p:spPr>
          <a:xfrm>
            <a:off x="5613400" y="5397500"/>
            <a:ext cx="1397000" cy="889000"/>
          </a:xfrm>
          <a:prstGeom prst="rect">
            <a:avLst/>
          </a:prstGeom>
          <a:noFill/>
        </p:spPr>
        <p:txBody>
          <a:bodyPr vertOverflow="overflow" vert="horz" wrap="square" rtlCol="0" anchor="ctr" anchorCtr="0">
            <a:noAutofit/>
          </a:bodyPr>
          <a:lstStyle/>
          <a:p>
            <a:pPr algn="l"/>
            <a:r>
              <a:rPr lang="en-GB" sz="1400" b="1" noProof="0" dirty="0">
                <a:solidFill>
                  <a:srgbClr val="FFFFFF"/>
                </a:solidFill>
              </a:rPr>
              <a:t>Design
Governance</a:t>
            </a:r>
          </a:p>
        </p:txBody>
      </p:sp>
      <p:sp>
        <p:nvSpPr>
          <p:cNvPr id="24" name="Rectangle: Rounded Corners 23">
            <a:extLst>
              <a:ext uri="{FF2B5EF4-FFF2-40B4-BE49-F238E27FC236}">
                <a16:creationId xmlns:a16="http://schemas.microsoft.com/office/drawing/2014/main" id="{B99E75B5-FA57-4AAA-856B-5A0AF2EE21F3}"/>
              </a:ext>
            </a:extLst>
          </p:cNvPr>
          <p:cNvSpPr/>
          <p:nvPr/>
        </p:nvSpPr>
        <p:spPr>
          <a:xfrm>
            <a:off x="7264400" y="5334000"/>
            <a:ext cx="2032000" cy="1016000"/>
          </a:xfrm>
          <a:prstGeom prst="round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25" name="Oval 24">
            <a:extLst>
              <a:ext uri="{FF2B5EF4-FFF2-40B4-BE49-F238E27FC236}">
                <a16:creationId xmlns:a16="http://schemas.microsoft.com/office/drawing/2014/main" id="{420CB052-BCE9-42D3-85BC-5AC3CC0FCC5D}"/>
              </a:ext>
            </a:extLst>
          </p:cNvPr>
          <p:cNvSpPr/>
          <p:nvPr/>
        </p:nvSpPr>
        <p:spPr>
          <a:xfrm>
            <a:off x="7366000" y="5435600"/>
            <a:ext cx="381000" cy="381000"/>
          </a:xfrm>
          <a:prstGeom prst="ellipse">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400" b="1" noProof="0" dirty="0">
                <a:solidFill>
                  <a:srgbClr val="FFFFFF"/>
                </a:solidFill>
              </a:rPr>
              <a:t>4</a:t>
            </a:r>
          </a:p>
        </p:txBody>
      </p:sp>
      <p:sp>
        <p:nvSpPr>
          <p:cNvPr id="26" name="TextBox 25">
            <a:extLst>
              <a:ext uri="{FF2B5EF4-FFF2-40B4-BE49-F238E27FC236}">
                <a16:creationId xmlns:a16="http://schemas.microsoft.com/office/drawing/2014/main" id="{7B6B7E64-CC49-4F38-BD2C-1225EAD9AA35}"/>
              </a:ext>
            </a:extLst>
          </p:cNvPr>
          <p:cNvSpPr txBox="1"/>
          <p:nvPr/>
        </p:nvSpPr>
        <p:spPr>
          <a:xfrm>
            <a:off x="7797800" y="5397500"/>
            <a:ext cx="1397000" cy="889000"/>
          </a:xfrm>
          <a:prstGeom prst="rect">
            <a:avLst/>
          </a:prstGeom>
          <a:noFill/>
        </p:spPr>
        <p:txBody>
          <a:bodyPr vertOverflow="overflow" vert="horz" wrap="square" rtlCol="0" anchor="ctr" anchorCtr="0">
            <a:noAutofit/>
          </a:bodyPr>
          <a:lstStyle/>
          <a:p>
            <a:pPr algn="l"/>
            <a:r>
              <a:rPr lang="en-GB" sz="1400" b="1" noProof="0" dirty="0">
                <a:solidFill>
                  <a:srgbClr val="FFFFFF"/>
                </a:solidFill>
              </a:rPr>
              <a:t>Execution
Enablement</a:t>
            </a:r>
          </a:p>
        </p:txBody>
      </p:sp>
      <p:sp>
        <p:nvSpPr>
          <p:cNvPr id="27" name="Rectangle: Rounded Corners 26">
            <a:extLst>
              <a:ext uri="{FF2B5EF4-FFF2-40B4-BE49-F238E27FC236}">
                <a16:creationId xmlns:a16="http://schemas.microsoft.com/office/drawing/2014/main" id="{3D292712-1BE3-4C72-88D8-A81574DA121E}"/>
              </a:ext>
            </a:extLst>
          </p:cNvPr>
          <p:cNvSpPr/>
          <p:nvPr/>
        </p:nvSpPr>
        <p:spPr>
          <a:xfrm>
            <a:off x="9448800" y="5334000"/>
            <a:ext cx="2032000" cy="1016000"/>
          </a:xfrm>
          <a:prstGeom prst="roundRect">
            <a:avLst/>
          </a:prstGeom>
          <a:solidFill>
            <a:srgbClr val="FF6F00"/>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noProof="0" dirty="0"/>
          </a:p>
        </p:txBody>
      </p:sp>
      <p:sp>
        <p:nvSpPr>
          <p:cNvPr id="28" name="Oval 27">
            <a:extLst>
              <a:ext uri="{FF2B5EF4-FFF2-40B4-BE49-F238E27FC236}">
                <a16:creationId xmlns:a16="http://schemas.microsoft.com/office/drawing/2014/main" id="{7C5AB079-3B89-40D0-B2B8-45A92F4112AB}"/>
              </a:ext>
            </a:extLst>
          </p:cNvPr>
          <p:cNvSpPr/>
          <p:nvPr/>
        </p:nvSpPr>
        <p:spPr>
          <a:xfrm>
            <a:off x="9550400" y="5435600"/>
            <a:ext cx="381000" cy="381000"/>
          </a:xfrm>
          <a:prstGeom prst="ellipse">
            <a:avLst/>
          </a:prstGeom>
          <a:solidFill>
            <a:srgbClr val="FF6F00"/>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400" b="1" noProof="0" dirty="0">
                <a:solidFill>
                  <a:srgbClr val="FFFFFF"/>
                </a:solidFill>
              </a:rPr>
              <a:t>5</a:t>
            </a:r>
          </a:p>
        </p:txBody>
      </p:sp>
      <p:sp>
        <p:nvSpPr>
          <p:cNvPr id="29" name="TextBox 28">
            <a:extLst>
              <a:ext uri="{FF2B5EF4-FFF2-40B4-BE49-F238E27FC236}">
                <a16:creationId xmlns:a16="http://schemas.microsoft.com/office/drawing/2014/main" id="{2AD8A027-7B10-4021-BEF5-95836CE7EC93}"/>
              </a:ext>
            </a:extLst>
          </p:cNvPr>
          <p:cNvSpPr txBox="1"/>
          <p:nvPr/>
        </p:nvSpPr>
        <p:spPr>
          <a:xfrm>
            <a:off x="9982200" y="5397500"/>
            <a:ext cx="1397000" cy="889000"/>
          </a:xfrm>
          <a:prstGeom prst="rect">
            <a:avLst/>
          </a:prstGeom>
          <a:noFill/>
        </p:spPr>
        <p:txBody>
          <a:bodyPr vertOverflow="overflow" vert="horz" wrap="square" rtlCol="0" anchor="ctr" anchorCtr="0">
            <a:noAutofit/>
          </a:bodyPr>
          <a:lstStyle/>
          <a:p>
            <a:pPr algn="l"/>
            <a:r>
              <a:rPr lang="en-GB" sz="1400" b="1" noProof="0" dirty="0">
                <a:solidFill>
                  <a:srgbClr val="FFFFFF"/>
                </a:solidFill>
              </a:rPr>
              <a:t>Benefits
Realisation</a:t>
            </a:r>
          </a:p>
        </p:txBody>
      </p:sp>
      <p:sp>
        <p:nvSpPr>
          <p:cNvPr id="11" name="TextBox 10">
            <a:extLst>
              <a:ext uri="{FF2B5EF4-FFF2-40B4-BE49-F238E27FC236}">
                <a16:creationId xmlns:a16="http://schemas.microsoft.com/office/drawing/2014/main" id="{F9587151-63BA-4079-AFD3-461C7D7BDBE8}"/>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Pre-Programme · Strategic Alignment</a:t>
            </a:r>
          </a:p>
        </p:txBody>
      </p:sp>
      <p:sp>
        <p:nvSpPr>
          <p:cNvPr id="30" name="Rectangle 29">
            <a:extLst>
              <a:ext uri="{FF2B5EF4-FFF2-40B4-BE49-F238E27FC236}">
                <a16:creationId xmlns:a16="http://schemas.microsoft.com/office/drawing/2014/main" id="{025FA9FA-4C36-462C-9706-261E5B029FA2}"/>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2377669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C42D1-5A3B-469D-B1F2-F857365DCC53}"/>
              </a:ext>
            </a:extLst>
          </p:cNvPr>
          <p:cNvSpPr txBox="1"/>
          <p:nvPr/>
        </p:nvSpPr>
        <p:spPr>
          <a:xfrm>
            <a:off x="609600" y="254000"/>
            <a:ext cx="10972800" cy="635000"/>
          </a:xfrm>
          <a:prstGeom prst="rect">
            <a:avLst/>
          </a:prstGeom>
          <a:noFill/>
        </p:spPr>
        <p:txBody>
          <a:bodyPr vertOverflow="overflow" vert="horz" wrap="square" rtlCol="0" anchor="t">
            <a:noAutofit/>
          </a:bodyPr>
          <a:lstStyle/>
          <a:p>
            <a:pPr algn="l"/>
            <a:r>
              <a:rPr lang="en-GB" sz="2800" b="1" noProof="0" dirty="0">
                <a:solidFill>
                  <a:srgbClr val="1E2761"/>
                </a:solidFill>
              </a:rPr>
              <a:t>Phase 5 Output: Benefits Tracker Example</a:t>
            </a:r>
          </a:p>
        </p:txBody>
      </p:sp>
      <p:sp>
        <p:nvSpPr>
          <p:cNvPr id="3" name="TextBox 2">
            <a:extLst>
              <a:ext uri="{FF2B5EF4-FFF2-40B4-BE49-F238E27FC236}">
                <a16:creationId xmlns:a16="http://schemas.microsoft.com/office/drawing/2014/main" id="{26729073-5BEC-4D6A-976C-CFC8B3D76262}"/>
              </a:ext>
            </a:extLst>
          </p:cNvPr>
          <p:cNvSpPr txBox="1"/>
          <p:nvPr/>
        </p:nvSpPr>
        <p:spPr>
          <a:xfrm>
            <a:off x="609600" y="914400"/>
            <a:ext cx="10972800" cy="355600"/>
          </a:xfrm>
          <a:prstGeom prst="rect">
            <a:avLst/>
          </a:prstGeom>
          <a:noFill/>
        </p:spPr>
        <p:txBody>
          <a:bodyPr vertOverflow="overflow" vert="horz" wrap="square" rtlCol="0" anchor="t">
            <a:noAutofit/>
          </a:bodyPr>
          <a:lstStyle/>
          <a:p>
            <a:pPr algn="l"/>
            <a:r>
              <a:rPr lang="en-GB" sz="1400" i="1" noProof="0" dirty="0">
                <a:solidFill>
                  <a:srgbClr val="666666"/>
                </a:solidFill>
              </a:rPr>
              <a:t>Quarterly view of benefit realisation against agreed targets</a:t>
            </a:r>
          </a:p>
        </p:txBody>
      </p:sp>
      <p:graphicFrame>
        <p:nvGraphicFramePr>
          <p:cNvPr id="5" name="Table 4">
            <a:extLst>
              <a:ext uri="{FF2B5EF4-FFF2-40B4-BE49-F238E27FC236}">
                <a16:creationId xmlns:a16="http://schemas.microsoft.com/office/drawing/2014/main" id="{A4FB67FF-2166-4136-B5FA-347E1053679B}"/>
              </a:ext>
            </a:extLst>
          </p:cNvPr>
          <p:cNvGraphicFramePr>
            <a:graphicFrameLocks noGrp="1"/>
          </p:cNvGraphicFramePr>
          <p:nvPr/>
        </p:nvGraphicFramePr>
        <p:xfrm>
          <a:off x="609600" y="1397000"/>
          <a:ext cx="9969500" cy="3937003"/>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1220359493"/>
                    </a:ext>
                  </a:extLst>
                </a:gridCol>
                <a:gridCol w="1016000">
                  <a:extLst>
                    <a:ext uri="{9D8B030D-6E8A-4147-A177-3AD203B41FA5}">
                      <a16:colId xmlns:a16="http://schemas.microsoft.com/office/drawing/2014/main" val="569452440"/>
                    </a:ext>
                  </a:extLst>
                </a:gridCol>
                <a:gridCol w="1651000">
                  <a:extLst>
                    <a:ext uri="{9D8B030D-6E8A-4147-A177-3AD203B41FA5}">
                      <a16:colId xmlns:a16="http://schemas.microsoft.com/office/drawing/2014/main" val="2811106117"/>
                    </a:ext>
                  </a:extLst>
                </a:gridCol>
                <a:gridCol w="1651000">
                  <a:extLst>
                    <a:ext uri="{9D8B030D-6E8A-4147-A177-3AD203B41FA5}">
                      <a16:colId xmlns:a16="http://schemas.microsoft.com/office/drawing/2014/main" val="2473808136"/>
                    </a:ext>
                  </a:extLst>
                </a:gridCol>
                <a:gridCol w="1651000">
                  <a:extLst>
                    <a:ext uri="{9D8B030D-6E8A-4147-A177-3AD203B41FA5}">
                      <a16:colId xmlns:a16="http://schemas.microsoft.com/office/drawing/2014/main" val="3589994171"/>
                    </a:ext>
                  </a:extLst>
                </a:gridCol>
                <a:gridCol w="1524000">
                  <a:extLst>
                    <a:ext uri="{9D8B030D-6E8A-4147-A177-3AD203B41FA5}">
                      <a16:colId xmlns:a16="http://schemas.microsoft.com/office/drawing/2014/main" val="4120052873"/>
                    </a:ext>
                  </a:extLst>
                </a:gridCol>
              </a:tblGrid>
              <a:tr h="562429">
                <a:tc>
                  <a:txBody>
                    <a:bodyPr/>
                    <a:lstStyle/>
                    <a:p>
                      <a:pPr algn="ctr"/>
                      <a:r>
                        <a:rPr lang="en-GB" sz="1000" b="1" noProof="0" dirty="0">
                          <a:solidFill>
                            <a:srgbClr val="FFFFFF"/>
                          </a:solidFill>
                          <a:latin typeface="Calibri"/>
                          <a:ea typeface="Calibri"/>
                          <a:cs typeface="Calibri"/>
                        </a:rPr>
                        <a:t>Benefit</a:t>
                      </a:r>
                    </a:p>
                  </a:txBody>
                  <a:tcPr>
                    <a:solidFill>
                      <a:srgbClr val="2E86C1"/>
                    </a:solidFill>
                  </a:tcPr>
                </a:tc>
                <a:tc>
                  <a:txBody>
                    <a:bodyPr/>
                    <a:lstStyle/>
                    <a:p>
                      <a:pPr algn="ctr"/>
                      <a:r>
                        <a:rPr lang="en-GB" sz="1000" b="1" noProof="0" dirty="0">
                          <a:solidFill>
                            <a:srgbClr val="FFFFFF"/>
                          </a:solidFill>
                          <a:latin typeface="Calibri"/>
                          <a:ea typeface="Calibri"/>
                          <a:cs typeface="Calibri"/>
                        </a:rPr>
                        <a:t>Owner</a:t>
                      </a:r>
                    </a:p>
                  </a:txBody>
                  <a:tcPr>
                    <a:solidFill>
                      <a:srgbClr val="2E86C1"/>
                    </a:solidFill>
                  </a:tcPr>
                </a:tc>
                <a:tc>
                  <a:txBody>
                    <a:bodyPr/>
                    <a:lstStyle/>
                    <a:p>
                      <a:pPr algn="ctr"/>
                      <a:r>
                        <a:rPr lang="en-GB" sz="1000" b="1" noProof="0" dirty="0">
                          <a:solidFill>
                            <a:srgbClr val="FFFFFF"/>
                          </a:solidFill>
                          <a:latin typeface="Calibri"/>
                          <a:ea typeface="Calibri"/>
                          <a:cs typeface="Calibri"/>
                        </a:rPr>
                        <a:t>Baseline</a:t>
                      </a:r>
                    </a:p>
                  </a:txBody>
                  <a:tcPr>
                    <a:solidFill>
                      <a:srgbClr val="2E86C1"/>
                    </a:solidFill>
                  </a:tcPr>
                </a:tc>
                <a:tc>
                  <a:txBody>
                    <a:bodyPr/>
                    <a:lstStyle/>
                    <a:p>
                      <a:pPr algn="ctr"/>
                      <a:r>
                        <a:rPr lang="en-GB" sz="1000" b="1" noProof="0" dirty="0">
                          <a:solidFill>
                            <a:srgbClr val="FFFFFF"/>
                          </a:solidFill>
                          <a:latin typeface="Calibri"/>
                          <a:ea typeface="Calibri"/>
                          <a:cs typeface="Calibri"/>
                        </a:rPr>
                        <a:t>Target</a:t>
                      </a:r>
                    </a:p>
                  </a:txBody>
                  <a:tcPr>
                    <a:solidFill>
                      <a:srgbClr val="2E86C1"/>
                    </a:solidFill>
                  </a:tcPr>
                </a:tc>
                <a:tc>
                  <a:txBody>
                    <a:bodyPr/>
                    <a:lstStyle/>
                    <a:p>
                      <a:pPr algn="ctr"/>
                      <a:r>
                        <a:rPr lang="en-GB" sz="1000" b="1" noProof="0" dirty="0">
                          <a:solidFill>
                            <a:srgbClr val="FFFFFF"/>
                          </a:solidFill>
                          <a:latin typeface="Calibri"/>
                          <a:ea typeface="Calibri"/>
                          <a:cs typeface="Calibri"/>
                        </a:rPr>
                        <a:t>Actual</a:t>
                      </a:r>
                    </a:p>
                  </a:txBody>
                  <a:tcPr>
                    <a:solidFill>
                      <a:srgbClr val="2E86C1"/>
                    </a:solidFill>
                  </a:tcPr>
                </a:tc>
                <a:tc>
                  <a:txBody>
                    <a:bodyPr/>
                    <a:lstStyle/>
                    <a:p>
                      <a:pPr algn="ctr"/>
                      <a:r>
                        <a:rPr lang="en-GB" sz="1000" b="1" noProof="0" dirty="0">
                          <a:solidFill>
                            <a:srgbClr val="FFFFFF"/>
                          </a:solidFill>
                          <a:latin typeface="Calibri"/>
                          <a:ea typeface="Calibri"/>
                          <a:cs typeface="Calibri"/>
                        </a:rPr>
                        <a:t>Status</a:t>
                      </a:r>
                    </a:p>
                  </a:txBody>
                  <a:tcPr>
                    <a:solidFill>
                      <a:srgbClr val="2E86C1"/>
                    </a:solidFill>
                  </a:tcPr>
                </a:tc>
                <a:extLst>
                  <a:ext uri="{0D108BD9-81ED-4DB2-BD59-A6C34878D82A}">
                    <a16:rowId xmlns:a16="http://schemas.microsoft.com/office/drawing/2014/main" val="715813700"/>
                  </a:ext>
                </a:extLst>
              </a:tr>
              <a:tr h="562429">
                <a:tc>
                  <a:txBody>
                    <a:bodyPr/>
                    <a:lstStyle/>
                    <a:p>
                      <a:r>
                        <a:rPr lang="en-GB" sz="1000" b="0" noProof="0" dirty="0">
                          <a:solidFill>
                            <a:srgbClr val="2C3E50"/>
                          </a:solidFill>
                          <a:latin typeface="Calibri"/>
                          <a:ea typeface="Calibri"/>
                          <a:cs typeface="Calibri"/>
                        </a:rPr>
                        <a:t>Order processing time</a:t>
                      </a:r>
                    </a:p>
                  </a:txBody>
                  <a:tcPr>
                    <a:solidFill>
                      <a:srgbClr val="FFFFFF"/>
                    </a:solidFill>
                  </a:tcPr>
                </a:tc>
                <a:tc>
                  <a:txBody>
                    <a:bodyPr/>
                    <a:lstStyle/>
                    <a:p>
                      <a:r>
                        <a:rPr lang="en-GB" sz="1000" b="0" noProof="0" dirty="0">
                          <a:solidFill>
                            <a:srgbClr val="2C3E50"/>
                          </a:solidFill>
                          <a:latin typeface="Calibri"/>
                          <a:ea typeface="Calibri"/>
                          <a:cs typeface="Calibri"/>
                        </a:rPr>
                        <a:t>COO</a:t>
                      </a:r>
                    </a:p>
                  </a:txBody>
                  <a:tcPr>
                    <a:solidFill>
                      <a:srgbClr val="FFFFFF"/>
                    </a:solidFill>
                  </a:tcPr>
                </a:tc>
                <a:tc>
                  <a:txBody>
                    <a:bodyPr/>
                    <a:lstStyle/>
                    <a:p>
                      <a:pPr algn="ctr"/>
                      <a:r>
                        <a:rPr lang="en-GB" sz="1000" b="0" noProof="0" dirty="0">
                          <a:solidFill>
                            <a:srgbClr val="2C3E50"/>
                          </a:solidFill>
                          <a:latin typeface="Calibri"/>
                          <a:ea typeface="Calibri"/>
                          <a:cs typeface="Calibri"/>
                        </a:rPr>
                        <a:t>5 days</a:t>
                      </a:r>
                    </a:p>
                  </a:txBody>
                  <a:tcPr>
                    <a:solidFill>
                      <a:srgbClr val="FFFFFF"/>
                    </a:solidFill>
                  </a:tcPr>
                </a:tc>
                <a:tc>
                  <a:txBody>
                    <a:bodyPr/>
                    <a:lstStyle/>
                    <a:p>
                      <a:pPr algn="ctr"/>
                      <a:r>
                        <a:rPr lang="en-GB" sz="1000" b="0" noProof="0" dirty="0">
                          <a:solidFill>
                            <a:srgbClr val="2C3E50"/>
                          </a:solidFill>
                          <a:latin typeface="Calibri"/>
                          <a:ea typeface="Calibri"/>
                          <a:cs typeface="Calibri"/>
                        </a:rPr>
                        <a:t>2 days</a:t>
                      </a:r>
                    </a:p>
                  </a:txBody>
                  <a:tcPr>
                    <a:solidFill>
                      <a:srgbClr val="FFFFFF"/>
                    </a:solidFill>
                  </a:tcPr>
                </a:tc>
                <a:tc>
                  <a:txBody>
                    <a:bodyPr/>
                    <a:lstStyle/>
                    <a:p>
                      <a:pPr algn="ctr"/>
                      <a:r>
                        <a:rPr lang="en-GB" sz="1000" b="0" noProof="0" dirty="0">
                          <a:solidFill>
                            <a:srgbClr val="2C3E50"/>
                          </a:solidFill>
                          <a:latin typeface="Calibri"/>
                          <a:ea typeface="Calibri"/>
                          <a:cs typeface="Calibri"/>
                        </a:rPr>
                        <a:t>2.5 days</a:t>
                      </a:r>
                    </a:p>
                  </a:txBody>
                  <a:tcPr>
                    <a:solidFill>
                      <a:srgbClr val="FFFFFF"/>
                    </a:solidFill>
                  </a:tcPr>
                </a:tc>
                <a:tc>
                  <a:txBody>
                    <a:bodyPr/>
                    <a:lstStyle/>
                    <a:p>
                      <a:pPr algn="ctr"/>
                      <a:r>
                        <a:rPr lang="en-GB" sz="1000" b="0" noProof="0" dirty="0">
                          <a:solidFill>
                            <a:srgbClr val="2C3E50"/>
                          </a:solidFill>
                          <a:latin typeface="Calibri"/>
                          <a:ea typeface="Calibri"/>
                          <a:cs typeface="Calibri"/>
                        </a:rPr>
                        <a:t>On Track</a:t>
                      </a:r>
                    </a:p>
                  </a:txBody>
                  <a:tcPr>
                    <a:solidFill>
                      <a:srgbClr val="FFFFFF"/>
                    </a:solidFill>
                  </a:tcPr>
                </a:tc>
                <a:extLst>
                  <a:ext uri="{0D108BD9-81ED-4DB2-BD59-A6C34878D82A}">
                    <a16:rowId xmlns:a16="http://schemas.microsoft.com/office/drawing/2014/main" val="2562974483"/>
                  </a:ext>
                </a:extLst>
              </a:tr>
              <a:tr h="562429">
                <a:tc>
                  <a:txBody>
                    <a:bodyPr/>
                    <a:lstStyle/>
                    <a:p>
                      <a:r>
                        <a:rPr lang="en-GB" sz="1000" b="0" noProof="0" dirty="0">
                          <a:solidFill>
                            <a:srgbClr val="2C3E50"/>
                          </a:solidFill>
                          <a:latin typeface="Calibri"/>
                          <a:ea typeface="Calibri"/>
                          <a:cs typeface="Calibri"/>
                        </a:rPr>
                        <a:t>Duplicate records</a:t>
                      </a:r>
                    </a:p>
                  </a:txBody>
                  <a:tcPr>
                    <a:solidFill>
                      <a:srgbClr val="F8F9FA"/>
                    </a:solidFill>
                  </a:tcPr>
                </a:tc>
                <a:tc>
                  <a:txBody>
                    <a:bodyPr/>
                    <a:lstStyle/>
                    <a:p>
                      <a:r>
                        <a:rPr lang="en-GB" sz="1000" b="0" noProof="0" dirty="0">
                          <a:solidFill>
                            <a:srgbClr val="2C3E50"/>
                          </a:solidFill>
                          <a:latin typeface="Calibri"/>
                          <a:ea typeface="Calibri"/>
                          <a:cs typeface="Calibri"/>
                        </a:rPr>
                        <a:t>CDO</a:t>
                      </a:r>
                    </a:p>
                  </a:txBody>
                  <a:tcPr>
                    <a:solidFill>
                      <a:srgbClr val="F8F9FA"/>
                    </a:solidFill>
                  </a:tcPr>
                </a:tc>
                <a:tc>
                  <a:txBody>
                    <a:bodyPr/>
                    <a:lstStyle/>
                    <a:p>
                      <a:pPr algn="ctr"/>
                      <a:r>
                        <a:rPr lang="en-GB" sz="1000" b="0" noProof="0" dirty="0">
                          <a:solidFill>
                            <a:srgbClr val="2C3E50"/>
                          </a:solidFill>
                          <a:latin typeface="Calibri"/>
                          <a:ea typeface="Calibri"/>
                          <a:cs typeface="Calibri"/>
                        </a:rPr>
                        <a:t>15%</a:t>
                      </a:r>
                    </a:p>
                  </a:txBody>
                  <a:tcPr>
                    <a:solidFill>
                      <a:srgbClr val="F8F9FA"/>
                    </a:solidFill>
                  </a:tcPr>
                </a:tc>
                <a:tc>
                  <a:txBody>
                    <a:bodyPr/>
                    <a:lstStyle/>
                    <a:p>
                      <a:pPr algn="ctr"/>
                      <a:r>
                        <a:rPr lang="en-GB" sz="1000" b="0" noProof="0" dirty="0">
                          <a:solidFill>
                            <a:srgbClr val="2C3E50"/>
                          </a:solidFill>
                          <a:latin typeface="Calibri"/>
                          <a:ea typeface="Calibri"/>
                          <a:cs typeface="Calibri"/>
                        </a:rPr>
                        <a:t>2%</a:t>
                      </a:r>
                    </a:p>
                  </a:txBody>
                  <a:tcPr>
                    <a:solidFill>
                      <a:srgbClr val="F8F9FA"/>
                    </a:solidFill>
                  </a:tcPr>
                </a:tc>
                <a:tc>
                  <a:txBody>
                    <a:bodyPr/>
                    <a:lstStyle/>
                    <a:p>
                      <a:pPr algn="ctr"/>
                      <a:r>
                        <a:rPr lang="en-GB" sz="1000" b="0" noProof="0" dirty="0">
                          <a:solidFill>
                            <a:srgbClr val="2C3E50"/>
                          </a:solidFill>
                          <a:latin typeface="Calibri"/>
                          <a:ea typeface="Calibri"/>
                          <a:cs typeface="Calibri"/>
                        </a:rPr>
                        <a:t>4%</a:t>
                      </a:r>
                    </a:p>
                  </a:txBody>
                  <a:tcPr>
                    <a:solidFill>
                      <a:srgbClr val="F8F9FA"/>
                    </a:solidFill>
                  </a:tcPr>
                </a:tc>
                <a:tc>
                  <a:txBody>
                    <a:bodyPr/>
                    <a:lstStyle/>
                    <a:p>
                      <a:pPr algn="ctr"/>
                      <a:r>
                        <a:rPr lang="en-GB" sz="1000" b="0" noProof="0" dirty="0">
                          <a:solidFill>
                            <a:srgbClr val="2C3E50"/>
                          </a:solidFill>
                          <a:latin typeface="Calibri"/>
                          <a:ea typeface="Calibri"/>
                          <a:cs typeface="Calibri"/>
                        </a:rPr>
                        <a:t>At Risk</a:t>
                      </a:r>
                    </a:p>
                  </a:txBody>
                  <a:tcPr>
                    <a:solidFill>
                      <a:srgbClr val="F8F9FA"/>
                    </a:solidFill>
                  </a:tcPr>
                </a:tc>
                <a:extLst>
                  <a:ext uri="{0D108BD9-81ED-4DB2-BD59-A6C34878D82A}">
                    <a16:rowId xmlns:a16="http://schemas.microsoft.com/office/drawing/2014/main" val="2961392287"/>
                  </a:ext>
                </a:extLst>
              </a:tr>
              <a:tr h="562429">
                <a:tc>
                  <a:txBody>
                    <a:bodyPr/>
                    <a:lstStyle/>
                    <a:p>
                      <a:r>
                        <a:rPr lang="en-GB" sz="1000" b="0" noProof="0" dirty="0">
                          <a:solidFill>
                            <a:srgbClr val="2C3E50"/>
                          </a:solidFill>
                          <a:latin typeface="Calibri"/>
                          <a:ea typeface="Calibri"/>
                          <a:cs typeface="Calibri"/>
                        </a:rPr>
                        <a:t>Month-end close</a:t>
                      </a:r>
                    </a:p>
                  </a:txBody>
                  <a:tcPr>
                    <a:solidFill>
                      <a:srgbClr val="FFFFFF"/>
                    </a:solidFill>
                  </a:tcPr>
                </a:tc>
                <a:tc>
                  <a:txBody>
                    <a:bodyPr/>
                    <a:lstStyle/>
                    <a:p>
                      <a:r>
                        <a:rPr lang="en-GB" sz="1000" b="0" noProof="0" dirty="0">
                          <a:solidFill>
                            <a:srgbClr val="2C3E50"/>
                          </a:solidFill>
                          <a:latin typeface="Calibri"/>
                          <a:ea typeface="Calibri"/>
                          <a:cs typeface="Calibri"/>
                        </a:rPr>
                        <a:t>CFO</a:t>
                      </a:r>
                    </a:p>
                  </a:txBody>
                  <a:tcPr>
                    <a:solidFill>
                      <a:srgbClr val="FFFFFF"/>
                    </a:solidFill>
                  </a:tcPr>
                </a:tc>
                <a:tc>
                  <a:txBody>
                    <a:bodyPr/>
                    <a:lstStyle/>
                    <a:p>
                      <a:pPr algn="ctr"/>
                      <a:r>
                        <a:rPr lang="en-GB" sz="1000" b="0" noProof="0" dirty="0">
                          <a:solidFill>
                            <a:srgbClr val="2C3E50"/>
                          </a:solidFill>
                          <a:latin typeface="Calibri"/>
                          <a:ea typeface="Calibri"/>
                          <a:cs typeface="Calibri"/>
                        </a:rPr>
                        <a:t>12 days</a:t>
                      </a:r>
                    </a:p>
                  </a:txBody>
                  <a:tcPr>
                    <a:solidFill>
                      <a:srgbClr val="FFFFFF"/>
                    </a:solidFill>
                  </a:tcPr>
                </a:tc>
                <a:tc>
                  <a:txBody>
                    <a:bodyPr/>
                    <a:lstStyle/>
                    <a:p>
                      <a:pPr algn="ctr"/>
                      <a:r>
                        <a:rPr lang="en-GB" sz="1000" b="0" noProof="0" dirty="0">
                          <a:solidFill>
                            <a:srgbClr val="2C3E50"/>
                          </a:solidFill>
                          <a:latin typeface="Calibri"/>
                          <a:ea typeface="Calibri"/>
                          <a:cs typeface="Calibri"/>
                        </a:rPr>
                        <a:t>5 days</a:t>
                      </a:r>
                    </a:p>
                  </a:txBody>
                  <a:tcPr>
                    <a:solidFill>
                      <a:srgbClr val="FFFFFF"/>
                    </a:solidFill>
                  </a:tcPr>
                </a:tc>
                <a:tc>
                  <a:txBody>
                    <a:bodyPr/>
                    <a:lstStyle/>
                    <a:p>
                      <a:pPr algn="ctr"/>
                      <a:r>
                        <a:rPr lang="en-GB" sz="1000" b="0" noProof="0" dirty="0">
                          <a:solidFill>
                            <a:srgbClr val="2C3E50"/>
                          </a:solidFill>
                          <a:latin typeface="Calibri"/>
                          <a:ea typeface="Calibri"/>
                          <a:cs typeface="Calibri"/>
                        </a:rPr>
                        <a:t>6 days</a:t>
                      </a:r>
                    </a:p>
                  </a:txBody>
                  <a:tcPr>
                    <a:solidFill>
                      <a:srgbClr val="FFFFFF"/>
                    </a:solidFill>
                  </a:tcPr>
                </a:tc>
                <a:tc>
                  <a:txBody>
                    <a:bodyPr/>
                    <a:lstStyle/>
                    <a:p>
                      <a:pPr algn="ctr"/>
                      <a:r>
                        <a:rPr lang="en-GB" sz="1000" b="0" noProof="0" dirty="0">
                          <a:solidFill>
                            <a:srgbClr val="2C3E50"/>
                          </a:solidFill>
                          <a:latin typeface="Calibri"/>
                          <a:ea typeface="Calibri"/>
                          <a:cs typeface="Calibri"/>
                        </a:rPr>
                        <a:t>On Track</a:t>
                      </a:r>
                    </a:p>
                  </a:txBody>
                  <a:tcPr>
                    <a:solidFill>
                      <a:srgbClr val="FFFFFF"/>
                    </a:solidFill>
                  </a:tcPr>
                </a:tc>
                <a:extLst>
                  <a:ext uri="{0D108BD9-81ED-4DB2-BD59-A6C34878D82A}">
                    <a16:rowId xmlns:a16="http://schemas.microsoft.com/office/drawing/2014/main" val="3864759831"/>
                  </a:ext>
                </a:extLst>
              </a:tr>
              <a:tr h="562429">
                <a:tc>
                  <a:txBody>
                    <a:bodyPr/>
                    <a:lstStyle/>
                    <a:p>
                      <a:r>
                        <a:rPr lang="en-GB" sz="1000" b="0" noProof="0" dirty="0">
                          <a:solidFill>
                            <a:srgbClr val="2C3E50"/>
                          </a:solidFill>
                          <a:latin typeface="Calibri"/>
                          <a:ea typeface="Calibri"/>
                          <a:cs typeface="Calibri"/>
                        </a:rPr>
                        <a:t>Manual data entry hours</a:t>
                      </a:r>
                    </a:p>
                  </a:txBody>
                  <a:tcPr>
                    <a:solidFill>
                      <a:srgbClr val="F8F9FA"/>
                    </a:solidFill>
                  </a:tcPr>
                </a:tc>
                <a:tc>
                  <a:txBody>
                    <a:bodyPr/>
                    <a:lstStyle/>
                    <a:p>
                      <a:r>
                        <a:rPr lang="en-GB" sz="1000" b="0" noProof="0" dirty="0">
                          <a:solidFill>
                            <a:srgbClr val="2C3E50"/>
                          </a:solidFill>
                          <a:latin typeface="Calibri"/>
                          <a:ea typeface="Calibri"/>
                          <a:cs typeface="Calibri"/>
                        </a:rPr>
                        <a:t>COO</a:t>
                      </a:r>
                    </a:p>
                  </a:txBody>
                  <a:tcPr>
                    <a:solidFill>
                      <a:srgbClr val="F8F9FA"/>
                    </a:solidFill>
                  </a:tcPr>
                </a:tc>
                <a:tc>
                  <a:txBody>
                    <a:bodyPr/>
                    <a:lstStyle/>
                    <a:p>
                      <a:pPr algn="ctr"/>
                      <a:r>
                        <a:rPr lang="en-GB" sz="1000" b="0" noProof="0" dirty="0">
                          <a:solidFill>
                            <a:srgbClr val="2C3E50"/>
                          </a:solidFill>
                          <a:latin typeface="Calibri"/>
                          <a:ea typeface="Calibri"/>
                          <a:cs typeface="Calibri"/>
                        </a:rPr>
                        <a:t>400 hrs/</a:t>
                      </a:r>
                      <a:r>
                        <a:rPr lang="en-GB" sz="1000" b="0" noProof="0" dirty="0" err="1">
                          <a:solidFill>
                            <a:srgbClr val="2C3E50"/>
                          </a:solidFill>
                          <a:latin typeface="Calibri"/>
                          <a:ea typeface="Calibri"/>
                          <a:cs typeface="Calibri"/>
                        </a:rPr>
                        <a:t>mo</a:t>
                      </a:r>
                      <a:endParaRPr lang="en-GB" sz="1000" b="0" noProof="0" dirty="0">
                        <a:solidFill>
                          <a:srgbClr val="2C3E50"/>
                        </a:solidFill>
                        <a:latin typeface="Calibri"/>
                        <a:ea typeface="Calibri"/>
                        <a:cs typeface="Calibri"/>
                      </a:endParaRPr>
                    </a:p>
                  </a:txBody>
                  <a:tcPr>
                    <a:solidFill>
                      <a:srgbClr val="F8F9FA"/>
                    </a:solidFill>
                  </a:tcPr>
                </a:tc>
                <a:tc>
                  <a:txBody>
                    <a:bodyPr/>
                    <a:lstStyle/>
                    <a:p>
                      <a:pPr algn="ctr"/>
                      <a:r>
                        <a:rPr lang="en-GB" sz="1000" b="0" noProof="0" dirty="0">
                          <a:solidFill>
                            <a:srgbClr val="2C3E50"/>
                          </a:solidFill>
                          <a:latin typeface="Calibri"/>
                          <a:ea typeface="Calibri"/>
                          <a:cs typeface="Calibri"/>
                        </a:rPr>
                        <a:t>100 hrs/</a:t>
                      </a:r>
                      <a:r>
                        <a:rPr lang="en-GB" sz="1000" b="0" noProof="0" dirty="0" err="1">
                          <a:solidFill>
                            <a:srgbClr val="2C3E50"/>
                          </a:solidFill>
                          <a:latin typeface="Calibri"/>
                          <a:ea typeface="Calibri"/>
                          <a:cs typeface="Calibri"/>
                        </a:rPr>
                        <a:t>mo</a:t>
                      </a:r>
                      <a:endParaRPr lang="en-GB" sz="1000" b="0" noProof="0" dirty="0">
                        <a:solidFill>
                          <a:srgbClr val="2C3E50"/>
                        </a:solidFill>
                        <a:latin typeface="Calibri"/>
                        <a:ea typeface="Calibri"/>
                        <a:cs typeface="Calibri"/>
                      </a:endParaRPr>
                    </a:p>
                  </a:txBody>
                  <a:tcPr>
                    <a:solidFill>
                      <a:srgbClr val="F8F9FA"/>
                    </a:solidFill>
                  </a:tcPr>
                </a:tc>
                <a:tc>
                  <a:txBody>
                    <a:bodyPr/>
                    <a:lstStyle/>
                    <a:p>
                      <a:pPr algn="ctr"/>
                      <a:r>
                        <a:rPr lang="en-GB" sz="1000" b="0" noProof="0" dirty="0">
                          <a:solidFill>
                            <a:srgbClr val="2C3E50"/>
                          </a:solidFill>
                          <a:latin typeface="Calibri"/>
                          <a:ea typeface="Calibri"/>
                          <a:cs typeface="Calibri"/>
                        </a:rPr>
                        <a:t>150 hrs/</a:t>
                      </a:r>
                      <a:r>
                        <a:rPr lang="en-GB" sz="1000" b="0" noProof="0" dirty="0" err="1">
                          <a:solidFill>
                            <a:srgbClr val="2C3E50"/>
                          </a:solidFill>
                          <a:latin typeface="Calibri"/>
                          <a:ea typeface="Calibri"/>
                          <a:cs typeface="Calibri"/>
                        </a:rPr>
                        <a:t>mo</a:t>
                      </a:r>
                      <a:endParaRPr lang="en-GB" sz="1000" b="0" noProof="0" dirty="0">
                        <a:solidFill>
                          <a:srgbClr val="2C3E50"/>
                        </a:solidFill>
                        <a:latin typeface="Calibri"/>
                        <a:ea typeface="Calibri"/>
                        <a:cs typeface="Calibri"/>
                      </a:endParaRPr>
                    </a:p>
                  </a:txBody>
                  <a:tcPr>
                    <a:solidFill>
                      <a:srgbClr val="F8F9FA"/>
                    </a:solidFill>
                  </a:tcPr>
                </a:tc>
                <a:tc>
                  <a:txBody>
                    <a:bodyPr/>
                    <a:lstStyle/>
                    <a:p>
                      <a:pPr algn="ctr"/>
                      <a:r>
                        <a:rPr lang="en-GB" sz="1000" b="0" noProof="0" dirty="0">
                          <a:solidFill>
                            <a:srgbClr val="2C3E50"/>
                          </a:solidFill>
                          <a:latin typeface="Calibri"/>
                          <a:ea typeface="Calibri"/>
                          <a:cs typeface="Calibri"/>
                        </a:rPr>
                        <a:t>On Track</a:t>
                      </a:r>
                    </a:p>
                  </a:txBody>
                  <a:tcPr>
                    <a:solidFill>
                      <a:srgbClr val="F8F9FA"/>
                    </a:solidFill>
                  </a:tcPr>
                </a:tc>
                <a:extLst>
                  <a:ext uri="{0D108BD9-81ED-4DB2-BD59-A6C34878D82A}">
                    <a16:rowId xmlns:a16="http://schemas.microsoft.com/office/drawing/2014/main" val="2515017111"/>
                  </a:ext>
                </a:extLst>
              </a:tr>
              <a:tr h="562429">
                <a:tc>
                  <a:txBody>
                    <a:bodyPr/>
                    <a:lstStyle/>
                    <a:p>
                      <a:r>
                        <a:rPr lang="en-GB" sz="1000" b="0" noProof="0" dirty="0">
                          <a:solidFill>
                            <a:srgbClr val="2C3E50"/>
                          </a:solidFill>
                          <a:latin typeface="Calibri"/>
                          <a:ea typeface="Calibri"/>
                          <a:cs typeface="Calibri"/>
                        </a:rPr>
                        <a:t>Compliance audit findings</a:t>
                      </a:r>
                    </a:p>
                  </a:txBody>
                  <a:tcPr>
                    <a:solidFill>
                      <a:srgbClr val="FFFFFF"/>
                    </a:solidFill>
                  </a:tcPr>
                </a:tc>
                <a:tc>
                  <a:txBody>
                    <a:bodyPr/>
                    <a:lstStyle/>
                    <a:p>
                      <a:r>
                        <a:rPr lang="en-GB" sz="1000" b="0" noProof="0" dirty="0">
                          <a:solidFill>
                            <a:srgbClr val="2C3E50"/>
                          </a:solidFill>
                          <a:latin typeface="Calibri"/>
                          <a:ea typeface="Calibri"/>
                          <a:cs typeface="Calibri"/>
                        </a:rPr>
                        <a:t>GC</a:t>
                      </a:r>
                    </a:p>
                  </a:txBody>
                  <a:tcPr>
                    <a:solidFill>
                      <a:srgbClr val="FFFFFF"/>
                    </a:solidFill>
                  </a:tcPr>
                </a:tc>
                <a:tc>
                  <a:txBody>
                    <a:bodyPr/>
                    <a:lstStyle/>
                    <a:p>
                      <a:pPr algn="ctr"/>
                      <a:r>
                        <a:rPr lang="en-GB" sz="1000" b="0" noProof="0" dirty="0">
                          <a:solidFill>
                            <a:srgbClr val="2C3E50"/>
                          </a:solidFill>
                          <a:latin typeface="Calibri"/>
                          <a:ea typeface="Calibri"/>
                          <a:cs typeface="Calibri"/>
                        </a:rPr>
                        <a:t>12 per year</a:t>
                      </a:r>
                    </a:p>
                  </a:txBody>
                  <a:tcPr>
                    <a:solidFill>
                      <a:srgbClr val="FFFFFF"/>
                    </a:solidFill>
                  </a:tcPr>
                </a:tc>
                <a:tc>
                  <a:txBody>
                    <a:bodyPr/>
                    <a:lstStyle/>
                    <a:p>
                      <a:pPr algn="ctr"/>
                      <a:r>
                        <a:rPr lang="en-GB" sz="1000" b="0" noProof="0" dirty="0">
                          <a:solidFill>
                            <a:srgbClr val="2C3E50"/>
                          </a:solidFill>
                          <a:latin typeface="Calibri"/>
                          <a:ea typeface="Calibri"/>
                          <a:cs typeface="Calibri"/>
                        </a:rPr>
                        <a:t>3 per year</a:t>
                      </a:r>
                    </a:p>
                  </a:txBody>
                  <a:tcPr>
                    <a:solidFill>
                      <a:srgbClr val="FFFFFF"/>
                    </a:solidFill>
                  </a:tcPr>
                </a:tc>
                <a:tc>
                  <a:txBody>
                    <a:bodyPr/>
                    <a:lstStyle/>
                    <a:p>
                      <a:pPr algn="ctr"/>
                      <a:r>
                        <a:rPr lang="en-GB" sz="1000" b="0" noProof="0" dirty="0">
                          <a:solidFill>
                            <a:srgbClr val="2C3E50"/>
                          </a:solidFill>
                          <a:latin typeface="Calibri"/>
                          <a:ea typeface="Calibri"/>
                          <a:cs typeface="Calibri"/>
                        </a:rPr>
                        <a:t>5 per year</a:t>
                      </a:r>
                    </a:p>
                  </a:txBody>
                  <a:tcPr>
                    <a:solidFill>
                      <a:srgbClr val="FFFFFF"/>
                    </a:solidFill>
                  </a:tcPr>
                </a:tc>
                <a:tc>
                  <a:txBody>
                    <a:bodyPr/>
                    <a:lstStyle/>
                    <a:p>
                      <a:pPr algn="ctr"/>
                      <a:r>
                        <a:rPr lang="en-GB" sz="1000" b="0" noProof="0" dirty="0">
                          <a:solidFill>
                            <a:srgbClr val="2C3E50"/>
                          </a:solidFill>
                          <a:latin typeface="Calibri"/>
                          <a:ea typeface="Calibri"/>
                          <a:cs typeface="Calibri"/>
                        </a:rPr>
                        <a:t>At Risk</a:t>
                      </a:r>
                    </a:p>
                  </a:txBody>
                  <a:tcPr>
                    <a:solidFill>
                      <a:srgbClr val="FFFFFF"/>
                    </a:solidFill>
                  </a:tcPr>
                </a:tc>
                <a:extLst>
                  <a:ext uri="{0D108BD9-81ED-4DB2-BD59-A6C34878D82A}">
                    <a16:rowId xmlns:a16="http://schemas.microsoft.com/office/drawing/2014/main" val="924496634"/>
                  </a:ext>
                </a:extLst>
              </a:tr>
              <a:tr h="562429">
                <a:tc>
                  <a:txBody>
                    <a:bodyPr/>
                    <a:lstStyle/>
                    <a:p>
                      <a:r>
                        <a:rPr lang="en-GB" sz="1000" b="0" noProof="0" dirty="0">
                          <a:solidFill>
                            <a:srgbClr val="2C3E50"/>
                          </a:solidFill>
                          <a:latin typeface="Calibri"/>
                          <a:ea typeface="Calibri"/>
                          <a:cs typeface="Calibri"/>
                        </a:rPr>
                        <a:t>Customer order accuracy</a:t>
                      </a:r>
                    </a:p>
                  </a:txBody>
                  <a:tcPr>
                    <a:solidFill>
                      <a:srgbClr val="F8F9FA"/>
                    </a:solidFill>
                  </a:tcPr>
                </a:tc>
                <a:tc>
                  <a:txBody>
                    <a:bodyPr/>
                    <a:lstStyle/>
                    <a:p>
                      <a:r>
                        <a:rPr lang="en-GB" sz="1000" b="0" noProof="0" dirty="0">
                          <a:solidFill>
                            <a:srgbClr val="2C3E50"/>
                          </a:solidFill>
                          <a:latin typeface="Calibri"/>
                          <a:ea typeface="Calibri"/>
                          <a:cs typeface="Calibri"/>
                        </a:rPr>
                        <a:t>CCO</a:t>
                      </a:r>
                    </a:p>
                  </a:txBody>
                  <a:tcPr>
                    <a:solidFill>
                      <a:srgbClr val="F8F9FA"/>
                    </a:solidFill>
                  </a:tcPr>
                </a:tc>
                <a:tc>
                  <a:txBody>
                    <a:bodyPr/>
                    <a:lstStyle/>
                    <a:p>
                      <a:pPr algn="ctr"/>
                      <a:r>
                        <a:rPr lang="en-GB" sz="1000" b="0" noProof="0" dirty="0">
                          <a:solidFill>
                            <a:srgbClr val="2C3E50"/>
                          </a:solidFill>
                          <a:latin typeface="Calibri"/>
                          <a:ea typeface="Calibri"/>
                          <a:cs typeface="Calibri"/>
                        </a:rPr>
                        <a:t>92%</a:t>
                      </a:r>
                    </a:p>
                  </a:txBody>
                  <a:tcPr>
                    <a:solidFill>
                      <a:srgbClr val="F8F9FA"/>
                    </a:solidFill>
                  </a:tcPr>
                </a:tc>
                <a:tc>
                  <a:txBody>
                    <a:bodyPr/>
                    <a:lstStyle/>
                    <a:p>
                      <a:pPr algn="ctr"/>
                      <a:r>
                        <a:rPr lang="en-GB" sz="1000" b="0" noProof="0" dirty="0">
                          <a:solidFill>
                            <a:srgbClr val="2C3E50"/>
                          </a:solidFill>
                          <a:latin typeface="Calibri"/>
                          <a:ea typeface="Calibri"/>
                          <a:cs typeface="Calibri"/>
                        </a:rPr>
                        <a:t>99%</a:t>
                      </a:r>
                    </a:p>
                  </a:txBody>
                  <a:tcPr>
                    <a:solidFill>
                      <a:srgbClr val="F8F9FA"/>
                    </a:solidFill>
                  </a:tcPr>
                </a:tc>
                <a:tc>
                  <a:txBody>
                    <a:bodyPr/>
                    <a:lstStyle/>
                    <a:p>
                      <a:pPr algn="ctr"/>
                      <a:r>
                        <a:rPr lang="en-GB" sz="1000" b="0" noProof="0" dirty="0">
                          <a:solidFill>
                            <a:srgbClr val="2C3E50"/>
                          </a:solidFill>
                          <a:latin typeface="Calibri"/>
                          <a:ea typeface="Calibri"/>
                          <a:cs typeface="Calibri"/>
                        </a:rPr>
                        <a:t>97%</a:t>
                      </a:r>
                    </a:p>
                  </a:txBody>
                  <a:tcPr>
                    <a:solidFill>
                      <a:srgbClr val="F8F9FA"/>
                    </a:solidFill>
                  </a:tcPr>
                </a:tc>
                <a:tc>
                  <a:txBody>
                    <a:bodyPr/>
                    <a:lstStyle/>
                    <a:p>
                      <a:pPr algn="ctr"/>
                      <a:r>
                        <a:rPr lang="en-GB" sz="1000" b="0" noProof="0" dirty="0">
                          <a:solidFill>
                            <a:srgbClr val="2C3E50"/>
                          </a:solidFill>
                          <a:latin typeface="Calibri"/>
                          <a:ea typeface="Calibri"/>
                          <a:cs typeface="Calibri"/>
                        </a:rPr>
                        <a:t>On Track</a:t>
                      </a:r>
                    </a:p>
                  </a:txBody>
                  <a:tcPr>
                    <a:solidFill>
                      <a:srgbClr val="F8F9FA"/>
                    </a:solidFill>
                  </a:tcPr>
                </a:tc>
                <a:extLst>
                  <a:ext uri="{0D108BD9-81ED-4DB2-BD59-A6C34878D82A}">
                    <a16:rowId xmlns:a16="http://schemas.microsoft.com/office/drawing/2014/main" val="1179232104"/>
                  </a:ext>
                </a:extLst>
              </a:tr>
            </a:tbl>
          </a:graphicData>
        </a:graphic>
      </p:graphicFrame>
      <p:sp>
        <p:nvSpPr>
          <p:cNvPr id="6" name="TextBox 5">
            <a:extLst>
              <a:ext uri="{FF2B5EF4-FFF2-40B4-BE49-F238E27FC236}">
                <a16:creationId xmlns:a16="http://schemas.microsoft.com/office/drawing/2014/main" id="{0E830844-E3D6-48B0-93A7-2B06D831B91C}"/>
              </a:ext>
            </a:extLst>
          </p:cNvPr>
          <p:cNvSpPr txBox="1"/>
          <p:nvPr/>
        </p:nvSpPr>
        <p:spPr>
          <a:xfrm>
            <a:off x="609600" y="5524500"/>
            <a:ext cx="10972800" cy="381000"/>
          </a:xfrm>
          <a:prstGeom prst="rect">
            <a:avLst/>
          </a:prstGeom>
          <a:noFill/>
        </p:spPr>
        <p:txBody>
          <a:bodyPr vertOverflow="overflow" vert="horz" wrap="square" rtlCol="0" anchor="t">
            <a:noAutofit/>
          </a:bodyPr>
          <a:lstStyle/>
          <a:p>
            <a:pPr algn="l"/>
            <a:r>
              <a:rPr lang="en-GB" sz="1400" noProof="0" dirty="0">
                <a:solidFill>
                  <a:srgbClr val="666666"/>
                </a:solidFill>
              </a:rPr>
              <a:t>RAG Status:   On Track = Within 20% of target   |   At Risk = 20-50% off target   |   Off Track = &gt;50% off target</a:t>
            </a:r>
          </a:p>
        </p:txBody>
      </p:sp>
      <p:sp>
        <p:nvSpPr>
          <p:cNvPr id="4" name="TextBox 3">
            <a:extLst>
              <a:ext uri="{FF2B5EF4-FFF2-40B4-BE49-F238E27FC236}">
                <a16:creationId xmlns:a16="http://schemas.microsoft.com/office/drawing/2014/main" id="{957ADAF9-670F-4A8B-B7B6-669200730835}"/>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5</a:t>
            </a:r>
          </a:p>
        </p:txBody>
      </p:sp>
      <p:sp>
        <p:nvSpPr>
          <p:cNvPr id="8" name="Rectangle 7">
            <a:extLst>
              <a:ext uri="{FF2B5EF4-FFF2-40B4-BE49-F238E27FC236}">
                <a16:creationId xmlns:a16="http://schemas.microsoft.com/office/drawing/2014/main" id="{0D1A1D70-2DFE-4272-8A0F-FA837D17E742}"/>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162263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0"/>
            <a:ext cx="10972800" cy="731520"/>
          </a:xfrm>
          <a:prstGeom prst="rect">
            <a:avLst/>
          </a:prstGeom>
          <a:noFill/>
          <a:ln/>
        </p:spPr>
        <p:txBody>
          <a:bodyPr wrap="square" rtlCol="0" anchor="ctr"/>
          <a:lstStyle/>
          <a:p>
            <a:pPr defTabSz="1219170"/>
            <a:r>
              <a:rPr lang="en-GB" sz="2933" b="1" noProof="0" dirty="0">
                <a:solidFill>
                  <a:srgbClr val="1E2761"/>
                </a:solidFill>
                <a:latin typeface="Calibri" panose="020F0502020204030204"/>
              </a:rPr>
              <a:t>Roles &amp; Responsibilities Matrix - All Phases</a:t>
            </a:r>
            <a:endParaRPr lang="en-GB" sz="2933" noProof="0" dirty="0">
              <a:solidFill>
                <a:prstClr val="black"/>
              </a:solidFill>
              <a:latin typeface="Calibri" panose="020F0502020204030204"/>
            </a:endParaRPr>
          </a:p>
        </p:txBody>
      </p:sp>
      <p:graphicFrame>
        <p:nvGraphicFramePr>
          <p:cNvPr id="11" name="Table 0"/>
          <p:cNvGraphicFramePr>
            <a:graphicFrameLocks noGrp="1"/>
          </p:cNvGraphicFramePr>
          <p:nvPr/>
        </p:nvGraphicFramePr>
        <p:xfrm>
          <a:off x="482600" y="731520"/>
          <a:ext cx="10972800" cy="6700157"/>
        </p:xfrm>
        <a:graphic>
          <a:graphicData uri="http://schemas.openxmlformats.org/drawingml/2006/table">
            <a:tbl>
              <a:tblPr/>
              <a:tblGrid>
                <a:gridCol w="1357460">
                  <a:extLst>
                    <a:ext uri="{9D8B030D-6E8A-4147-A177-3AD203B41FA5}">
                      <a16:colId xmlns:a16="http://schemas.microsoft.com/office/drawing/2014/main" val="20000"/>
                    </a:ext>
                  </a:extLst>
                </a:gridCol>
                <a:gridCol w="1923068">
                  <a:extLst>
                    <a:ext uri="{9D8B030D-6E8A-4147-A177-3AD203B41FA5}">
                      <a16:colId xmlns:a16="http://schemas.microsoft.com/office/drawing/2014/main" val="20001"/>
                    </a:ext>
                  </a:extLst>
                </a:gridCol>
                <a:gridCol w="1923068">
                  <a:extLst>
                    <a:ext uri="{9D8B030D-6E8A-4147-A177-3AD203B41FA5}">
                      <a16:colId xmlns:a16="http://schemas.microsoft.com/office/drawing/2014/main" val="20002"/>
                    </a:ext>
                  </a:extLst>
                </a:gridCol>
                <a:gridCol w="1923068">
                  <a:extLst>
                    <a:ext uri="{9D8B030D-6E8A-4147-A177-3AD203B41FA5}">
                      <a16:colId xmlns:a16="http://schemas.microsoft.com/office/drawing/2014/main" val="20003"/>
                    </a:ext>
                  </a:extLst>
                </a:gridCol>
                <a:gridCol w="1923068">
                  <a:extLst>
                    <a:ext uri="{9D8B030D-6E8A-4147-A177-3AD203B41FA5}">
                      <a16:colId xmlns:a16="http://schemas.microsoft.com/office/drawing/2014/main" val="20004"/>
                    </a:ext>
                  </a:extLst>
                </a:gridCol>
                <a:gridCol w="1923068">
                  <a:extLst>
                    <a:ext uri="{9D8B030D-6E8A-4147-A177-3AD203B41FA5}">
                      <a16:colId xmlns:a16="http://schemas.microsoft.com/office/drawing/2014/main" val="20005"/>
                    </a:ext>
                  </a:extLst>
                </a:gridCol>
              </a:tblGrid>
              <a:tr h="482600">
                <a:tc>
                  <a:txBody>
                    <a:bodyPr/>
                    <a:lstStyle/>
                    <a:p>
                      <a:pPr marL="0" indent="0">
                        <a:buNone/>
                      </a:pPr>
                      <a:r>
                        <a:rPr lang="en-GB" sz="900" b="1" noProof="0" dirty="0">
                          <a:solidFill>
                            <a:srgbClr val="FFFFFF"/>
                          </a:solidFill>
                          <a:latin typeface="Calibri"/>
                          <a:ea typeface="Calibri"/>
                          <a:cs typeface="Calibri"/>
                        </a:rPr>
                        <a:t>Role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1B2A4A"/>
                    </a:solidFill>
                  </a:tcPr>
                </a:tc>
                <a:tc>
                  <a:txBody>
                    <a:bodyPr/>
                    <a:lstStyle/>
                    <a:p>
                      <a:pPr marL="0" indent="0">
                        <a:buNone/>
                      </a:pPr>
                      <a:r>
                        <a:rPr lang="en-GB" sz="900" b="1" noProof="0" dirty="0">
                          <a:solidFill>
                            <a:srgbClr val="FFFFFF"/>
                          </a:solidFill>
                          <a:latin typeface="Calibri"/>
                          <a:ea typeface="Calibri"/>
                          <a:cs typeface="Calibri"/>
                        </a:rPr>
                        <a:t>Phase 1:</a:t>
                      </a:r>
                    </a:p>
                    <a:p>
                      <a:pPr marL="0" indent="0">
                        <a:buNone/>
                      </a:pPr>
                      <a:r>
                        <a:rPr lang="en-GB" sz="900" b="1" noProof="0" dirty="0">
                          <a:solidFill>
                            <a:srgbClr val="FFFFFF"/>
                          </a:solidFill>
                          <a:latin typeface="Calibri"/>
                          <a:ea typeface="Calibri"/>
                          <a:cs typeface="Calibri"/>
                        </a:rPr>
                        <a:t>Vision &amp; Strategy</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1B2A4A"/>
                    </a:solidFill>
                  </a:tcPr>
                </a:tc>
                <a:tc>
                  <a:txBody>
                    <a:bodyPr/>
                    <a:lstStyle/>
                    <a:p>
                      <a:pPr marL="0" indent="0">
                        <a:buNone/>
                      </a:pPr>
                      <a:r>
                        <a:rPr lang="en-GB" sz="900" b="1" noProof="0" dirty="0">
                          <a:solidFill>
                            <a:srgbClr val="FFFFFF"/>
                          </a:solidFill>
                          <a:latin typeface="Calibri"/>
                          <a:ea typeface="Calibri"/>
                          <a:cs typeface="Calibri"/>
                        </a:rPr>
                        <a:t>Phase 2:</a:t>
                      </a:r>
                    </a:p>
                    <a:p>
                      <a:pPr marL="0" indent="0">
                        <a:buNone/>
                      </a:pPr>
                      <a:r>
                        <a:rPr lang="en-GB" sz="900" b="1" noProof="0" dirty="0">
                          <a:solidFill>
                            <a:srgbClr val="FFFFFF"/>
                          </a:solidFill>
                          <a:latin typeface="Calibri"/>
                          <a:ea typeface="Calibri"/>
                          <a:cs typeface="Calibri"/>
                        </a:rPr>
                        <a:t>Value Definition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1B2A4A"/>
                    </a:solidFill>
                  </a:tcPr>
                </a:tc>
                <a:tc>
                  <a:txBody>
                    <a:bodyPr/>
                    <a:lstStyle/>
                    <a:p>
                      <a:pPr marL="0" indent="0">
                        <a:buNone/>
                      </a:pPr>
                      <a:r>
                        <a:rPr lang="en-GB" sz="900" b="1" noProof="0" dirty="0">
                          <a:solidFill>
                            <a:srgbClr val="FFFFFF"/>
                          </a:solidFill>
                          <a:latin typeface="Calibri"/>
                          <a:ea typeface="Calibri"/>
                          <a:cs typeface="Calibri"/>
                        </a:rPr>
                        <a:t>Phase 3:</a:t>
                      </a:r>
                    </a:p>
                    <a:p>
                      <a:pPr marL="0" indent="0">
                        <a:buNone/>
                      </a:pPr>
                      <a:r>
                        <a:rPr lang="en-GB" sz="900" b="1" noProof="0" dirty="0">
                          <a:solidFill>
                            <a:srgbClr val="FFFFFF"/>
                          </a:solidFill>
                          <a:latin typeface="Calibri"/>
                          <a:ea typeface="Calibri"/>
                          <a:cs typeface="Calibri"/>
                        </a:rPr>
                        <a:t>Governance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1B2A4A"/>
                    </a:solidFill>
                  </a:tcPr>
                </a:tc>
                <a:tc>
                  <a:txBody>
                    <a:bodyPr/>
                    <a:lstStyle/>
                    <a:p>
                      <a:pPr marL="0" indent="0">
                        <a:buNone/>
                      </a:pPr>
                      <a:r>
                        <a:rPr lang="en-GB" sz="900" b="1" noProof="0" dirty="0">
                          <a:solidFill>
                            <a:srgbClr val="FFFFFF"/>
                          </a:solidFill>
                          <a:latin typeface="Calibri"/>
                          <a:ea typeface="Calibri"/>
                          <a:cs typeface="Calibri"/>
                        </a:rPr>
                        <a:t>Phase 4:</a:t>
                      </a:r>
                    </a:p>
                    <a:p>
                      <a:pPr marL="0" indent="0">
                        <a:buNone/>
                      </a:pPr>
                      <a:r>
                        <a:rPr lang="en-GB" sz="900" b="1" noProof="0" dirty="0">
                          <a:solidFill>
                            <a:srgbClr val="FFFFFF"/>
                          </a:solidFill>
                          <a:latin typeface="Calibri"/>
                          <a:ea typeface="Calibri"/>
                          <a:cs typeface="Calibri"/>
                        </a:rPr>
                        <a:t>Execution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1B2A4A"/>
                    </a:solidFill>
                  </a:tcPr>
                </a:tc>
                <a:tc>
                  <a:txBody>
                    <a:bodyPr/>
                    <a:lstStyle/>
                    <a:p>
                      <a:pPr marL="0" indent="0">
                        <a:buNone/>
                      </a:pPr>
                      <a:r>
                        <a:rPr lang="en-GB" sz="900" b="1" noProof="0" dirty="0">
                          <a:solidFill>
                            <a:srgbClr val="FFFFFF"/>
                          </a:solidFill>
                          <a:latin typeface="Calibri"/>
                          <a:ea typeface="Calibri"/>
                          <a:cs typeface="Calibri"/>
                        </a:rPr>
                        <a:t>Phase 5:</a:t>
                      </a:r>
                    </a:p>
                    <a:p>
                      <a:pPr marL="0" indent="0">
                        <a:buNone/>
                      </a:pPr>
                      <a:r>
                        <a:rPr lang="en-GB" sz="900" b="1" noProof="0" dirty="0">
                          <a:solidFill>
                            <a:srgbClr val="FFFFFF"/>
                          </a:solidFill>
                          <a:latin typeface="Calibri"/>
                          <a:ea typeface="Calibri"/>
                          <a:cs typeface="Calibri"/>
                        </a:rPr>
                        <a:t>Benefits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482600">
                <a:tc>
                  <a:txBody>
                    <a:bodyPr/>
                    <a:lstStyle/>
                    <a:p>
                      <a:pPr marL="0" indent="0">
                        <a:buNone/>
                      </a:pPr>
                      <a:r>
                        <a:rPr lang="en-GB" sz="900" b="0" noProof="0" dirty="0">
                          <a:solidFill>
                            <a:srgbClr val="2C3E50"/>
                          </a:solidFill>
                          <a:latin typeface="Calibri"/>
                          <a:ea typeface="Calibri"/>
                          <a:cs typeface="Calibri"/>
                        </a:rPr>
                        <a:t>Executive Sponsor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Provides strategic direction</a:t>
                      </a:r>
                    </a:p>
                    <a:p>
                      <a:pPr marL="0" indent="0">
                        <a:buNone/>
                      </a:pPr>
                      <a:r>
                        <a:rPr lang="en-GB" sz="900" b="0" noProof="0" dirty="0">
                          <a:solidFill>
                            <a:srgbClr val="2C3E50"/>
                          </a:solidFill>
                          <a:latin typeface="Calibri"/>
                          <a:ea typeface="Calibri"/>
                          <a:cs typeface="Calibri"/>
                        </a:rPr>
                        <a:t>• Approves Vision Alignment Charter</a:t>
                      </a:r>
                    </a:p>
                    <a:p>
                      <a:pPr marL="0" indent="0">
                        <a:buNone/>
                      </a:pPr>
                      <a:r>
                        <a:rPr lang="en-GB" sz="900" b="0" noProof="0" dirty="0">
                          <a:solidFill>
                            <a:srgbClr val="2C3E50"/>
                          </a:solidFill>
                          <a:latin typeface="Calibri"/>
                          <a:ea typeface="Calibri"/>
                          <a:cs typeface="Calibri"/>
                        </a:rPr>
                        <a:t>• Validates priorities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Approves business case</a:t>
                      </a:r>
                    </a:p>
                    <a:p>
                      <a:pPr marL="0" indent="0">
                        <a:buNone/>
                      </a:pPr>
                      <a:r>
                        <a:rPr lang="en-GB" sz="900" b="0" noProof="0" dirty="0">
                          <a:solidFill>
                            <a:srgbClr val="2C3E50"/>
                          </a:solidFill>
                          <a:latin typeface="Calibri"/>
                          <a:ea typeface="Calibri"/>
                          <a:cs typeface="Calibri"/>
                        </a:rPr>
                        <a:t>• Ensures strategic alignment</a:t>
                      </a:r>
                    </a:p>
                    <a:p>
                      <a:pPr marL="0" indent="0">
                        <a:buNone/>
                      </a:pPr>
                      <a:r>
                        <a:rPr lang="en-GB" sz="900" b="0" noProof="0" dirty="0">
                          <a:solidFill>
                            <a:srgbClr val="2C3E50"/>
                          </a:solidFill>
                          <a:latin typeface="Calibri"/>
                          <a:ea typeface="Calibri"/>
                          <a:cs typeface="Calibri"/>
                        </a:rPr>
                        <a:t>• Commits funding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Approves governance</a:t>
                      </a:r>
                    </a:p>
                    <a:p>
                      <a:pPr marL="0" indent="0">
                        <a:buNone/>
                      </a:pPr>
                      <a:r>
                        <a:rPr lang="en-GB" sz="900" b="0" noProof="0" dirty="0">
                          <a:solidFill>
                            <a:srgbClr val="2C3E50"/>
                          </a:solidFill>
                          <a:latin typeface="Calibri"/>
                          <a:ea typeface="Calibri"/>
                          <a:cs typeface="Calibri"/>
                        </a:rPr>
                        <a:t>• Chairs Steering Committee</a:t>
                      </a:r>
                    </a:p>
                    <a:p>
                      <a:pPr marL="0" indent="0">
                        <a:buNone/>
                      </a:pPr>
                      <a:r>
                        <a:rPr lang="en-GB" sz="900" b="0" noProof="0" dirty="0">
                          <a:solidFill>
                            <a:srgbClr val="2C3E50"/>
                          </a:solidFill>
                          <a:latin typeface="Calibri"/>
                          <a:ea typeface="Calibri"/>
                          <a:cs typeface="Calibri"/>
                        </a:rPr>
                        <a:t>• Assigns benefit owners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Approves scope changes</a:t>
                      </a:r>
                    </a:p>
                    <a:p>
                      <a:pPr marL="0" indent="0">
                        <a:buNone/>
                      </a:pPr>
                      <a:r>
                        <a:rPr lang="en-GB" sz="900" b="0" noProof="0" dirty="0">
                          <a:solidFill>
                            <a:srgbClr val="2C3E50"/>
                          </a:solidFill>
                          <a:latin typeface="Calibri"/>
                          <a:ea typeface="Calibri"/>
                          <a:cs typeface="Calibri"/>
                        </a:rPr>
                        <a:t>• Resolves escalations</a:t>
                      </a:r>
                    </a:p>
                    <a:p>
                      <a:pPr marL="0" indent="0">
                        <a:buNone/>
                      </a:pPr>
                      <a:r>
                        <a:rPr lang="en-GB" sz="900" b="0" noProof="0" dirty="0">
                          <a:solidFill>
                            <a:srgbClr val="2C3E50"/>
                          </a:solidFill>
                          <a:latin typeface="Calibri"/>
                          <a:ea typeface="Calibri"/>
                          <a:cs typeface="Calibri"/>
                        </a:rPr>
                        <a:t>• Monitors progress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Chairs benefits reviews</a:t>
                      </a:r>
                    </a:p>
                    <a:p>
                      <a:pPr marL="0" indent="0">
                        <a:buNone/>
                      </a:pPr>
                      <a:r>
                        <a:rPr lang="en-GB" sz="900" b="0" noProof="0" dirty="0">
                          <a:solidFill>
                            <a:srgbClr val="2C3E50"/>
                          </a:solidFill>
                          <a:latin typeface="Calibri"/>
                          <a:ea typeface="Calibri"/>
                          <a:cs typeface="Calibri"/>
                        </a:rPr>
                        <a:t>• Holds owners accountable</a:t>
                      </a:r>
                    </a:p>
                    <a:p>
                      <a:pPr marL="0" indent="0">
                        <a:buNone/>
                      </a:pPr>
                      <a:r>
                        <a:rPr lang="en-GB" sz="900" b="0" noProof="0" dirty="0">
                          <a:solidFill>
                            <a:srgbClr val="2C3E50"/>
                          </a:solidFill>
                          <a:latin typeface="Calibri"/>
                          <a:ea typeface="Calibri"/>
                          <a:cs typeface="Calibri"/>
                        </a:rPr>
                        <a:t>• Approves strategic shifts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2600">
                <a:tc>
                  <a:txBody>
                    <a:bodyPr/>
                    <a:lstStyle/>
                    <a:p>
                      <a:pPr marL="0" indent="0">
                        <a:buNone/>
                      </a:pPr>
                      <a:r>
                        <a:rPr lang="en-GB" sz="900" b="0" noProof="0" dirty="0">
                          <a:solidFill>
                            <a:srgbClr val="2C3E50"/>
                          </a:solidFill>
                          <a:latin typeface="Calibri"/>
                          <a:ea typeface="Calibri"/>
                          <a:cs typeface="Calibri"/>
                        </a:rPr>
                        <a:t>CFO / Finance Director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Validates financial gaps</a:t>
                      </a:r>
                    </a:p>
                    <a:p>
                      <a:pPr marL="0" indent="0">
                        <a:buNone/>
                      </a:pPr>
                      <a:r>
                        <a:rPr lang="en-GB" sz="900" b="0" noProof="0" dirty="0">
                          <a:solidFill>
                            <a:srgbClr val="2C3E50"/>
                          </a:solidFill>
                          <a:latin typeface="Calibri"/>
                          <a:ea typeface="Calibri"/>
                          <a:cs typeface="Calibri"/>
                        </a:rPr>
                        <a:t>• Inputs control requirements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Leads business case</a:t>
                      </a:r>
                    </a:p>
                    <a:p>
                      <a:pPr marL="0" indent="0">
                        <a:buNone/>
                      </a:pPr>
                      <a:r>
                        <a:rPr lang="en-GB" sz="900" b="0" noProof="0" dirty="0">
                          <a:solidFill>
                            <a:srgbClr val="2C3E50"/>
                          </a:solidFill>
                          <a:latin typeface="Calibri"/>
                          <a:ea typeface="Calibri"/>
                          <a:cs typeface="Calibri"/>
                        </a:rPr>
                        <a:t>• Quantifies benefits</a:t>
                      </a:r>
                    </a:p>
                    <a:p>
                      <a:pPr marL="0" indent="0">
                        <a:buNone/>
                      </a:pPr>
                      <a:r>
                        <a:rPr lang="en-GB" sz="900" b="0" noProof="0" dirty="0">
                          <a:solidFill>
                            <a:srgbClr val="2C3E50"/>
                          </a:solidFill>
                          <a:latin typeface="Calibri"/>
                          <a:ea typeface="Calibri"/>
                          <a:cs typeface="Calibri"/>
                        </a:rPr>
                        <a:t>• Validates ROI</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Participates in Steering</a:t>
                      </a:r>
                    </a:p>
                    <a:p>
                      <a:pPr marL="0" indent="0">
                        <a:buNone/>
                      </a:pPr>
                      <a:r>
                        <a:rPr lang="en-GB" sz="900" b="0" noProof="0" dirty="0">
                          <a:solidFill>
                            <a:srgbClr val="2C3E50"/>
                          </a:solidFill>
                          <a:latin typeface="Calibri"/>
                          <a:ea typeface="Calibri"/>
                          <a:cs typeface="Calibri"/>
                        </a:rPr>
                        <a:t>• Confirms benefit owners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Approves budget changes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Reviews financial benefits</a:t>
                      </a:r>
                    </a:p>
                    <a:p>
                      <a:pPr marL="0" indent="0">
                        <a:buNone/>
                      </a:pPr>
                      <a:r>
                        <a:rPr lang="en-GB" sz="900" b="0" noProof="0" dirty="0">
                          <a:solidFill>
                            <a:srgbClr val="2C3E50"/>
                          </a:solidFill>
                          <a:latin typeface="Calibri"/>
                          <a:ea typeface="Calibri"/>
                          <a:cs typeface="Calibri"/>
                        </a:rPr>
                        <a:t>• Validates KPI reporting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482600">
                <a:tc>
                  <a:txBody>
                    <a:bodyPr/>
                    <a:lstStyle/>
                    <a:p>
                      <a:pPr marL="0" indent="0">
                        <a:buNone/>
                      </a:pPr>
                      <a:r>
                        <a:rPr lang="en-GB" sz="900" b="0" noProof="0" dirty="0">
                          <a:solidFill>
                            <a:srgbClr val="2C3E50"/>
                          </a:solidFill>
                          <a:latin typeface="Calibri"/>
                          <a:ea typeface="Calibri"/>
                          <a:cs typeface="Calibri"/>
                        </a:rPr>
                        <a:t>Management Accountant / Finance BP</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Supports cost analysis</a:t>
                      </a:r>
                    </a:p>
                    <a:p>
                      <a:pPr marL="0" indent="0">
                        <a:buNone/>
                      </a:pPr>
                      <a:r>
                        <a:rPr lang="en-GB" sz="900" b="0" noProof="0" dirty="0">
                          <a:solidFill>
                            <a:srgbClr val="2C3E50"/>
                          </a:solidFill>
                          <a:latin typeface="Calibri"/>
                          <a:ea typeface="Calibri"/>
                          <a:cs typeface="Calibri"/>
                        </a:rPr>
                        <a:t>• Inputs financial data</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Validates baselines</a:t>
                      </a:r>
                    </a:p>
                    <a:p>
                      <a:pPr marL="0" indent="0">
                        <a:buNone/>
                      </a:pPr>
                      <a:r>
                        <a:rPr lang="en-GB" sz="900" b="0" noProof="0" dirty="0">
                          <a:solidFill>
                            <a:srgbClr val="2C3E50"/>
                          </a:solidFill>
                          <a:latin typeface="Calibri"/>
                          <a:ea typeface="Calibri"/>
                          <a:cs typeface="Calibri"/>
                        </a:rPr>
                        <a:t>• Supports quantification</a:t>
                      </a:r>
                    </a:p>
                    <a:p>
                      <a:pPr marL="0" indent="0">
                        <a:buNone/>
                      </a:pPr>
                      <a:r>
                        <a:rPr lang="en-GB" sz="900" b="0" noProof="0" dirty="0">
                          <a:solidFill>
                            <a:srgbClr val="2C3E50"/>
                          </a:solidFill>
                          <a:latin typeface="Calibri"/>
                          <a:ea typeface="Calibri"/>
                          <a:cs typeface="Calibri"/>
                        </a:rPr>
                        <a:t>• Co-builds business case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Tracks programme costs</a:t>
                      </a:r>
                    </a:p>
                    <a:p>
                      <a:pPr marL="0" indent="0">
                        <a:buNone/>
                      </a:pPr>
                      <a:r>
                        <a:rPr lang="en-GB" sz="900" b="0" noProof="0" dirty="0">
                          <a:solidFill>
                            <a:srgbClr val="2C3E50"/>
                          </a:solidFill>
                          <a:latin typeface="Calibri"/>
                          <a:ea typeface="Calibri"/>
                          <a:cs typeface="Calibri"/>
                        </a:rPr>
                        <a:t>• Supports benefit owners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Validates cost impacts</a:t>
                      </a:r>
                    </a:p>
                    <a:p>
                      <a:pPr marL="0" indent="0">
                        <a:buNone/>
                      </a:pPr>
                      <a:r>
                        <a:rPr lang="en-GB" sz="900" b="0" noProof="0" dirty="0">
                          <a:solidFill>
                            <a:srgbClr val="2C3E50"/>
                          </a:solidFill>
                          <a:latin typeface="Calibri"/>
                          <a:ea typeface="Calibri"/>
                          <a:cs typeface="Calibri"/>
                        </a:rPr>
                        <a:t>• Reviews change requests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Monitors benefit financials</a:t>
                      </a:r>
                    </a:p>
                    <a:p>
                      <a:pPr marL="0" indent="0">
                        <a:buNone/>
                      </a:pPr>
                      <a:r>
                        <a:rPr lang="en-GB" sz="900" b="0" noProof="0" dirty="0">
                          <a:solidFill>
                            <a:srgbClr val="2C3E50"/>
                          </a:solidFill>
                          <a:latin typeface="Calibri"/>
                          <a:ea typeface="Calibri"/>
                          <a:cs typeface="Calibri"/>
                        </a:rPr>
                        <a:t>• Supports KPI reporting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82600">
                <a:tc>
                  <a:txBody>
                    <a:bodyPr/>
                    <a:lstStyle/>
                    <a:p>
                      <a:pPr marL="0" indent="0">
                        <a:buNone/>
                      </a:pPr>
                      <a:r>
                        <a:rPr lang="en-GB" sz="900" b="0" noProof="0" dirty="0">
                          <a:solidFill>
                            <a:srgbClr val="2C3E50"/>
                          </a:solidFill>
                          <a:latin typeface="Calibri"/>
                          <a:ea typeface="Calibri"/>
                          <a:cs typeface="Calibri"/>
                        </a:rPr>
                        <a:t>COO / Operations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Defines transformation ambition</a:t>
                      </a:r>
                    </a:p>
                    <a:p>
                      <a:pPr marL="0" indent="0">
                        <a:buNone/>
                      </a:pPr>
                      <a:r>
                        <a:rPr lang="en-GB" sz="900" b="0" noProof="0" dirty="0">
                          <a:solidFill>
                            <a:srgbClr val="2C3E50"/>
                          </a:solidFill>
                          <a:latin typeface="Calibri"/>
                          <a:ea typeface="Calibri"/>
                          <a:cs typeface="Calibri"/>
                        </a:rPr>
                        <a:t>• Shares pain points</a:t>
                      </a:r>
                    </a:p>
                    <a:p>
                      <a:pPr marL="0" indent="0">
                        <a:buNone/>
                      </a:pPr>
                      <a:r>
                        <a:rPr lang="en-GB" sz="900" b="0" noProof="0" dirty="0">
                          <a:solidFill>
                            <a:srgbClr val="2C3E50"/>
                          </a:solidFill>
                          <a:latin typeface="Calibri"/>
                          <a:ea typeface="Calibri"/>
                          <a:cs typeface="Calibri"/>
                        </a:rPr>
                        <a:t>• Validates capabilities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Identifies efficiency benefits</a:t>
                      </a:r>
                    </a:p>
                    <a:p>
                      <a:pPr marL="0" indent="0">
                        <a:buNone/>
                      </a:pPr>
                      <a:r>
                        <a:rPr lang="en-GB" sz="900" b="0" noProof="0" dirty="0">
                          <a:solidFill>
                            <a:srgbClr val="2C3E50"/>
                          </a:solidFill>
                          <a:latin typeface="Calibri"/>
                          <a:ea typeface="Calibri"/>
                          <a:cs typeface="Calibri"/>
                        </a:rPr>
                        <a:t>• Validates baselines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Assigns process owners</a:t>
                      </a:r>
                    </a:p>
                    <a:p>
                      <a:pPr marL="0" indent="0">
                        <a:buNone/>
                      </a:pPr>
                      <a:r>
                        <a:rPr lang="en-GB" sz="900" b="0" noProof="0" dirty="0">
                          <a:solidFill>
                            <a:srgbClr val="2C3E50"/>
                          </a:solidFill>
                          <a:latin typeface="Calibri"/>
                          <a:ea typeface="Calibri"/>
                          <a:cs typeface="Calibri"/>
                        </a:rPr>
                        <a:t>• Participates in governance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Validates process designs</a:t>
                      </a:r>
                    </a:p>
                    <a:p>
                      <a:pPr marL="0" indent="0">
                        <a:buNone/>
                      </a:pPr>
                      <a:r>
                        <a:rPr lang="en-GB" sz="900" b="0" noProof="0" dirty="0">
                          <a:solidFill>
                            <a:srgbClr val="2C3E50"/>
                          </a:solidFill>
                          <a:latin typeface="Calibri"/>
                          <a:ea typeface="Calibri"/>
                          <a:cs typeface="Calibri"/>
                        </a:rPr>
                        <a:t>• Provides SMEs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Reviews operational benefits</a:t>
                      </a:r>
                    </a:p>
                    <a:p>
                      <a:pPr marL="0" indent="0">
                        <a:buNone/>
                      </a:pPr>
                      <a:r>
                        <a:rPr lang="en-GB" sz="900" b="0" noProof="0" dirty="0">
                          <a:solidFill>
                            <a:srgbClr val="2C3E50"/>
                          </a:solidFill>
                          <a:latin typeface="Calibri"/>
                          <a:ea typeface="Calibri"/>
                          <a:cs typeface="Calibri"/>
                        </a:rPr>
                        <a:t>• Drives improvements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482600">
                <a:tc>
                  <a:txBody>
                    <a:bodyPr/>
                    <a:lstStyle/>
                    <a:p>
                      <a:pPr marL="0" indent="0">
                        <a:buNone/>
                      </a:pPr>
                      <a:r>
                        <a:rPr lang="en-GB" sz="900" b="0" noProof="0" dirty="0">
                          <a:solidFill>
                            <a:srgbClr val="2C3E50"/>
                          </a:solidFill>
                          <a:latin typeface="Calibri"/>
                          <a:ea typeface="Calibri"/>
                          <a:cs typeface="Calibri"/>
                        </a:rPr>
                        <a:t>CIO / IT Director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Provides tech feasibility</a:t>
                      </a:r>
                    </a:p>
                    <a:p>
                      <a:pPr marL="0" indent="0">
                        <a:buNone/>
                      </a:pPr>
                      <a:r>
                        <a:rPr lang="en-GB" sz="900" b="0" noProof="0" dirty="0">
                          <a:solidFill>
                            <a:srgbClr val="2C3E50"/>
                          </a:solidFill>
                          <a:latin typeface="Calibri"/>
                          <a:ea typeface="Calibri"/>
                          <a:cs typeface="Calibri"/>
                        </a:rPr>
                        <a:t>• Identifies integration needs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Provides cost estimates</a:t>
                      </a:r>
                    </a:p>
                    <a:p>
                      <a:pPr marL="0" indent="0">
                        <a:buNone/>
                      </a:pPr>
                      <a:r>
                        <a:rPr lang="en-GB" sz="900" b="0" noProof="0" dirty="0">
                          <a:solidFill>
                            <a:srgbClr val="2C3E50"/>
                          </a:solidFill>
                          <a:latin typeface="Calibri"/>
                          <a:ea typeface="Calibri"/>
                          <a:cs typeface="Calibri"/>
                        </a:rPr>
                        <a:t>• Identifies IT benefits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Participates in Design Authority</a:t>
                      </a:r>
                    </a:p>
                    <a:p>
                      <a:pPr marL="0" indent="0">
                        <a:buNone/>
                      </a:pPr>
                      <a:r>
                        <a:rPr lang="en-GB" sz="900" b="0" noProof="0" dirty="0">
                          <a:solidFill>
                            <a:srgbClr val="2C3E50"/>
                          </a:solidFill>
                          <a:latin typeface="Calibri"/>
                          <a:ea typeface="Calibri"/>
                          <a:cs typeface="Calibri"/>
                        </a:rPr>
                        <a:t>• Ensures IT alignment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Approves architecture</a:t>
                      </a:r>
                    </a:p>
                    <a:p>
                      <a:pPr marL="0" indent="0">
                        <a:buNone/>
                      </a:pPr>
                      <a:r>
                        <a:rPr lang="en-GB" sz="900" b="0" noProof="0" dirty="0">
                          <a:solidFill>
                            <a:srgbClr val="2C3E50"/>
                          </a:solidFill>
                          <a:latin typeface="Calibri"/>
                          <a:ea typeface="Calibri"/>
                          <a:cs typeface="Calibri"/>
                        </a:rPr>
                        <a:t>• Reviews customisation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Reviews platform health</a:t>
                      </a:r>
                    </a:p>
                    <a:p>
                      <a:pPr marL="0" indent="0">
                        <a:buNone/>
                      </a:pPr>
                      <a:r>
                        <a:rPr lang="en-GB" sz="900" b="0" noProof="0" dirty="0">
                          <a:solidFill>
                            <a:srgbClr val="2C3E50"/>
                          </a:solidFill>
                          <a:latin typeface="Calibri"/>
                          <a:ea typeface="Calibri"/>
                          <a:cs typeface="Calibri"/>
                        </a:rPr>
                        <a:t>• Monitors performance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2600">
                <a:tc>
                  <a:txBody>
                    <a:bodyPr/>
                    <a:lstStyle/>
                    <a:p>
                      <a:pPr marL="0" indent="0">
                        <a:buNone/>
                      </a:pPr>
                      <a:r>
                        <a:rPr lang="en-GB" sz="900" b="0" noProof="0" dirty="0">
                          <a:solidFill>
                            <a:srgbClr val="2C3E50"/>
                          </a:solidFill>
                          <a:latin typeface="Calibri"/>
                          <a:ea typeface="Calibri"/>
                          <a:cs typeface="Calibri"/>
                        </a:rPr>
                        <a:t>Functional Heads</a:t>
                      </a:r>
                    </a:p>
                    <a:p>
                      <a:pPr marL="0" indent="0">
                        <a:buNone/>
                      </a:pPr>
                      <a:r>
                        <a:rPr lang="en-GB" sz="900" b="0" noProof="0" dirty="0">
                          <a:solidFill>
                            <a:srgbClr val="2C3E50"/>
                          </a:solidFill>
                          <a:latin typeface="Calibri"/>
                          <a:ea typeface="Calibri"/>
                          <a:cs typeface="Calibri"/>
                        </a:rPr>
                        <a:t>(Benefit Owners)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Share pain points</a:t>
                      </a:r>
                    </a:p>
                    <a:p>
                      <a:pPr marL="0" indent="0">
                        <a:buNone/>
                      </a:pPr>
                      <a:r>
                        <a:rPr lang="en-GB" sz="900" b="0" noProof="0" dirty="0">
                          <a:solidFill>
                            <a:srgbClr val="2C3E50"/>
                          </a:solidFill>
                          <a:latin typeface="Calibri"/>
                          <a:ea typeface="Calibri"/>
                          <a:cs typeface="Calibri"/>
                        </a:rPr>
                        <a:t>• Validate priorities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Identify benefits</a:t>
                      </a:r>
                    </a:p>
                    <a:p>
                      <a:pPr marL="0" indent="0">
                        <a:buNone/>
                      </a:pPr>
                      <a:r>
                        <a:rPr lang="en-GB" sz="900" b="0" noProof="0" dirty="0">
                          <a:solidFill>
                            <a:srgbClr val="2C3E50"/>
                          </a:solidFill>
                          <a:latin typeface="Calibri"/>
                          <a:ea typeface="Calibri"/>
                          <a:cs typeface="Calibri"/>
                        </a:rPr>
                        <a:t>• Commit to ownership</a:t>
                      </a:r>
                    </a:p>
                    <a:p>
                      <a:pPr marL="0" indent="0">
                        <a:buNone/>
                      </a:pPr>
                      <a:r>
                        <a:rPr lang="en-GB" sz="900" b="0" noProof="0" dirty="0">
                          <a:solidFill>
                            <a:srgbClr val="2C3E50"/>
                          </a:solidFill>
                          <a:latin typeface="Calibri"/>
                          <a:ea typeface="Calibri"/>
                          <a:cs typeface="Calibri"/>
                        </a:rPr>
                        <a:t>• Define KPIs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Accept accountability</a:t>
                      </a:r>
                    </a:p>
                    <a:p>
                      <a:pPr marL="0" indent="0">
                        <a:buNone/>
                      </a:pPr>
                      <a:r>
                        <a:rPr lang="en-GB" sz="900" b="0" noProof="0" dirty="0">
                          <a:solidFill>
                            <a:srgbClr val="2C3E50"/>
                          </a:solidFill>
                          <a:latin typeface="Calibri"/>
                          <a:ea typeface="Calibri"/>
                          <a:cs typeface="Calibri"/>
                        </a:rPr>
                        <a:t>• Assign process owners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Validate requirements</a:t>
                      </a:r>
                    </a:p>
                    <a:p>
                      <a:pPr marL="0" indent="0">
                        <a:buNone/>
                      </a:pPr>
                      <a:r>
                        <a:rPr lang="en-GB" sz="900" b="0" noProof="0" dirty="0">
                          <a:solidFill>
                            <a:srgbClr val="2C3E50"/>
                          </a:solidFill>
                          <a:latin typeface="Calibri"/>
                          <a:ea typeface="Calibri"/>
                          <a:cs typeface="Calibri"/>
                        </a:rPr>
                        <a:t>• Provide SMEs</a:t>
                      </a:r>
                    </a:p>
                    <a:p>
                      <a:pPr marL="0" indent="0">
                        <a:buNone/>
                      </a:pPr>
                      <a:r>
                        <a:rPr lang="en-GB" sz="900" b="0" noProof="0" dirty="0">
                          <a:solidFill>
                            <a:srgbClr val="2C3E50"/>
                          </a:solidFill>
                          <a:latin typeface="Calibri"/>
                          <a:ea typeface="Calibri"/>
                          <a:cs typeface="Calibri"/>
                        </a:rPr>
                        <a:t>• Support change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Track benefits monthly</a:t>
                      </a:r>
                    </a:p>
                    <a:p>
                      <a:pPr marL="0" indent="0">
                        <a:buNone/>
                      </a:pPr>
                      <a:r>
                        <a:rPr lang="en-GB" sz="900" b="0" noProof="0" dirty="0">
                          <a:solidFill>
                            <a:srgbClr val="2C3E50"/>
                          </a:solidFill>
                          <a:latin typeface="Calibri"/>
                          <a:ea typeface="Calibri"/>
                          <a:cs typeface="Calibri"/>
                        </a:rPr>
                        <a:t>• Report on KPIs</a:t>
                      </a:r>
                    </a:p>
                    <a:p>
                      <a:pPr marL="0" indent="0">
                        <a:buNone/>
                      </a:pPr>
                      <a:r>
                        <a:rPr lang="en-GB" sz="900" b="0" noProof="0" dirty="0">
                          <a:solidFill>
                            <a:srgbClr val="2C3E50"/>
                          </a:solidFill>
                          <a:latin typeface="Calibri"/>
                          <a:ea typeface="Calibri"/>
                          <a:cs typeface="Calibri"/>
                        </a:rPr>
                        <a:t>• Resolve barriers</a:t>
                      </a:r>
                    </a:p>
                    <a:p>
                      <a:pPr marL="0" indent="0">
                        <a:buNone/>
                      </a:pPr>
                      <a:r>
                        <a:rPr lang="en-GB" sz="900" b="0" noProof="0" dirty="0">
                          <a:solidFill>
                            <a:srgbClr val="2C3E50"/>
                          </a:solidFill>
                          <a:latin typeface="Calibri"/>
                          <a:ea typeface="Calibri"/>
                          <a:cs typeface="Calibri"/>
                        </a:rPr>
                        <a:t>• Drive improvements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5"/>
                  </a:ext>
                </a:extLst>
              </a:tr>
              <a:tr h="482600">
                <a:tc>
                  <a:txBody>
                    <a:bodyPr/>
                    <a:lstStyle/>
                    <a:p>
                      <a:pPr marL="0" indent="0">
                        <a:buNone/>
                      </a:pPr>
                      <a:r>
                        <a:rPr lang="en-GB" sz="900" b="0" noProof="0" dirty="0">
                          <a:solidFill>
                            <a:srgbClr val="2C3E50"/>
                          </a:solidFill>
                          <a:latin typeface="Calibri"/>
                          <a:ea typeface="Calibri"/>
                          <a:cs typeface="Calibri"/>
                        </a:rPr>
                        <a:t>Programme Manager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Coordinates interviews</a:t>
                      </a:r>
                    </a:p>
                    <a:p>
                      <a:pPr marL="0" indent="0">
                        <a:buNone/>
                      </a:pPr>
                      <a:r>
                        <a:rPr lang="en-GB" sz="900" b="0" noProof="0" dirty="0">
                          <a:solidFill>
                            <a:srgbClr val="2C3E50"/>
                          </a:solidFill>
                          <a:latin typeface="Calibri"/>
                          <a:ea typeface="Calibri"/>
                          <a:cs typeface="Calibri"/>
                        </a:rPr>
                        <a:t>• Facilitates workshop</a:t>
                      </a:r>
                    </a:p>
                    <a:p>
                      <a:pPr marL="0" indent="0">
                        <a:buNone/>
                      </a:pPr>
                      <a:r>
                        <a:rPr lang="en-GB" sz="900" b="0" noProof="0" dirty="0">
                          <a:solidFill>
                            <a:srgbClr val="2C3E50"/>
                          </a:solidFill>
                          <a:latin typeface="Calibri"/>
                          <a:ea typeface="Calibri"/>
                          <a:cs typeface="Calibri"/>
                        </a:rPr>
                        <a:t>• Documents Vision Alignment Charter</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Facilitates workshop</a:t>
                      </a:r>
                    </a:p>
                    <a:p>
                      <a:pPr marL="0" indent="0">
                        <a:buNone/>
                      </a:pPr>
                      <a:r>
                        <a:rPr lang="en-GB" sz="900" b="0" noProof="0" dirty="0">
                          <a:solidFill>
                            <a:srgbClr val="2C3E50"/>
                          </a:solidFill>
                          <a:latin typeface="Calibri"/>
                          <a:ea typeface="Calibri"/>
                          <a:cs typeface="Calibri"/>
                        </a:rPr>
                        <a:t>• Coordinates business case</a:t>
                      </a:r>
                    </a:p>
                    <a:p>
                      <a:pPr marL="0" indent="0">
                        <a:buNone/>
                      </a:pPr>
                      <a:r>
                        <a:rPr lang="en-GB" sz="900" b="0" noProof="0" dirty="0">
                          <a:solidFill>
                            <a:srgbClr val="2C3E50"/>
                          </a:solidFill>
                          <a:latin typeface="Calibri"/>
                          <a:ea typeface="Calibri"/>
                          <a:cs typeface="Calibri"/>
                        </a:rPr>
                        <a:t>• Assigns owners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Designs governance</a:t>
                      </a:r>
                    </a:p>
                    <a:p>
                      <a:pPr marL="0" indent="0">
                        <a:buNone/>
                      </a:pPr>
                      <a:r>
                        <a:rPr lang="en-GB" sz="900" b="0" noProof="0" dirty="0">
                          <a:solidFill>
                            <a:srgbClr val="2C3E50"/>
                          </a:solidFill>
                          <a:latin typeface="Calibri"/>
                          <a:ea typeface="Calibri"/>
                          <a:cs typeface="Calibri"/>
                        </a:rPr>
                        <a:t>• Develops RACI</a:t>
                      </a:r>
                    </a:p>
                    <a:p>
                      <a:pPr marL="0" indent="0">
                        <a:buNone/>
                      </a:pPr>
                      <a:r>
                        <a:rPr lang="en-GB" sz="900" b="0" noProof="0" dirty="0">
                          <a:solidFill>
                            <a:srgbClr val="2C3E50"/>
                          </a:solidFill>
                          <a:latin typeface="Calibri"/>
                          <a:ea typeface="Calibri"/>
                          <a:cs typeface="Calibri"/>
                        </a:rPr>
                        <a:t>• Sets cadence</a:t>
                      </a:r>
                    </a:p>
                    <a:p>
                      <a:pPr marL="0" indent="0">
                        <a:buNone/>
                      </a:pPr>
                      <a:r>
                        <a:rPr lang="en-GB" sz="900" b="0" noProof="0" dirty="0">
                          <a:solidFill>
                            <a:srgbClr val="2C3E50"/>
                          </a:solidFill>
                          <a:latin typeface="Calibri"/>
                          <a:ea typeface="Calibri"/>
                          <a:cs typeface="Calibri"/>
                        </a:rPr>
                        <a:t>• Administers meetings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Coordinates prioritisation</a:t>
                      </a:r>
                    </a:p>
                    <a:p>
                      <a:pPr marL="0" indent="0">
                        <a:buNone/>
                      </a:pPr>
                      <a:r>
                        <a:rPr lang="en-GB" sz="900" b="0" noProof="0" dirty="0">
                          <a:solidFill>
                            <a:srgbClr val="2C3E50"/>
                          </a:solidFill>
                          <a:latin typeface="Calibri"/>
                          <a:ea typeface="Calibri"/>
                          <a:cs typeface="Calibri"/>
                        </a:rPr>
                        <a:t>• Maintains traceability</a:t>
                      </a:r>
                    </a:p>
                    <a:p>
                      <a:pPr marL="0" indent="0">
                        <a:buNone/>
                      </a:pPr>
                      <a:r>
                        <a:rPr lang="en-GB" sz="900" b="0" noProof="0" dirty="0">
                          <a:solidFill>
                            <a:srgbClr val="2C3E50"/>
                          </a:solidFill>
                          <a:latin typeface="Calibri"/>
                          <a:ea typeface="Calibri"/>
                          <a:cs typeface="Calibri"/>
                        </a:rPr>
                        <a:t>• Manages workstreams</a:t>
                      </a:r>
                    </a:p>
                    <a:p>
                      <a:pPr marL="0" indent="0">
                        <a:buNone/>
                      </a:pPr>
                      <a:r>
                        <a:rPr lang="en-GB" sz="900" b="0" noProof="0" dirty="0">
                          <a:solidFill>
                            <a:srgbClr val="2C3E50"/>
                          </a:solidFill>
                          <a:latin typeface="Calibri"/>
                          <a:ea typeface="Calibri"/>
                          <a:cs typeface="Calibri"/>
                        </a:rPr>
                        <a:t>• Facilitates DA</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Maintains tracker</a:t>
                      </a:r>
                    </a:p>
                    <a:p>
                      <a:pPr marL="0" indent="0">
                        <a:buNone/>
                      </a:pPr>
                      <a:r>
                        <a:rPr lang="en-GB" sz="900" b="0" noProof="0" dirty="0">
                          <a:solidFill>
                            <a:srgbClr val="2C3E50"/>
                          </a:solidFill>
                          <a:latin typeface="Calibri"/>
                          <a:ea typeface="Calibri"/>
                          <a:cs typeface="Calibri"/>
                        </a:rPr>
                        <a:t>• Facilitates reviews</a:t>
                      </a:r>
                    </a:p>
                    <a:p>
                      <a:pPr marL="0" indent="0">
                        <a:buNone/>
                      </a:pPr>
                      <a:r>
                        <a:rPr lang="en-GB" sz="900" b="0" noProof="0" dirty="0">
                          <a:solidFill>
                            <a:srgbClr val="2C3E50"/>
                          </a:solidFill>
                          <a:latin typeface="Calibri"/>
                          <a:ea typeface="Calibri"/>
                          <a:cs typeface="Calibri"/>
                        </a:rPr>
                        <a:t>• Collects data</a:t>
                      </a:r>
                    </a:p>
                    <a:p>
                      <a:pPr marL="0" indent="0">
                        <a:buNone/>
                      </a:pPr>
                      <a:r>
                        <a:rPr lang="en-GB" sz="900" b="0" noProof="0" dirty="0">
                          <a:solidFill>
                            <a:srgbClr val="2C3E50"/>
                          </a:solidFill>
                          <a:latin typeface="Calibri"/>
                          <a:ea typeface="Calibri"/>
                          <a:cs typeface="Calibri"/>
                        </a:rPr>
                        <a:t>• Maintains log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82600">
                <a:tc>
                  <a:txBody>
                    <a:bodyPr/>
                    <a:lstStyle/>
                    <a:p>
                      <a:pPr marL="0" indent="0">
                        <a:buNone/>
                      </a:pPr>
                      <a:r>
                        <a:rPr lang="en-GB" sz="900" b="0" noProof="0" dirty="0">
                          <a:solidFill>
                            <a:srgbClr val="2C3E50"/>
                          </a:solidFill>
                          <a:latin typeface="Calibri"/>
                          <a:ea typeface="Calibri"/>
                          <a:cs typeface="Calibri"/>
                        </a:rPr>
                        <a:t>Business Architect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Conducts interviews</a:t>
                      </a:r>
                    </a:p>
                    <a:p>
                      <a:pPr marL="0" indent="0">
                        <a:buNone/>
                      </a:pPr>
                      <a:r>
                        <a:rPr lang="en-GB" sz="900" b="0" noProof="0" dirty="0">
                          <a:solidFill>
                            <a:srgbClr val="2C3E50"/>
                          </a:solidFill>
                          <a:latin typeface="Calibri"/>
                          <a:ea typeface="Calibri"/>
                          <a:cs typeface="Calibri"/>
                        </a:rPr>
                        <a:t>• Drafts Vision Alignment Charter</a:t>
                      </a:r>
                    </a:p>
                    <a:p>
                      <a:pPr marL="0" indent="0">
                        <a:buNone/>
                      </a:pPr>
                      <a:r>
                        <a:rPr lang="en-GB" sz="900" b="0" noProof="0" dirty="0">
                          <a:solidFill>
                            <a:srgbClr val="2C3E50"/>
                          </a:solidFill>
                          <a:latin typeface="Calibri"/>
                          <a:ea typeface="Calibri"/>
                          <a:cs typeface="Calibri"/>
                        </a:rPr>
                        <a:t>• Creates heatmap</a:t>
                      </a:r>
                    </a:p>
                    <a:p>
                      <a:pPr marL="0" indent="0">
                        <a:buNone/>
                      </a:pPr>
                      <a:r>
                        <a:rPr lang="en-GB" sz="900" b="0" noProof="0" dirty="0">
                          <a:solidFill>
                            <a:srgbClr val="2C3E50"/>
                          </a:solidFill>
                          <a:latin typeface="Calibri"/>
                          <a:ea typeface="Calibri"/>
                          <a:cs typeface="Calibri"/>
                        </a:rPr>
                        <a:t>• Designs principles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Identifies benefits</a:t>
                      </a:r>
                    </a:p>
                    <a:p>
                      <a:pPr marL="0" indent="0">
                        <a:buNone/>
                      </a:pPr>
                      <a:r>
                        <a:rPr lang="en-GB" sz="900" b="0" noProof="0" dirty="0">
                          <a:solidFill>
                            <a:srgbClr val="2C3E50"/>
                          </a:solidFill>
                          <a:latin typeface="Calibri"/>
                          <a:ea typeface="Calibri"/>
                          <a:cs typeface="Calibri"/>
                        </a:rPr>
                        <a:t>• Creates Benefits Map</a:t>
                      </a:r>
                    </a:p>
                    <a:p>
                      <a:pPr marL="0" indent="0">
                        <a:buNone/>
                      </a:pPr>
                      <a:r>
                        <a:rPr lang="en-GB" sz="900" b="0" noProof="0" dirty="0">
                          <a:solidFill>
                            <a:srgbClr val="2C3E50"/>
                          </a:solidFill>
                          <a:latin typeface="Calibri"/>
                          <a:ea typeface="Calibri"/>
                          <a:cs typeface="Calibri"/>
                        </a:rPr>
                        <a:t>• Structures case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Defines DA scope</a:t>
                      </a:r>
                    </a:p>
                    <a:p>
                      <a:pPr marL="0" indent="0">
                        <a:buNone/>
                      </a:pPr>
                      <a:r>
                        <a:rPr lang="en-GB" sz="900" b="0" noProof="0" dirty="0">
                          <a:solidFill>
                            <a:srgbClr val="2C3E50"/>
                          </a:solidFill>
                          <a:latin typeface="Calibri"/>
                          <a:ea typeface="Calibri"/>
                          <a:cs typeface="Calibri"/>
                        </a:rPr>
                        <a:t>• Defines decisions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Develops framework</a:t>
                      </a:r>
                    </a:p>
                    <a:p>
                      <a:pPr marL="0" indent="0">
                        <a:buNone/>
                      </a:pPr>
                      <a:r>
                        <a:rPr lang="en-GB" sz="900" b="0" noProof="0" dirty="0">
                          <a:solidFill>
                            <a:srgbClr val="2C3E50"/>
                          </a:solidFill>
                          <a:latin typeface="Calibri"/>
                          <a:ea typeface="Calibri"/>
                          <a:cs typeface="Calibri"/>
                        </a:rPr>
                        <a:t>• Validates alignment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Assesses alignment</a:t>
                      </a:r>
                    </a:p>
                    <a:p>
                      <a:pPr marL="0" indent="0">
                        <a:buNone/>
                      </a:pPr>
                      <a:r>
                        <a:rPr lang="en-GB" sz="900" b="0" noProof="0" dirty="0">
                          <a:solidFill>
                            <a:srgbClr val="2C3E50"/>
                          </a:solidFill>
                          <a:latin typeface="Calibri"/>
                          <a:ea typeface="Calibri"/>
                          <a:cs typeface="Calibri"/>
                        </a:rPr>
                        <a:t>• Recommends adjustments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7"/>
                  </a:ext>
                </a:extLst>
              </a:tr>
              <a:tr h="482600">
                <a:tc>
                  <a:txBody>
                    <a:bodyPr/>
                    <a:lstStyle/>
                    <a:p>
                      <a:pPr marL="0" indent="0">
                        <a:buNone/>
                      </a:pPr>
                      <a:r>
                        <a:rPr lang="en-GB" sz="900" b="0" noProof="0" dirty="0">
                          <a:solidFill>
                            <a:srgbClr val="2C3E50"/>
                          </a:solidFill>
                          <a:latin typeface="Calibri"/>
                          <a:ea typeface="Calibri"/>
                          <a:cs typeface="Calibri"/>
                        </a:rPr>
                        <a:t>Solution Architect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Provides feasibility input</a:t>
                      </a:r>
                    </a:p>
                    <a:p>
                      <a:pPr marL="0" indent="0">
                        <a:buNone/>
                      </a:pPr>
                      <a:r>
                        <a:rPr lang="en-GB" sz="900" b="0" noProof="0" dirty="0">
                          <a:solidFill>
                            <a:srgbClr val="2C3E50"/>
                          </a:solidFill>
                          <a:latin typeface="Calibri"/>
                          <a:ea typeface="Calibri"/>
                          <a:cs typeface="Calibri"/>
                        </a:rPr>
                        <a:t>• Identifies tech gaps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Provides cost estimates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Co-designs DA</a:t>
                      </a:r>
                    </a:p>
                    <a:p>
                      <a:pPr marL="0" indent="0">
                        <a:buNone/>
                      </a:pPr>
                      <a:r>
                        <a:rPr lang="en-GB" sz="900" b="0" noProof="0" dirty="0">
                          <a:solidFill>
                            <a:srgbClr val="2C3E50"/>
                          </a:solidFill>
                          <a:latin typeface="Calibri"/>
                          <a:ea typeface="Calibri"/>
                          <a:cs typeface="Calibri"/>
                        </a:rPr>
                        <a:t>• Participates in decisions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Defines architecture</a:t>
                      </a:r>
                    </a:p>
                    <a:p>
                      <a:pPr marL="0" indent="0">
                        <a:buNone/>
                      </a:pPr>
                      <a:r>
                        <a:rPr lang="en-GB" sz="900" b="0" noProof="0" dirty="0">
                          <a:solidFill>
                            <a:srgbClr val="2C3E50"/>
                          </a:solidFill>
                          <a:latin typeface="Calibri"/>
                          <a:ea typeface="Calibri"/>
                          <a:cs typeface="Calibri"/>
                        </a:rPr>
                        <a:t>• Conducts fit-gap</a:t>
                      </a:r>
                    </a:p>
                    <a:p>
                      <a:pPr marL="0" indent="0">
                        <a:buNone/>
                      </a:pPr>
                      <a:r>
                        <a:rPr lang="en-GB" sz="900" b="0" noProof="0" dirty="0">
                          <a:solidFill>
                            <a:srgbClr val="2C3E50"/>
                          </a:solidFill>
                          <a:latin typeface="Calibri"/>
                          <a:ea typeface="Calibri"/>
                          <a:cs typeface="Calibri"/>
                        </a:rPr>
                        <a:t>• Approves design</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Configures dashboard</a:t>
                      </a:r>
                    </a:p>
                    <a:p>
                      <a:pPr marL="0" indent="0">
                        <a:buNone/>
                      </a:pPr>
                      <a:r>
                        <a:rPr lang="en-GB" sz="900" b="0" noProof="0" dirty="0">
                          <a:solidFill>
                            <a:srgbClr val="2C3E50"/>
                          </a:solidFill>
                          <a:latin typeface="Calibri"/>
                          <a:ea typeface="Calibri"/>
                          <a:cs typeface="Calibri"/>
                        </a:rPr>
                        <a:t>• Monitors platform</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82600">
                <a:tc>
                  <a:txBody>
                    <a:bodyPr/>
                    <a:lstStyle/>
                    <a:p>
                      <a:pPr marL="0" indent="0">
                        <a:buNone/>
                      </a:pPr>
                      <a:r>
                        <a:rPr lang="en-GB" sz="900" b="0" noProof="0" dirty="0">
                          <a:solidFill>
                            <a:srgbClr val="2C3E50"/>
                          </a:solidFill>
                          <a:latin typeface="Calibri"/>
                          <a:ea typeface="Calibri"/>
                          <a:cs typeface="Calibri"/>
                        </a:rPr>
                        <a:t>Change Lead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Assesses readiness</a:t>
                      </a:r>
                    </a:p>
                    <a:p>
                      <a:pPr marL="0" indent="0">
                        <a:buNone/>
                      </a:pPr>
                      <a:r>
                        <a:rPr lang="en-GB" sz="900" b="0" noProof="0" dirty="0">
                          <a:solidFill>
                            <a:srgbClr val="2C3E50"/>
                          </a:solidFill>
                          <a:latin typeface="Calibri"/>
                          <a:ea typeface="Calibri"/>
                          <a:cs typeface="Calibri"/>
                        </a:rPr>
                        <a:t>• Inputs principles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Estimates costs</a:t>
                      </a:r>
                    </a:p>
                    <a:p>
                      <a:pPr marL="0" indent="0">
                        <a:buNone/>
                      </a:pPr>
                      <a:r>
                        <a:rPr lang="en-GB" sz="900" b="0" noProof="0" dirty="0">
                          <a:solidFill>
                            <a:srgbClr val="2C3E50"/>
                          </a:solidFill>
                          <a:latin typeface="Calibri"/>
                          <a:ea typeface="Calibri"/>
                          <a:cs typeface="Calibri"/>
                        </a:rPr>
                        <a:t>• Assesses readiness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Provides input on change governance</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Mobilises network</a:t>
                      </a:r>
                    </a:p>
                    <a:p>
                      <a:pPr marL="0" indent="0">
                        <a:buNone/>
                      </a:pPr>
                      <a:r>
                        <a:rPr lang="en-GB" sz="900" b="0" noProof="0" dirty="0">
                          <a:solidFill>
                            <a:srgbClr val="2C3E50"/>
                          </a:solidFill>
                          <a:latin typeface="Calibri"/>
                          <a:ea typeface="Calibri"/>
                          <a:cs typeface="Calibri"/>
                        </a:rPr>
                        <a:t>• Develops plan</a:t>
                      </a:r>
                    </a:p>
                    <a:p>
                      <a:pPr marL="0" indent="0">
                        <a:buNone/>
                      </a:pPr>
                      <a:r>
                        <a:rPr lang="en-GB" sz="900" b="0" noProof="0" dirty="0">
                          <a:solidFill>
                            <a:srgbClr val="2C3E50"/>
                          </a:solidFill>
                          <a:latin typeface="Calibri"/>
                          <a:ea typeface="Calibri"/>
                          <a:cs typeface="Calibri"/>
                        </a:rPr>
                        <a:t>• Assesses readiness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tc>
                  <a:txBody>
                    <a:bodyPr/>
                    <a:lstStyle/>
                    <a:p>
                      <a:pPr marL="0" indent="0">
                        <a:buNone/>
                      </a:pPr>
                      <a:r>
                        <a:rPr lang="en-GB" sz="900" b="0" noProof="0" dirty="0">
                          <a:solidFill>
                            <a:srgbClr val="2C3E50"/>
                          </a:solidFill>
                          <a:latin typeface="Calibri"/>
                          <a:ea typeface="Calibri"/>
                          <a:cs typeface="Calibri"/>
                        </a:rPr>
                        <a:t>• Assesses adoption</a:t>
                      </a:r>
                    </a:p>
                    <a:p>
                      <a:pPr marL="0" indent="0">
                        <a:buNone/>
                      </a:pPr>
                      <a:r>
                        <a:rPr lang="en-GB" sz="900" b="0" noProof="0" dirty="0">
                          <a:solidFill>
                            <a:srgbClr val="2C3E50"/>
                          </a:solidFill>
                          <a:latin typeface="Calibri"/>
                          <a:ea typeface="Calibri"/>
                          <a:cs typeface="Calibri"/>
                        </a:rPr>
                        <a:t>• Coordinates training</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8F9FA"/>
                    </a:solidFill>
                  </a:tcPr>
                </a:tc>
                <a:extLst>
                  <a:ext uri="{0D108BD9-81ED-4DB2-BD59-A6C34878D82A}">
                    <a16:rowId xmlns:a16="http://schemas.microsoft.com/office/drawing/2014/main" val="10009"/>
                  </a:ext>
                </a:extLst>
              </a:tr>
              <a:tr h="482600">
                <a:tc>
                  <a:txBody>
                    <a:bodyPr/>
                    <a:lstStyle/>
                    <a:p>
                      <a:pPr marL="0" indent="0">
                        <a:buNone/>
                      </a:pPr>
                      <a:r>
                        <a:rPr lang="en-GB" sz="900" b="0" noProof="0" dirty="0">
                          <a:solidFill>
                            <a:srgbClr val="2C3E50"/>
                          </a:solidFill>
                          <a:latin typeface="Calibri"/>
                          <a:ea typeface="Calibri"/>
                          <a:cs typeface="Calibri"/>
                        </a:rPr>
                        <a:t>Communications Lead</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Captures messages</a:t>
                      </a:r>
                    </a:p>
                    <a:p>
                      <a:pPr marL="0" indent="0">
                        <a:buNone/>
                      </a:pPr>
                      <a:r>
                        <a:rPr lang="en-GB" sz="900" b="0" noProof="0" dirty="0">
                          <a:solidFill>
                            <a:srgbClr val="2C3E50"/>
                          </a:solidFill>
                          <a:latin typeface="Calibri"/>
                          <a:ea typeface="Calibri"/>
                          <a:cs typeface="Calibri"/>
                        </a:rPr>
                        <a:t>• Plans announcement</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Develops case</a:t>
                      </a:r>
                    </a:p>
                    <a:p>
                      <a:pPr marL="0" indent="0">
                        <a:buNone/>
                      </a:pPr>
                      <a:r>
                        <a:rPr lang="en-GB" sz="900" b="0" noProof="0" dirty="0">
                          <a:solidFill>
                            <a:srgbClr val="2C3E50"/>
                          </a:solidFill>
                          <a:latin typeface="Calibri"/>
                          <a:ea typeface="Calibri"/>
                          <a:cs typeface="Calibri"/>
                        </a:rPr>
                        <a:t>• Communicates outcomes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Communicates model</a:t>
                      </a:r>
                    </a:p>
                    <a:p>
                      <a:pPr marL="0" indent="0">
                        <a:buNone/>
                      </a:pPr>
                      <a:r>
                        <a:rPr lang="en-GB" sz="900" b="0" noProof="0" dirty="0">
                          <a:solidFill>
                            <a:srgbClr val="2C3E50"/>
                          </a:solidFill>
                          <a:latin typeface="Calibri"/>
                          <a:ea typeface="Calibri"/>
                          <a:cs typeface="Calibri"/>
                        </a:rPr>
                        <a:t>• Announces roles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Executes plan</a:t>
                      </a:r>
                    </a:p>
                    <a:p>
                      <a:pPr marL="0" indent="0">
                        <a:buNone/>
                      </a:pPr>
                      <a:r>
                        <a:rPr lang="en-GB" sz="900" b="0" noProof="0" dirty="0">
                          <a:solidFill>
                            <a:srgbClr val="2C3E50"/>
                          </a:solidFill>
                          <a:latin typeface="Calibri"/>
                          <a:ea typeface="Calibri"/>
                          <a:cs typeface="Calibri"/>
                        </a:rPr>
                        <a:t>• Delivers updates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indent="0">
                        <a:buNone/>
                      </a:pPr>
                      <a:r>
                        <a:rPr lang="en-GB" sz="900" b="0" noProof="0" dirty="0">
                          <a:solidFill>
                            <a:srgbClr val="2C3E50"/>
                          </a:solidFill>
                          <a:latin typeface="Calibri"/>
                          <a:ea typeface="Calibri"/>
                          <a:cs typeface="Calibri"/>
                        </a:rPr>
                        <a:t>• Communicates benefits</a:t>
                      </a:r>
                    </a:p>
                    <a:p>
                      <a:pPr marL="0" indent="0">
                        <a:buNone/>
                      </a:pPr>
                      <a:r>
                        <a:rPr lang="en-GB" sz="900" b="0" noProof="0" dirty="0">
                          <a:solidFill>
                            <a:srgbClr val="2C3E50"/>
                          </a:solidFill>
                          <a:latin typeface="Calibri"/>
                          <a:ea typeface="Calibri"/>
                          <a:cs typeface="Calibri"/>
                        </a:rPr>
                        <a:t>• Celebrates wins</a:t>
                      </a:r>
                    </a:p>
                  </a:txBody>
                  <a:tcPr marL="121920" marR="121920" marT="60960" marB="609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4" name="TextBox 3">
            <a:extLst>
              <a:ext uri="{FF2B5EF4-FFF2-40B4-BE49-F238E27FC236}">
                <a16:creationId xmlns:a16="http://schemas.microsoft.com/office/drawing/2014/main" id="{F4741D84-F8C3-4C45-84F5-B3DEF4C04E66}"/>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Preparation Playbook · Phase 5</a:t>
            </a:r>
          </a:p>
        </p:txBody>
      </p:sp>
      <p:sp>
        <p:nvSpPr>
          <p:cNvPr id="5" name="Rectangle 4">
            <a:extLst>
              <a:ext uri="{FF2B5EF4-FFF2-40B4-BE49-F238E27FC236}">
                <a16:creationId xmlns:a16="http://schemas.microsoft.com/office/drawing/2014/main" id="{9C31712F-B6BC-4918-A15D-4B401AFDA490}"/>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591215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487680"/>
            <a:ext cx="10972800" cy="731520"/>
          </a:xfrm>
          <a:prstGeom prst="rect">
            <a:avLst/>
          </a:prstGeom>
          <a:noFill/>
          <a:ln/>
        </p:spPr>
        <p:txBody>
          <a:bodyPr wrap="square" rtlCol="0" anchor="ctr"/>
          <a:lstStyle/>
          <a:p>
            <a:pPr defTabSz="1219170"/>
            <a:r>
              <a:rPr lang="en-GB" sz="3200" b="1" noProof="0" dirty="0">
                <a:solidFill>
                  <a:srgbClr val="1E2761"/>
                </a:solidFill>
                <a:latin typeface="Calibri" panose="020F0502020204030204"/>
              </a:rPr>
              <a:t>Critical Success Factors for Executives</a:t>
            </a:r>
            <a:endParaRPr lang="en-GB" sz="3200" noProof="0" dirty="0">
              <a:solidFill>
                <a:prstClr val="black"/>
              </a:solidFill>
              <a:latin typeface="Calibri" panose="020F0502020204030204"/>
            </a:endParaRPr>
          </a:p>
        </p:txBody>
      </p:sp>
      <p:sp>
        <p:nvSpPr>
          <p:cNvPr id="3" name="Text 1"/>
          <p:cNvSpPr/>
          <p:nvPr/>
        </p:nvSpPr>
        <p:spPr>
          <a:xfrm>
            <a:off x="609600" y="1132840"/>
            <a:ext cx="10972800" cy="5242560"/>
          </a:xfrm>
          <a:prstGeom prst="rect">
            <a:avLst/>
          </a:prstGeom>
          <a:noFill/>
          <a:ln/>
        </p:spPr>
        <p:txBody>
          <a:bodyPr wrap="square" rtlCol="0" anchor="t"/>
          <a:lstStyle/>
          <a:p>
            <a:pPr defTabSz="1219170"/>
            <a:r>
              <a:rPr lang="en-GB" sz="1600" b="1" noProof="0" dirty="0">
                <a:solidFill>
                  <a:srgbClr val="333333"/>
                </a:solidFill>
                <a:latin typeface="Calibri" panose="020F0502020204030204"/>
              </a:rPr>
              <a:t>1. Visible, Active Executive Sponsorship</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Attend all Steering Committee meetings personally</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Communicate programme milestones to organisation</a:t>
            </a:r>
            <a:endParaRPr lang="en-GB" sz="1600" noProof="0" dirty="0">
              <a:solidFill>
                <a:prstClr val="black"/>
              </a:solidFill>
              <a:latin typeface="Calibri" panose="020F0502020204030204"/>
            </a:endParaRPr>
          </a:p>
          <a:p>
            <a:pPr defTabSz="1219170"/>
            <a:endParaRPr lang="en-GB" sz="1600" noProof="0" dirty="0">
              <a:solidFill>
                <a:prstClr val="black"/>
              </a:solidFill>
              <a:latin typeface="Calibri" panose="020F0502020204030204"/>
            </a:endParaRPr>
          </a:p>
          <a:p>
            <a:pPr defTabSz="1219170"/>
            <a:r>
              <a:rPr lang="en-GB" sz="1600" b="1" noProof="0" dirty="0">
                <a:solidFill>
                  <a:srgbClr val="333333"/>
                </a:solidFill>
                <a:latin typeface="Calibri" panose="020F0502020204030204"/>
              </a:rPr>
              <a:t>2. Named, Accountable Benefit Owners</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Treat benefit realisation as a performance objective</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Review benefit tracking monthly, escalate barriers</a:t>
            </a:r>
            <a:endParaRPr lang="en-GB" sz="1600" noProof="0" dirty="0">
              <a:solidFill>
                <a:prstClr val="black"/>
              </a:solidFill>
              <a:latin typeface="Calibri" panose="020F0502020204030204"/>
            </a:endParaRPr>
          </a:p>
          <a:p>
            <a:pPr defTabSz="1219170"/>
            <a:endParaRPr lang="en-GB" sz="1600" noProof="0" dirty="0">
              <a:solidFill>
                <a:prstClr val="black"/>
              </a:solidFill>
              <a:latin typeface="Calibri" panose="020F0502020204030204"/>
            </a:endParaRPr>
          </a:p>
          <a:p>
            <a:pPr defTabSz="1219170"/>
            <a:r>
              <a:rPr lang="en-GB" sz="1600" b="1" noProof="0" dirty="0">
                <a:solidFill>
                  <a:srgbClr val="333333"/>
                </a:solidFill>
                <a:latin typeface="Calibri" panose="020F0502020204030204"/>
              </a:rPr>
              <a:t>3. Disciplined Governance with Real Decisions</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Make actual decisions in meetings (scope, priorities, funding)</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Decisions stick - avoid re-litigation</a:t>
            </a:r>
            <a:endParaRPr lang="en-GB" sz="1600" noProof="0" dirty="0">
              <a:solidFill>
                <a:prstClr val="black"/>
              </a:solidFill>
              <a:latin typeface="Calibri" panose="020F0502020204030204"/>
            </a:endParaRPr>
          </a:p>
          <a:p>
            <a:pPr defTabSz="1219170"/>
            <a:endParaRPr lang="en-GB" sz="1600" noProof="0" dirty="0">
              <a:solidFill>
                <a:prstClr val="black"/>
              </a:solidFill>
              <a:latin typeface="Calibri" panose="020F0502020204030204"/>
            </a:endParaRPr>
          </a:p>
          <a:p>
            <a:pPr defTabSz="1219170"/>
            <a:r>
              <a:rPr lang="en-GB" sz="1600" b="1" noProof="0" dirty="0">
                <a:solidFill>
                  <a:srgbClr val="333333"/>
                </a:solidFill>
                <a:latin typeface="Calibri" panose="020F0502020204030204"/>
              </a:rPr>
              <a:t>4. Guiding Principles Actually Guide</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Reference principles in Design Authority to resolve disputes</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Use as decision filter to prevent scope creep</a:t>
            </a:r>
            <a:endParaRPr lang="en-GB" sz="1600" noProof="0" dirty="0">
              <a:solidFill>
                <a:prstClr val="black"/>
              </a:solidFill>
              <a:latin typeface="Calibri" panose="020F0502020204030204"/>
            </a:endParaRPr>
          </a:p>
          <a:p>
            <a:pPr defTabSz="1219170"/>
            <a:endParaRPr lang="en-GB" sz="1600" noProof="0" dirty="0">
              <a:solidFill>
                <a:prstClr val="black"/>
              </a:solidFill>
              <a:latin typeface="Calibri" panose="020F0502020204030204"/>
            </a:endParaRPr>
          </a:p>
          <a:p>
            <a:pPr defTabSz="1219170"/>
            <a:r>
              <a:rPr lang="en-GB" sz="1600" b="1" noProof="0" dirty="0">
                <a:solidFill>
                  <a:srgbClr val="333333"/>
                </a:solidFill>
                <a:latin typeface="Calibri" panose="020F0502020204030204"/>
              </a:rPr>
              <a:t>5. Business Change Not Delegated</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Functional leaders own change in their areas</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Personally communicate and reinforce new behaviours</a:t>
            </a:r>
            <a:endParaRPr lang="en-GB" sz="1600" noProof="0" dirty="0">
              <a:solidFill>
                <a:prstClr val="black"/>
              </a:solidFill>
              <a:latin typeface="Calibri" panose="020F0502020204030204"/>
            </a:endParaRPr>
          </a:p>
          <a:p>
            <a:pPr defTabSz="1219170"/>
            <a:endParaRPr lang="en-GB" sz="1600" noProof="0" dirty="0">
              <a:solidFill>
                <a:prstClr val="black"/>
              </a:solidFill>
              <a:latin typeface="Calibri" panose="020F0502020204030204"/>
            </a:endParaRPr>
          </a:p>
          <a:p>
            <a:pPr defTabSz="1219170"/>
            <a:r>
              <a:rPr lang="en-GB" sz="1600" b="1" noProof="0" dirty="0">
                <a:solidFill>
                  <a:srgbClr val="333333"/>
                </a:solidFill>
                <a:latin typeface="Calibri" panose="020F0502020204030204"/>
              </a:rPr>
              <a:t>6. Data Quality is Non-Negotiable</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Don't launch until data quality thresholds are met</a:t>
            </a:r>
            <a:endParaRPr lang="en-GB" sz="1600" noProof="0" dirty="0">
              <a:solidFill>
                <a:prstClr val="black"/>
              </a:solidFill>
              <a:latin typeface="Calibri" panose="020F0502020204030204"/>
            </a:endParaRPr>
          </a:p>
          <a:p>
            <a:pPr defTabSz="1219170"/>
            <a:r>
              <a:rPr lang="en-GB" sz="1467" noProof="0" dirty="0">
                <a:solidFill>
                  <a:srgbClr val="333333"/>
                </a:solidFill>
                <a:latin typeface="Calibri" panose="020F0502020204030204"/>
              </a:rPr>
              <a:t>   • Name data owners for each domain with accountability</a:t>
            </a:r>
            <a:endParaRPr lang="en-GB" sz="1600" noProof="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34CC92BD-9315-48C7-819C-A08C0C28A49A}"/>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fr-FR" sz="900">
                <a:solidFill>
                  <a:srgbClr val="7F8C8D"/>
                </a:solidFill>
                <a:latin typeface="Calibri"/>
                <a:ea typeface="Calibri"/>
                <a:cs typeface="Calibri"/>
              </a:rPr>
              <a:t>Programme Lifecycle · Pre-Programme · Stages 0–5</a:t>
            </a:r>
            <a:endParaRPr lang="en-GB" sz="900">
              <a:solidFill>
                <a:srgbClr val="7F8C8D"/>
              </a:solidFill>
              <a:latin typeface="Calibri"/>
              <a:ea typeface="Calibri"/>
              <a:cs typeface="Calibri"/>
            </a:endParaRPr>
          </a:p>
        </p:txBody>
      </p:sp>
      <p:sp>
        <p:nvSpPr>
          <p:cNvPr id="6" name="Rectangle 5">
            <a:extLst>
              <a:ext uri="{FF2B5EF4-FFF2-40B4-BE49-F238E27FC236}">
                <a16:creationId xmlns:a16="http://schemas.microsoft.com/office/drawing/2014/main" id="{62C26DAC-CF4E-47F5-9A01-50470ACA4EA8}"/>
              </a:ext>
            </a:extLst>
          </p:cNvPr>
          <p:cNvSpPr/>
          <p:nvPr/>
        </p:nvSpPr>
        <p:spPr>
          <a:xfrm>
            <a:off x="0" y="6756400"/>
            <a:ext cx="12192000" cy="101600"/>
          </a:xfrm>
          <a:prstGeom prst="rect">
            <a:avLst/>
          </a:prstGeom>
          <a:solidFill>
            <a:srgbClr val="3A87C6"/>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294143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 0"/>
          <p:cNvSpPr/>
          <p:nvPr/>
        </p:nvSpPr>
        <p:spPr>
          <a:xfrm>
            <a:off x="609600" y="219456"/>
            <a:ext cx="10972800" cy="548640"/>
          </a:xfrm>
          <a:prstGeom prst="rect">
            <a:avLst/>
          </a:prstGeom>
          <a:noFill/>
          <a:ln/>
        </p:spPr>
        <p:txBody>
          <a:bodyPr wrap="square" rtlCol="0" anchor="ctr"/>
          <a:lstStyle/>
          <a:p>
            <a:r>
              <a:rPr lang="en-GB" sz="3467" b="1" noProof="0" dirty="0">
                <a:solidFill>
                  <a:srgbClr val="1E2761"/>
                </a:solidFill>
              </a:rPr>
              <a:t>Why Strategic Alignment Matters: A Real Scenario</a:t>
            </a:r>
            <a:endParaRPr lang="en-GB" sz="3467" noProof="0" dirty="0"/>
          </a:p>
        </p:txBody>
      </p:sp>
      <p:sp>
        <p:nvSpPr>
          <p:cNvPr id="3" name="Text 1"/>
          <p:cNvSpPr/>
          <p:nvPr/>
        </p:nvSpPr>
        <p:spPr>
          <a:xfrm>
            <a:off x="609600" y="730861"/>
            <a:ext cx="10972800" cy="304800"/>
          </a:xfrm>
          <a:prstGeom prst="rect">
            <a:avLst/>
          </a:prstGeom>
          <a:noFill/>
          <a:ln/>
        </p:spPr>
        <p:txBody>
          <a:bodyPr wrap="square" rtlCol="0" anchor="ctr"/>
          <a:lstStyle/>
          <a:p>
            <a:r>
              <a:rPr lang="en-GB" sz="1733" i="1" noProof="0" dirty="0">
                <a:solidFill>
                  <a:srgbClr val="333333"/>
                </a:solidFill>
              </a:rPr>
              <a:t>What Happens When the CEO Says: "We Need Better Data"</a:t>
            </a:r>
            <a:endParaRPr lang="en-GB" sz="1733" noProof="0" dirty="0"/>
          </a:p>
        </p:txBody>
      </p:sp>
      <p:sp>
        <p:nvSpPr>
          <p:cNvPr id="4" name="Shape 2"/>
          <p:cNvSpPr/>
          <p:nvPr/>
        </p:nvSpPr>
        <p:spPr>
          <a:xfrm>
            <a:off x="1828800" y="1072897"/>
            <a:ext cx="8534400" cy="445340"/>
          </a:xfrm>
          <a:prstGeom prst="rect">
            <a:avLst/>
          </a:prstGeom>
          <a:solidFill>
            <a:srgbClr val="FFF3E0"/>
          </a:solidFill>
          <a:ln w="25400">
            <a:solidFill>
              <a:srgbClr val="FF6F00"/>
            </a:solidFill>
            <a:prstDash val="solid"/>
          </a:ln>
        </p:spPr>
        <p:txBody>
          <a:bodyPr/>
          <a:lstStyle/>
          <a:p>
            <a:endParaRPr lang="en-GB" sz="2400" noProof="0" dirty="0"/>
          </a:p>
        </p:txBody>
      </p:sp>
      <p:sp>
        <p:nvSpPr>
          <p:cNvPr id="5" name="Text 3"/>
          <p:cNvSpPr/>
          <p:nvPr/>
        </p:nvSpPr>
        <p:spPr>
          <a:xfrm>
            <a:off x="1828800" y="1135501"/>
            <a:ext cx="8534400" cy="304800"/>
          </a:xfrm>
          <a:prstGeom prst="rect">
            <a:avLst/>
          </a:prstGeom>
          <a:noFill/>
          <a:ln/>
        </p:spPr>
        <p:txBody>
          <a:bodyPr wrap="square" rtlCol="0" anchor="ctr"/>
          <a:lstStyle/>
          <a:p>
            <a:pPr algn="ctr"/>
            <a:r>
              <a:rPr lang="en-GB" sz="1733" b="1" noProof="0" dirty="0">
                <a:solidFill>
                  <a:srgbClr val="FF6F00"/>
                </a:solidFill>
              </a:rPr>
              <a:t>CEO Strategic Priority: "We need better data to make faster decisions"</a:t>
            </a:r>
            <a:endParaRPr lang="en-GB" sz="1733" noProof="0" dirty="0"/>
          </a:p>
        </p:txBody>
      </p:sp>
      <p:sp>
        <p:nvSpPr>
          <p:cNvPr id="6" name="Shape 4"/>
          <p:cNvSpPr/>
          <p:nvPr/>
        </p:nvSpPr>
        <p:spPr>
          <a:xfrm>
            <a:off x="833669" y="1556024"/>
            <a:ext cx="4896571" cy="487680"/>
          </a:xfrm>
          <a:prstGeom prst="rect">
            <a:avLst/>
          </a:prstGeom>
          <a:solidFill>
            <a:srgbClr val="DD594D"/>
          </a:solidFill>
          <a:ln/>
        </p:spPr>
        <p:txBody>
          <a:bodyPr/>
          <a:lstStyle/>
          <a:p>
            <a:endParaRPr lang="en-GB" sz="2400" noProof="0" dirty="0"/>
          </a:p>
        </p:txBody>
      </p:sp>
      <p:sp>
        <p:nvSpPr>
          <p:cNvPr id="7" name="Text 5"/>
          <p:cNvSpPr/>
          <p:nvPr/>
        </p:nvSpPr>
        <p:spPr>
          <a:xfrm>
            <a:off x="634999" y="1556024"/>
            <a:ext cx="5217161" cy="487680"/>
          </a:xfrm>
          <a:prstGeom prst="rect">
            <a:avLst/>
          </a:prstGeom>
          <a:noFill/>
          <a:ln/>
        </p:spPr>
        <p:txBody>
          <a:bodyPr wrap="square" rtlCol="0" anchor="ctr"/>
          <a:lstStyle/>
          <a:p>
            <a:pPr algn="ctr"/>
            <a:r>
              <a:rPr lang="en-GB" sz="1867" b="1" noProof="0" dirty="0">
                <a:solidFill>
                  <a:srgbClr val="FFFFFF"/>
                </a:solidFill>
              </a:rPr>
              <a:t>WITHOUT Strategic Alignment</a:t>
            </a:r>
            <a:endParaRPr lang="en-GB" sz="1867" noProof="0" dirty="0"/>
          </a:p>
        </p:txBody>
      </p:sp>
      <p:sp>
        <p:nvSpPr>
          <p:cNvPr id="8" name="Shape 6"/>
          <p:cNvSpPr/>
          <p:nvPr/>
        </p:nvSpPr>
        <p:spPr>
          <a:xfrm>
            <a:off x="833669" y="2071000"/>
            <a:ext cx="4876800" cy="664629"/>
          </a:xfrm>
          <a:prstGeom prst="rect">
            <a:avLst/>
          </a:prstGeom>
          <a:solidFill>
            <a:srgbClr val="FFEBEE"/>
          </a:solidFill>
          <a:ln w="12700">
            <a:solidFill>
              <a:srgbClr val="E57373"/>
            </a:solidFill>
            <a:prstDash val="solid"/>
          </a:ln>
        </p:spPr>
        <p:txBody>
          <a:bodyPr/>
          <a:lstStyle/>
          <a:p>
            <a:endParaRPr lang="en-GB" sz="2400" noProof="0" dirty="0"/>
          </a:p>
        </p:txBody>
      </p:sp>
      <p:sp>
        <p:nvSpPr>
          <p:cNvPr id="9" name="Text 7"/>
          <p:cNvSpPr/>
          <p:nvPr/>
        </p:nvSpPr>
        <p:spPr>
          <a:xfrm>
            <a:off x="955589" y="2064575"/>
            <a:ext cx="1219200" cy="243840"/>
          </a:xfrm>
          <a:prstGeom prst="rect">
            <a:avLst/>
          </a:prstGeom>
          <a:noFill/>
          <a:ln/>
        </p:spPr>
        <p:txBody>
          <a:bodyPr wrap="square" rtlCol="0" anchor="ctr"/>
          <a:lstStyle/>
          <a:p>
            <a:r>
              <a:rPr lang="en-GB" sz="1200" b="1" noProof="0" dirty="0">
                <a:solidFill>
                  <a:srgbClr val="E57373"/>
                </a:solidFill>
              </a:rPr>
              <a:t>Month 0</a:t>
            </a:r>
            <a:endParaRPr lang="en-GB" sz="1200" noProof="0" dirty="0"/>
          </a:p>
        </p:txBody>
      </p:sp>
      <p:sp>
        <p:nvSpPr>
          <p:cNvPr id="10" name="Text 8"/>
          <p:cNvSpPr/>
          <p:nvPr/>
        </p:nvSpPr>
        <p:spPr>
          <a:xfrm>
            <a:off x="955589" y="2353725"/>
            <a:ext cx="4632960" cy="182880"/>
          </a:xfrm>
          <a:prstGeom prst="rect">
            <a:avLst/>
          </a:prstGeom>
          <a:noFill/>
          <a:ln/>
        </p:spPr>
        <p:txBody>
          <a:bodyPr wrap="square" rtlCol="0" anchor="ctr"/>
          <a:lstStyle/>
          <a:p>
            <a:r>
              <a:rPr lang="en-GB" sz="1333" b="1" noProof="0" dirty="0">
                <a:solidFill>
                  <a:srgbClr val="333333"/>
                </a:solidFill>
              </a:rPr>
              <a:t>CEO states priority</a:t>
            </a:r>
            <a:endParaRPr lang="en-GB" sz="1333" noProof="0" dirty="0"/>
          </a:p>
        </p:txBody>
      </p:sp>
      <p:sp>
        <p:nvSpPr>
          <p:cNvPr id="11" name="Text 9"/>
          <p:cNvSpPr/>
          <p:nvPr/>
        </p:nvSpPr>
        <p:spPr>
          <a:xfrm>
            <a:off x="955589" y="2454719"/>
            <a:ext cx="4632960" cy="268224"/>
          </a:xfrm>
          <a:prstGeom prst="rect">
            <a:avLst/>
          </a:prstGeom>
          <a:noFill/>
          <a:ln/>
        </p:spPr>
        <p:txBody>
          <a:bodyPr wrap="square" rtlCol="0" anchor="t"/>
          <a:lstStyle/>
          <a:p>
            <a:r>
              <a:rPr lang="en-GB" sz="1067" noProof="0" dirty="0">
                <a:solidFill>
                  <a:srgbClr val="333333"/>
                </a:solidFill>
              </a:rPr>
              <a:t>"Better data" added to strategy doc</a:t>
            </a:r>
            <a:endParaRPr lang="en-GB" sz="1067" noProof="0" dirty="0"/>
          </a:p>
        </p:txBody>
      </p:sp>
      <p:sp>
        <p:nvSpPr>
          <p:cNvPr id="12" name="Shape 10"/>
          <p:cNvSpPr/>
          <p:nvPr/>
        </p:nvSpPr>
        <p:spPr>
          <a:xfrm>
            <a:off x="833669" y="2788734"/>
            <a:ext cx="4876800" cy="656061"/>
          </a:xfrm>
          <a:prstGeom prst="rect">
            <a:avLst/>
          </a:prstGeom>
          <a:solidFill>
            <a:srgbClr val="FFEBEE"/>
          </a:solidFill>
          <a:ln w="12700">
            <a:solidFill>
              <a:srgbClr val="E57373"/>
            </a:solidFill>
            <a:prstDash val="solid"/>
          </a:ln>
        </p:spPr>
        <p:txBody>
          <a:bodyPr/>
          <a:lstStyle/>
          <a:p>
            <a:endParaRPr lang="en-GB" sz="2400" noProof="0" dirty="0"/>
          </a:p>
        </p:txBody>
      </p:sp>
      <p:sp>
        <p:nvSpPr>
          <p:cNvPr id="13" name="Text 11"/>
          <p:cNvSpPr/>
          <p:nvPr/>
        </p:nvSpPr>
        <p:spPr>
          <a:xfrm>
            <a:off x="955589" y="2799279"/>
            <a:ext cx="1219200" cy="243840"/>
          </a:xfrm>
          <a:prstGeom prst="rect">
            <a:avLst/>
          </a:prstGeom>
          <a:noFill/>
          <a:ln/>
        </p:spPr>
        <p:txBody>
          <a:bodyPr wrap="square" rtlCol="0" anchor="ctr"/>
          <a:lstStyle/>
          <a:p>
            <a:r>
              <a:rPr lang="en-GB" sz="1200" b="1" noProof="0" dirty="0">
                <a:solidFill>
                  <a:srgbClr val="E57373"/>
                </a:solidFill>
              </a:rPr>
              <a:t>Month 2</a:t>
            </a:r>
            <a:endParaRPr lang="en-GB" sz="1200" noProof="0" dirty="0"/>
          </a:p>
        </p:txBody>
      </p:sp>
      <p:sp>
        <p:nvSpPr>
          <p:cNvPr id="14" name="Text 12"/>
          <p:cNvSpPr/>
          <p:nvPr/>
        </p:nvSpPr>
        <p:spPr>
          <a:xfrm>
            <a:off x="955589" y="3081344"/>
            <a:ext cx="4632960" cy="182880"/>
          </a:xfrm>
          <a:prstGeom prst="rect">
            <a:avLst/>
          </a:prstGeom>
          <a:noFill/>
          <a:ln/>
        </p:spPr>
        <p:txBody>
          <a:bodyPr wrap="square" rtlCol="0" anchor="ctr"/>
          <a:lstStyle/>
          <a:p>
            <a:r>
              <a:rPr lang="en-GB" sz="1333" b="1" noProof="0" dirty="0">
                <a:solidFill>
                  <a:srgbClr val="333333"/>
                </a:solidFill>
              </a:rPr>
              <a:t>IT starts ERP project</a:t>
            </a:r>
            <a:endParaRPr lang="en-GB" sz="1333" noProof="0" dirty="0"/>
          </a:p>
        </p:txBody>
      </p:sp>
      <p:sp>
        <p:nvSpPr>
          <p:cNvPr id="15" name="Text 13"/>
          <p:cNvSpPr/>
          <p:nvPr/>
        </p:nvSpPr>
        <p:spPr>
          <a:xfrm>
            <a:off x="955589" y="3184561"/>
            <a:ext cx="4632960" cy="268224"/>
          </a:xfrm>
          <a:prstGeom prst="rect">
            <a:avLst/>
          </a:prstGeom>
          <a:noFill/>
          <a:ln/>
        </p:spPr>
        <p:txBody>
          <a:bodyPr wrap="square" rtlCol="0" anchor="t"/>
          <a:lstStyle/>
          <a:p>
            <a:r>
              <a:rPr lang="en-GB" sz="1067" noProof="0" dirty="0">
                <a:solidFill>
                  <a:srgbClr val="333333"/>
                </a:solidFill>
              </a:rPr>
              <a:t>Vendors selected, project launched</a:t>
            </a:r>
            <a:endParaRPr lang="en-GB" sz="1067" noProof="0" dirty="0"/>
          </a:p>
        </p:txBody>
      </p:sp>
      <p:sp>
        <p:nvSpPr>
          <p:cNvPr id="16" name="Shape 14"/>
          <p:cNvSpPr/>
          <p:nvPr/>
        </p:nvSpPr>
        <p:spPr>
          <a:xfrm>
            <a:off x="833669" y="3492464"/>
            <a:ext cx="4876800" cy="782677"/>
          </a:xfrm>
          <a:prstGeom prst="rect">
            <a:avLst/>
          </a:prstGeom>
          <a:solidFill>
            <a:srgbClr val="FFEBEE"/>
          </a:solidFill>
          <a:ln w="12700">
            <a:solidFill>
              <a:srgbClr val="E57373"/>
            </a:solidFill>
            <a:prstDash val="solid"/>
          </a:ln>
        </p:spPr>
        <p:txBody>
          <a:bodyPr/>
          <a:lstStyle/>
          <a:p>
            <a:endParaRPr lang="en-GB" sz="2400" noProof="0" dirty="0"/>
          </a:p>
        </p:txBody>
      </p:sp>
      <p:sp>
        <p:nvSpPr>
          <p:cNvPr id="17" name="Text 15"/>
          <p:cNvSpPr/>
          <p:nvPr/>
        </p:nvSpPr>
        <p:spPr>
          <a:xfrm>
            <a:off x="955589" y="3509599"/>
            <a:ext cx="1219200" cy="243840"/>
          </a:xfrm>
          <a:prstGeom prst="rect">
            <a:avLst/>
          </a:prstGeom>
          <a:noFill/>
          <a:ln/>
        </p:spPr>
        <p:txBody>
          <a:bodyPr wrap="square" rtlCol="0" anchor="ctr"/>
          <a:lstStyle/>
          <a:p>
            <a:r>
              <a:rPr lang="en-GB" sz="1200" b="1" noProof="0" dirty="0">
                <a:solidFill>
                  <a:srgbClr val="E57373"/>
                </a:solidFill>
              </a:rPr>
              <a:t>Month 6</a:t>
            </a:r>
            <a:endParaRPr lang="en-GB" sz="1200" noProof="0" dirty="0"/>
          </a:p>
        </p:txBody>
      </p:sp>
      <p:sp>
        <p:nvSpPr>
          <p:cNvPr id="18" name="Text 16"/>
          <p:cNvSpPr/>
          <p:nvPr/>
        </p:nvSpPr>
        <p:spPr>
          <a:xfrm>
            <a:off x="955589" y="3790675"/>
            <a:ext cx="4632960" cy="182880"/>
          </a:xfrm>
          <a:prstGeom prst="rect">
            <a:avLst/>
          </a:prstGeom>
          <a:noFill/>
          <a:ln/>
        </p:spPr>
        <p:txBody>
          <a:bodyPr wrap="square" rtlCol="0" anchor="ctr"/>
          <a:lstStyle/>
          <a:p>
            <a:r>
              <a:rPr lang="en-GB" sz="1333" b="1" noProof="0" dirty="0">
                <a:solidFill>
                  <a:srgbClr val="333333"/>
                </a:solidFill>
              </a:rPr>
              <a:t>No clarity emerges</a:t>
            </a:r>
            <a:endParaRPr lang="en-GB" sz="1333" noProof="0" dirty="0"/>
          </a:p>
        </p:txBody>
      </p:sp>
      <p:sp>
        <p:nvSpPr>
          <p:cNvPr id="19" name="Text 17"/>
          <p:cNvSpPr/>
          <p:nvPr/>
        </p:nvSpPr>
        <p:spPr>
          <a:xfrm>
            <a:off x="955589" y="3957077"/>
            <a:ext cx="4632960" cy="268224"/>
          </a:xfrm>
          <a:prstGeom prst="rect">
            <a:avLst/>
          </a:prstGeom>
          <a:noFill/>
          <a:ln/>
        </p:spPr>
        <p:txBody>
          <a:bodyPr wrap="square" rtlCol="0" anchor="t"/>
          <a:lstStyle/>
          <a:p>
            <a:r>
              <a:rPr lang="en-GB" sz="1067" noProof="0" dirty="0">
                <a:solidFill>
                  <a:srgbClr val="333333"/>
                </a:solidFill>
              </a:rPr>
              <a:t>No baselines collected</a:t>
            </a:r>
            <a:r>
              <a:rPr lang="en-GB" sz="1067" noProof="0" dirty="0"/>
              <a:t>, </a:t>
            </a:r>
            <a:r>
              <a:rPr lang="en-GB" sz="1067" noProof="0" dirty="0">
                <a:solidFill>
                  <a:srgbClr val="333333"/>
                </a:solidFill>
              </a:rPr>
              <a:t>No targets defined</a:t>
            </a:r>
            <a:r>
              <a:rPr lang="en-GB" sz="1067" noProof="0" dirty="0"/>
              <a:t>, </a:t>
            </a:r>
            <a:r>
              <a:rPr lang="en-GB" sz="1067" noProof="0" dirty="0">
                <a:solidFill>
                  <a:srgbClr val="333333"/>
                </a:solidFill>
              </a:rPr>
              <a:t>No owners assigned</a:t>
            </a:r>
            <a:endParaRPr lang="en-GB" sz="1067" noProof="0" dirty="0"/>
          </a:p>
        </p:txBody>
      </p:sp>
      <p:sp>
        <p:nvSpPr>
          <p:cNvPr id="20" name="Shape 18"/>
          <p:cNvSpPr/>
          <p:nvPr/>
        </p:nvSpPr>
        <p:spPr>
          <a:xfrm>
            <a:off x="833669" y="4322811"/>
            <a:ext cx="4876800" cy="756728"/>
          </a:xfrm>
          <a:prstGeom prst="rect">
            <a:avLst/>
          </a:prstGeom>
          <a:solidFill>
            <a:srgbClr val="FFEBEE"/>
          </a:solidFill>
          <a:ln w="12700">
            <a:solidFill>
              <a:srgbClr val="E57373"/>
            </a:solidFill>
            <a:prstDash val="solid"/>
          </a:ln>
        </p:spPr>
        <p:txBody>
          <a:bodyPr/>
          <a:lstStyle/>
          <a:p>
            <a:endParaRPr lang="en-GB" sz="2400" noProof="0" dirty="0"/>
          </a:p>
        </p:txBody>
      </p:sp>
      <p:sp>
        <p:nvSpPr>
          <p:cNvPr id="21" name="Text 19"/>
          <p:cNvSpPr/>
          <p:nvPr/>
        </p:nvSpPr>
        <p:spPr>
          <a:xfrm>
            <a:off x="955589" y="4376769"/>
            <a:ext cx="1219200" cy="243840"/>
          </a:xfrm>
          <a:prstGeom prst="rect">
            <a:avLst/>
          </a:prstGeom>
          <a:noFill/>
          <a:ln/>
        </p:spPr>
        <p:txBody>
          <a:bodyPr wrap="square" rtlCol="0" anchor="ctr"/>
          <a:lstStyle/>
          <a:p>
            <a:r>
              <a:rPr lang="en-GB" sz="1200" b="1" noProof="0" dirty="0">
                <a:solidFill>
                  <a:srgbClr val="E57373"/>
                </a:solidFill>
              </a:rPr>
              <a:t>Month 12</a:t>
            </a:r>
            <a:endParaRPr lang="en-GB" sz="1200" noProof="0" dirty="0"/>
          </a:p>
        </p:txBody>
      </p:sp>
      <p:sp>
        <p:nvSpPr>
          <p:cNvPr id="22" name="Text 20"/>
          <p:cNvSpPr/>
          <p:nvPr/>
        </p:nvSpPr>
        <p:spPr>
          <a:xfrm>
            <a:off x="955589" y="4617312"/>
            <a:ext cx="4632960" cy="182880"/>
          </a:xfrm>
          <a:prstGeom prst="rect">
            <a:avLst/>
          </a:prstGeom>
          <a:noFill/>
          <a:ln/>
        </p:spPr>
        <p:txBody>
          <a:bodyPr wrap="square" rtlCol="0" anchor="ctr"/>
          <a:lstStyle/>
          <a:p>
            <a:r>
              <a:rPr lang="en-GB" sz="1333" b="1" noProof="0" dirty="0">
                <a:solidFill>
                  <a:srgbClr val="333333"/>
                </a:solidFill>
              </a:rPr>
              <a:t>ERP goes live</a:t>
            </a:r>
            <a:endParaRPr lang="en-GB" sz="1333" noProof="0" dirty="0"/>
          </a:p>
        </p:txBody>
      </p:sp>
      <p:sp>
        <p:nvSpPr>
          <p:cNvPr id="23" name="Text 21"/>
          <p:cNvSpPr/>
          <p:nvPr/>
        </p:nvSpPr>
        <p:spPr>
          <a:xfrm>
            <a:off x="955589" y="4720120"/>
            <a:ext cx="4632960" cy="268224"/>
          </a:xfrm>
          <a:prstGeom prst="rect">
            <a:avLst/>
          </a:prstGeom>
          <a:noFill/>
          <a:ln/>
        </p:spPr>
        <p:txBody>
          <a:bodyPr wrap="square" rtlCol="0" anchor="t"/>
          <a:lstStyle/>
          <a:p>
            <a:r>
              <a:rPr lang="en-GB" sz="1067" noProof="0" dirty="0">
                <a:solidFill>
                  <a:srgbClr val="333333"/>
                </a:solidFill>
              </a:rPr>
              <a:t>System implemented</a:t>
            </a:r>
            <a:r>
              <a:rPr lang="en-GB" sz="1067" noProof="0" dirty="0"/>
              <a:t>, </a:t>
            </a:r>
            <a:r>
              <a:rPr lang="en-GB" sz="1067" noProof="0" dirty="0">
                <a:solidFill>
                  <a:srgbClr val="333333"/>
                </a:solidFill>
              </a:rPr>
              <a:t>Data migrated</a:t>
            </a:r>
            <a:endParaRPr lang="en-GB" sz="1067" noProof="0" dirty="0"/>
          </a:p>
        </p:txBody>
      </p:sp>
      <p:sp>
        <p:nvSpPr>
          <p:cNvPr id="24" name="Shape 22"/>
          <p:cNvSpPr/>
          <p:nvPr/>
        </p:nvSpPr>
        <p:spPr>
          <a:xfrm>
            <a:off x="833669" y="5131902"/>
            <a:ext cx="4876800" cy="656637"/>
          </a:xfrm>
          <a:prstGeom prst="rect">
            <a:avLst/>
          </a:prstGeom>
          <a:solidFill>
            <a:srgbClr val="FFEBEE"/>
          </a:solidFill>
          <a:ln w="12700">
            <a:solidFill>
              <a:srgbClr val="E57373"/>
            </a:solidFill>
            <a:prstDash val="solid"/>
          </a:ln>
        </p:spPr>
        <p:txBody>
          <a:bodyPr/>
          <a:lstStyle/>
          <a:p>
            <a:endParaRPr lang="en-GB" sz="2400" noProof="0" dirty="0"/>
          </a:p>
        </p:txBody>
      </p:sp>
      <p:sp>
        <p:nvSpPr>
          <p:cNvPr id="25" name="Text 23"/>
          <p:cNvSpPr/>
          <p:nvPr/>
        </p:nvSpPr>
        <p:spPr>
          <a:xfrm>
            <a:off x="955589" y="5125805"/>
            <a:ext cx="1219200" cy="243840"/>
          </a:xfrm>
          <a:prstGeom prst="rect">
            <a:avLst/>
          </a:prstGeom>
          <a:noFill/>
          <a:ln/>
        </p:spPr>
        <p:txBody>
          <a:bodyPr wrap="square" rtlCol="0" anchor="ctr"/>
          <a:lstStyle/>
          <a:p>
            <a:r>
              <a:rPr lang="en-GB" sz="1200" b="1" noProof="0" dirty="0">
                <a:solidFill>
                  <a:srgbClr val="E57373"/>
                </a:solidFill>
              </a:rPr>
              <a:t>Month 18</a:t>
            </a:r>
            <a:endParaRPr lang="en-GB" sz="1200" noProof="0" dirty="0"/>
          </a:p>
        </p:txBody>
      </p:sp>
      <p:sp>
        <p:nvSpPr>
          <p:cNvPr id="26" name="Text 24"/>
          <p:cNvSpPr/>
          <p:nvPr/>
        </p:nvSpPr>
        <p:spPr>
          <a:xfrm>
            <a:off x="955589" y="5396872"/>
            <a:ext cx="4632960" cy="182880"/>
          </a:xfrm>
          <a:prstGeom prst="rect">
            <a:avLst/>
          </a:prstGeom>
          <a:noFill/>
          <a:ln/>
        </p:spPr>
        <p:txBody>
          <a:bodyPr wrap="square" rtlCol="0" anchor="ctr"/>
          <a:lstStyle/>
          <a:p>
            <a:r>
              <a:rPr lang="en-GB" sz="1333" b="1" noProof="0" dirty="0">
                <a:solidFill>
                  <a:srgbClr val="333333"/>
                </a:solidFill>
              </a:rPr>
              <a:t>Unclear outcome</a:t>
            </a:r>
            <a:endParaRPr lang="en-GB" sz="1333" noProof="0" dirty="0"/>
          </a:p>
        </p:txBody>
      </p:sp>
      <p:sp>
        <p:nvSpPr>
          <p:cNvPr id="27" name="Text 25"/>
          <p:cNvSpPr/>
          <p:nvPr/>
        </p:nvSpPr>
        <p:spPr>
          <a:xfrm>
            <a:off x="955589" y="5528141"/>
            <a:ext cx="4632960" cy="268224"/>
          </a:xfrm>
          <a:prstGeom prst="rect">
            <a:avLst/>
          </a:prstGeom>
          <a:noFill/>
          <a:ln/>
        </p:spPr>
        <p:txBody>
          <a:bodyPr wrap="square" rtlCol="0" anchor="t"/>
          <a:lstStyle/>
          <a:p>
            <a:r>
              <a:rPr lang="en-GB" sz="1067" noProof="0" dirty="0">
                <a:solidFill>
                  <a:srgbClr val="333333"/>
                </a:solidFill>
              </a:rPr>
              <a:t>CEO asks: "Did we get better data?“</a:t>
            </a:r>
            <a:r>
              <a:rPr lang="en-GB" sz="1067" noProof="0" dirty="0"/>
              <a:t>, </a:t>
            </a:r>
            <a:r>
              <a:rPr lang="en-GB" sz="1067" noProof="0" dirty="0">
                <a:solidFill>
                  <a:srgbClr val="333333"/>
                </a:solidFill>
              </a:rPr>
              <a:t>No one can answer with data</a:t>
            </a:r>
            <a:endParaRPr lang="en-GB" sz="1067" noProof="0" dirty="0"/>
          </a:p>
        </p:txBody>
      </p:sp>
      <p:sp>
        <p:nvSpPr>
          <p:cNvPr id="28" name="Shape 26"/>
          <p:cNvSpPr/>
          <p:nvPr/>
        </p:nvSpPr>
        <p:spPr>
          <a:xfrm>
            <a:off x="833669" y="5841153"/>
            <a:ext cx="4876800" cy="304800"/>
          </a:xfrm>
          <a:prstGeom prst="rect">
            <a:avLst/>
          </a:prstGeom>
          <a:solidFill>
            <a:srgbClr val="DD594D"/>
          </a:solidFill>
          <a:ln/>
        </p:spPr>
        <p:txBody>
          <a:bodyPr/>
          <a:lstStyle/>
          <a:p>
            <a:endParaRPr lang="en-GB" sz="2400" noProof="0" dirty="0"/>
          </a:p>
        </p:txBody>
      </p:sp>
      <p:sp>
        <p:nvSpPr>
          <p:cNvPr id="29" name="Text 27"/>
          <p:cNvSpPr/>
          <p:nvPr/>
        </p:nvSpPr>
        <p:spPr>
          <a:xfrm>
            <a:off x="711749" y="5841153"/>
            <a:ext cx="5120640" cy="304800"/>
          </a:xfrm>
          <a:prstGeom prst="rect">
            <a:avLst/>
          </a:prstGeom>
          <a:noFill/>
          <a:ln/>
        </p:spPr>
        <p:txBody>
          <a:bodyPr wrap="square" rtlCol="0" anchor="ctr"/>
          <a:lstStyle/>
          <a:p>
            <a:pPr algn="ctr"/>
            <a:r>
              <a:rPr lang="en-GB" sz="1333" b="1" noProof="0" dirty="0">
                <a:solidFill>
                  <a:srgbClr val="FFFFFF"/>
                </a:solidFill>
              </a:rPr>
              <a:t>Result: Strategy Lost in Translation</a:t>
            </a:r>
            <a:endParaRPr lang="en-GB" sz="1333" noProof="0" dirty="0"/>
          </a:p>
        </p:txBody>
      </p:sp>
      <p:sp>
        <p:nvSpPr>
          <p:cNvPr id="30" name="Shape 28"/>
          <p:cNvSpPr/>
          <p:nvPr/>
        </p:nvSpPr>
        <p:spPr>
          <a:xfrm>
            <a:off x="6410685" y="1550901"/>
            <a:ext cx="4908104" cy="487680"/>
          </a:xfrm>
          <a:prstGeom prst="rect">
            <a:avLst/>
          </a:prstGeom>
          <a:solidFill>
            <a:srgbClr val="42A55F"/>
          </a:solidFill>
          <a:ln/>
        </p:spPr>
        <p:txBody>
          <a:bodyPr/>
          <a:lstStyle/>
          <a:p>
            <a:endParaRPr lang="en-GB" sz="2400" noProof="0" dirty="0"/>
          </a:p>
        </p:txBody>
      </p:sp>
      <p:sp>
        <p:nvSpPr>
          <p:cNvPr id="31" name="Text 29"/>
          <p:cNvSpPr/>
          <p:nvPr/>
        </p:nvSpPr>
        <p:spPr>
          <a:xfrm>
            <a:off x="6339840" y="1569672"/>
            <a:ext cx="5120640" cy="487680"/>
          </a:xfrm>
          <a:prstGeom prst="rect">
            <a:avLst/>
          </a:prstGeom>
          <a:noFill/>
          <a:ln/>
        </p:spPr>
        <p:txBody>
          <a:bodyPr wrap="square" rtlCol="0" anchor="ctr"/>
          <a:lstStyle/>
          <a:p>
            <a:pPr algn="ctr"/>
            <a:r>
              <a:rPr lang="en-GB" sz="1867" b="1" noProof="0" dirty="0">
                <a:solidFill>
                  <a:srgbClr val="FFFFFF"/>
                </a:solidFill>
              </a:rPr>
              <a:t>WITH Strategic Alignment</a:t>
            </a:r>
            <a:endParaRPr lang="en-GB" sz="1867" noProof="0" dirty="0"/>
          </a:p>
        </p:txBody>
      </p:sp>
      <p:sp>
        <p:nvSpPr>
          <p:cNvPr id="32" name="Shape 30"/>
          <p:cNvSpPr/>
          <p:nvPr/>
        </p:nvSpPr>
        <p:spPr>
          <a:xfrm>
            <a:off x="6422218" y="2057986"/>
            <a:ext cx="4876800" cy="677644"/>
          </a:xfrm>
          <a:prstGeom prst="rect">
            <a:avLst/>
          </a:prstGeom>
          <a:solidFill>
            <a:srgbClr val="E8F5E9"/>
          </a:solidFill>
          <a:ln w="12700">
            <a:solidFill>
              <a:srgbClr val="66BB6A"/>
            </a:solidFill>
            <a:prstDash val="solid"/>
          </a:ln>
        </p:spPr>
        <p:txBody>
          <a:bodyPr/>
          <a:lstStyle/>
          <a:p>
            <a:endParaRPr lang="en-GB" sz="2400" noProof="0" dirty="0"/>
          </a:p>
        </p:txBody>
      </p:sp>
      <p:sp>
        <p:nvSpPr>
          <p:cNvPr id="33" name="Text 31"/>
          <p:cNvSpPr/>
          <p:nvPr/>
        </p:nvSpPr>
        <p:spPr>
          <a:xfrm>
            <a:off x="6563909" y="2088711"/>
            <a:ext cx="975360" cy="182880"/>
          </a:xfrm>
          <a:prstGeom prst="rect">
            <a:avLst/>
          </a:prstGeom>
          <a:noFill/>
          <a:ln/>
        </p:spPr>
        <p:txBody>
          <a:bodyPr wrap="square" rtlCol="0" anchor="ctr"/>
          <a:lstStyle/>
          <a:p>
            <a:r>
              <a:rPr lang="en-GB" sz="1067" b="1" noProof="0" dirty="0">
                <a:solidFill>
                  <a:srgbClr val="66BB6A"/>
                </a:solidFill>
              </a:rPr>
              <a:t>Phase 1</a:t>
            </a:r>
            <a:endParaRPr lang="en-GB" sz="1067" noProof="0" dirty="0"/>
          </a:p>
        </p:txBody>
      </p:sp>
      <p:sp>
        <p:nvSpPr>
          <p:cNvPr id="34" name="Text 32"/>
          <p:cNvSpPr/>
          <p:nvPr/>
        </p:nvSpPr>
        <p:spPr>
          <a:xfrm>
            <a:off x="7661189" y="2088711"/>
            <a:ext cx="975360" cy="182880"/>
          </a:xfrm>
          <a:prstGeom prst="rect">
            <a:avLst/>
          </a:prstGeom>
          <a:noFill/>
          <a:ln/>
        </p:spPr>
        <p:txBody>
          <a:bodyPr wrap="square" rtlCol="0" anchor="ctr"/>
          <a:lstStyle/>
          <a:p>
            <a:pPr algn="r"/>
            <a:r>
              <a:rPr lang="en-GB" sz="1067" b="1" noProof="0" dirty="0">
                <a:solidFill>
                  <a:srgbClr val="66BB6A"/>
                </a:solidFill>
              </a:rPr>
              <a:t>Month 1</a:t>
            </a:r>
            <a:endParaRPr lang="en-GB" sz="1067" noProof="0" dirty="0"/>
          </a:p>
        </p:txBody>
      </p:sp>
      <p:sp>
        <p:nvSpPr>
          <p:cNvPr id="35" name="Text 33"/>
          <p:cNvSpPr/>
          <p:nvPr/>
        </p:nvSpPr>
        <p:spPr>
          <a:xfrm>
            <a:off x="6563909" y="2303472"/>
            <a:ext cx="4632960" cy="182880"/>
          </a:xfrm>
          <a:prstGeom prst="rect">
            <a:avLst/>
          </a:prstGeom>
          <a:noFill/>
          <a:ln/>
        </p:spPr>
        <p:txBody>
          <a:bodyPr wrap="square" rtlCol="0" anchor="ctr"/>
          <a:lstStyle/>
          <a:p>
            <a:r>
              <a:rPr lang="en-GB" sz="1333" b="1" noProof="0" dirty="0">
                <a:solidFill>
                  <a:srgbClr val="333333"/>
                </a:solidFill>
              </a:rPr>
              <a:t>Strategic outcome defined</a:t>
            </a:r>
            <a:endParaRPr lang="en-GB" sz="1333" noProof="0" dirty="0"/>
          </a:p>
        </p:txBody>
      </p:sp>
      <p:sp>
        <p:nvSpPr>
          <p:cNvPr id="36" name="Text 34"/>
          <p:cNvSpPr/>
          <p:nvPr/>
        </p:nvSpPr>
        <p:spPr>
          <a:xfrm>
            <a:off x="6544138" y="2415671"/>
            <a:ext cx="4632960" cy="268224"/>
          </a:xfrm>
          <a:prstGeom prst="rect">
            <a:avLst/>
          </a:prstGeom>
          <a:noFill/>
          <a:ln/>
        </p:spPr>
        <p:txBody>
          <a:bodyPr wrap="square" rtlCol="0" anchor="t"/>
          <a:lstStyle/>
          <a:p>
            <a:r>
              <a:rPr lang="en-GB" sz="1067" noProof="0" dirty="0">
                <a:solidFill>
                  <a:srgbClr val="333333"/>
                </a:solidFill>
              </a:rPr>
              <a:t>"Data-driven decision making“</a:t>
            </a:r>
            <a:r>
              <a:rPr lang="en-GB" sz="1067" noProof="0" dirty="0"/>
              <a:t>, </a:t>
            </a:r>
            <a:r>
              <a:rPr lang="en-GB" sz="1067" noProof="0" dirty="0">
                <a:solidFill>
                  <a:srgbClr val="333333"/>
                </a:solidFill>
              </a:rPr>
              <a:t>Capabilities identified &amp; prioritised</a:t>
            </a:r>
            <a:endParaRPr lang="en-GB" sz="1067" noProof="0" dirty="0"/>
          </a:p>
        </p:txBody>
      </p:sp>
      <p:sp>
        <p:nvSpPr>
          <p:cNvPr id="37" name="Shape 35"/>
          <p:cNvSpPr/>
          <p:nvPr/>
        </p:nvSpPr>
        <p:spPr>
          <a:xfrm>
            <a:off x="6422218" y="2772259"/>
            <a:ext cx="4876800" cy="656061"/>
          </a:xfrm>
          <a:prstGeom prst="rect">
            <a:avLst/>
          </a:prstGeom>
          <a:solidFill>
            <a:srgbClr val="E8F5E9"/>
          </a:solidFill>
          <a:ln w="12700">
            <a:solidFill>
              <a:srgbClr val="66BB6A"/>
            </a:solidFill>
            <a:prstDash val="solid"/>
          </a:ln>
        </p:spPr>
        <p:txBody>
          <a:bodyPr/>
          <a:lstStyle/>
          <a:p>
            <a:endParaRPr lang="en-GB" sz="2400" noProof="0" dirty="0"/>
          </a:p>
        </p:txBody>
      </p:sp>
      <p:sp>
        <p:nvSpPr>
          <p:cNvPr id="38" name="Text 36"/>
          <p:cNvSpPr/>
          <p:nvPr/>
        </p:nvSpPr>
        <p:spPr>
          <a:xfrm>
            <a:off x="6544138" y="2782144"/>
            <a:ext cx="975360" cy="182880"/>
          </a:xfrm>
          <a:prstGeom prst="rect">
            <a:avLst/>
          </a:prstGeom>
          <a:noFill/>
          <a:ln/>
        </p:spPr>
        <p:txBody>
          <a:bodyPr wrap="square" rtlCol="0" anchor="ctr"/>
          <a:lstStyle/>
          <a:p>
            <a:r>
              <a:rPr lang="en-GB" sz="1067" b="1" noProof="0" dirty="0">
                <a:solidFill>
                  <a:srgbClr val="66BB6A"/>
                </a:solidFill>
              </a:rPr>
              <a:t>Phase 2</a:t>
            </a:r>
            <a:endParaRPr lang="en-GB" sz="1067" noProof="0" dirty="0"/>
          </a:p>
        </p:txBody>
      </p:sp>
      <p:sp>
        <p:nvSpPr>
          <p:cNvPr id="39" name="Text 37"/>
          <p:cNvSpPr/>
          <p:nvPr/>
        </p:nvSpPr>
        <p:spPr>
          <a:xfrm>
            <a:off x="7661189" y="2799279"/>
            <a:ext cx="975360" cy="182880"/>
          </a:xfrm>
          <a:prstGeom prst="rect">
            <a:avLst/>
          </a:prstGeom>
          <a:noFill/>
          <a:ln/>
        </p:spPr>
        <p:txBody>
          <a:bodyPr wrap="square" rtlCol="0" anchor="ctr"/>
          <a:lstStyle/>
          <a:p>
            <a:pPr algn="r"/>
            <a:r>
              <a:rPr lang="en-GB" sz="1067" b="1" noProof="0" dirty="0">
                <a:solidFill>
                  <a:srgbClr val="66BB6A"/>
                </a:solidFill>
              </a:rPr>
              <a:t>Month 2</a:t>
            </a:r>
            <a:endParaRPr lang="en-GB" sz="1067" noProof="0" dirty="0"/>
          </a:p>
        </p:txBody>
      </p:sp>
      <p:sp>
        <p:nvSpPr>
          <p:cNvPr id="40" name="Text 38"/>
          <p:cNvSpPr/>
          <p:nvPr/>
        </p:nvSpPr>
        <p:spPr>
          <a:xfrm>
            <a:off x="6544138" y="2939321"/>
            <a:ext cx="4632960" cy="182880"/>
          </a:xfrm>
          <a:prstGeom prst="rect">
            <a:avLst/>
          </a:prstGeom>
          <a:noFill/>
          <a:ln/>
        </p:spPr>
        <p:txBody>
          <a:bodyPr wrap="square" rtlCol="0" anchor="ctr"/>
          <a:lstStyle/>
          <a:p>
            <a:r>
              <a:rPr lang="en-GB" sz="1333" b="1" noProof="0" dirty="0">
                <a:solidFill>
                  <a:srgbClr val="333333"/>
                </a:solidFill>
              </a:rPr>
              <a:t>Benefits quantified</a:t>
            </a:r>
            <a:endParaRPr lang="en-GB" sz="1333" noProof="0" dirty="0"/>
          </a:p>
        </p:txBody>
      </p:sp>
      <p:sp>
        <p:nvSpPr>
          <p:cNvPr id="41" name="Text 39"/>
          <p:cNvSpPr/>
          <p:nvPr/>
        </p:nvSpPr>
        <p:spPr>
          <a:xfrm>
            <a:off x="6544138" y="3044601"/>
            <a:ext cx="4632960" cy="268224"/>
          </a:xfrm>
          <a:prstGeom prst="rect">
            <a:avLst/>
          </a:prstGeom>
          <a:noFill/>
          <a:ln/>
        </p:spPr>
        <p:txBody>
          <a:bodyPr wrap="square" rtlCol="0" anchor="t"/>
          <a:lstStyle/>
          <a:p>
            <a:r>
              <a:rPr lang="en-GB" sz="1067" noProof="0" dirty="0">
                <a:solidFill>
                  <a:srgbClr val="333333"/>
                </a:solidFill>
              </a:rPr>
              <a:t>Baseline: 15% duplicate records</a:t>
            </a:r>
            <a:r>
              <a:rPr lang="en-GB" sz="1067" noProof="0" dirty="0"/>
              <a:t>, </a:t>
            </a:r>
            <a:r>
              <a:rPr lang="en-GB" sz="1067" noProof="0" dirty="0">
                <a:solidFill>
                  <a:srgbClr val="333333"/>
                </a:solidFill>
              </a:rPr>
              <a:t>Target: 2% duplicates by Month 9</a:t>
            </a:r>
            <a:r>
              <a:rPr lang="en-GB" sz="1067" noProof="0" dirty="0"/>
              <a:t>, </a:t>
            </a:r>
            <a:r>
              <a:rPr lang="en-GB" sz="1067" noProof="0" dirty="0">
                <a:solidFill>
                  <a:srgbClr val="333333"/>
                </a:solidFill>
              </a:rPr>
              <a:t>Owner: Chief Data Officer commits</a:t>
            </a:r>
            <a:endParaRPr lang="en-GB" sz="1067" noProof="0" dirty="0"/>
          </a:p>
        </p:txBody>
      </p:sp>
      <p:sp>
        <p:nvSpPr>
          <p:cNvPr id="42" name="Shape 40"/>
          <p:cNvSpPr/>
          <p:nvPr/>
        </p:nvSpPr>
        <p:spPr>
          <a:xfrm>
            <a:off x="6441989" y="3482661"/>
            <a:ext cx="4876800" cy="792480"/>
          </a:xfrm>
          <a:prstGeom prst="rect">
            <a:avLst/>
          </a:prstGeom>
          <a:solidFill>
            <a:srgbClr val="E8F5E9"/>
          </a:solidFill>
          <a:ln w="12700">
            <a:solidFill>
              <a:srgbClr val="66BB6A"/>
            </a:solidFill>
            <a:prstDash val="solid"/>
          </a:ln>
        </p:spPr>
        <p:txBody>
          <a:bodyPr/>
          <a:lstStyle/>
          <a:p>
            <a:endParaRPr lang="en-GB" sz="2400" noProof="0" dirty="0"/>
          </a:p>
        </p:txBody>
      </p:sp>
      <p:sp>
        <p:nvSpPr>
          <p:cNvPr id="43" name="Text 41"/>
          <p:cNvSpPr/>
          <p:nvPr/>
        </p:nvSpPr>
        <p:spPr>
          <a:xfrm>
            <a:off x="6544138" y="3502267"/>
            <a:ext cx="975360" cy="182880"/>
          </a:xfrm>
          <a:prstGeom prst="rect">
            <a:avLst/>
          </a:prstGeom>
          <a:noFill/>
          <a:ln/>
        </p:spPr>
        <p:txBody>
          <a:bodyPr wrap="square" rtlCol="0" anchor="ctr"/>
          <a:lstStyle/>
          <a:p>
            <a:r>
              <a:rPr lang="en-GB" sz="1067" b="1" noProof="0" dirty="0">
                <a:solidFill>
                  <a:srgbClr val="66BB6A"/>
                </a:solidFill>
              </a:rPr>
              <a:t>Phase 3</a:t>
            </a:r>
            <a:endParaRPr lang="en-GB" sz="1067" noProof="0" dirty="0"/>
          </a:p>
        </p:txBody>
      </p:sp>
      <p:sp>
        <p:nvSpPr>
          <p:cNvPr id="44" name="Text 42"/>
          <p:cNvSpPr/>
          <p:nvPr/>
        </p:nvSpPr>
        <p:spPr>
          <a:xfrm>
            <a:off x="7621648" y="3486945"/>
            <a:ext cx="975360" cy="182880"/>
          </a:xfrm>
          <a:prstGeom prst="rect">
            <a:avLst/>
          </a:prstGeom>
          <a:noFill/>
          <a:ln/>
        </p:spPr>
        <p:txBody>
          <a:bodyPr wrap="square" rtlCol="0" anchor="ctr"/>
          <a:lstStyle/>
          <a:p>
            <a:pPr algn="r"/>
            <a:r>
              <a:rPr lang="en-GB" sz="1067" b="1" noProof="0" dirty="0">
                <a:solidFill>
                  <a:srgbClr val="66BB6A"/>
                </a:solidFill>
              </a:rPr>
              <a:t>Month 3</a:t>
            </a:r>
            <a:endParaRPr lang="en-GB" sz="1067" noProof="0" dirty="0"/>
          </a:p>
        </p:txBody>
      </p:sp>
      <p:sp>
        <p:nvSpPr>
          <p:cNvPr id="45" name="Text 43"/>
          <p:cNvSpPr/>
          <p:nvPr/>
        </p:nvSpPr>
        <p:spPr>
          <a:xfrm>
            <a:off x="6544138" y="3738364"/>
            <a:ext cx="4632960" cy="182880"/>
          </a:xfrm>
          <a:prstGeom prst="rect">
            <a:avLst/>
          </a:prstGeom>
          <a:noFill/>
          <a:ln/>
        </p:spPr>
        <p:txBody>
          <a:bodyPr wrap="square" rtlCol="0" anchor="ctr"/>
          <a:lstStyle/>
          <a:p>
            <a:r>
              <a:rPr lang="en-GB" sz="1333" b="1" noProof="0" dirty="0">
                <a:solidFill>
                  <a:srgbClr val="333333"/>
                </a:solidFill>
              </a:rPr>
              <a:t>Governance established</a:t>
            </a:r>
            <a:endParaRPr lang="en-GB" sz="1333" noProof="0" dirty="0"/>
          </a:p>
        </p:txBody>
      </p:sp>
      <p:sp>
        <p:nvSpPr>
          <p:cNvPr id="46" name="Text 44"/>
          <p:cNvSpPr/>
          <p:nvPr/>
        </p:nvSpPr>
        <p:spPr>
          <a:xfrm>
            <a:off x="6544138" y="3869757"/>
            <a:ext cx="4632960" cy="268224"/>
          </a:xfrm>
          <a:prstGeom prst="rect">
            <a:avLst/>
          </a:prstGeom>
          <a:noFill/>
          <a:ln/>
        </p:spPr>
        <p:txBody>
          <a:bodyPr wrap="square" rtlCol="0" anchor="t"/>
          <a:lstStyle/>
          <a:p>
            <a:r>
              <a:rPr lang="en-GB" sz="1067" noProof="0" dirty="0">
                <a:solidFill>
                  <a:srgbClr val="333333"/>
                </a:solidFill>
              </a:rPr>
              <a:t>CDO accountable in RACI</a:t>
            </a:r>
            <a:r>
              <a:rPr lang="en-GB" sz="1067" noProof="0" dirty="0"/>
              <a:t>, </a:t>
            </a:r>
            <a:r>
              <a:rPr lang="en-GB" sz="1067" noProof="0" dirty="0">
                <a:solidFill>
                  <a:srgbClr val="333333"/>
                </a:solidFill>
              </a:rPr>
              <a:t>Data quality decisions assigned</a:t>
            </a:r>
            <a:r>
              <a:rPr lang="en-GB" sz="1067" noProof="0" dirty="0"/>
              <a:t>, </a:t>
            </a:r>
            <a:r>
              <a:rPr lang="en-GB" sz="1067" noProof="0" dirty="0">
                <a:solidFill>
                  <a:srgbClr val="333333"/>
                </a:solidFill>
              </a:rPr>
              <a:t>Monthly tracking agreed</a:t>
            </a:r>
            <a:endParaRPr lang="en-GB" sz="1067" noProof="0" dirty="0"/>
          </a:p>
        </p:txBody>
      </p:sp>
      <p:sp>
        <p:nvSpPr>
          <p:cNvPr id="47" name="Shape 45"/>
          <p:cNvSpPr/>
          <p:nvPr/>
        </p:nvSpPr>
        <p:spPr>
          <a:xfrm>
            <a:off x="6422218" y="4315807"/>
            <a:ext cx="4876800" cy="792480"/>
          </a:xfrm>
          <a:prstGeom prst="rect">
            <a:avLst/>
          </a:prstGeom>
          <a:solidFill>
            <a:srgbClr val="E8F5E9"/>
          </a:solidFill>
          <a:ln w="12700">
            <a:solidFill>
              <a:srgbClr val="66BB6A"/>
            </a:solidFill>
            <a:prstDash val="solid"/>
          </a:ln>
        </p:spPr>
        <p:txBody>
          <a:bodyPr/>
          <a:lstStyle/>
          <a:p>
            <a:endParaRPr lang="en-GB" sz="2400" noProof="0" dirty="0"/>
          </a:p>
        </p:txBody>
      </p:sp>
      <p:sp>
        <p:nvSpPr>
          <p:cNvPr id="48" name="Text 46"/>
          <p:cNvSpPr/>
          <p:nvPr/>
        </p:nvSpPr>
        <p:spPr>
          <a:xfrm>
            <a:off x="6544138" y="4344064"/>
            <a:ext cx="975360" cy="182880"/>
          </a:xfrm>
          <a:prstGeom prst="rect">
            <a:avLst/>
          </a:prstGeom>
          <a:noFill/>
          <a:ln/>
        </p:spPr>
        <p:txBody>
          <a:bodyPr wrap="square" rtlCol="0" anchor="ctr"/>
          <a:lstStyle/>
          <a:p>
            <a:r>
              <a:rPr lang="en-GB" sz="1067" b="1" noProof="0" dirty="0">
                <a:solidFill>
                  <a:srgbClr val="66BB6A"/>
                </a:solidFill>
              </a:rPr>
              <a:t>Phase 4</a:t>
            </a:r>
            <a:endParaRPr lang="en-GB" sz="1067" noProof="0" dirty="0"/>
          </a:p>
        </p:txBody>
      </p:sp>
      <p:sp>
        <p:nvSpPr>
          <p:cNvPr id="49" name="Text 47"/>
          <p:cNvSpPr/>
          <p:nvPr/>
        </p:nvSpPr>
        <p:spPr>
          <a:xfrm>
            <a:off x="7743568" y="4344064"/>
            <a:ext cx="975360" cy="182880"/>
          </a:xfrm>
          <a:prstGeom prst="rect">
            <a:avLst/>
          </a:prstGeom>
          <a:noFill/>
          <a:ln/>
        </p:spPr>
        <p:txBody>
          <a:bodyPr wrap="square" rtlCol="0" anchor="ctr"/>
          <a:lstStyle/>
          <a:p>
            <a:pPr algn="r"/>
            <a:r>
              <a:rPr lang="en-GB" sz="1067" b="1" noProof="0" dirty="0">
                <a:solidFill>
                  <a:srgbClr val="66BB6A"/>
                </a:solidFill>
              </a:rPr>
              <a:t>Month 4-12</a:t>
            </a:r>
            <a:endParaRPr lang="en-GB" sz="1067" noProof="0" dirty="0"/>
          </a:p>
        </p:txBody>
      </p:sp>
      <p:sp>
        <p:nvSpPr>
          <p:cNvPr id="50" name="Text 48"/>
          <p:cNvSpPr/>
          <p:nvPr/>
        </p:nvSpPr>
        <p:spPr>
          <a:xfrm>
            <a:off x="6544138" y="4534769"/>
            <a:ext cx="4632960" cy="182880"/>
          </a:xfrm>
          <a:prstGeom prst="rect">
            <a:avLst/>
          </a:prstGeom>
          <a:noFill/>
          <a:ln/>
        </p:spPr>
        <p:txBody>
          <a:bodyPr wrap="square" rtlCol="0" anchor="ctr"/>
          <a:lstStyle/>
          <a:p>
            <a:r>
              <a:rPr lang="en-GB" sz="1333" b="1" noProof="0" dirty="0">
                <a:solidFill>
                  <a:srgbClr val="333333"/>
                </a:solidFill>
              </a:rPr>
              <a:t>Delivery aligned to benefits</a:t>
            </a:r>
            <a:endParaRPr lang="en-GB" sz="1333" noProof="0" dirty="0"/>
          </a:p>
        </p:txBody>
      </p:sp>
      <p:sp>
        <p:nvSpPr>
          <p:cNvPr id="51" name="Text 49"/>
          <p:cNvSpPr/>
          <p:nvPr/>
        </p:nvSpPr>
        <p:spPr>
          <a:xfrm>
            <a:off x="6544138" y="4675305"/>
            <a:ext cx="4632960" cy="268224"/>
          </a:xfrm>
          <a:prstGeom prst="rect">
            <a:avLst/>
          </a:prstGeom>
          <a:noFill/>
          <a:ln/>
        </p:spPr>
        <p:txBody>
          <a:bodyPr wrap="square" rtlCol="0" anchor="t"/>
          <a:lstStyle/>
          <a:p>
            <a:r>
              <a:rPr lang="en-GB" sz="1067" noProof="0" dirty="0">
                <a:solidFill>
                  <a:srgbClr val="333333"/>
                </a:solidFill>
              </a:rPr>
              <a:t>Scope prioritised by benefit value</a:t>
            </a:r>
            <a:endParaRPr lang="en-GB" sz="1067" noProof="0" dirty="0"/>
          </a:p>
          <a:p>
            <a:r>
              <a:rPr lang="en-GB" sz="1067" noProof="0" dirty="0">
                <a:solidFill>
                  <a:srgbClr val="333333"/>
                </a:solidFill>
              </a:rPr>
              <a:t>CDO approves solution designs</a:t>
            </a:r>
            <a:endParaRPr lang="en-GB" sz="1067" noProof="0" dirty="0"/>
          </a:p>
        </p:txBody>
      </p:sp>
      <p:sp>
        <p:nvSpPr>
          <p:cNvPr id="52" name="Shape 50"/>
          <p:cNvSpPr/>
          <p:nvPr/>
        </p:nvSpPr>
        <p:spPr>
          <a:xfrm>
            <a:off x="6441989" y="5148952"/>
            <a:ext cx="4876800" cy="639587"/>
          </a:xfrm>
          <a:prstGeom prst="rect">
            <a:avLst/>
          </a:prstGeom>
          <a:solidFill>
            <a:srgbClr val="E8F5E9"/>
          </a:solidFill>
          <a:ln w="12700">
            <a:solidFill>
              <a:srgbClr val="66BB6A"/>
            </a:solidFill>
            <a:prstDash val="solid"/>
          </a:ln>
        </p:spPr>
        <p:txBody>
          <a:bodyPr/>
          <a:lstStyle/>
          <a:p>
            <a:endParaRPr lang="en-GB" sz="2400" noProof="0" dirty="0"/>
          </a:p>
        </p:txBody>
      </p:sp>
      <p:sp>
        <p:nvSpPr>
          <p:cNvPr id="53" name="Text 51"/>
          <p:cNvSpPr/>
          <p:nvPr/>
        </p:nvSpPr>
        <p:spPr>
          <a:xfrm>
            <a:off x="6563909" y="5161639"/>
            <a:ext cx="975360" cy="182880"/>
          </a:xfrm>
          <a:prstGeom prst="rect">
            <a:avLst/>
          </a:prstGeom>
          <a:noFill/>
          <a:ln/>
        </p:spPr>
        <p:txBody>
          <a:bodyPr wrap="square" rtlCol="0" anchor="ctr"/>
          <a:lstStyle/>
          <a:p>
            <a:r>
              <a:rPr lang="en-GB" sz="1067" b="1" noProof="0" dirty="0">
                <a:solidFill>
                  <a:srgbClr val="66BB6A"/>
                </a:solidFill>
              </a:rPr>
              <a:t>Phase 5</a:t>
            </a:r>
            <a:endParaRPr lang="en-GB" sz="1067" noProof="0" dirty="0"/>
          </a:p>
        </p:txBody>
      </p:sp>
      <p:sp>
        <p:nvSpPr>
          <p:cNvPr id="54" name="Text 52"/>
          <p:cNvSpPr/>
          <p:nvPr/>
        </p:nvSpPr>
        <p:spPr>
          <a:xfrm>
            <a:off x="7539269" y="5176880"/>
            <a:ext cx="975360" cy="182880"/>
          </a:xfrm>
          <a:prstGeom prst="rect">
            <a:avLst/>
          </a:prstGeom>
          <a:noFill/>
          <a:ln/>
        </p:spPr>
        <p:txBody>
          <a:bodyPr wrap="square" rtlCol="0" anchor="ctr"/>
          <a:lstStyle/>
          <a:p>
            <a:pPr algn="r"/>
            <a:r>
              <a:rPr lang="en-GB" sz="1067" b="1" noProof="0" dirty="0">
                <a:solidFill>
                  <a:srgbClr val="66BB6A"/>
                </a:solidFill>
              </a:rPr>
              <a:t>Month 13</a:t>
            </a:r>
            <a:endParaRPr lang="en-GB" sz="1067" noProof="0" dirty="0"/>
          </a:p>
        </p:txBody>
      </p:sp>
      <p:sp>
        <p:nvSpPr>
          <p:cNvPr id="55" name="Text 53"/>
          <p:cNvSpPr/>
          <p:nvPr/>
        </p:nvSpPr>
        <p:spPr>
          <a:xfrm>
            <a:off x="6563909" y="5394195"/>
            <a:ext cx="4632960" cy="182880"/>
          </a:xfrm>
          <a:prstGeom prst="rect">
            <a:avLst/>
          </a:prstGeom>
          <a:noFill/>
          <a:ln/>
        </p:spPr>
        <p:txBody>
          <a:bodyPr wrap="square" rtlCol="0" anchor="ctr"/>
          <a:lstStyle/>
          <a:p>
            <a:r>
              <a:rPr lang="en-GB" sz="1333" b="1" noProof="0" dirty="0">
                <a:solidFill>
                  <a:srgbClr val="333333"/>
                </a:solidFill>
              </a:rPr>
              <a:t>Value proven</a:t>
            </a:r>
            <a:endParaRPr lang="en-GB" sz="1333" noProof="0" dirty="0"/>
          </a:p>
        </p:txBody>
      </p:sp>
      <p:sp>
        <p:nvSpPr>
          <p:cNvPr id="56" name="Text 54"/>
          <p:cNvSpPr/>
          <p:nvPr/>
        </p:nvSpPr>
        <p:spPr>
          <a:xfrm>
            <a:off x="6544138" y="5520315"/>
            <a:ext cx="4632960" cy="268224"/>
          </a:xfrm>
          <a:prstGeom prst="rect">
            <a:avLst/>
          </a:prstGeom>
          <a:noFill/>
          <a:ln/>
        </p:spPr>
        <p:txBody>
          <a:bodyPr wrap="square" rtlCol="0" anchor="t"/>
          <a:lstStyle/>
          <a:p>
            <a:r>
              <a:rPr lang="en-GB" sz="1067" noProof="0" dirty="0">
                <a:solidFill>
                  <a:srgbClr val="333333"/>
                </a:solidFill>
              </a:rPr>
              <a:t>CDO reports to Steering:</a:t>
            </a:r>
            <a:r>
              <a:rPr lang="en-GB" sz="1067" noProof="0" dirty="0"/>
              <a:t> </a:t>
            </a:r>
            <a:r>
              <a:rPr lang="en-GB" sz="1067" noProof="0" dirty="0">
                <a:solidFill>
                  <a:srgbClr val="333333"/>
                </a:solidFill>
              </a:rPr>
              <a:t>"Duplicates reduced to 2% - target achieved"</a:t>
            </a:r>
            <a:endParaRPr lang="en-GB" sz="1067" noProof="0" dirty="0"/>
          </a:p>
        </p:txBody>
      </p:sp>
      <p:sp>
        <p:nvSpPr>
          <p:cNvPr id="57" name="Shape 55"/>
          <p:cNvSpPr/>
          <p:nvPr/>
        </p:nvSpPr>
        <p:spPr>
          <a:xfrm>
            <a:off x="6422218" y="5841153"/>
            <a:ext cx="4896571" cy="304800"/>
          </a:xfrm>
          <a:prstGeom prst="rect">
            <a:avLst/>
          </a:prstGeom>
          <a:solidFill>
            <a:srgbClr val="42A55F"/>
          </a:solidFill>
          <a:ln/>
        </p:spPr>
        <p:txBody>
          <a:bodyPr/>
          <a:lstStyle/>
          <a:p>
            <a:endParaRPr lang="en-GB" sz="2400" noProof="0" dirty="0"/>
          </a:p>
        </p:txBody>
      </p:sp>
      <p:sp>
        <p:nvSpPr>
          <p:cNvPr id="58" name="Text 56"/>
          <p:cNvSpPr/>
          <p:nvPr/>
        </p:nvSpPr>
        <p:spPr>
          <a:xfrm>
            <a:off x="6422218" y="5841153"/>
            <a:ext cx="4896571" cy="304800"/>
          </a:xfrm>
          <a:prstGeom prst="rect">
            <a:avLst/>
          </a:prstGeom>
          <a:noFill/>
          <a:ln/>
        </p:spPr>
        <p:txBody>
          <a:bodyPr wrap="square" rtlCol="0" anchor="ctr"/>
          <a:lstStyle/>
          <a:p>
            <a:pPr algn="ctr"/>
            <a:r>
              <a:rPr lang="en-GB" sz="1333" b="1" noProof="0" dirty="0">
                <a:solidFill>
                  <a:srgbClr val="FFFFFF"/>
                </a:solidFill>
              </a:rPr>
              <a:t>Result: Strategy Becomes Measurable Value</a:t>
            </a:r>
            <a:endParaRPr lang="en-GB" sz="1333" noProof="0" dirty="0"/>
          </a:p>
        </p:txBody>
      </p:sp>
      <p:sp>
        <p:nvSpPr>
          <p:cNvPr id="59" name="Shape 57"/>
          <p:cNvSpPr/>
          <p:nvPr/>
        </p:nvSpPr>
        <p:spPr>
          <a:xfrm>
            <a:off x="853440" y="6215644"/>
            <a:ext cx="10485120" cy="426720"/>
          </a:xfrm>
          <a:prstGeom prst="rect">
            <a:avLst/>
          </a:prstGeom>
          <a:solidFill>
            <a:srgbClr val="CADCFC"/>
          </a:solidFill>
          <a:ln/>
        </p:spPr>
        <p:txBody>
          <a:bodyPr/>
          <a:lstStyle/>
          <a:p>
            <a:endParaRPr lang="en-GB" sz="2400" noProof="0" dirty="0"/>
          </a:p>
        </p:txBody>
      </p:sp>
      <p:sp>
        <p:nvSpPr>
          <p:cNvPr id="60" name="Text 58"/>
          <p:cNvSpPr/>
          <p:nvPr/>
        </p:nvSpPr>
        <p:spPr>
          <a:xfrm>
            <a:off x="934171" y="6332045"/>
            <a:ext cx="10485120" cy="243840"/>
          </a:xfrm>
          <a:prstGeom prst="rect">
            <a:avLst/>
          </a:prstGeom>
          <a:noFill/>
          <a:ln/>
        </p:spPr>
        <p:txBody>
          <a:bodyPr wrap="square" rtlCol="0" anchor="ctr"/>
          <a:lstStyle/>
          <a:p>
            <a:pPr algn="ctr"/>
            <a:r>
              <a:rPr lang="en-GB" sz="1200" b="1" noProof="0" dirty="0">
                <a:solidFill>
                  <a:srgbClr val="1E2761"/>
                </a:solidFill>
              </a:rPr>
              <a:t>The Difference: Without alignment, strategic priorities disappear into IT projects. With alignment, every priority becomes a measurable outcome with a named owner reporting progress monthly.</a:t>
            </a:r>
            <a:endParaRPr lang="en-GB" sz="1200" noProof="0" dirty="0"/>
          </a:p>
        </p:txBody>
      </p:sp>
      <p:sp>
        <p:nvSpPr>
          <p:cNvPr id="62" name="TextBox 61">
            <a:extLst>
              <a:ext uri="{FF2B5EF4-FFF2-40B4-BE49-F238E27FC236}">
                <a16:creationId xmlns:a16="http://schemas.microsoft.com/office/drawing/2014/main" id="{C5E8DD96-C185-4104-BC19-4B4983CDAFD1}"/>
              </a:ext>
            </a:extLst>
          </p:cNvPr>
          <p:cNvSpPr txBox="1"/>
          <p:nvPr/>
        </p:nvSpPr>
        <p:spPr>
          <a:xfrm>
            <a:off x="635000" y="6461456"/>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Pre-Programme · Strategic Alignment</a:t>
            </a:r>
          </a:p>
        </p:txBody>
      </p:sp>
      <p:sp>
        <p:nvSpPr>
          <p:cNvPr id="63" name="Rectangle 62">
            <a:extLst>
              <a:ext uri="{FF2B5EF4-FFF2-40B4-BE49-F238E27FC236}">
                <a16:creationId xmlns:a16="http://schemas.microsoft.com/office/drawing/2014/main" id="{D30B85DC-0CCE-4BEE-B995-F19FD04623B8}"/>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358190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 name="Title"/>
          <p:cNvSpPr txBox="1"/>
          <p:nvPr/>
        </p:nvSpPr>
        <p:spPr>
          <a:xfrm>
            <a:off x="635000" y="254000"/>
            <a:ext cx="10922000" cy="571500"/>
          </a:xfrm>
          <a:prstGeom prst="rect">
            <a:avLst/>
          </a:prstGeom>
          <a:noFill/>
          <a:ln>
            <a:noFill/>
          </a:ln>
        </p:spPr>
        <p:txBody>
          <a:bodyPr wrap="square" lIns="0" tIns="0" rIns="0" bIns="0" anchor="b"/>
          <a:lstStyle/>
          <a:p>
            <a:pPr>
              <a:buNone/>
            </a:pPr>
            <a:r>
              <a:rPr lang="en-GB" sz="2800" b="1" dirty="0">
                <a:solidFill>
                  <a:srgbClr val="1B2A4A"/>
                </a:solidFill>
                <a:latin typeface="Calibri"/>
              </a:rPr>
              <a:t>Phase 1: Vision &amp; Strategy Alignment</a:t>
            </a:r>
          </a:p>
        </p:txBody>
      </p:sp>
      <p:sp>
        <p:nvSpPr>
          <p:cNvPr id="101" name="AccentLine"/>
          <p:cNvSpPr/>
          <p:nvPr/>
        </p:nvSpPr>
        <p:spPr>
          <a:xfrm>
            <a:off x="635000" y="863600"/>
            <a:ext cx="7620000" cy="25000"/>
          </a:xfrm>
          <a:prstGeom prst="rect">
            <a:avLst/>
          </a:prstGeom>
          <a:solidFill>
            <a:srgbClr val="3A87C6"/>
          </a:solidFill>
          <a:ln>
            <a:noFill/>
          </a:ln>
        </p:spPr>
        <p:txBody>
          <a:bodyPr/>
          <a:lstStyle/>
          <a:p>
            <a:endParaRPr lang="en-GB"/>
          </a:p>
        </p:txBody>
      </p:sp>
      <p:sp>
        <p:nvSpPr>
          <p:cNvPr id="102" name="LeftContent"/>
          <p:cNvSpPr txBox="1"/>
          <p:nvPr/>
        </p:nvSpPr>
        <p:spPr>
          <a:xfrm>
            <a:off x="635000" y="1041400"/>
            <a:ext cx="7239000" cy="5334000"/>
          </a:xfrm>
          <a:prstGeom prst="rect">
            <a:avLst/>
          </a:prstGeom>
          <a:noFill/>
          <a:ln>
            <a:noFill/>
          </a:ln>
        </p:spPr>
        <p:txBody>
          <a:bodyPr wrap="square" lIns="0" tIns="0" rIns="0" bIns="0" anchor="t"/>
          <a:lstStyle/>
          <a:p>
            <a:pPr marL="0" indent="0">
              <a:spcAft>
                <a:spcPts val="300"/>
              </a:spcAft>
              <a:buNone/>
            </a:pPr>
            <a:r>
              <a:rPr lang="en-GB" sz="1600" b="1" dirty="0">
                <a:solidFill>
                  <a:srgbClr val="2E86C1"/>
                </a:solidFill>
                <a:latin typeface="Calibri"/>
              </a:rPr>
              <a:t>Key Objectives</a:t>
            </a:r>
          </a:p>
          <a:p>
            <a:pPr marL="285750" indent="-228600">
              <a:lnSpc>
                <a:spcPct val="115000"/>
              </a:lnSpc>
              <a:spcAft>
                <a:spcPts val="200"/>
              </a:spcAft>
              <a:buFont typeface="Arial"/>
              <a:buChar char="•"/>
            </a:pPr>
            <a:r>
              <a:rPr lang="en-GB" sz="1400" dirty="0">
                <a:solidFill>
                  <a:srgbClr val="2C3E50"/>
                </a:solidFill>
                <a:latin typeface="Calibri"/>
              </a:rPr>
              <a:t>Agree strategic intent and transformation ambition</a:t>
            </a:r>
          </a:p>
          <a:p>
            <a:pPr marL="285750" indent="-228600">
              <a:lnSpc>
                <a:spcPct val="115000"/>
              </a:lnSpc>
              <a:spcAft>
                <a:spcPts val="200"/>
              </a:spcAft>
              <a:buFont typeface="Arial"/>
              <a:buChar char="•"/>
            </a:pPr>
            <a:r>
              <a:rPr lang="en-GB" sz="1400" dirty="0">
                <a:solidFill>
                  <a:srgbClr val="2C3E50"/>
                </a:solidFill>
                <a:latin typeface="Calibri"/>
              </a:rPr>
              <a:t>Capture high-level current vs future state</a:t>
            </a:r>
          </a:p>
          <a:p>
            <a:pPr marL="285750" indent="-228600">
              <a:lnSpc>
                <a:spcPct val="115000"/>
              </a:lnSpc>
              <a:spcAft>
                <a:spcPts val="200"/>
              </a:spcAft>
              <a:buFont typeface="Arial"/>
              <a:buChar char="•"/>
            </a:pPr>
            <a:r>
              <a:rPr lang="en-GB" sz="1400" dirty="0">
                <a:solidFill>
                  <a:srgbClr val="2C3E50"/>
                </a:solidFill>
                <a:latin typeface="Calibri"/>
              </a:rPr>
              <a:t>Set guiding principles for programme decisions</a:t>
            </a:r>
          </a:p>
          <a:p>
            <a:pPr marL="285750" indent="-228600">
              <a:lnSpc>
                <a:spcPct val="115000"/>
              </a:lnSpc>
              <a:spcAft>
                <a:spcPts val="300"/>
              </a:spcAft>
              <a:buFont typeface="Arial"/>
              <a:buChar char="•"/>
            </a:pPr>
            <a:r>
              <a:rPr lang="en-GB" sz="1400" dirty="0">
                <a:solidFill>
                  <a:srgbClr val="2C3E50"/>
                </a:solidFill>
                <a:latin typeface="Calibri"/>
              </a:rPr>
              <a:t>Agree operating model intent</a:t>
            </a:r>
          </a:p>
          <a:p>
            <a:pPr marL="0" indent="0">
              <a:spcBef>
                <a:spcPts val="200"/>
              </a:spcBef>
              <a:spcAft>
                <a:spcPts val="400"/>
              </a:spcAft>
              <a:buNone/>
            </a:pPr>
            <a:r>
              <a:rPr lang="en-GB" sz="1400" b="1" i="1" dirty="0">
                <a:solidFill>
                  <a:srgbClr val="2C3E50"/>
                </a:solidFill>
                <a:latin typeface="Calibri"/>
              </a:rPr>
              <a:t>Executive Ask: </a:t>
            </a:r>
            <a:r>
              <a:rPr lang="en-GB" sz="1400" i="1" dirty="0">
                <a:solidFill>
                  <a:srgbClr val="2C3E50"/>
                </a:solidFill>
                <a:latin typeface="Calibri"/>
              </a:rPr>
              <a:t>Commit 2 hours to a facilitated strategy workshop. Come prepared with your top 3 strategic priorities.</a:t>
            </a:r>
          </a:p>
          <a:p>
            <a:pPr marL="0" indent="0">
              <a:spcAft>
                <a:spcPts val="300"/>
              </a:spcAft>
              <a:buNone/>
            </a:pPr>
            <a:r>
              <a:rPr lang="en-GB" sz="1600" b="1" dirty="0">
                <a:solidFill>
                  <a:srgbClr val="2E86C1"/>
                </a:solidFill>
                <a:latin typeface="Calibri"/>
              </a:rPr>
              <a:t>Outputs</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Vision Alignment Charter</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Capability Heatmap</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Current vs Future State Summary</a:t>
            </a:r>
          </a:p>
          <a:p>
            <a:pPr marL="285750" indent="-228600">
              <a:lnSpc>
                <a:spcPct val="115000"/>
              </a:lnSpc>
              <a:spcAft>
                <a:spcPts val="300"/>
              </a:spcAft>
              <a:buClr>
                <a:srgbClr val="92D050"/>
              </a:buClr>
              <a:buFont typeface="Wingdings"/>
              <a:buChar char="ü"/>
            </a:pPr>
            <a:r>
              <a:rPr lang="en-GB" sz="1400" dirty="0">
                <a:solidFill>
                  <a:srgbClr val="2C3E50"/>
                </a:solidFill>
                <a:latin typeface="Calibri"/>
              </a:rPr>
              <a:t>Operating Model Intent &amp; Guardrails</a:t>
            </a:r>
          </a:p>
          <a:p>
            <a:pPr marL="0" indent="0">
              <a:spcBef>
                <a:spcPts val="0"/>
              </a:spcBef>
              <a:buNone/>
            </a:pPr>
            <a:r>
              <a:rPr lang="en-GB" sz="1100" i="1" dirty="0">
                <a:solidFill>
                  <a:srgbClr val="7F8C8D"/>
                </a:solidFill>
                <a:latin typeface="Calibri"/>
              </a:rPr>
              <a:t>See Appendix for workshop agenda, pre-work requirements, and output examples</a:t>
            </a:r>
          </a:p>
        </p:txBody>
      </p:sp>
      <p:sp>
        <p:nvSpPr>
          <p:cNvPr id="103" name="NavySeparator"/>
          <p:cNvSpPr/>
          <p:nvPr/>
        </p:nvSpPr>
        <p:spPr>
          <a:xfrm>
            <a:off x="8128000" y="1041400"/>
            <a:ext cx="12700" cy="5334000"/>
          </a:xfrm>
          <a:prstGeom prst="rect">
            <a:avLst/>
          </a:prstGeom>
          <a:solidFill>
            <a:srgbClr val="1B2A4A"/>
          </a:solidFill>
          <a:ln>
            <a:noFill/>
          </a:ln>
        </p:spPr>
        <p:txBody>
          <a:bodyPr/>
          <a:lstStyle/>
          <a:p>
            <a:endParaRPr lang="en-GB"/>
          </a:p>
        </p:txBody>
      </p:sp>
      <p:sp>
        <p:nvSpPr>
          <p:cNvPr id="104" name="CalloutPanel"/>
          <p:cNvSpPr/>
          <p:nvPr/>
        </p:nvSpPr>
        <p:spPr>
          <a:xfrm>
            <a:off x="8318500" y="1041400"/>
            <a:ext cx="3365500" cy="5334000"/>
          </a:xfrm>
          <a:prstGeom prst="rect">
            <a:avLst/>
          </a:prstGeom>
          <a:solidFill>
            <a:srgbClr val="FAF3E8"/>
          </a:solidFill>
          <a:ln>
            <a:noFill/>
          </a:ln>
        </p:spPr>
        <p:txBody>
          <a:bodyPr wrap="square" lIns="127000" tIns="190500" rIns="127000" bIns="127000" anchor="ctr"/>
          <a:lstStyle/>
          <a:p>
            <a:pPr algn="l">
              <a:buNone/>
            </a:pPr>
            <a:r>
              <a:rPr lang="en-GB" sz="1400" i="1" dirty="0">
                <a:solidFill>
                  <a:srgbClr val="1B2A4A"/>
                </a:solidFill>
                <a:latin typeface="Calibri"/>
              </a:rPr>
              <a:t>Phase 1 sets the strategic direction. Everything in Selection through Optimisation (S6–S19) is validated against the outputs of this phase.</a:t>
            </a:r>
          </a:p>
        </p:txBody>
      </p:sp>
      <p:sp>
        <p:nvSpPr>
          <p:cNvPr id="105" name="Footer"/>
          <p:cNvSpPr txBox="1"/>
          <p:nvPr/>
        </p:nvSpPr>
        <p:spPr>
          <a:xfrm>
            <a:off x="635000" y="6502400"/>
            <a:ext cx="6350000" cy="254000"/>
          </a:xfrm>
          <a:prstGeom prst="rect">
            <a:avLst/>
          </a:prstGeom>
          <a:noFill/>
          <a:ln>
            <a:noFill/>
          </a:ln>
        </p:spPr>
        <p:txBody>
          <a:bodyPr wrap="square" lIns="0" tIns="0" rIns="0" bIns="0" anchor="b"/>
          <a:lstStyle/>
          <a:p>
            <a:pPr>
              <a:buNone/>
            </a:pPr>
            <a:r>
              <a:rPr lang="en-GB" sz="900" dirty="0">
                <a:solidFill>
                  <a:srgbClr val="7F8C8D"/>
                </a:solidFill>
                <a:latin typeface="Calibri"/>
              </a:rPr>
              <a:t>Programme Lifecycle · Pre-Programme · Phase 1</a:t>
            </a:r>
          </a:p>
        </p:txBody>
      </p:sp>
      <p:sp>
        <p:nvSpPr>
          <p:cNvPr id="106" name="BottomBar"/>
          <p:cNvSpPr/>
          <p:nvPr/>
        </p:nvSpPr>
        <p:spPr>
          <a:xfrm>
            <a:off x="0" y="6756400"/>
            <a:ext cx="12192000" cy="101600"/>
          </a:xfrm>
          <a:prstGeom prst="rect">
            <a:avLst/>
          </a:prstGeom>
          <a:solidFill>
            <a:srgbClr val="3A87C6"/>
          </a:solidFill>
          <a:ln>
            <a:noFill/>
          </a:ln>
        </p:spPr>
        <p:txBody>
          <a:bodyPr/>
          <a:lstStyle/>
          <a:p>
            <a:endParaRPr lang="en-GB"/>
          </a:p>
        </p:txBody>
      </p:sp>
    </p:spTree>
    <p:extLst>
      <p:ext uri="{BB962C8B-B14F-4D97-AF65-F5344CB8AC3E}">
        <p14:creationId xmlns:p14="http://schemas.microsoft.com/office/powerpoint/2010/main" val="30602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7E68D7-B485-4698-9D18-D74F6EEAC10D}"/>
              </a:ext>
            </a:extLst>
          </p:cNvPr>
          <p:cNvSpPr txBox="1"/>
          <p:nvPr/>
        </p:nvSpPr>
        <p:spPr>
          <a:xfrm>
            <a:off x="635000" y="177800"/>
            <a:ext cx="8890000" cy="444500"/>
          </a:xfrm>
          <a:prstGeom prst="rect">
            <a:avLst/>
          </a:prstGeom>
          <a:noFill/>
        </p:spPr>
        <p:txBody>
          <a:bodyPr vertOverflow="overflow" vert="horz" wrap="square" rtlCol="0" anchor="t">
            <a:noAutofit/>
          </a:bodyPr>
          <a:lstStyle/>
          <a:p>
            <a:pPr algn="l"/>
            <a:r>
              <a:rPr lang="en-GB" sz="2200" b="1" dirty="0">
                <a:solidFill>
                  <a:srgbClr val="1E2761"/>
                </a:solidFill>
              </a:rPr>
              <a:t>Business Capability Heatmap by Process Stream</a:t>
            </a:r>
          </a:p>
        </p:txBody>
      </p:sp>
      <p:sp>
        <p:nvSpPr>
          <p:cNvPr id="4" name="TextBox 3">
            <a:extLst>
              <a:ext uri="{FF2B5EF4-FFF2-40B4-BE49-F238E27FC236}">
                <a16:creationId xmlns:a16="http://schemas.microsoft.com/office/drawing/2014/main" id="{4E85C64E-CF5B-4687-83EF-189CBBD6909D}"/>
              </a:ext>
            </a:extLst>
          </p:cNvPr>
          <p:cNvSpPr txBox="1"/>
          <p:nvPr/>
        </p:nvSpPr>
        <p:spPr>
          <a:xfrm>
            <a:off x="635000" y="584200"/>
            <a:ext cx="8890000" cy="228600"/>
          </a:xfrm>
          <a:prstGeom prst="rect">
            <a:avLst/>
          </a:prstGeom>
          <a:noFill/>
        </p:spPr>
        <p:txBody>
          <a:bodyPr vertOverflow="overflow" vert="horz" wrap="square" rtlCol="0" anchor="t">
            <a:noAutofit/>
          </a:bodyPr>
          <a:lstStyle/>
          <a:p>
            <a:pPr algn="l"/>
            <a:r>
              <a:rPr lang="en-GB" sz="1400" i="1" dirty="0">
                <a:solidFill>
                  <a:srgbClr val="666666"/>
                </a:solidFill>
              </a:rPr>
              <a:t>Capability maturity by process stream | Priority scored per stream (aggregate gap count) — illustrative</a:t>
            </a:r>
          </a:p>
        </p:txBody>
      </p:sp>
      <p:graphicFrame>
        <p:nvGraphicFramePr>
          <p:cNvPr id="6" name="Table 5">
            <a:extLst>
              <a:ext uri="{FF2B5EF4-FFF2-40B4-BE49-F238E27FC236}">
                <a16:creationId xmlns:a16="http://schemas.microsoft.com/office/drawing/2014/main" id="{B4034EF2-D4BF-416A-982B-C410480506DF}"/>
              </a:ext>
            </a:extLst>
          </p:cNvPr>
          <p:cNvGraphicFramePr>
            <a:graphicFrameLocks noGrp="1"/>
          </p:cNvGraphicFramePr>
          <p:nvPr/>
        </p:nvGraphicFramePr>
        <p:xfrm>
          <a:off x="279400" y="863600"/>
          <a:ext cx="11303000" cy="43180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991763863"/>
                    </a:ext>
                  </a:extLst>
                </a:gridCol>
                <a:gridCol w="1524000">
                  <a:extLst>
                    <a:ext uri="{9D8B030D-6E8A-4147-A177-3AD203B41FA5}">
                      <a16:colId xmlns:a16="http://schemas.microsoft.com/office/drawing/2014/main" val="1568696226"/>
                    </a:ext>
                  </a:extLst>
                </a:gridCol>
                <a:gridCol w="1524000">
                  <a:extLst>
                    <a:ext uri="{9D8B030D-6E8A-4147-A177-3AD203B41FA5}">
                      <a16:colId xmlns:a16="http://schemas.microsoft.com/office/drawing/2014/main" val="438857409"/>
                    </a:ext>
                  </a:extLst>
                </a:gridCol>
                <a:gridCol w="1651000">
                  <a:extLst>
                    <a:ext uri="{9D8B030D-6E8A-4147-A177-3AD203B41FA5}">
                      <a16:colId xmlns:a16="http://schemas.microsoft.com/office/drawing/2014/main" val="1342075153"/>
                    </a:ext>
                  </a:extLst>
                </a:gridCol>
                <a:gridCol w="1524000">
                  <a:extLst>
                    <a:ext uri="{9D8B030D-6E8A-4147-A177-3AD203B41FA5}">
                      <a16:colId xmlns:a16="http://schemas.microsoft.com/office/drawing/2014/main" val="3272837296"/>
                    </a:ext>
                  </a:extLst>
                </a:gridCol>
                <a:gridCol w="1651000">
                  <a:extLst>
                    <a:ext uri="{9D8B030D-6E8A-4147-A177-3AD203B41FA5}">
                      <a16:colId xmlns:a16="http://schemas.microsoft.com/office/drawing/2014/main" val="595395947"/>
                    </a:ext>
                  </a:extLst>
                </a:gridCol>
                <a:gridCol w="1524000">
                  <a:extLst>
                    <a:ext uri="{9D8B030D-6E8A-4147-A177-3AD203B41FA5}">
                      <a16:colId xmlns:a16="http://schemas.microsoft.com/office/drawing/2014/main" val="3026138221"/>
                    </a:ext>
                  </a:extLst>
                </a:gridCol>
              </a:tblGrid>
              <a:tr h="539750">
                <a:tc>
                  <a:txBody>
                    <a:bodyPr/>
                    <a:lstStyle/>
                    <a:p>
                      <a:pPr algn="l"/>
                      <a:r>
                        <a:rPr lang="en-GB" sz="1000" b="1" dirty="0">
                          <a:solidFill>
                            <a:srgbClr val="FFFFFF"/>
                          </a:solidFill>
                          <a:latin typeface="Calibri"/>
                          <a:ea typeface="Calibri"/>
                          <a:cs typeface="Calibri"/>
                        </a:rPr>
                        <a:t>Capability</a:t>
                      </a:r>
                    </a:p>
                  </a:txBody>
                  <a:tcPr anchor="ctr">
                    <a:solidFill>
                      <a:srgbClr val="2E86C1"/>
                    </a:solidFill>
                  </a:tcPr>
                </a:tc>
                <a:tc>
                  <a:txBody>
                    <a:bodyPr/>
                    <a:lstStyle/>
                    <a:p>
                      <a:pPr algn="ctr"/>
                      <a:r>
                        <a:rPr lang="en-GB" sz="1000" b="1" dirty="0">
                          <a:solidFill>
                            <a:srgbClr val="FFFFFF"/>
                          </a:solidFill>
                          <a:latin typeface="Calibri"/>
                          <a:ea typeface="Calibri"/>
                          <a:cs typeface="Calibri"/>
                        </a:rPr>
                        <a:t>Order to Cash</a:t>
                      </a:r>
                    </a:p>
                  </a:txBody>
                  <a:tcPr anchor="ctr">
                    <a:solidFill>
                      <a:srgbClr val="2E86C1"/>
                    </a:solidFill>
                  </a:tcPr>
                </a:tc>
                <a:tc>
                  <a:txBody>
                    <a:bodyPr/>
                    <a:lstStyle/>
                    <a:p>
                      <a:pPr algn="ctr"/>
                      <a:r>
                        <a:rPr lang="en-GB" sz="1000" b="1" dirty="0">
                          <a:solidFill>
                            <a:srgbClr val="FFFFFF"/>
                          </a:solidFill>
                          <a:latin typeface="Calibri"/>
                          <a:ea typeface="Calibri"/>
                          <a:cs typeface="Calibri"/>
                        </a:rPr>
                        <a:t>Procure to Pay</a:t>
                      </a:r>
                    </a:p>
                  </a:txBody>
                  <a:tcPr anchor="ctr">
                    <a:solidFill>
                      <a:srgbClr val="2E86C1"/>
                    </a:solidFill>
                  </a:tcPr>
                </a:tc>
                <a:tc>
                  <a:txBody>
                    <a:bodyPr/>
                    <a:lstStyle/>
                    <a:p>
                      <a:pPr algn="ctr"/>
                      <a:r>
                        <a:rPr lang="en-GB" sz="1000" b="1" dirty="0">
                          <a:solidFill>
                            <a:srgbClr val="FFFFFF"/>
                          </a:solidFill>
                          <a:latin typeface="Calibri"/>
                          <a:ea typeface="Calibri"/>
                          <a:cs typeface="Calibri"/>
                        </a:rPr>
                        <a:t>Financial Control</a:t>
                      </a:r>
                    </a:p>
                  </a:txBody>
                  <a:tcPr anchor="ctr">
                    <a:solidFill>
                      <a:srgbClr val="2E86C1"/>
                    </a:solidFill>
                  </a:tcPr>
                </a:tc>
                <a:tc>
                  <a:txBody>
                    <a:bodyPr/>
                    <a:lstStyle/>
                    <a:p>
                      <a:pPr algn="ctr"/>
                      <a:r>
                        <a:rPr lang="en-GB" sz="1000" b="1" dirty="0">
                          <a:solidFill>
                            <a:srgbClr val="FFFFFF"/>
                          </a:solidFill>
                          <a:latin typeface="Calibri"/>
                          <a:ea typeface="Calibri"/>
                          <a:cs typeface="Calibri"/>
                        </a:rPr>
                        <a:t>Customer </a:t>
                      </a:r>
                      <a:r>
                        <a:rPr lang="en-GB" sz="1000" b="1" dirty="0" err="1">
                          <a:solidFill>
                            <a:srgbClr val="FFFFFF"/>
                          </a:solidFill>
                          <a:latin typeface="Calibri"/>
                          <a:ea typeface="Calibri"/>
                          <a:cs typeface="Calibri"/>
                        </a:rPr>
                        <a:t>Mgmt</a:t>
                      </a:r>
                      <a:endParaRPr lang="en-GB" sz="1000" b="1" dirty="0">
                        <a:solidFill>
                          <a:srgbClr val="FFFFFF"/>
                        </a:solidFill>
                        <a:latin typeface="Calibri"/>
                        <a:ea typeface="Calibri"/>
                        <a:cs typeface="Calibri"/>
                      </a:endParaRPr>
                    </a:p>
                  </a:txBody>
                  <a:tcPr anchor="ctr">
                    <a:solidFill>
                      <a:srgbClr val="2E86C1"/>
                    </a:solidFill>
                  </a:tcPr>
                </a:tc>
                <a:tc>
                  <a:txBody>
                    <a:bodyPr/>
                    <a:lstStyle/>
                    <a:p>
                      <a:pPr algn="ctr"/>
                      <a:r>
                        <a:rPr lang="en-GB" sz="1000" b="1">
                          <a:solidFill>
                            <a:srgbClr val="FFFFFF"/>
                          </a:solidFill>
                          <a:latin typeface="Calibri"/>
                          <a:ea typeface="Calibri"/>
                          <a:cs typeface="Calibri"/>
                        </a:rPr>
                        <a:t>Plan to Produce</a:t>
                      </a:r>
                    </a:p>
                  </a:txBody>
                  <a:tcPr anchor="ctr">
                    <a:solidFill>
                      <a:srgbClr val="2E86C1"/>
                    </a:solidFill>
                  </a:tcPr>
                </a:tc>
                <a:tc>
                  <a:txBody>
                    <a:bodyPr/>
                    <a:lstStyle/>
                    <a:p>
                      <a:pPr algn="ctr"/>
                      <a:r>
                        <a:rPr lang="en-GB" sz="1000" b="1">
                          <a:solidFill>
                            <a:srgbClr val="FFFFFF"/>
                          </a:solidFill>
                          <a:latin typeface="Calibri"/>
                          <a:ea typeface="Calibri"/>
                          <a:cs typeface="Calibri"/>
                        </a:rPr>
                        <a:t>Future Target</a:t>
                      </a:r>
                    </a:p>
                  </a:txBody>
                  <a:tcPr anchor="ctr">
                    <a:solidFill>
                      <a:srgbClr val="2E86C1"/>
                    </a:solidFill>
                  </a:tcPr>
                </a:tc>
                <a:extLst>
                  <a:ext uri="{0D108BD9-81ED-4DB2-BD59-A6C34878D82A}">
                    <a16:rowId xmlns:a16="http://schemas.microsoft.com/office/drawing/2014/main" val="242275841"/>
                  </a:ext>
                </a:extLst>
              </a:tr>
              <a:tr h="539750">
                <a:tc>
                  <a:txBody>
                    <a:bodyPr/>
                    <a:lstStyle/>
                    <a:p>
                      <a:pPr algn="l"/>
                      <a:r>
                        <a:rPr lang="en-GB" sz="1000" b="0">
                          <a:solidFill>
                            <a:srgbClr val="2C3E50"/>
                          </a:solidFill>
                          <a:latin typeface="Calibri"/>
                          <a:ea typeface="Calibri"/>
                          <a:cs typeface="Calibri"/>
                        </a:rPr>
                        <a:t>Process Standardisation</a:t>
                      </a:r>
                    </a:p>
                  </a:txBody>
                  <a:tcPr anchor="ctr">
                    <a:solidFill>
                      <a:srgbClr val="FFFFFF"/>
                    </a:solidFill>
                  </a:tcPr>
                </a:tc>
                <a:tc>
                  <a:txBody>
                    <a:bodyPr/>
                    <a:lstStyle/>
                    <a:p>
                      <a:pPr algn="ctr"/>
                      <a:r>
                        <a:rPr lang="en-GB" sz="1000" b="0">
                          <a:solidFill>
                            <a:srgbClr val="2C3E50"/>
                          </a:solidFill>
                          <a:latin typeface="Calibri"/>
                          <a:ea typeface="Calibri"/>
                          <a:cs typeface="Calibri"/>
                        </a:rPr>
                        <a:t>Low</a:t>
                      </a:r>
                    </a:p>
                  </a:txBody>
                  <a:tcPr anchor="ctr">
                    <a:solidFill>
                      <a:srgbClr val="FFFFFF"/>
                    </a:solidFill>
                  </a:tcPr>
                </a:tc>
                <a:tc>
                  <a:txBody>
                    <a:bodyPr/>
                    <a:lstStyle/>
                    <a:p>
                      <a:pPr algn="ctr"/>
                      <a:r>
                        <a:rPr lang="en-GB" sz="1000" b="0">
                          <a:solidFill>
                            <a:srgbClr val="2C3E50"/>
                          </a:solidFill>
                          <a:latin typeface="Calibri"/>
                          <a:ea typeface="Calibri"/>
                          <a:cs typeface="Calibri"/>
                        </a:rPr>
                        <a:t>Low</a:t>
                      </a:r>
                    </a:p>
                  </a:txBody>
                  <a:tcPr anchor="ctr">
                    <a:solidFill>
                      <a:srgbClr val="FFFFFF"/>
                    </a:solidFill>
                  </a:tcPr>
                </a:tc>
                <a:tc>
                  <a:txBody>
                    <a:bodyPr/>
                    <a:lstStyle/>
                    <a:p>
                      <a:pPr algn="ctr"/>
                      <a:r>
                        <a:rPr lang="en-GB" sz="1000" b="0">
                          <a:solidFill>
                            <a:srgbClr val="2C3E50"/>
                          </a:solidFill>
                          <a:latin typeface="Calibri"/>
                          <a:ea typeface="Calibri"/>
                          <a:cs typeface="Calibri"/>
                        </a:rPr>
                        <a:t>Medium</a:t>
                      </a:r>
                    </a:p>
                  </a:txBody>
                  <a:tcPr anchor="ctr">
                    <a:solidFill>
                      <a:srgbClr val="FFFFFF"/>
                    </a:solidFill>
                  </a:tcPr>
                </a:tc>
                <a:tc>
                  <a:txBody>
                    <a:bodyPr/>
                    <a:lstStyle/>
                    <a:p>
                      <a:pPr algn="ctr"/>
                      <a:r>
                        <a:rPr lang="en-GB" sz="1000" b="0">
                          <a:solidFill>
                            <a:srgbClr val="2C3E50"/>
                          </a:solidFill>
                          <a:latin typeface="Calibri"/>
                          <a:ea typeface="Calibri"/>
                          <a:cs typeface="Calibri"/>
                        </a:rPr>
                        <a:t>Low</a:t>
                      </a:r>
                    </a:p>
                  </a:txBody>
                  <a:tcPr anchor="ctr">
                    <a:solidFill>
                      <a:srgbClr val="FFFFFF"/>
                    </a:solidFill>
                  </a:tcPr>
                </a:tc>
                <a:tc>
                  <a:txBody>
                    <a:bodyPr/>
                    <a:lstStyle/>
                    <a:p>
                      <a:pPr algn="ctr"/>
                      <a:r>
                        <a:rPr lang="en-GB" sz="1000" b="0">
                          <a:solidFill>
                            <a:srgbClr val="2C3E50"/>
                          </a:solidFill>
                          <a:latin typeface="Calibri"/>
                          <a:ea typeface="Calibri"/>
                          <a:cs typeface="Calibri"/>
                        </a:rPr>
                        <a:t>Low</a:t>
                      </a:r>
                    </a:p>
                  </a:txBody>
                  <a:tcPr anchor="ctr">
                    <a:solidFill>
                      <a:srgbClr val="FFFFFF"/>
                    </a:solidFill>
                  </a:tcPr>
                </a:tc>
                <a:tc>
                  <a:txBody>
                    <a:bodyPr/>
                    <a:lstStyle/>
                    <a:p>
                      <a:pPr algn="ctr"/>
                      <a:r>
                        <a:rPr lang="en-GB" sz="1000" b="0">
                          <a:solidFill>
                            <a:srgbClr val="2C3E50"/>
                          </a:solidFill>
                          <a:latin typeface="Calibri"/>
                          <a:ea typeface="Calibri"/>
                          <a:cs typeface="Calibri"/>
                        </a:rPr>
                        <a:t>Optimised</a:t>
                      </a:r>
                    </a:p>
                  </a:txBody>
                  <a:tcPr anchor="ctr">
                    <a:solidFill>
                      <a:srgbClr val="FFFFFF"/>
                    </a:solidFill>
                  </a:tcPr>
                </a:tc>
                <a:extLst>
                  <a:ext uri="{0D108BD9-81ED-4DB2-BD59-A6C34878D82A}">
                    <a16:rowId xmlns:a16="http://schemas.microsoft.com/office/drawing/2014/main" val="1390857330"/>
                  </a:ext>
                </a:extLst>
              </a:tr>
              <a:tr h="539750">
                <a:tc>
                  <a:txBody>
                    <a:bodyPr/>
                    <a:lstStyle/>
                    <a:p>
                      <a:pPr algn="l"/>
                      <a:r>
                        <a:rPr lang="en-GB" sz="1000" b="0">
                          <a:solidFill>
                            <a:srgbClr val="2C3E50"/>
                          </a:solidFill>
                          <a:latin typeface="Calibri"/>
                          <a:ea typeface="Calibri"/>
                          <a:cs typeface="Calibri"/>
                        </a:rPr>
                        <a:t>Data Quality &amp; Gov.</a:t>
                      </a:r>
                    </a:p>
                  </a:txBody>
                  <a:tcPr anchor="ctr">
                    <a:solidFill>
                      <a:srgbClr val="F8F9FA"/>
                    </a:solidFill>
                  </a:tcPr>
                </a:tc>
                <a:tc>
                  <a:txBody>
                    <a:bodyPr/>
                    <a:lstStyle/>
                    <a:p>
                      <a:pPr algn="ctr"/>
                      <a:r>
                        <a:rPr lang="en-GB" sz="1000" b="0">
                          <a:solidFill>
                            <a:srgbClr val="2C3E50"/>
                          </a:solidFill>
                          <a:latin typeface="Calibri"/>
                          <a:ea typeface="Calibri"/>
                          <a:cs typeface="Calibri"/>
                        </a:rPr>
                        <a:t>Medium</a:t>
                      </a:r>
                    </a:p>
                  </a:txBody>
                  <a:tcPr anchor="ctr">
                    <a:solidFill>
                      <a:srgbClr val="F8F9FA"/>
                    </a:solidFill>
                  </a:tcPr>
                </a:tc>
                <a:tc>
                  <a:txBody>
                    <a:bodyPr/>
                    <a:lstStyle/>
                    <a:p>
                      <a:pPr algn="ctr"/>
                      <a:r>
                        <a:rPr lang="en-GB" sz="1000" b="0">
                          <a:solidFill>
                            <a:srgbClr val="2C3E50"/>
                          </a:solidFill>
                          <a:latin typeface="Calibri"/>
                          <a:ea typeface="Calibri"/>
                          <a:cs typeface="Calibri"/>
                        </a:rPr>
                        <a:t>Low</a:t>
                      </a:r>
                    </a:p>
                  </a:txBody>
                  <a:tcPr anchor="ctr">
                    <a:solidFill>
                      <a:srgbClr val="F8F9FA"/>
                    </a:solidFill>
                  </a:tcPr>
                </a:tc>
                <a:tc>
                  <a:txBody>
                    <a:bodyPr/>
                    <a:lstStyle/>
                    <a:p>
                      <a:pPr algn="ctr"/>
                      <a:r>
                        <a:rPr lang="en-GB" sz="1000" b="0">
                          <a:solidFill>
                            <a:srgbClr val="2C3E50"/>
                          </a:solidFill>
                          <a:latin typeface="Calibri"/>
                          <a:ea typeface="Calibri"/>
                          <a:cs typeface="Calibri"/>
                        </a:rPr>
                        <a:t>Low</a:t>
                      </a:r>
                    </a:p>
                  </a:txBody>
                  <a:tcPr anchor="ctr">
                    <a:solidFill>
                      <a:srgbClr val="F8F9FA"/>
                    </a:solidFill>
                  </a:tcPr>
                </a:tc>
                <a:tc>
                  <a:txBody>
                    <a:bodyPr/>
                    <a:lstStyle/>
                    <a:p>
                      <a:pPr algn="ctr"/>
                      <a:r>
                        <a:rPr lang="en-GB" sz="1000" b="0">
                          <a:solidFill>
                            <a:srgbClr val="2C3E50"/>
                          </a:solidFill>
                          <a:latin typeface="Calibri"/>
                          <a:ea typeface="Calibri"/>
                          <a:cs typeface="Calibri"/>
                        </a:rPr>
                        <a:t>Medium</a:t>
                      </a:r>
                    </a:p>
                  </a:txBody>
                  <a:tcPr anchor="ctr">
                    <a:solidFill>
                      <a:srgbClr val="F8F9FA"/>
                    </a:solidFill>
                  </a:tcPr>
                </a:tc>
                <a:tc>
                  <a:txBody>
                    <a:bodyPr/>
                    <a:lstStyle/>
                    <a:p>
                      <a:pPr algn="ctr"/>
                      <a:r>
                        <a:rPr lang="en-GB" sz="1000" b="0">
                          <a:solidFill>
                            <a:srgbClr val="2C3E50"/>
                          </a:solidFill>
                          <a:latin typeface="Calibri"/>
                          <a:ea typeface="Calibri"/>
                          <a:cs typeface="Calibri"/>
                        </a:rPr>
                        <a:t>Low</a:t>
                      </a:r>
                    </a:p>
                  </a:txBody>
                  <a:tcPr anchor="ctr">
                    <a:solidFill>
                      <a:srgbClr val="F8F9FA"/>
                    </a:solidFill>
                  </a:tcPr>
                </a:tc>
                <a:tc>
                  <a:txBody>
                    <a:bodyPr/>
                    <a:lstStyle/>
                    <a:p>
                      <a:pPr algn="ctr"/>
                      <a:r>
                        <a:rPr lang="en-GB" sz="1000" b="0">
                          <a:solidFill>
                            <a:srgbClr val="2C3E50"/>
                          </a:solidFill>
                          <a:latin typeface="Calibri"/>
                          <a:ea typeface="Calibri"/>
                          <a:cs typeface="Calibri"/>
                        </a:rPr>
                        <a:t>Optimised</a:t>
                      </a:r>
                    </a:p>
                  </a:txBody>
                  <a:tcPr anchor="ctr">
                    <a:solidFill>
                      <a:srgbClr val="F8F9FA"/>
                    </a:solidFill>
                  </a:tcPr>
                </a:tc>
                <a:extLst>
                  <a:ext uri="{0D108BD9-81ED-4DB2-BD59-A6C34878D82A}">
                    <a16:rowId xmlns:a16="http://schemas.microsoft.com/office/drawing/2014/main" val="999583960"/>
                  </a:ext>
                </a:extLst>
              </a:tr>
              <a:tr h="539750">
                <a:tc>
                  <a:txBody>
                    <a:bodyPr/>
                    <a:lstStyle/>
                    <a:p>
                      <a:pPr algn="l"/>
                      <a:r>
                        <a:rPr lang="en-GB" sz="1000" b="0">
                          <a:solidFill>
                            <a:srgbClr val="2C3E50"/>
                          </a:solidFill>
                          <a:latin typeface="Calibri"/>
                          <a:ea typeface="Calibri"/>
                          <a:cs typeface="Calibri"/>
                        </a:rPr>
                        <a:t>System Integration</a:t>
                      </a:r>
                    </a:p>
                  </a:txBody>
                  <a:tcPr anchor="ctr">
                    <a:solidFill>
                      <a:srgbClr val="FFFFFF"/>
                    </a:solidFill>
                  </a:tcPr>
                </a:tc>
                <a:tc>
                  <a:txBody>
                    <a:bodyPr/>
                    <a:lstStyle/>
                    <a:p>
                      <a:pPr algn="ctr"/>
                      <a:r>
                        <a:rPr lang="en-GB" sz="1000" b="0">
                          <a:solidFill>
                            <a:srgbClr val="2C3E50"/>
                          </a:solidFill>
                          <a:latin typeface="Calibri"/>
                          <a:ea typeface="Calibri"/>
                          <a:cs typeface="Calibri"/>
                        </a:rPr>
                        <a:t>Low</a:t>
                      </a:r>
                    </a:p>
                  </a:txBody>
                  <a:tcPr anchor="ctr">
                    <a:solidFill>
                      <a:srgbClr val="FFFFFF"/>
                    </a:solidFill>
                  </a:tcPr>
                </a:tc>
                <a:tc>
                  <a:txBody>
                    <a:bodyPr/>
                    <a:lstStyle/>
                    <a:p>
                      <a:pPr algn="ctr"/>
                      <a:r>
                        <a:rPr lang="en-GB" sz="1000" b="0">
                          <a:solidFill>
                            <a:srgbClr val="2C3E50"/>
                          </a:solidFill>
                          <a:latin typeface="Calibri"/>
                          <a:ea typeface="Calibri"/>
                          <a:cs typeface="Calibri"/>
                        </a:rPr>
                        <a:t>Medium</a:t>
                      </a:r>
                    </a:p>
                  </a:txBody>
                  <a:tcPr anchor="ctr">
                    <a:solidFill>
                      <a:srgbClr val="FFFFFF"/>
                    </a:solidFill>
                  </a:tcPr>
                </a:tc>
                <a:tc>
                  <a:txBody>
                    <a:bodyPr/>
                    <a:lstStyle/>
                    <a:p>
                      <a:pPr algn="ctr"/>
                      <a:r>
                        <a:rPr lang="en-GB" sz="1000" b="0">
                          <a:solidFill>
                            <a:srgbClr val="2C3E50"/>
                          </a:solidFill>
                          <a:latin typeface="Calibri"/>
                          <a:ea typeface="Calibri"/>
                          <a:cs typeface="Calibri"/>
                        </a:rPr>
                        <a:t>Medium</a:t>
                      </a:r>
                    </a:p>
                  </a:txBody>
                  <a:tcPr anchor="ctr">
                    <a:solidFill>
                      <a:srgbClr val="FFFFFF"/>
                    </a:solidFill>
                  </a:tcPr>
                </a:tc>
                <a:tc>
                  <a:txBody>
                    <a:bodyPr/>
                    <a:lstStyle/>
                    <a:p>
                      <a:pPr algn="ctr"/>
                      <a:r>
                        <a:rPr lang="en-GB" sz="1000" b="0">
                          <a:solidFill>
                            <a:srgbClr val="2C3E50"/>
                          </a:solidFill>
                          <a:latin typeface="Calibri"/>
                          <a:ea typeface="Calibri"/>
                          <a:cs typeface="Calibri"/>
                        </a:rPr>
                        <a:t>Low</a:t>
                      </a:r>
                    </a:p>
                  </a:txBody>
                  <a:tcPr anchor="ctr">
                    <a:solidFill>
                      <a:srgbClr val="FFFFFF"/>
                    </a:solidFill>
                  </a:tcPr>
                </a:tc>
                <a:tc>
                  <a:txBody>
                    <a:bodyPr/>
                    <a:lstStyle/>
                    <a:p>
                      <a:pPr algn="ctr"/>
                      <a:r>
                        <a:rPr lang="en-GB" sz="1000" b="0">
                          <a:solidFill>
                            <a:srgbClr val="2C3E50"/>
                          </a:solidFill>
                          <a:latin typeface="Calibri"/>
                          <a:ea typeface="Calibri"/>
                          <a:cs typeface="Calibri"/>
                        </a:rPr>
                        <a:t>Low</a:t>
                      </a:r>
                    </a:p>
                  </a:txBody>
                  <a:tcPr anchor="ctr">
                    <a:solidFill>
                      <a:srgbClr val="FFFFFF"/>
                    </a:solidFill>
                  </a:tcPr>
                </a:tc>
                <a:tc>
                  <a:txBody>
                    <a:bodyPr/>
                    <a:lstStyle/>
                    <a:p>
                      <a:pPr algn="ctr"/>
                      <a:r>
                        <a:rPr lang="en-GB" sz="1000" b="0">
                          <a:solidFill>
                            <a:srgbClr val="2C3E50"/>
                          </a:solidFill>
                          <a:latin typeface="Calibri"/>
                          <a:ea typeface="Calibri"/>
                          <a:cs typeface="Calibri"/>
                        </a:rPr>
                        <a:t>Good Enough</a:t>
                      </a:r>
                    </a:p>
                  </a:txBody>
                  <a:tcPr anchor="ctr">
                    <a:solidFill>
                      <a:srgbClr val="FFFFFF"/>
                    </a:solidFill>
                  </a:tcPr>
                </a:tc>
                <a:extLst>
                  <a:ext uri="{0D108BD9-81ED-4DB2-BD59-A6C34878D82A}">
                    <a16:rowId xmlns:a16="http://schemas.microsoft.com/office/drawing/2014/main" val="7200159"/>
                  </a:ext>
                </a:extLst>
              </a:tr>
              <a:tr h="539750">
                <a:tc>
                  <a:txBody>
                    <a:bodyPr/>
                    <a:lstStyle/>
                    <a:p>
                      <a:pPr algn="l"/>
                      <a:r>
                        <a:rPr lang="en-GB" sz="1000" b="0">
                          <a:solidFill>
                            <a:srgbClr val="2C3E50"/>
                          </a:solidFill>
                          <a:latin typeface="Calibri"/>
                          <a:ea typeface="Calibri"/>
                          <a:cs typeface="Calibri"/>
                        </a:rPr>
                        <a:t>Reporting &amp; Analytics</a:t>
                      </a:r>
                    </a:p>
                  </a:txBody>
                  <a:tcPr anchor="ctr">
                    <a:solidFill>
                      <a:srgbClr val="F8F9FA"/>
                    </a:solidFill>
                  </a:tcPr>
                </a:tc>
                <a:tc>
                  <a:txBody>
                    <a:bodyPr/>
                    <a:lstStyle/>
                    <a:p>
                      <a:pPr algn="ctr"/>
                      <a:r>
                        <a:rPr lang="en-GB" sz="1000" b="0">
                          <a:solidFill>
                            <a:srgbClr val="2C3E50"/>
                          </a:solidFill>
                          <a:latin typeface="Calibri"/>
                          <a:ea typeface="Calibri"/>
                          <a:cs typeface="Calibri"/>
                        </a:rPr>
                        <a:t>Medium</a:t>
                      </a:r>
                    </a:p>
                  </a:txBody>
                  <a:tcPr anchor="ctr">
                    <a:solidFill>
                      <a:srgbClr val="F8F9FA"/>
                    </a:solidFill>
                  </a:tcPr>
                </a:tc>
                <a:tc>
                  <a:txBody>
                    <a:bodyPr/>
                    <a:lstStyle/>
                    <a:p>
                      <a:pPr algn="ctr"/>
                      <a:r>
                        <a:rPr lang="en-GB" sz="1000" b="0">
                          <a:solidFill>
                            <a:srgbClr val="2C3E50"/>
                          </a:solidFill>
                          <a:latin typeface="Calibri"/>
                          <a:ea typeface="Calibri"/>
                          <a:cs typeface="Calibri"/>
                        </a:rPr>
                        <a:t>Low</a:t>
                      </a:r>
                    </a:p>
                  </a:txBody>
                  <a:tcPr anchor="ctr">
                    <a:solidFill>
                      <a:srgbClr val="F8F9FA"/>
                    </a:solidFill>
                  </a:tcPr>
                </a:tc>
                <a:tc>
                  <a:txBody>
                    <a:bodyPr/>
                    <a:lstStyle/>
                    <a:p>
                      <a:pPr algn="ctr"/>
                      <a:r>
                        <a:rPr lang="en-GB" sz="1000" b="0">
                          <a:solidFill>
                            <a:srgbClr val="2C3E50"/>
                          </a:solidFill>
                          <a:latin typeface="Calibri"/>
                          <a:ea typeface="Calibri"/>
                          <a:cs typeface="Calibri"/>
                        </a:rPr>
                        <a:t>High</a:t>
                      </a:r>
                    </a:p>
                  </a:txBody>
                  <a:tcPr anchor="ctr">
                    <a:solidFill>
                      <a:srgbClr val="F8F9FA"/>
                    </a:solidFill>
                  </a:tcPr>
                </a:tc>
                <a:tc>
                  <a:txBody>
                    <a:bodyPr/>
                    <a:lstStyle/>
                    <a:p>
                      <a:pPr algn="ctr"/>
                      <a:r>
                        <a:rPr lang="en-GB" sz="1000" b="0">
                          <a:solidFill>
                            <a:srgbClr val="2C3E50"/>
                          </a:solidFill>
                          <a:latin typeface="Calibri"/>
                          <a:ea typeface="Calibri"/>
                          <a:cs typeface="Calibri"/>
                        </a:rPr>
                        <a:t>Medium</a:t>
                      </a:r>
                    </a:p>
                  </a:txBody>
                  <a:tcPr anchor="ctr">
                    <a:solidFill>
                      <a:srgbClr val="F8F9FA"/>
                    </a:solidFill>
                  </a:tcPr>
                </a:tc>
                <a:tc>
                  <a:txBody>
                    <a:bodyPr/>
                    <a:lstStyle/>
                    <a:p>
                      <a:pPr algn="ctr"/>
                      <a:r>
                        <a:rPr lang="en-GB" sz="1000" b="0">
                          <a:solidFill>
                            <a:srgbClr val="2C3E50"/>
                          </a:solidFill>
                          <a:latin typeface="Calibri"/>
                          <a:ea typeface="Calibri"/>
                          <a:cs typeface="Calibri"/>
                        </a:rPr>
                        <a:t>Medium</a:t>
                      </a:r>
                    </a:p>
                  </a:txBody>
                  <a:tcPr anchor="ctr">
                    <a:solidFill>
                      <a:srgbClr val="F8F9FA"/>
                    </a:solidFill>
                  </a:tcPr>
                </a:tc>
                <a:tc>
                  <a:txBody>
                    <a:bodyPr/>
                    <a:lstStyle/>
                    <a:p>
                      <a:pPr algn="ctr"/>
                      <a:r>
                        <a:rPr lang="en-GB" sz="1000" b="0">
                          <a:solidFill>
                            <a:srgbClr val="2C3E50"/>
                          </a:solidFill>
                          <a:latin typeface="Calibri"/>
                          <a:ea typeface="Calibri"/>
                          <a:cs typeface="Calibri"/>
                        </a:rPr>
                        <a:t>Optimised</a:t>
                      </a:r>
                    </a:p>
                  </a:txBody>
                  <a:tcPr anchor="ctr">
                    <a:solidFill>
                      <a:srgbClr val="F8F9FA"/>
                    </a:solidFill>
                  </a:tcPr>
                </a:tc>
                <a:extLst>
                  <a:ext uri="{0D108BD9-81ED-4DB2-BD59-A6C34878D82A}">
                    <a16:rowId xmlns:a16="http://schemas.microsoft.com/office/drawing/2014/main" val="1941813582"/>
                  </a:ext>
                </a:extLst>
              </a:tr>
              <a:tr h="539750">
                <a:tc>
                  <a:txBody>
                    <a:bodyPr/>
                    <a:lstStyle/>
                    <a:p>
                      <a:pPr algn="l"/>
                      <a:r>
                        <a:rPr lang="en-GB" sz="1000" b="0">
                          <a:solidFill>
                            <a:srgbClr val="2C3E50"/>
                          </a:solidFill>
                          <a:latin typeface="Calibri"/>
                          <a:ea typeface="Calibri"/>
                          <a:cs typeface="Calibri"/>
                        </a:rPr>
                        <a:t>Regulatory Compliance</a:t>
                      </a:r>
                    </a:p>
                  </a:txBody>
                  <a:tcPr anchor="ctr">
                    <a:solidFill>
                      <a:srgbClr val="FFFFFF"/>
                    </a:solidFill>
                  </a:tcPr>
                </a:tc>
                <a:tc>
                  <a:txBody>
                    <a:bodyPr/>
                    <a:lstStyle/>
                    <a:p>
                      <a:pPr algn="ctr"/>
                      <a:r>
                        <a:rPr lang="en-GB" sz="1000" b="0">
                          <a:solidFill>
                            <a:srgbClr val="2C3E50"/>
                          </a:solidFill>
                          <a:latin typeface="Calibri"/>
                          <a:ea typeface="Calibri"/>
                          <a:cs typeface="Calibri"/>
                        </a:rPr>
                        <a:t>High</a:t>
                      </a:r>
                    </a:p>
                  </a:txBody>
                  <a:tcPr anchor="ctr">
                    <a:solidFill>
                      <a:srgbClr val="FFFFFF"/>
                    </a:solidFill>
                  </a:tcPr>
                </a:tc>
                <a:tc>
                  <a:txBody>
                    <a:bodyPr/>
                    <a:lstStyle/>
                    <a:p>
                      <a:pPr algn="ctr"/>
                      <a:r>
                        <a:rPr lang="en-GB" sz="1000" b="0">
                          <a:solidFill>
                            <a:srgbClr val="2C3E50"/>
                          </a:solidFill>
                          <a:latin typeface="Calibri"/>
                          <a:ea typeface="Calibri"/>
                          <a:cs typeface="Calibri"/>
                        </a:rPr>
                        <a:t>Medium</a:t>
                      </a:r>
                    </a:p>
                  </a:txBody>
                  <a:tcPr anchor="ctr">
                    <a:solidFill>
                      <a:srgbClr val="FFFFFF"/>
                    </a:solidFill>
                  </a:tcPr>
                </a:tc>
                <a:tc>
                  <a:txBody>
                    <a:bodyPr/>
                    <a:lstStyle/>
                    <a:p>
                      <a:pPr algn="ctr"/>
                      <a:r>
                        <a:rPr lang="en-GB" sz="1000" b="0">
                          <a:solidFill>
                            <a:srgbClr val="2C3E50"/>
                          </a:solidFill>
                          <a:latin typeface="Calibri"/>
                          <a:ea typeface="Calibri"/>
                          <a:cs typeface="Calibri"/>
                        </a:rPr>
                        <a:t>High</a:t>
                      </a:r>
                    </a:p>
                  </a:txBody>
                  <a:tcPr anchor="ctr">
                    <a:solidFill>
                      <a:srgbClr val="FFFFFF"/>
                    </a:solidFill>
                  </a:tcPr>
                </a:tc>
                <a:tc>
                  <a:txBody>
                    <a:bodyPr/>
                    <a:lstStyle/>
                    <a:p>
                      <a:pPr algn="ctr"/>
                      <a:r>
                        <a:rPr lang="en-GB" sz="1000" b="0">
                          <a:solidFill>
                            <a:srgbClr val="2C3E50"/>
                          </a:solidFill>
                          <a:latin typeface="Calibri"/>
                          <a:ea typeface="Calibri"/>
                          <a:cs typeface="Calibri"/>
                        </a:rPr>
                        <a:t>Medium</a:t>
                      </a:r>
                    </a:p>
                  </a:txBody>
                  <a:tcPr anchor="ctr">
                    <a:solidFill>
                      <a:srgbClr val="FFFFFF"/>
                    </a:solidFill>
                  </a:tcPr>
                </a:tc>
                <a:tc>
                  <a:txBody>
                    <a:bodyPr/>
                    <a:lstStyle/>
                    <a:p>
                      <a:pPr algn="ctr"/>
                      <a:r>
                        <a:rPr lang="en-GB" sz="1000" b="0">
                          <a:solidFill>
                            <a:srgbClr val="2C3E50"/>
                          </a:solidFill>
                          <a:latin typeface="Calibri"/>
                          <a:ea typeface="Calibri"/>
                          <a:cs typeface="Calibri"/>
                        </a:rPr>
                        <a:t>High</a:t>
                      </a:r>
                    </a:p>
                  </a:txBody>
                  <a:tcPr anchor="ctr">
                    <a:solidFill>
                      <a:srgbClr val="FFFFFF"/>
                    </a:solidFill>
                  </a:tcPr>
                </a:tc>
                <a:tc>
                  <a:txBody>
                    <a:bodyPr/>
                    <a:lstStyle/>
                    <a:p>
                      <a:pPr algn="ctr"/>
                      <a:r>
                        <a:rPr lang="en-GB" sz="1000" b="0">
                          <a:solidFill>
                            <a:srgbClr val="2C3E50"/>
                          </a:solidFill>
                          <a:latin typeface="Calibri"/>
                          <a:ea typeface="Calibri"/>
                          <a:cs typeface="Calibri"/>
                        </a:rPr>
                        <a:t>Good Enough</a:t>
                      </a:r>
                    </a:p>
                  </a:txBody>
                  <a:tcPr anchor="ctr">
                    <a:solidFill>
                      <a:srgbClr val="FFFFFF"/>
                    </a:solidFill>
                  </a:tcPr>
                </a:tc>
                <a:extLst>
                  <a:ext uri="{0D108BD9-81ED-4DB2-BD59-A6C34878D82A}">
                    <a16:rowId xmlns:a16="http://schemas.microsoft.com/office/drawing/2014/main" val="1561128327"/>
                  </a:ext>
                </a:extLst>
              </a:tr>
              <a:tr h="539750">
                <a:tc>
                  <a:txBody>
                    <a:bodyPr/>
                    <a:lstStyle/>
                    <a:p>
                      <a:pPr algn="l"/>
                      <a:r>
                        <a:rPr lang="en-GB" sz="1000" b="0">
                          <a:solidFill>
                            <a:srgbClr val="2C3E50"/>
                          </a:solidFill>
                          <a:latin typeface="Calibri"/>
                          <a:ea typeface="Calibri"/>
                          <a:cs typeface="Calibri"/>
                        </a:rPr>
                        <a:t>Change Readiness</a:t>
                      </a:r>
                    </a:p>
                  </a:txBody>
                  <a:tcPr anchor="ctr">
                    <a:solidFill>
                      <a:srgbClr val="F8F9FA"/>
                    </a:solidFill>
                  </a:tcPr>
                </a:tc>
                <a:tc>
                  <a:txBody>
                    <a:bodyPr/>
                    <a:lstStyle/>
                    <a:p>
                      <a:pPr algn="ctr"/>
                      <a:r>
                        <a:rPr lang="en-GB" sz="1000" b="0">
                          <a:solidFill>
                            <a:srgbClr val="2C3E50"/>
                          </a:solidFill>
                          <a:latin typeface="Calibri"/>
                          <a:ea typeface="Calibri"/>
                          <a:cs typeface="Calibri"/>
                        </a:rPr>
                        <a:t>Low</a:t>
                      </a:r>
                    </a:p>
                  </a:txBody>
                  <a:tcPr anchor="ctr">
                    <a:solidFill>
                      <a:srgbClr val="F8F9FA"/>
                    </a:solidFill>
                  </a:tcPr>
                </a:tc>
                <a:tc>
                  <a:txBody>
                    <a:bodyPr/>
                    <a:lstStyle/>
                    <a:p>
                      <a:pPr algn="ctr"/>
                      <a:r>
                        <a:rPr lang="en-GB" sz="1000" b="0">
                          <a:solidFill>
                            <a:srgbClr val="2C3E50"/>
                          </a:solidFill>
                          <a:latin typeface="Calibri"/>
                          <a:ea typeface="Calibri"/>
                          <a:cs typeface="Calibri"/>
                        </a:rPr>
                        <a:t>Medium</a:t>
                      </a:r>
                    </a:p>
                  </a:txBody>
                  <a:tcPr anchor="ctr">
                    <a:solidFill>
                      <a:srgbClr val="F8F9FA"/>
                    </a:solidFill>
                  </a:tcPr>
                </a:tc>
                <a:tc>
                  <a:txBody>
                    <a:bodyPr/>
                    <a:lstStyle/>
                    <a:p>
                      <a:pPr algn="ctr"/>
                      <a:r>
                        <a:rPr lang="en-GB" sz="1000" b="0">
                          <a:solidFill>
                            <a:srgbClr val="2C3E50"/>
                          </a:solidFill>
                          <a:latin typeface="Calibri"/>
                          <a:ea typeface="Calibri"/>
                          <a:cs typeface="Calibri"/>
                        </a:rPr>
                        <a:t>Medium</a:t>
                      </a:r>
                    </a:p>
                  </a:txBody>
                  <a:tcPr anchor="ctr">
                    <a:solidFill>
                      <a:srgbClr val="F8F9FA"/>
                    </a:solidFill>
                  </a:tcPr>
                </a:tc>
                <a:tc>
                  <a:txBody>
                    <a:bodyPr/>
                    <a:lstStyle/>
                    <a:p>
                      <a:pPr algn="ctr"/>
                      <a:r>
                        <a:rPr lang="en-GB" sz="1000" b="0">
                          <a:solidFill>
                            <a:srgbClr val="2C3E50"/>
                          </a:solidFill>
                          <a:latin typeface="Calibri"/>
                          <a:ea typeface="Calibri"/>
                          <a:cs typeface="Calibri"/>
                        </a:rPr>
                        <a:t>Low</a:t>
                      </a:r>
                    </a:p>
                  </a:txBody>
                  <a:tcPr anchor="ctr">
                    <a:solidFill>
                      <a:srgbClr val="F8F9FA"/>
                    </a:solidFill>
                  </a:tcPr>
                </a:tc>
                <a:tc>
                  <a:txBody>
                    <a:bodyPr/>
                    <a:lstStyle/>
                    <a:p>
                      <a:pPr algn="ctr"/>
                      <a:r>
                        <a:rPr lang="en-GB" sz="1000" b="0">
                          <a:solidFill>
                            <a:srgbClr val="2C3E50"/>
                          </a:solidFill>
                          <a:latin typeface="Calibri"/>
                          <a:ea typeface="Calibri"/>
                          <a:cs typeface="Calibri"/>
                        </a:rPr>
                        <a:t>Low</a:t>
                      </a:r>
                    </a:p>
                  </a:txBody>
                  <a:tcPr anchor="ctr">
                    <a:solidFill>
                      <a:srgbClr val="F8F9FA"/>
                    </a:solidFill>
                  </a:tcPr>
                </a:tc>
                <a:tc>
                  <a:txBody>
                    <a:bodyPr/>
                    <a:lstStyle/>
                    <a:p>
                      <a:pPr algn="ctr"/>
                      <a:r>
                        <a:rPr lang="en-GB" sz="1000" b="0">
                          <a:solidFill>
                            <a:srgbClr val="2C3E50"/>
                          </a:solidFill>
                          <a:latin typeface="Calibri"/>
                          <a:ea typeface="Calibri"/>
                          <a:cs typeface="Calibri"/>
                        </a:rPr>
                        <a:t>Good Enough</a:t>
                      </a:r>
                    </a:p>
                  </a:txBody>
                  <a:tcPr anchor="ctr">
                    <a:solidFill>
                      <a:srgbClr val="F8F9FA"/>
                    </a:solidFill>
                  </a:tcPr>
                </a:tc>
                <a:extLst>
                  <a:ext uri="{0D108BD9-81ED-4DB2-BD59-A6C34878D82A}">
                    <a16:rowId xmlns:a16="http://schemas.microsoft.com/office/drawing/2014/main" val="1015316453"/>
                  </a:ext>
                </a:extLst>
              </a:tr>
              <a:tr h="539750">
                <a:tc>
                  <a:txBody>
                    <a:bodyPr/>
                    <a:lstStyle/>
                    <a:p>
                      <a:pPr algn="l"/>
                      <a:r>
                        <a:rPr lang="en-GB" sz="1000" b="0">
                          <a:solidFill>
                            <a:srgbClr val="2C3E50"/>
                          </a:solidFill>
                          <a:latin typeface="Calibri"/>
                          <a:ea typeface="Calibri"/>
                          <a:cs typeface="Calibri"/>
                        </a:rPr>
                        <a:t>PRIORITY</a:t>
                      </a:r>
                    </a:p>
                  </a:txBody>
                  <a:tcPr anchor="ctr">
                    <a:solidFill>
                      <a:srgbClr val="FFFFFF"/>
                    </a:solidFill>
                  </a:tcPr>
                </a:tc>
                <a:tc>
                  <a:txBody>
                    <a:bodyPr/>
                    <a:lstStyle/>
                    <a:p>
                      <a:pPr algn="ctr"/>
                      <a:r>
                        <a:rPr lang="en-GB" sz="1000" b="0">
                          <a:solidFill>
                            <a:srgbClr val="2C3E50"/>
                          </a:solidFill>
                          <a:latin typeface="Calibri"/>
                          <a:ea typeface="Calibri"/>
                          <a:cs typeface="Calibri"/>
                        </a:rPr>
                        <a:t>P2</a:t>
                      </a:r>
                    </a:p>
                  </a:txBody>
                  <a:tcPr anchor="ctr">
                    <a:solidFill>
                      <a:srgbClr val="FFFFFF"/>
                    </a:solidFill>
                  </a:tcPr>
                </a:tc>
                <a:tc>
                  <a:txBody>
                    <a:bodyPr/>
                    <a:lstStyle/>
                    <a:p>
                      <a:pPr algn="ctr"/>
                      <a:r>
                        <a:rPr lang="en-GB" sz="1000" b="0">
                          <a:solidFill>
                            <a:srgbClr val="2C3E50"/>
                          </a:solidFill>
                          <a:latin typeface="Calibri"/>
                          <a:ea typeface="Calibri"/>
                          <a:cs typeface="Calibri"/>
                        </a:rPr>
                        <a:t>P1</a:t>
                      </a:r>
                    </a:p>
                  </a:txBody>
                  <a:tcPr anchor="ctr">
                    <a:solidFill>
                      <a:srgbClr val="FFFFFF"/>
                    </a:solidFill>
                  </a:tcPr>
                </a:tc>
                <a:tc>
                  <a:txBody>
                    <a:bodyPr/>
                    <a:lstStyle/>
                    <a:p>
                      <a:pPr algn="ctr"/>
                      <a:r>
                        <a:rPr lang="en-GB" sz="1000" b="0">
                          <a:solidFill>
                            <a:srgbClr val="2C3E50"/>
                          </a:solidFill>
                          <a:latin typeface="Calibri"/>
                          <a:ea typeface="Calibri"/>
                          <a:cs typeface="Calibri"/>
                        </a:rPr>
                        <a:t>P3</a:t>
                      </a:r>
                    </a:p>
                  </a:txBody>
                  <a:tcPr anchor="ctr">
                    <a:solidFill>
                      <a:srgbClr val="FFFFFF"/>
                    </a:solidFill>
                  </a:tcPr>
                </a:tc>
                <a:tc>
                  <a:txBody>
                    <a:bodyPr/>
                    <a:lstStyle/>
                    <a:p>
                      <a:pPr algn="ctr"/>
                      <a:r>
                        <a:rPr lang="en-GB" sz="1000" b="0">
                          <a:solidFill>
                            <a:srgbClr val="2C3E50"/>
                          </a:solidFill>
                          <a:latin typeface="Calibri"/>
                          <a:ea typeface="Calibri"/>
                          <a:cs typeface="Calibri"/>
                        </a:rPr>
                        <a:t>P2</a:t>
                      </a:r>
                    </a:p>
                  </a:txBody>
                  <a:tcPr anchor="ctr">
                    <a:solidFill>
                      <a:srgbClr val="FFFFFF"/>
                    </a:solidFill>
                  </a:tcPr>
                </a:tc>
                <a:tc>
                  <a:txBody>
                    <a:bodyPr/>
                    <a:lstStyle/>
                    <a:p>
                      <a:pPr algn="ctr"/>
                      <a:r>
                        <a:rPr lang="en-GB" sz="1000" b="0">
                          <a:solidFill>
                            <a:srgbClr val="2C3E50"/>
                          </a:solidFill>
                          <a:latin typeface="Calibri"/>
                          <a:ea typeface="Calibri"/>
                          <a:cs typeface="Calibri"/>
                        </a:rPr>
                        <a:t>P1</a:t>
                      </a:r>
                    </a:p>
                  </a:txBody>
                  <a:tcPr anchor="ctr">
                    <a:solidFill>
                      <a:srgbClr val="FFFFFF"/>
                    </a:solidFill>
                  </a:tcPr>
                </a:tc>
                <a:tc>
                  <a:txBody>
                    <a:bodyPr/>
                    <a:lstStyle/>
                    <a:p>
                      <a:endParaRPr lang="en-GB" sz="1000" b="0">
                        <a:solidFill>
                          <a:srgbClr val="2C3E50"/>
                        </a:solidFill>
                        <a:latin typeface="Calibri"/>
                        <a:ea typeface="Calibri"/>
                        <a:cs typeface="Calibri"/>
                      </a:endParaRPr>
                    </a:p>
                  </a:txBody>
                  <a:tcPr>
                    <a:solidFill>
                      <a:srgbClr val="FFFFFF"/>
                    </a:solidFill>
                  </a:tcPr>
                </a:tc>
                <a:extLst>
                  <a:ext uri="{0D108BD9-81ED-4DB2-BD59-A6C34878D82A}">
                    <a16:rowId xmlns:a16="http://schemas.microsoft.com/office/drawing/2014/main" val="3550891642"/>
                  </a:ext>
                </a:extLst>
              </a:tr>
            </a:tbl>
          </a:graphicData>
        </a:graphic>
      </p:graphicFrame>
      <p:sp>
        <p:nvSpPr>
          <p:cNvPr id="7" name="TextBox 6">
            <a:extLst>
              <a:ext uri="{FF2B5EF4-FFF2-40B4-BE49-F238E27FC236}">
                <a16:creationId xmlns:a16="http://schemas.microsoft.com/office/drawing/2014/main" id="{024939B4-0732-40F5-B7DE-11E61408A230}"/>
              </a:ext>
            </a:extLst>
          </p:cNvPr>
          <p:cNvSpPr txBox="1"/>
          <p:nvPr/>
        </p:nvSpPr>
        <p:spPr>
          <a:xfrm>
            <a:off x="215900" y="5245100"/>
            <a:ext cx="1676400" cy="196850"/>
          </a:xfrm>
          <a:prstGeom prst="rect">
            <a:avLst/>
          </a:prstGeom>
          <a:noFill/>
        </p:spPr>
        <p:txBody>
          <a:bodyPr vertOverflow="overflow" vert="horz" wrap="square" rtlCol="0" anchor="t">
            <a:noAutofit/>
          </a:bodyPr>
          <a:lstStyle/>
          <a:p>
            <a:pPr algn="l"/>
            <a:r>
              <a:rPr lang="en-GB" sz="1400" b="1" dirty="0">
                <a:solidFill>
                  <a:srgbClr val="333333"/>
                </a:solidFill>
              </a:rPr>
              <a:t>Current State:</a:t>
            </a:r>
          </a:p>
        </p:txBody>
      </p:sp>
      <p:sp>
        <p:nvSpPr>
          <p:cNvPr id="8" name="Rectangle: Rounded Corners 7">
            <a:extLst>
              <a:ext uri="{FF2B5EF4-FFF2-40B4-BE49-F238E27FC236}">
                <a16:creationId xmlns:a16="http://schemas.microsoft.com/office/drawing/2014/main" id="{C9CFF162-C25A-47CB-9884-9EDAAACDC2DF}"/>
              </a:ext>
            </a:extLst>
          </p:cNvPr>
          <p:cNvSpPr/>
          <p:nvPr/>
        </p:nvSpPr>
        <p:spPr>
          <a:xfrm>
            <a:off x="1524000" y="5283200"/>
            <a:ext cx="635000" cy="177800"/>
          </a:xfrm>
          <a:prstGeom prst="roundRect">
            <a:avLst/>
          </a:prstGeom>
          <a:solidFill>
            <a:srgbClr val="DD594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400" b="1">
                <a:solidFill>
                  <a:srgbClr val="FFFFFF"/>
                </a:solidFill>
              </a:rPr>
              <a:t>Low</a:t>
            </a:r>
          </a:p>
        </p:txBody>
      </p:sp>
      <p:sp>
        <p:nvSpPr>
          <p:cNvPr id="9" name="Rectangle: Rounded Corners 8">
            <a:extLst>
              <a:ext uri="{FF2B5EF4-FFF2-40B4-BE49-F238E27FC236}">
                <a16:creationId xmlns:a16="http://schemas.microsoft.com/office/drawing/2014/main" id="{9BAAA3C2-1081-4ABB-BEA2-BB96517E48FF}"/>
              </a:ext>
            </a:extLst>
          </p:cNvPr>
          <p:cNvSpPr/>
          <p:nvPr/>
        </p:nvSpPr>
        <p:spPr>
          <a:xfrm>
            <a:off x="2222500" y="5283200"/>
            <a:ext cx="889000" cy="177800"/>
          </a:xfrm>
          <a:prstGeom prst="roundRect">
            <a:avLst/>
          </a:prstGeom>
          <a:solidFill>
            <a:srgbClr val="FFC000"/>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400" b="1">
                <a:solidFill>
                  <a:srgbClr val="333333"/>
                </a:solidFill>
              </a:rPr>
              <a:t>Medium</a:t>
            </a:r>
          </a:p>
        </p:txBody>
      </p:sp>
      <p:sp>
        <p:nvSpPr>
          <p:cNvPr id="10" name="Rectangle: Rounded Corners 9">
            <a:extLst>
              <a:ext uri="{FF2B5EF4-FFF2-40B4-BE49-F238E27FC236}">
                <a16:creationId xmlns:a16="http://schemas.microsoft.com/office/drawing/2014/main" id="{828DE93B-5720-4471-81EB-8A5DA398CDEA}"/>
              </a:ext>
            </a:extLst>
          </p:cNvPr>
          <p:cNvSpPr/>
          <p:nvPr/>
        </p:nvSpPr>
        <p:spPr>
          <a:xfrm>
            <a:off x="3175000" y="5283200"/>
            <a:ext cx="635000" cy="177800"/>
          </a:xfrm>
          <a:prstGeom prst="roundRect">
            <a:avLst/>
          </a:prstGeom>
          <a:solidFill>
            <a:srgbClr val="92D050"/>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400" b="1">
                <a:solidFill>
                  <a:srgbClr val="FFFFFF"/>
                </a:solidFill>
              </a:rPr>
              <a:t>High</a:t>
            </a:r>
          </a:p>
        </p:txBody>
      </p:sp>
      <p:sp>
        <p:nvSpPr>
          <p:cNvPr id="19" name="TextBox 18">
            <a:extLst>
              <a:ext uri="{FF2B5EF4-FFF2-40B4-BE49-F238E27FC236}">
                <a16:creationId xmlns:a16="http://schemas.microsoft.com/office/drawing/2014/main" id="{58C6CEA5-6D8F-4558-9B29-E556C9E8E76D}"/>
              </a:ext>
            </a:extLst>
          </p:cNvPr>
          <p:cNvSpPr txBox="1"/>
          <p:nvPr/>
        </p:nvSpPr>
        <p:spPr>
          <a:xfrm>
            <a:off x="4013200" y="5221288"/>
            <a:ext cx="939800" cy="177800"/>
          </a:xfrm>
          <a:prstGeom prst="rect">
            <a:avLst/>
          </a:prstGeom>
          <a:noFill/>
        </p:spPr>
        <p:txBody>
          <a:bodyPr vertOverflow="overflow" vert="horz" wrap="square" rtlCol="0" anchor="t">
            <a:noAutofit/>
          </a:bodyPr>
          <a:lstStyle/>
          <a:p>
            <a:pPr algn="l"/>
            <a:r>
              <a:rPr lang="en-GB" sz="1400" b="1" dirty="0">
                <a:solidFill>
                  <a:srgbClr val="333333"/>
                </a:solidFill>
              </a:rPr>
              <a:t>Priority:</a:t>
            </a:r>
          </a:p>
        </p:txBody>
      </p:sp>
      <p:sp>
        <p:nvSpPr>
          <p:cNvPr id="20" name="Rectangle: Rounded Corners 19">
            <a:extLst>
              <a:ext uri="{FF2B5EF4-FFF2-40B4-BE49-F238E27FC236}">
                <a16:creationId xmlns:a16="http://schemas.microsoft.com/office/drawing/2014/main" id="{7169A2DC-D624-4A00-B5F4-CA7255BF1AFC}"/>
              </a:ext>
            </a:extLst>
          </p:cNvPr>
          <p:cNvSpPr/>
          <p:nvPr/>
        </p:nvSpPr>
        <p:spPr>
          <a:xfrm>
            <a:off x="4851400" y="5283200"/>
            <a:ext cx="355600" cy="177800"/>
          </a:xfrm>
          <a:prstGeom prst="roundRect">
            <a:avLst/>
          </a:prstGeom>
          <a:solidFill>
            <a:srgbClr val="DD594D"/>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400" b="1">
                <a:solidFill>
                  <a:srgbClr val="FFFFFF"/>
                </a:solidFill>
              </a:rPr>
              <a:t>P1</a:t>
            </a:r>
          </a:p>
        </p:txBody>
      </p:sp>
      <p:sp>
        <p:nvSpPr>
          <p:cNvPr id="21" name="TextBox 20">
            <a:extLst>
              <a:ext uri="{FF2B5EF4-FFF2-40B4-BE49-F238E27FC236}">
                <a16:creationId xmlns:a16="http://schemas.microsoft.com/office/drawing/2014/main" id="{415E86CD-82C9-44BD-8406-869CB3BEAB83}"/>
              </a:ext>
            </a:extLst>
          </p:cNvPr>
          <p:cNvSpPr txBox="1"/>
          <p:nvPr/>
        </p:nvSpPr>
        <p:spPr>
          <a:xfrm>
            <a:off x="5153025" y="5232400"/>
            <a:ext cx="1016000" cy="241300"/>
          </a:xfrm>
          <a:prstGeom prst="rect">
            <a:avLst/>
          </a:prstGeom>
          <a:noFill/>
        </p:spPr>
        <p:txBody>
          <a:bodyPr vertOverflow="overflow" vert="horz" wrap="square" rtlCol="0" anchor="t">
            <a:noAutofit/>
          </a:bodyPr>
          <a:lstStyle/>
          <a:p>
            <a:pPr algn="l"/>
            <a:r>
              <a:rPr lang="en-GB" sz="1400" dirty="0">
                <a:solidFill>
                  <a:srgbClr val="666666"/>
                </a:solidFill>
              </a:rPr>
              <a:t>Immediate</a:t>
            </a:r>
          </a:p>
        </p:txBody>
      </p:sp>
      <p:sp>
        <p:nvSpPr>
          <p:cNvPr id="22" name="Rectangle: Rounded Corners 21">
            <a:extLst>
              <a:ext uri="{FF2B5EF4-FFF2-40B4-BE49-F238E27FC236}">
                <a16:creationId xmlns:a16="http://schemas.microsoft.com/office/drawing/2014/main" id="{33A36953-92E2-4912-A9B4-80EB048C39E0}"/>
              </a:ext>
            </a:extLst>
          </p:cNvPr>
          <p:cNvSpPr/>
          <p:nvPr/>
        </p:nvSpPr>
        <p:spPr>
          <a:xfrm>
            <a:off x="6197600" y="5283200"/>
            <a:ext cx="355600" cy="177800"/>
          </a:xfrm>
          <a:prstGeom prst="roundRect">
            <a:avLst/>
          </a:prstGeom>
          <a:solidFill>
            <a:srgbClr val="FFC000"/>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400" b="1">
                <a:solidFill>
                  <a:srgbClr val="333333"/>
                </a:solidFill>
              </a:rPr>
              <a:t>P2</a:t>
            </a:r>
          </a:p>
        </p:txBody>
      </p:sp>
      <p:sp>
        <p:nvSpPr>
          <p:cNvPr id="23" name="TextBox 22">
            <a:extLst>
              <a:ext uri="{FF2B5EF4-FFF2-40B4-BE49-F238E27FC236}">
                <a16:creationId xmlns:a16="http://schemas.microsoft.com/office/drawing/2014/main" id="{7298E8D6-2FF6-4F2E-A69A-5D6DB0C5C84C}"/>
              </a:ext>
            </a:extLst>
          </p:cNvPr>
          <p:cNvSpPr txBox="1"/>
          <p:nvPr/>
        </p:nvSpPr>
        <p:spPr>
          <a:xfrm>
            <a:off x="6464300" y="5222875"/>
            <a:ext cx="1079500" cy="241300"/>
          </a:xfrm>
          <a:prstGeom prst="rect">
            <a:avLst/>
          </a:prstGeom>
          <a:noFill/>
        </p:spPr>
        <p:txBody>
          <a:bodyPr vertOverflow="overflow" vert="horz" wrap="square" rtlCol="0" anchor="t">
            <a:noAutofit/>
          </a:bodyPr>
          <a:lstStyle/>
          <a:p>
            <a:pPr algn="l"/>
            <a:r>
              <a:rPr lang="en-GB" sz="1400" dirty="0">
                <a:solidFill>
                  <a:srgbClr val="666666"/>
                </a:solidFill>
              </a:rPr>
              <a:t>Next Wave</a:t>
            </a:r>
          </a:p>
        </p:txBody>
      </p:sp>
      <p:sp>
        <p:nvSpPr>
          <p:cNvPr id="24" name="Rectangle: Rounded Corners 23">
            <a:extLst>
              <a:ext uri="{FF2B5EF4-FFF2-40B4-BE49-F238E27FC236}">
                <a16:creationId xmlns:a16="http://schemas.microsoft.com/office/drawing/2014/main" id="{FBB4ECA2-7B96-4DEE-B2FF-633E7BEFBB6C}"/>
              </a:ext>
            </a:extLst>
          </p:cNvPr>
          <p:cNvSpPr/>
          <p:nvPr/>
        </p:nvSpPr>
        <p:spPr>
          <a:xfrm>
            <a:off x="7569200" y="5283200"/>
            <a:ext cx="355600" cy="177800"/>
          </a:xfrm>
          <a:prstGeom prst="roundRect">
            <a:avLst/>
          </a:prstGeom>
          <a:solidFill>
            <a:srgbClr val="92D050"/>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l"/>
            <a:r>
              <a:rPr lang="en-GB" sz="1400" b="1">
                <a:solidFill>
                  <a:srgbClr val="FFFFFF"/>
                </a:solidFill>
              </a:rPr>
              <a:t>P3</a:t>
            </a:r>
          </a:p>
        </p:txBody>
      </p:sp>
      <p:sp>
        <p:nvSpPr>
          <p:cNvPr id="25" name="TextBox 24">
            <a:extLst>
              <a:ext uri="{FF2B5EF4-FFF2-40B4-BE49-F238E27FC236}">
                <a16:creationId xmlns:a16="http://schemas.microsoft.com/office/drawing/2014/main" id="{C1F0F970-CBCB-4D2A-9E1E-03F95CC748EF}"/>
              </a:ext>
            </a:extLst>
          </p:cNvPr>
          <p:cNvSpPr txBox="1"/>
          <p:nvPr/>
        </p:nvSpPr>
        <p:spPr>
          <a:xfrm>
            <a:off x="7839075" y="5211763"/>
            <a:ext cx="952500" cy="203200"/>
          </a:xfrm>
          <a:prstGeom prst="rect">
            <a:avLst/>
          </a:prstGeom>
          <a:noFill/>
        </p:spPr>
        <p:txBody>
          <a:bodyPr vertOverflow="overflow" vert="horz" wrap="square" rtlCol="0" anchor="t">
            <a:noAutofit/>
          </a:bodyPr>
          <a:lstStyle/>
          <a:p>
            <a:pPr algn="l"/>
            <a:r>
              <a:rPr lang="en-GB" sz="1400" dirty="0">
                <a:solidFill>
                  <a:srgbClr val="666666"/>
                </a:solidFill>
              </a:rPr>
              <a:t>Monitor</a:t>
            </a:r>
          </a:p>
        </p:txBody>
      </p:sp>
      <p:sp>
        <p:nvSpPr>
          <p:cNvPr id="26" name="TextBox 25">
            <a:extLst>
              <a:ext uri="{FF2B5EF4-FFF2-40B4-BE49-F238E27FC236}">
                <a16:creationId xmlns:a16="http://schemas.microsoft.com/office/drawing/2014/main" id="{7BCE9B5A-77CD-4AC5-88A7-7C254864C11D}"/>
              </a:ext>
            </a:extLst>
          </p:cNvPr>
          <p:cNvSpPr txBox="1"/>
          <p:nvPr/>
        </p:nvSpPr>
        <p:spPr>
          <a:xfrm>
            <a:off x="279400" y="5540375"/>
            <a:ext cx="11633200" cy="203200"/>
          </a:xfrm>
          <a:prstGeom prst="rect">
            <a:avLst/>
          </a:prstGeom>
          <a:noFill/>
        </p:spPr>
        <p:txBody>
          <a:bodyPr vertOverflow="overflow" vert="horz" wrap="square" rtlCol="0" anchor="t">
            <a:noAutofit/>
          </a:bodyPr>
          <a:lstStyle/>
          <a:p>
            <a:pPr algn="l"/>
            <a:r>
              <a:rPr lang="en-GB" sz="1400" i="1" dirty="0">
                <a:solidFill>
                  <a:srgbClr val="666666"/>
                </a:solidFill>
              </a:rPr>
              <a:t>Priority scoring: Count of Low/Medium ratings across all capabilities. P1 = highest concentration of gaps | P2 = moderate gaps | P3 = largely mature</a:t>
            </a:r>
          </a:p>
        </p:txBody>
      </p:sp>
      <p:sp>
        <p:nvSpPr>
          <p:cNvPr id="27" name="TextBox 26">
            <a:extLst>
              <a:ext uri="{FF2B5EF4-FFF2-40B4-BE49-F238E27FC236}">
                <a16:creationId xmlns:a16="http://schemas.microsoft.com/office/drawing/2014/main" id="{9CD1B40D-F3DA-4FAF-91A5-2EB4D3E75EFE}"/>
              </a:ext>
            </a:extLst>
          </p:cNvPr>
          <p:cNvSpPr txBox="1"/>
          <p:nvPr/>
        </p:nvSpPr>
        <p:spPr>
          <a:xfrm>
            <a:off x="279400" y="5778500"/>
            <a:ext cx="11633200" cy="762000"/>
          </a:xfrm>
          <a:prstGeom prst="rect">
            <a:avLst/>
          </a:prstGeom>
          <a:noFill/>
        </p:spPr>
        <p:txBody>
          <a:bodyPr vertOverflow="overflow" vert="horz" wrap="square" rtlCol="0" anchor="t">
            <a:noAutofit/>
          </a:bodyPr>
          <a:lstStyle/>
          <a:p>
            <a:pPr marL="0" indent="0">
              <a:spcAft>
                <a:spcPts val="100"/>
              </a:spcAft>
              <a:buNone/>
            </a:pPr>
            <a:r>
              <a:rPr lang="en-GB" sz="1400" b="1" dirty="0">
                <a:solidFill>
                  <a:srgbClr val="FF6F00"/>
                </a:solidFill>
              </a:rPr>
              <a:t>Executive Ask:</a:t>
            </a:r>
            <a:r>
              <a:rPr lang="en-GB" sz="1400" dirty="0">
                <a:solidFill>
                  <a:srgbClr val="333333"/>
                </a:solidFill>
              </a:rPr>
              <a:t> Validate the process stream priorities. Agree which streams are P1 (invest now) vs. P2/P3. For each capability, confirm the future target: </a:t>
            </a:r>
            <a:r>
              <a:rPr lang="en-GB" sz="1400" b="1" dirty="0">
                <a:solidFill>
                  <a:srgbClr val="1E2761"/>
                </a:solidFill>
              </a:rPr>
              <a:t>Optimised</a:t>
            </a:r>
            <a:r>
              <a:rPr lang="en-GB" sz="1400" dirty="0">
                <a:solidFill>
                  <a:srgbClr val="333333"/>
                </a:solidFill>
              </a:rPr>
              <a:t> or </a:t>
            </a:r>
            <a:r>
              <a:rPr lang="en-GB" sz="1400" b="1" dirty="0">
                <a:solidFill>
                  <a:srgbClr val="5B7BA5"/>
                </a:solidFill>
              </a:rPr>
              <a:t>Good Enough</a:t>
            </a:r>
            <a:r>
              <a:rPr lang="en-GB" sz="1400" dirty="0">
                <a:solidFill>
                  <a:srgbClr val="333333"/>
                </a:solidFill>
              </a:rPr>
              <a:t>.</a:t>
            </a:r>
          </a:p>
          <a:p>
            <a:pPr marL="0" indent="0">
              <a:buNone/>
            </a:pPr>
            <a:r>
              <a:rPr lang="en-GB" sz="1400" i="1" dirty="0">
                <a:solidFill>
                  <a:srgbClr val="999999"/>
                </a:solidFill>
              </a:rPr>
              <a:t>Illustrative example — actual ratings populated during Phase 1 Vision &amp; Strategy Workshop</a:t>
            </a:r>
          </a:p>
        </p:txBody>
      </p:sp>
      <p:sp>
        <p:nvSpPr>
          <p:cNvPr id="5" name="TextBox 4">
            <a:extLst>
              <a:ext uri="{FF2B5EF4-FFF2-40B4-BE49-F238E27FC236}">
                <a16:creationId xmlns:a16="http://schemas.microsoft.com/office/drawing/2014/main" id="{B151AA9E-489C-4A50-8B88-DD42FF8DF981}"/>
              </a:ext>
            </a:extLst>
          </p:cNvPr>
          <p:cNvSpPr txBox="1"/>
          <p:nvPr/>
        </p:nvSpPr>
        <p:spPr>
          <a:xfrm>
            <a:off x="635000" y="6502400"/>
            <a:ext cx="6350000" cy="254000"/>
          </a:xfrm>
          <a:prstGeom prst="rect">
            <a:avLst/>
          </a:prstGeom>
          <a:noFill/>
        </p:spPr>
        <p:txBody>
          <a:bodyPr vertOverflow="overflow" vert="horz" wrap="square" rtlCol="0" anchor="t">
            <a:noAutofit/>
          </a:bodyPr>
          <a:lstStyle/>
          <a:p>
            <a:pPr algn="l"/>
            <a:r>
              <a:rPr lang="en-GB" sz="900">
                <a:solidFill>
                  <a:srgbClr val="7F8C8D"/>
                </a:solidFill>
                <a:latin typeface="Calibri"/>
                <a:ea typeface="Calibri"/>
                <a:cs typeface="Calibri"/>
              </a:rPr>
              <a:t>Programme Lifecycle · Pre-Programme · Phase 1</a:t>
            </a:r>
          </a:p>
        </p:txBody>
      </p:sp>
      <p:sp>
        <p:nvSpPr>
          <p:cNvPr id="11" name="Rectangle 10">
            <a:extLst>
              <a:ext uri="{FF2B5EF4-FFF2-40B4-BE49-F238E27FC236}">
                <a16:creationId xmlns:a16="http://schemas.microsoft.com/office/drawing/2014/main" id="{414C5083-CF09-4974-8C8C-8B61FCF4EA53}"/>
              </a:ext>
            </a:extLst>
          </p:cNvPr>
          <p:cNvSpPr/>
          <p:nvPr/>
        </p:nvSpPr>
        <p:spPr>
          <a:xfrm>
            <a:off x="0" y="6756400"/>
            <a:ext cx="12192000" cy="101600"/>
          </a:xfrm>
          <a:prstGeom prst="rect">
            <a:avLst/>
          </a:prstGeom>
          <a:solidFill>
            <a:srgbClr val="3A87C6"/>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GB"/>
          </a:p>
        </p:txBody>
      </p:sp>
    </p:spTree>
    <p:extLst>
      <p:ext uri="{BB962C8B-B14F-4D97-AF65-F5344CB8AC3E}">
        <p14:creationId xmlns:p14="http://schemas.microsoft.com/office/powerpoint/2010/main" val="22582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 name="Title"/>
          <p:cNvSpPr txBox="1"/>
          <p:nvPr/>
        </p:nvSpPr>
        <p:spPr>
          <a:xfrm>
            <a:off x="635000" y="254000"/>
            <a:ext cx="10922000" cy="571500"/>
          </a:xfrm>
          <a:prstGeom prst="rect">
            <a:avLst/>
          </a:prstGeom>
          <a:noFill/>
          <a:ln>
            <a:noFill/>
          </a:ln>
        </p:spPr>
        <p:txBody>
          <a:bodyPr wrap="square" lIns="0" tIns="0" rIns="0" bIns="0" anchor="b"/>
          <a:lstStyle/>
          <a:p>
            <a:pPr>
              <a:buNone/>
            </a:pPr>
            <a:r>
              <a:rPr lang="en-GB" sz="2800" b="1" dirty="0">
                <a:solidFill>
                  <a:srgbClr val="1B2A4A"/>
                </a:solidFill>
                <a:latin typeface="Calibri"/>
              </a:rPr>
              <a:t>Phase 2: Value Definition &amp; Case for Change</a:t>
            </a:r>
          </a:p>
        </p:txBody>
      </p:sp>
      <p:sp>
        <p:nvSpPr>
          <p:cNvPr id="101" name="AccentLine"/>
          <p:cNvSpPr/>
          <p:nvPr/>
        </p:nvSpPr>
        <p:spPr>
          <a:xfrm>
            <a:off x="635000" y="863600"/>
            <a:ext cx="7620000" cy="25000"/>
          </a:xfrm>
          <a:prstGeom prst="rect">
            <a:avLst/>
          </a:prstGeom>
          <a:solidFill>
            <a:srgbClr val="3A87C6"/>
          </a:solidFill>
          <a:ln>
            <a:noFill/>
          </a:ln>
        </p:spPr>
        <p:txBody>
          <a:bodyPr/>
          <a:lstStyle/>
          <a:p>
            <a:endParaRPr lang="en-GB"/>
          </a:p>
        </p:txBody>
      </p:sp>
      <p:sp>
        <p:nvSpPr>
          <p:cNvPr id="102" name="LeftContent"/>
          <p:cNvSpPr txBox="1"/>
          <p:nvPr/>
        </p:nvSpPr>
        <p:spPr>
          <a:xfrm>
            <a:off x="635000" y="1041400"/>
            <a:ext cx="7239000" cy="5334000"/>
          </a:xfrm>
          <a:prstGeom prst="rect">
            <a:avLst/>
          </a:prstGeom>
          <a:noFill/>
          <a:ln>
            <a:noFill/>
          </a:ln>
        </p:spPr>
        <p:txBody>
          <a:bodyPr wrap="square" lIns="0" tIns="0" rIns="0" bIns="0" anchor="t"/>
          <a:lstStyle/>
          <a:p>
            <a:pPr marL="0" indent="0">
              <a:spcAft>
                <a:spcPts val="300"/>
              </a:spcAft>
              <a:buNone/>
            </a:pPr>
            <a:r>
              <a:rPr lang="en-GB" sz="1600" b="1" dirty="0">
                <a:solidFill>
                  <a:srgbClr val="2E86C1"/>
                </a:solidFill>
                <a:latin typeface="Calibri"/>
              </a:rPr>
              <a:t>Key Objectives</a:t>
            </a:r>
          </a:p>
          <a:p>
            <a:pPr marL="285750" indent="-228600">
              <a:lnSpc>
                <a:spcPct val="115000"/>
              </a:lnSpc>
              <a:spcAft>
                <a:spcPts val="200"/>
              </a:spcAft>
              <a:buFont typeface="Arial"/>
              <a:buChar char="•"/>
            </a:pPr>
            <a:r>
              <a:rPr lang="en-GB" sz="1400" dirty="0">
                <a:solidFill>
                  <a:srgbClr val="2C3E50"/>
                </a:solidFill>
                <a:latin typeface="Calibri"/>
              </a:rPr>
              <a:t>Link ERP scope to measurable business value</a:t>
            </a:r>
          </a:p>
          <a:p>
            <a:pPr marL="285750" indent="-228600">
              <a:lnSpc>
                <a:spcPct val="115000"/>
              </a:lnSpc>
              <a:spcAft>
                <a:spcPts val="200"/>
              </a:spcAft>
              <a:buFont typeface="Arial"/>
              <a:buChar char="•"/>
            </a:pPr>
            <a:r>
              <a:rPr lang="en-GB" sz="1400" dirty="0">
                <a:solidFill>
                  <a:srgbClr val="2C3E50"/>
                </a:solidFill>
                <a:latin typeface="Calibri"/>
              </a:rPr>
              <a:t>Define benefits by function (Finance, Operations, Sales, HR)</a:t>
            </a:r>
          </a:p>
          <a:p>
            <a:pPr marL="285750" indent="-228600">
              <a:lnSpc>
                <a:spcPct val="115000"/>
              </a:lnSpc>
              <a:spcAft>
                <a:spcPts val="300"/>
              </a:spcAft>
              <a:buFont typeface="Arial"/>
              <a:buChar char="•"/>
            </a:pPr>
            <a:r>
              <a:rPr lang="en-GB" sz="1400" dirty="0">
                <a:solidFill>
                  <a:srgbClr val="2C3E50"/>
                </a:solidFill>
                <a:latin typeface="Calibri"/>
              </a:rPr>
              <a:t>Group benefits into ROI drivers: Efficiency, Compliance, Growth</a:t>
            </a:r>
          </a:p>
          <a:p>
            <a:pPr marL="0" indent="0">
              <a:spcBef>
                <a:spcPts val="200"/>
              </a:spcBef>
              <a:spcAft>
                <a:spcPts val="400"/>
              </a:spcAft>
              <a:buNone/>
            </a:pPr>
            <a:r>
              <a:rPr lang="en-GB" sz="1400" b="1" i="1" dirty="0">
                <a:solidFill>
                  <a:srgbClr val="2C3E50"/>
                </a:solidFill>
                <a:latin typeface="Calibri"/>
              </a:rPr>
              <a:t>Executive Ask: </a:t>
            </a:r>
            <a:r>
              <a:rPr lang="en-GB" sz="1400" i="1" dirty="0">
                <a:solidFill>
                  <a:srgbClr val="2C3E50"/>
                </a:solidFill>
                <a:latin typeface="Calibri"/>
              </a:rPr>
              <a:t>Each functional lead to identify their top 3 benefits with measurable KPIs before the workshop.</a:t>
            </a:r>
          </a:p>
          <a:p>
            <a:pPr marL="0" indent="0">
              <a:spcAft>
                <a:spcPts val="300"/>
              </a:spcAft>
              <a:buNone/>
            </a:pPr>
            <a:r>
              <a:rPr lang="en-GB" sz="1600" b="1" dirty="0">
                <a:solidFill>
                  <a:srgbClr val="2E86C1"/>
                </a:solidFill>
                <a:latin typeface="Calibri"/>
              </a:rPr>
              <a:t>Outputs</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Benefits Map</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Case for Change Summary</a:t>
            </a:r>
          </a:p>
          <a:p>
            <a:pPr marL="285750" indent="-228600">
              <a:lnSpc>
                <a:spcPct val="115000"/>
              </a:lnSpc>
              <a:spcAft>
                <a:spcPts val="300"/>
              </a:spcAft>
              <a:buClr>
                <a:srgbClr val="92D050"/>
              </a:buClr>
              <a:buFont typeface="Wingdings"/>
              <a:buChar char="ü"/>
            </a:pPr>
            <a:r>
              <a:rPr lang="en-GB" sz="1400" dirty="0">
                <a:solidFill>
                  <a:srgbClr val="2C3E50"/>
                </a:solidFill>
                <a:latin typeface="Calibri"/>
              </a:rPr>
              <a:t>ROI Driver Matrix</a:t>
            </a:r>
          </a:p>
          <a:p>
            <a:pPr marL="0" indent="0">
              <a:spcBef>
                <a:spcPts val="0"/>
              </a:spcBef>
              <a:buNone/>
            </a:pPr>
            <a:r>
              <a:rPr lang="en-GB" sz="1100" i="1" dirty="0">
                <a:solidFill>
                  <a:srgbClr val="7F8C8D"/>
                </a:solidFill>
                <a:latin typeface="Calibri"/>
              </a:rPr>
              <a:t>See Appendix for workshop agenda, pre-work requirements, and output examples</a:t>
            </a:r>
          </a:p>
        </p:txBody>
      </p:sp>
      <p:sp>
        <p:nvSpPr>
          <p:cNvPr id="103" name="NavySeparator"/>
          <p:cNvSpPr/>
          <p:nvPr/>
        </p:nvSpPr>
        <p:spPr>
          <a:xfrm>
            <a:off x="8128000" y="1041400"/>
            <a:ext cx="12700" cy="5334000"/>
          </a:xfrm>
          <a:prstGeom prst="rect">
            <a:avLst/>
          </a:prstGeom>
          <a:solidFill>
            <a:srgbClr val="1B2A4A"/>
          </a:solidFill>
          <a:ln>
            <a:noFill/>
          </a:ln>
        </p:spPr>
        <p:txBody>
          <a:bodyPr/>
          <a:lstStyle/>
          <a:p>
            <a:endParaRPr lang="en-GB"/>
          </a:p>
        </p:txBody>
      </p:sp>
      <p:sp>
        <p:nvSpPr>
          <p:cNvPr id="104" name="CalloutPanel"/>
          <p:cNvSpPr/>
          <p:nvPr/>
        </p:nvSpPr>
        <p:spPr>
          <a:xfrm>
            <a:off x="8318500" y="1041400"/>
            <a:ext cx="3365500" cy="5334000"/>
          </a:xfrm>
          <a:prstGeom prst="rect">
            <a:avLst/>
          </a:prstGeom>
          <a:solidFill>
            <a:srgbClr val="FAF3E8"/>
          </a:solidFill>
          <a:ln>
            <a:noFill/>
          </a:ln>
        </p:spPr>
        <p:txBody>
          <a:bodyPr wrap="square" lIns="127000" tIns="190500" rIns="127000" bIns="127000" anchor="ctr"/>
          <a:lstStyle/>
          <a:p>
            <a:pPr algn="l">
              <a:buNone/>
            </a:pPr>
            <a:r>
              <a:rPr lang="en-GB" sz="1400" i="1" dirty="0">
                <a:solidFill>
                  <a:srgbClr val="1B2A4A"/>
                </a:solidFill>
                <a:latin typeface="Calibri"/>
              </a:rPr>
              <a:t>Phase 2 builds the value story from real baselines. If we cannot measure it, it does not stay in scope.</a:t>
            </a:r>
          </a:p>
        </p:txBody>
      </p:sp>
      <p:sp>
        <p:nvSpPr>
          <p:cNvPr id="105" name="Footer"/>
          <p:cNvSpPr txBox="1"/>
          <p:nvPr/>
        </p:nvSpPr>
        <p:spPr>
          <a:xfrm>
            <a:off x="635000" y="6502400"/>
            <a:ext cx="6350000" cy="254000"/>
          </a:xfrm>
          <a:prstGeom prst="rect">
            <a:avLst/>
          </a:prstGeom>
          <a:noFill/>
          <a:ln>
            <a:noFill/>
          </a:ln>
        </p:spPr>
        <p:txBody>
          <a:bodyPr wrap="square" lIns="0" tIns="0" rIns="0" bIns="0" anchor="b"/>
          <a:lstStyle/>
          <a:p>
            <a:pPr>
              <a:buNone/>
            </a:pPr>
            <a:r>
              <a:rPr lang="en-GB" sz="900" dirty="0">
                <a:solidFill>
                  <a:srgbClr val="7F8C8D"/>
                </a:solidFill>
                <a:latin typeface="Calibri"/>
              </a:rPr>
              <a:t>Programme Lifecycle · Pre-Programme · Phase 2</a:t>
            </a:r>
          </a:p>
        </p:txBody>
      </p:sp>
      <p:sp>
        <p:nvSpPr>
          <p:cNvPr id="106" name="BottomBar"/>
          <p:cNvSpPr/>
          <p:nvPr/>
        </p:nvSpPr>
        <p:spPr>
          <a:xfrm>
            <a:off x="0" y="6756400"/>
            <a:ext cx="12192000" cy="101600"/>
          </a:xfrm>
          <a:prstGeom prst="rect">
            <a:avLst/>
          </a:prstGeom>
          <a:solidFill>
            <a:srgbClr val="3A87C6"/>
          </a:solidFill>
          <a:ln>
            <a:noFill/>
          </a:ln>
        </p:spPr>
        <p:txBody>
          <a:bodyPr/>
          <a:lstStyle/>
          <a:p>
            <a:endParaRPr lang="en-GB"/>
          </a:p>
        </p:txBody>
      </p:sp>
    </p:spTree>
    <p:extLst>
      <p:ext uri="{BB962C8B-B14F-4D97-AF65-F5344CB8AC3E}">
        <p14:creationId xmlns:p14="http://schemas.microsoft.com/office/powerpoint/2010/main" val="264157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 name="Title"/>
          <p:cNvSpPr txBox="1"/>
          <p:nvPr/>
        </p:nvSpPr>
        <p:spPr>
          <a:xfrm>
            <a:off x="635000" y="254000"/>
            <a:ext cx="10922000" cy="571500"/>
          </a:xfrm>
          <a:prstGeom prst="rect">
            <a:avLst/>
          </a:prstGeom>
          <a:noFill/>
          <a:ln>
            <a:noFill/>
          </a:ln>
        </p:spPr>
        <p:txBody>
          <a:bodyPr wrap="square" lIns="0" tIns="0" rIns="0" bIns="0" anchor="b"/>
          <a:lstStyle/>
          <a:p>
            <a:pPr>
              <a:buNone/>
            </a:pPr>
            <a:r>
              <a:rPr lang="en-GB" sz="2800" b="1" dirty="0">
                <a:solidFill>
                  <a:srgbClr val="1B2A4A"/>
                </a:solidFill>
                <a:latin typeface="Calibri"/>
              </a:rPr>
              <a:t>Phase 3: Design Governance &amp; Sponsorship</a:t>
            </a:r>
          </a:p>
        </p:txBody>
      </p:sp>
      <p:sp>
        <p:nvSpPr>
          <p:cNvPr id="101" name="AccentLine"/>
          <p:cNvSpPr/>
          <p:nvPr/>
        </p:nvSpPr>
        <p:spPr>
          <a:xfrm>
            <a:off x="635000" y="863600"/>
            <a:ext cx="7620000" cy="25000"/>
          </a:xfrm>
          <a:prstGeom prst="rect">
            <a:avLst/>
          </a:prstGeom>
          <a:solidFill>
            <a:srgbClr val="3A87C6"/>
          </a:solidFill>
          <a:ln>
            <a:noFill/>
          </a:ln>
        </p:spPr>
        <p:txBody>
          <a:bodyPr/>
          <a:lstStyle/>
          <a:p>
            <a:endParaRPr lang="en-GB"/>
          </a:p>
        </p:txBody>
      </p:sp>
      <p:sp>
        <p:nvSpPr>
          <p:cNvPr id="102" name="LeftContent"/>
          <p:cNvSpPr txBox="1"/>
          <p:nvPr/>
        </p:nvSpPr>
        <p:spPr>
          <a:xfrm>
            <a:off x="635000" y="1041400"/>
            <a:ext cx="7239000" cy="5334000"/>
          </a:xfrm>
          <a:prstGeom prst="rect">
            <a:avLst/>
          </a:prstGeom>
          <a:noFill/>
          <a:ln>
            <a:noFill/>
          </a:ln>
        </p:spPr>
        <p:txBody>
          <a:bodyPr wrap="square" lIns="0" tIns="0" rIns="0" bIns="0" anchor="t"/>
          <a:lstStyle/>
          <a:p>
            <a:pPr marL="0" indent="0">
              <a:spcAft>
                <a:spcPts val="300"/>
              </a:spcAft>
              <a:buNone/>
            </a:pPr>
            <a:r>
              <a:rPr lang="en-GB" sz="1600" b="1" dirty="0">
                <a:solidFill>
                  <a:srgbClr val="2E86C1"/>
                </a:solidFill>
                <a:latin typeface="Calibri"/>
              </a:rPr>
              <a:t>Key Objectives</a:t>
            </a:r>
          </a:p>
          <a:p>
            <a:pPr marL="285750" indent="-228600">
              <a:lnSpc>
                <a:spcPct val="115000"/>
              </a:lnSpc>
              <a:spcAft>
                <a:spcPts val="200"/>
              </a:spcAft>
              <a:buFont typeface="Arial"/>
              <a:buChar char="•"/>
            </a:pPr>
            <a:r>
              <a:rPr lang="en-GB" sz="1400" dirty="0">
                <a:solidFill>
                  <a:srgbClr val="2C3E50"/>
                </a:solidFill>
                <a:latin typeface="Calibri"/>
              </a:rPr>
              <a:t>Establish Steering Committee and Design Authority</a:t>
            </a:r>
          </a:p>
          <a:p>
            <a:pPr marL="285750" indent="-228600">
              <a:lnSpc>
                <a:spcPct val="115000"/>
              </a:lnSpc>
              <a:spcAft>
                <a:spcPts val="200"/>
              </a:spcAft>
              <a:buFont typeface="Arial"/>
              <a:buChar char="•"/>
            </a:pPr>
            <a:r>
              <a:rPr lang="en-GB" sz="1400" dirty="0">
                <a:solidFill>
                  <a:srgbClr val="2C3E50"/>
                </a:solidFill>
                <a:latin typeface="Calibri"/>
              </a:rPr>
              <a:t>Assign Benefit Owners and Process Owners</a:t>
            </a:r>
          </a:p>
          <a:p>
            <a:pPr marL="285750" indent="-228600">
              <a:lnSpc>
                <a:spcPct val="115000"/>
              </a:lnSpc>
              <a:spcAft>
                <a:spcPts val="300"/>
              </a:spcAft>
              <a:buFont typeface="Arial"/>
              <a:buChar char="•"/>
            </a:pPr>
            <a:r>
              <a:rPr lang="en-GB" sz="1400" dirty="0">
                <a:solidFill>
                  <a:srgbClr val="2C3E50"/>
                </a:solidFill>
                <a:latin typeface="Calibri"/>
              </a:rPr>
              <a:t>Define clear decision rights (RACI)</a:t>
            </a:r>
          </a:p>
          <a:p>
            <a:pPr marL="0" indent="0">
              <a:spcBef>
                <a:spcPts val="200"/>
              </a:spcBef>
              <a:spcAft>
                <a:spcPts val="400"/>
              </a:spcAft>
              <a:buNone/>
            </a:pPr>
            <a:r>
              <a:rPr lang="en-GB" sz="1400" b="1" i="1" dirty="0">
                <a:solidFill>
                  <a:srgbClr val="2C3E50"/>
                </a:solidFill>
                <a:latin typeface="Calibri"/>
              </a:rPr>
              <a:t>Executive Ask: </a:t>
            </a:r>
            <a:r>
              <a:rPr lang="en-GB" sz="1400" i="1" dirty="0">
                <a:solidFill>
                  <a:srgbClr val="2C3E50"/>
                </a:solidFill>
                <a:latin typeface="Calibri"/>
              </a:rPr>
              <a:t>Nominate your Benefit Owners and confirm who has decision authority for scope trade-offs.</a:t>
            </a:r>
          </a:p>
          <a:p>
            <a:pPr marL="0" indent="0">
              <a:spcAft>
                <a:spcPts val="300"/>
              </a:spcAft>
              <a:buNone/>
            </a:pPr>
            <a:r>
              <a:rPr lang="en-GB" sz="1600" b="1" dirty="0">
                <a:solidFill>
                  <a:srgbClr val="2E86C1"/>
                </a:solidFill>
                <a:latin typeface="Calibri"/>
              </a:rPr>
              <a:t>Outputs</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Governance Charter</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RACI Matrix</a:t>
            </a:r>
          </a:p>
          <a:p>
            <a:pPr marL="285750" indent="-228600">
              <a:lnSpc>
                <a:spcPct val="115000"/>
              </a:lnSpc>
              <a:spcAft>
                <a:spcPts val="200"/>
              </a:spcAft>
              <a:buClr>
                <a:srgbClr val="92D050"/>
              </a:buClr>
              <a:buFont typeface="Wingdings"/>
              <a:buChar char="ü"/>
            </a:pPr>
            <a:r>
              <a:rPr lang="en-GB" sz="1400" dirty="0">
                <a:solidFill>
                  <a:srgbClr val="2C3E50"/>
                </a:solidFill>
                <a:latin typeface="Calibri"/>
              </a:rPr>
              <a:t>Decision Rights Framework</a:t>
            </a:r>
          </a:p>
          <a:p>
            <a:pPr marL="285750" indent="-228600">
              <a:lnSpc>
                <a:spcPct val="115000"/>
              </a:lnSpc>
              <a:spcAft>
                <a:spcPts val="300"/>
              </a:spcAft>
              <a:buClr>
                <a:srgbClr val="92D050"/>
              </a:buClr>
              <a:buFont typeface="Wingdings"/>
              <a:buChar char="ü"/>
            </a:pPr>
            <a:r>
              <a:rPr lang="en-GB" sz="1400" dirty="0">
                <a:solidFill>
                  <a:srgbClr val="2C3E50"/>
                </a:solidFill>
                <a:latin typeface="Calibri"/>
              </a:rPr>
              <a:t>Benefit Owner Register</a:t>
            </a:r>
          </a:p>
          <a:p>
            <a:pPr marL="0" indent="0">
              <a:spcBef>
                <a:spcPts val="0"/>
              </a:spcBef>
              <a:buNone/>
            </a:pPr>
            <a:r>
              <a:rPr lang="en-GB" sz="1100" i="1" dirty="0">
                <a:solidFill>
                  <a:srgbClr val="7F8C8D"/>
                </a:solidFill>
                <a:latin typeface="Calibri"/>
              </a:rPr>
              <a:t>See Appendix for workshop agenda, pre-work requirements, and output examples</a:t>
            </a:r>
          </a:p>
        </p:txBody>
      </p:sp>
      <p:sp>
        <p:nvSpPr>
          <p:cNvPr id="103" name="NavySeparator"/>
          <p:cNvSpPr/>
          <p:nvPr/>
        </p:nvSpPr>
        <p:spPr>
          <a:xfrm>
            <a:off x="8128000" y="1041400"/>
            <a:ext cx="12700" cy="5334000"/>
          </a:xfrm>
          <a:prstGeom prst="rect">
            <a:avLst/>
          </a:prstGeom>
          <a:solidFill>
            <a:srgbClr val="1B2A4A"/>
          </a:solidFill>
          <a:ln>
            <a:noFill/>
          </a:ln>
        </p:spPr>
        <p:txBody>
          <a:bodyPr/>
          <a:lstStyle/>
          <a:p>
            <a:endParaRPr lang="en-GB"/>
          </a:p>
        </p:txBody>
      </p:sp>
      <p:sp>
        <p:nvSpPr>
          <p:cNvPr id="104" name="CalloutPanel"/>
          <p:cNvSpPr/>
          <p:nvPr/>
        </p:nvSpPr>
        <p:spPr>
          <a:xfrm>
            <a:off x="8318500" y="1041400"/>
            <a:ext cx="3365500" cy="5334000"/>
          </a:xfrm>
          <a:prstGeom prst="rect">
            <a:avLst/>
          </a:prstGeom>
          <a:solidFill>
            <a:srgbClr val="FAF3E8"/>
          </a:solidFill>
          <a:ln>
            <a:noFill/>
          </a:ln>
        </p:spPr>
        <p:txBody>
          <a:bodyPr wrap="square" lIns="127000" tIns="190500" rIns="127000" bIns="127000" anchor="ctr"/>
          <a:lstStyle/>
          <a:p>
            <a:pPr algn="l">
              <a:buNone/>
            </a:pPr>
            <a:r>
              <a:rPr lang="en-GB" sz="1400" i="1" dirty="0">
                <a:solidFill>
                  <a:srgbClr val="1B2A4A"/>
                </a:solidFill>
                <a:latin typeface="Calibri"/>
              </a:rPr>
              <a:t>Governance protects the value agreed in Phases 1 and 2. Decisions are made once, at the right level, and they stick.</a:t>
            </a:r>
          </a:p>
        </p:txBody>
      </p:sp>
      <p:sp>
        <p:nvSpPr>
          <p:cNvPr id="105" name="Footer"/>
          <p:cNvSpPr txBox="1"/>
          <p:nvPr/>
        </p:nvSpPr>
        <p:spPr>
          <a:xfrm>
            <a:off x="635000" y="6502400"/>
            <a:ext cx="6350000" cy="254000"/>
          </a:xfrm>
          <a:prstGeom prst="rect">
            <a:avLst/>
          </a:prstGeom>
          <a:noFill/>
          <a:ln>
            <a:noFill/>
          </a:ln>
        </p:spPr>
        <p:txBody>
          <a:bodyPr wrap="square" lIns="0" tIns="0" rIns="0" bIns="0" anchor="b"/>
          <a:lstStyle/>
          <a:p>
            <a:pPr>
              <a:buNone/>
            </a:pPr>
            <a:r>
              <a:rPr lang="en-GB" sz="900" dirty="0">
                <a:solidFill>
                  <a:srgbClr val="7F8C8D"/>
                </a:solidFill>
                <a:latin typeface="Calibri"/>
              </a:rPr>
              <a:t>Programme Lifecycle · Pre-Programme · Phase 3</a:t>
            </a:r>
          </a:p>
        </p:txBody>
      </p:sp>
      <p:sp>
        <p:nvSpPr>
          <p:cNvPr id="106" name="BottomBar"/>
          <p:cNvSpPr/>
          <p:nvPr/>
        </p:nvSpPr>
        <p:spPr>
          <a:xfrm>
            <a:off x="0" y="6756400"/>
            <a:ext cx="12192000" cy="101600"/>
          </a:xfrm>
          <a:prstGeom prst="rect">
            <a:avLst/>
          </a:prstGeom>
          <a:solidFill>
            <a:srgbClr val="3A87C6"/>
          </a:solidFill>
          <a:ln>
            <a:noFill/>
          </a:ln>
        </p:spPr>
        <p:txBody>
          <a:bodyPr/>
          <a:lstStyle/>
          <a:p>
            <a:endParaRPr lang="en-GB"/>
          </a:p>
        </p:txBody>
      </p:sp>
    </p:spTree>
    <p:extLst>
      <p:ext uri="{BB962C8B-B14F-4D97-AF65-F5344CB8AC3E}">
        <p14:creationId xmlns:p14="http://schemas.microsoft.com/office/powerpoint/2010/main" val="2183949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5D3F705-71B0-498E-9E78-E98FC317888A}">
  <we:reference id="wa200010001" version="1.0.0.0" store="en-US" storeType="OMEX"/>
  <we:alternateReferences>
    <we:reference id="WA200010001" version="1.0.0.0" store="" storeType="OMEX"/>
  </we:alternateReferences>
  <we:properties>
    <we:property name="Office.AutoShowTaskpaneWithDocument" value="true"/>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22566</TotalTime>
  <Words>29047</Words>
  <Application>Microsoft Office PowerPoint</Application>
  <PresentationFormat>Widescreen</PresentationFormat>
  <Paragraphs>1513</Paragraphs>
  <Slides>42</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Aptos</vt:lpstr>
      <vt:lpstr>Aptos Display</vt:lpstr>
      <vt:lpstr>Arial</vt:lpstr>
      <vt:lpstr>Calibri</vt:lpstr>
      <vt:lpstr>Wingdings</vt:lpstr>
      <vt:lpstr>Office Theme</vt:lpstr>
      <vt:lpstr>1_Office Theme</vt:lpstr>
      <vt:lpstr>Strategic Alignment for ERP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Roles &amp;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Peel</dc:creator>
  <cp:lastModifiedBy>Andrew Peel</cp:lastModifiedBy>
  <cp:revision>46</cp:revision>
  <dcterms:created xsi:type="dcterms:W3CDTF">2026-01-15T14:11:18Z</dcterms:created>
  <dcterms:modified xsi:type="dcterms:W3CDTF">2026-03-13T16:01:22Z</dcterms:modified>
</cp:coreProperties>
</file>