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1" Type="http://schemas.microsoft.com/office/2011/relationships/webextensiontaskpanes" Target="ppt/webextensions/taskpanes.xml"/><Relationship Id="rId2" Type="http://schemas.openxmlformats.org/officeDocument/2006/relationships/officeDocument" Target="ppt/presentation.xml"/><Relationship Id="rId3" Type="http://schemas.openxmlformats.org/package/2006/relationships/metadata/thumbnail" Target="docProps/thumbnail.jpeg"/><Relationship Id="rId4" Type="http://schemas.openxmlformats.org/package/2006/relationships/metadata/core-properties" Target="docProps/core.xml"/><Relationship Id="rId5"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408" r:id="rId2"/>
    <p:sldId id="409" r:id="rId3"/>
    <p:sldId id="388" r:id="rId4"/>
    <p:sldId id="389" r:id="rId5"/>
    <p:sldId id="403" r:id="rId6"/>
    <p:sldId id="404" r:id="rId7"/>
    <p:sldId id="405" r:id="rId8"/>
    <p:sldId id="414" r:id="rId9"/>
    <p:sldId id="416" r:id="rId10"/>
    <p:sldId id="342" r:id="rId11"/>
    <p:sldId id="390" r:id="rId12"/>
    <p:sldId id="402" r:id="rId13"/>
    <p:sldId id="345" r:id="rId14"/>
    <p:sldId id="392" r:id="rId15"/>
    <p:sldId id="347" r:id="rId16"/>
    <p:sldId id="393" r:id="rId17"/>
    <p:sldId id="349" r:id="rId18"/>
    <p:sldId id="350" r:id="rId19"/>
    <p:sldId id="394" r:id="rId20"/>
    <p:sldId id="352" r:id="rId21"/>
    <p:sldId id="353" r:id="rId22"/>
    <p:sldId id="395" r:id="rId23"/>
    <p:sldId id="396" r:id="rId24"/>
    <p:sldId id="417" r:id="rId25"/>
    <p:sldId id="418" r:id="rId26"/>
    <p:sldId id="35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7" autoAdjust="0"/>
    <p:restoredTop sz="57463" autoAdjust="0"/>
  </p:normalViewPr>
  <p:slideViewPr>
    <p:cSldViewPr snapToGrid="0">
      <p:cViewPr varScale="1">
        <p:scale>
          <a:sx n="38" d="100"/>
          <a:sy n="38" d="100"/>
        </p:scale>
        <p:origin x="252"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DD0F9C-3570-4B57-93F8-A74D4D7DB091}" type="datetimeFigureOut">
              <a:rPr lang="en-GB" smtClean="0"/>
              <a:t>25/03/2026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0206B4-28C7-4BFA-BE9B-F4B68C089731}" type="slidenum">
              <a:rPr lang="en-GB" smtClean="0"/>
              <a:t>‹#›</a:t>
            </a:fld>
            <a:endParaRPr lang="en-GB"/>
          </a:p>
        </p:txBody>
      </p:sp>
    </p:spTree>
    <p:extLst>
      <p:ext uri="{BB962C8B-B14F-4D97-AF65-F5344CB8AC3E}">
        <p14:creationId xmlns:p14="http://schemas.microsoft.com/office/powerpoint/2010/main" val="212843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deck covers Selection (S6–S9). By the time you're standing here, the Pre-Programme work should be done — signed Vision Alignment Charter, Capability Heatmap scored by your functional leaders, Benefits Map with named owners and real baselines, Governance Charter with decision rights.</a:t>
            </a:r>
          </a:p>
          <a:p>
            <a:r>
              <a:rPr lang="en-US" dirty="0"/>
              <a:t/>
            </a:r>
          </a:p>
          <a:p>
            <a:r>
              <a:rPr lang="en-US" dirty="0"/>
              <a:t>Every decision in this phase anchors back to those foundations. This isn't a beauty parade. It's investment-grade selection — and it's investment-grade because of the work you did in the first 12 weeks.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Six roles, each with a distinct purpose.</a:t>
            </a:r>
          </a:p>
          <a:p>
            <a:r>
              <a:t/>
            </a:r>
          </a:p>
          <a:p>
            <a:r>
              <a:t>Exec Sponsor: makes the final calls — business case approval, vendor selection, contract signing. Not delegated. If the Sponsor isn't available for a decision point, the decision waits.</a:t>
            </a:r>
          </a:p>
          <a:p>
            <a:r>
              <a:t/>
            </a:r>
          </a:p>
          <a:p>
            <a:r>
              <a:t>Steering Committee: approves scoring weights, reviews shortlists, recommends to Sponsor.</a:t>
            </a:r>
          </a:p>
          <a:p>
            <a:r>
              <a:t/>
            </a:r>
          </a:p>
          <a:p>
            <a:r>
              <a:t>Programme Manager: runs the day-to-day, owns the timeline, coordinates the workstreams.</a:t>
            </a:r>
          </a:p>
          <a:p>
            <a:r>
              <a:t/>
            </a:r>
          </a:p>
          <a:p>
            <a:r>
              <a:t>Business Architect: anchors decisions back to the Heatmap and Benefits Map. The artefact-keeper.</a:t>
            </a:r>
          </a:p>
          <a:p>
            <a:r>
              <a:t/>
            </a:r>
          </a:p>
          <a:p>
            <a:r>
              <a:t>Procurement: runs the commercial process — RFI/RFP issuance, contract drafting, negotiation support.</a:t>
            </a:r>
          </a:p>
          <a:p>
            <a:r>
              <a:t/>
            </a:r>
          </a:p>
          <a:p>
            <a:r>
              <a:t>Functional Leaders: own scoring of vendors against their stream's gaps. They scored the Heatmap; they score vendors against it.</a:t>
            </a:r>
          </a:p>
          <a:p>
            <a:r>
              <a:t/>
            </a:r>
          </a:p>
          <a:p>
            <a:r>
              <a:t>The role to watch: Procurement. They'll want to drive on commercial terms. The Exec Sponsor and BA must keep them anchored to capability fit, not lowest price.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17 to 24 weeks is typical. The range depends on your organisation.</a:t>
            </a:r>
          </a:p>
          <a:p>
            <a:r>
              <a:t/>
            </a:r>
          </a:p>
          <a:p>
            <a:r>
              <a:t>Funding Envelope &amp; Benchmark Costs (S6) is fastest — you're building on Pre-Programme work.</a:t>
            </a:r>
          </a:p>
          <a:p>
            <a:r>
              <a:t>Market Engagement &amp; RFI (S7) needs 4 to 6 weeks because vendors need response time.</a:t>
            </a:r>
          </a:p>
          <a:p>
            <a:r>
              <a:t>Software Selection (S8) is the longest — scripted demos, scoring, references.</a:t>
            </a:r>
          </a:p>
          <a:p>
            <a:r>
              <a:t>SI Selection with ROM Pricing (S9) closes with the contract.</a:t>
            </a:r>
          </a:p>
          <a:p>
            <a:r>
              <a:t/>
            </a:r>
          </a:p>
          <a:p>
            <a:r>
              <a:t>Worth flagging: you can run requirements mapping in parallel during Selection. Your BAs map current and target processes against the Heatmap while the vendor activity runs. By the time the SI starts Discovery, you've already done significant scope shaping.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Four commitments to land. All about rigour.</a:t>
            </a:r>
          </a:p>
          <a:p>
            <a:r>
              <a:t/>
            </a:r>
          </a:p>
          <a:p>
            <a:r>
              <a:t>1. Approve the business case and budget envelope. You can't engage the market without knowing what you can spend.</a:t>
            </a:r>
          </a:p>
          <a:p>
            <a:r>
              <a:t/>
            </a:r>
          </a:p>
          <a:p>
            <a:r>
              <a:t>2. Confirm scoring weights for software and SI evaluation. Set by Steering Committee before any vendor activity.</a:t>
            </a:r>
          </a:p>
          <a:p>
            <a:r>
              <a:t/>
            </a:r>
          </a:p>
          <a:p>
            <a:r>
              <a:t>3. Block calendars for scripted demos. Each vendor gets 1 to 2 days; you need the same Functional Leaders in every demo for valid comparison.</a:t>
            </a:r>
          </a:p>
          <a:p>
            <a:r>
              <a:t/>
            </a:r>
          </a:p>
          <a:p>
            <a:r>
              <a:t>4. Commit to the timeline. 17 to 24 weeks. Don't compress to fit a board date — you'll get a worse decision.</a:t>
            </a:r>
          </a:p>
          <a:p>
            <a:r>
              <a:t/>
            </a:r>
          </a:p>
          <a:p>
            <a:r>
              <a:t>These aren't asks for a future meeting. They're asks for the room, today.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Appendix is the Selection Playbook for the programme team — PM, BA, procurement. Each stage has the same structure: templates showing what to produce, scoring matrices, gate checklists. Reference material, not slides for the exec room.</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suggested structure for the full business case. Seven sections, typically 10 to 15 pages in total. Not 50 pages — executives will not read 50 pages.</a:t>
            </a:r>
          </a:p>
          <a:p>
            <a:r>
              <a:rPr lang="en-US" dirty="0"/>
              <a:t>The executive summary is one page maximum. If you can't summarise the case in one page, you don't understand it well enough. Lead with the recommendation, the headline financials, and the top 3 risks.</a:t>
            </a:r>
          </a:p>
          <a:p>
            <a:r>
              <a:rPr lang="en-US" dirty="0"/>
              <a:t>The options appraisal is where rigour matters most. Include at least three genuine options. For example: Option 1, do nothing — continue with the current platform, invest 200K per year in maintenance, accept the operational limitations. Option 2, incremental improvement — upgrade the current platform, address the top 5 Heatmap gaps through configuration, estimated cost 500K. Option 3, full replacement — implement a new platform addressing all Heatmap gaps, estimated cost 1.5M to 2.5M based on market benchmarks.</a:t>
            </a:r>
          </a:p>
          <a:p>
            <a:r>
              <a:rPr lang="en-US" dirty="0"/>
              <a:t>Assess each option against the same criteria: strategic fit, cost, risk, timeline, and benefit realisation potential. The Benefits Map provides the data to compare. If full replacement delivers 800K in annual benefits and incremental improvement delivers 300K, the investment case for replacement is clear.</a:t>
            </a:r>
          </a:p>
          <a:p>
            <a:r>
              <a:rPr lang="en-US" dirty="0"/>
              <a:t>The financial case must use real baseline data from the Benefits Map — not estimates. Include sensitivity analysis: what happens if benefits are 20 percent lower than forecast, or costs are 20 percent higher? If the case still works under pessimistic assumptions, it is robust.</a:t>
            </a:r>
          </a:p>
          <a:p>
            <a:r>
              <a:rPr lang="en-US" dirty="0"/>
              <a:t>If someone asks why we need an options appraisal when we already know we want a new ERP — the answer is governance and due diligence. Boards expect to see alternatives. Auditors expect to see alternatives. And sometimes the analysis genuinely reveals that incremental improvement is the right answer.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Seven criteria, all must be met. No exceptions, no partial passes.</a:t>
            </a:r>
          </a:p>
          <a:p>
            <a:r>
              <a:t>Watch out for criterion is number 3 — Finance sign-off on costs and benefits. This is not a rubber stamp. The CFO or Management Accountant should validate the cost assumptions, challenge the benefit projections, and confirm the ROI model is sound. If Finance has not properly scrutinised the numbers, the business case will not survive board challenge.</a:t>
            </a:r>
          </a:p>
          <a:p>
            <a:r>
              <a:t>Criterion 7, procurement approach agreed, is important to address early. Different organisations have different procurement rules — competitive tender thresholds, EU or public sector regulations, preferred supplier agreements. The Procurement Lead should confirm the approach at Funding Envelope &amp; Benchmark Costs (S6) so that Market Engagement through SI Selection (S7–S9) comply from the start. Discovering a procurement policy issue at Software Selection (S8) can delay the programme by months.</a:t>
            </a:r>
          </a:p>
          <a:p>
            <a:r>
              <a:t>If an executive asks whether we can start vendor conversations informally while the business case is being finalised — the answer is no. Informal conversations create expectations, leak budget information, and can compromise the competitive process. Engage the market formally at S7, not before.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RFI should be 15 to 20 pages. Not 100 pages. Vendors receive dozens of RFIs — they invest serious effort only in the ones that are well-structured and realistic.</a:t>
            </a:r>
          </a:p>
          <a:p>
            <a:r>
              <a:t>Section 2, functional requirements, is the most important. This is where the Heatmap drives the conversation. For each process stream rated Amber or Red, we give the vendor specific context and specific questions.</a:t>
            </a:r>
          </a:p>
          <a:p>
            <a:r>
              <a:t>For example, Procure-to-Pay is Amber with a 14-day cycle time. We write: Our current P2P cycle averages 14 days from requisition to payment. Key pain points include manual three-way matching, lack of spend visibility below 10K, and no automated approval routing. Describe how your platform addresses these specific gaps. What P2P cycle time reduction have comparable clients achieved?</a:t>
            </a:r>
          </a:p>
          <a:p>
            <a:r>
              <a:t>Compare that to the generic alternative: describe your procurement module. The first version gets a detailed, useful response. The second gets a brochure.</a:t>
            </a:r>
          </a:p>
          <a:p>
            <a:r>
              <a:t>Section 5, response format, matters more than people think. Provide a structured template — ideally a spreadsheet — so all vendors respond in the same format. This makes comparison dramatically easier and fairer. If one vendor writes 20 pages of prose and another fills in a structured table, comparing them is subjective. Standardise the format and you standardise the comparison.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This matrix is the tool for evaluating RFI responses. The weights must be agreed by Steering Committee before any responses arrive.</a:t>
            </a:r>
          </a:p>
          <a:p>
            <a:r>
              <a:t>The weighting reflects strategic priorities. Functional fit at 35 percent is deliberately the highest weight because the primary purpose of the ERP is to address capability gaps identified in the Heatmap. If a vendor is technically excellent but functionally weak in our priority areas, they are not the right choice.</a:t>
            </a:r>
          </a:p>
          <a:p>
            <a:r>
              <a:t>Cost is weighted at 15 percent, not higher. This surprises some executives who expect cost to dominate. The reason: at the RFI stage, cost is indicative. Vendors give list prices that will change during negotiation. A vendor quoting 10 percent less at RFI may cost 20 percent more after implementation due to customisation requirements. We get real cost clarity at Software Selection (S8) and 9.</a:t>
            </a:r>
          </a:p>
          <a:p>
            <a:r>
              <a:t>Scoring uses a simple 1 to 4 scale. 1 means does not meet the requirement. 4 means exceeds it. Avoid using 5-point scales with a middle option — evaluators default to the middle and you lose discrimination.</a:t>
            </a:r>
          </a:p>
          <a:p>
            <a:r>
              <a:t>Each evaluator scores independently before the moderation session. In moderation, we discuss the outliers — where one evaluator scored 4 and another scored 2 on the same criterion. These are the most valuable discussions because they surface different interpretations and hidden risks.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Six criteria for the shortlist gate. Criterion 5 is the one most often forgotten — scripted demo scenarios must be drafted and agreed before we invite vendors to demonstrate.</a:t>
            </a:r>
          </a:p>
          <a:p>
            <a:r>
              <a:t>If we wait until after shortlisting to create demo scripts, we lose 2 to 3 weeks. The BA should begin drafting scenarios as soon as the RFI is issued, using the highest-priority Heatmap process streams.</a:t>
            </a:r>
          </a:p>
          <a:p>
            <a:r>
              <a:t>Criterion 6 requires the Software Selection (S8) evaluation weights to be agreed at this gate — before demos begin. This is a Steering Committee decision because it determines what matters most in the final selection. If the Steering Committee has not agreed the weights, the PM should not schedule demos.</a:t>
            </a:r>
          </a:p>
          <a:p>
            <a:r>
              <a:t>For example, if the Steering Committee decides implementation approach should be weighted at 20 percent rather than 15 percent — perhaps because they have been burned by poor implementations before — that changes the evaluation dynamics. Make that decision now, not after the first demo when it could look like you are adjusting criteria to favour a particular vendor.</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Scripted demos are the single most important evaluation activity. Everything else — RFI responses, analyst reports, reference visits — is secondary to seeing the software work against your actual business scenarios.</a:t>
            </a:r>
          </a:p>
          <a:p>
            <a:r>
              <a:t>Creating good scripts takes effort. Select 4 to 6 priority scenarios from the Heatmap. Each scenario should run 30 to 60 minutes including Q&amp;A. Provide the same sample data set to all vendors for consistency.</a:t>
            </a:r>
          </a:p>
          <a:p>
            <a:r>
              <a:t>For example, an Order-to-Cash scenario might read: Your customer Acme Ltd places an order for 500 units across 3 product lines. 200 units ship from Warehouse A, 300 from Warehouse B. One line is back-ordered. The customer has a 30-day credit term but their account is 5 days overdue on a previous invoice. Show us: How does the system handle the split shipment? How does the credit check work — does it block the order, flag it, or escalate? How does the back-order process work? How does the invoice generate for the partial shipment? Walk us through the whole process end to end.</a:t>
            </a:r>
          </a:p>
          <a:p>
            <a:r>
              <a:t>That level of specificity reveals how the software actually works, not how the sales team says it works. Vendors who welcome scripted demos are confident in their platform. Vendors who push back or try to redirect to their standard demo are telling you something important.</a:t>
            </a:r>
          </a:p>
          <a:p>
            <a:r>
              <a:t>The right people must be in the room. For Finance scenarios, the Financial Controller and Management Accountant must attend and score. For Operations scenarios, the Operations Director and relevant Process Owners. If a functional leader sends a junior analyst who does not understand the current pain points, the scoring is worthless.</a:t>
            </a:r>
          </a:p>
          <a:p>
            <a:r>
              <a:t/>
            </a:r>
          </a:p>
          <a:p>
            <a:r>
              <a:t>--- PRESENTER DEPTH ---</a:t>
            </a:r>
          </a:p>
          <a:p>
            <a:r>
              <a:t/>
            </a:r>
          </a:p>
          <a:p>
            <a:r>
              <a:t>Vendor / LCS / FastTrack questioning of SI candidates: Ask SI candidates about their LCS / vendor engagement model. Will they secure FastTrack (or equivalent) for the Client if eligible? How does that affect their pricing? An SI that says 'we don't engage with FastTrack' or 'that's the Client's responsibility' is signalling either a gap in their capability or a desire to bill for what Microsoft would have funded for free. Lock the answer into the SOW at SI Selection (S9).</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why. Three failure patterns I've seen repeatedly in ERP selection — all of them avoidable.</a:t>
            </a:r>
          </a:p>
          <a:p>
            <a:r>
              <a:rPr lang="en-US" dirty="0"/>
              <a:t/>
            </a:r>
          </a:p>
          <a:p>
            <a:r>
              <a:rPr lang="en-US" dirty="0"/>
              <a:t>Wrong software: a manufacturer picked their ERP off a polished demo and a vendor relationship. Eighteen months in, the platform couldn't handle their multi-site inventory model without significant customisation. Cost overrun: 40 per cent. Root cause: nobody mapped vendor capability against the actual Heatmap gaps. They bought what was sold, not what they needed.</a:t>
            </a:r>
          </a:p>
          <a:p>
            <a:r>
              <a:rPr lang="en-US" dirty="0"/>
              <a:t/>
            </a:r>
          </a:p>
          <a:p>
            <a:r>
              <a:rPr lang="en-US" dirty="0"/>
              <a:t>Wrong SI: another organisation picked the SI on lowest price. Six months in, the SI's named architect had been swapped twice, the team was junior, the methodology was templated rather than tailored. Programme recovered but lost 4 months and £2M.</a:t>
            </a:r>
          </a:p>
          <a:p>
            <a:r>
              <a:rPr lang="en-US" dirty="0"/>
              <a:t/>
            </a:r>
          </a:p>
          <a:p>
            <a:r>
              <a:rPr lang="en-US" dirty="0"/>
              <a:t>Wrong commercial structure: classic. Fixed-price contract signed at S9 covering all of build and test before Discovery. The SI gave a number to win the deal, then re-priced as scope clarified. The board felt deceived. The relationship never recovered.</a:t>
            </a:r>
          </a:p>
          <a:p>
            <a:r>
              <a:rPr lang="en-US" dirty="0"/>
              <a:t/>
            </a:r>
          </a:p>
          <a:p>
            <a:r>
              <a:rPr lang="en-US" dirty="0"/>
              <a:t>Land the message: Selection rigour isn't optional. It's the difference between a programme that delivers and one that recovers.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This is the detailed scoring matrix for software selection. It breaks each category into sub-criteria for more granular evaluation.</a:t>
            </a:r>
          </a:p>
          <a:p>
            <a:r>
              <a:t>Functional fit at 35 percent has three sub-criteria: Heatmap gap coverage, scripted demo scores, and fit-to-standard. Fit-to-standard is important — it measures how much of our requirement the vendor meets with standard configuration versus how much requires customisation. A vendor that covers 90 percent of our needs out of the box scores higher than one that covers 100 percent but requires 30 percent customisation.</a:t>
            </a:r>
          </a:p>
          <a:p>
            <a:r>
              <a:t>Commercial at 20 percent must use total cost of ownership, not just licence price. TCO includes: licence costs over 3 and 5 years, implementation costs, change management costs, ongoing support and maintenance, and estimated customisation costs. The cheapest licence is often the most expensive TCO.</a:t>
            </a:r>
          </a:p>
          <a:p>
            <a:r>
              <a:t>For example, Vendor A quotes 200K annual licence with a 1.5M implementation estimate. Vendor B quotes 300K annual licence but their out-of-the-box fit is so strong that implementation is estimated at 800K. Over 5 years: Vendor A costs 2.5M total, Vendor B costs 2.3M total. Vendor B is cheaper despite the higher licence.</a:t>
            </a:r>
          </a:p>
          <a:p>
            <a:r>
              <a:t>Proof of concept results should be factored into the functional fit score. If we ran a PoC for multi-entity consolidation and one vendor handled it flawlessly while another required workarounds, that evidence should directly affect the scoring — not be treated as a separate data point.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Seven criteria for the preferred vendor gate. This is the most consequential gate decision in the entire Selection phase.</a:t>
            </a:r>
          </a:p>
          <a:p>
            <a:r>
              <a:t>Criterion 4, the vendor recommendation paper, is the document that must withstand scrutiny. It should include: the scoring matrix results, the rationale for the recommendation, a summary of strengths and weaknesses of the preferred vendor, key risks and mitigations, and a comparison with the runner-up. If a board member or auditor asks why this vendor was chosen 2 years from now, this paper is the answer.</a:t>
            </a:r>
          </a:p>
          <a:p>
            <a:r>
              <a:t>Criterion 6, no unresolved high-risk findings, is where the PM must be honest. If the proof of concept revealed a significant limitation — for example, the platform can't handle a critical integration natively — that risk must be resolved or formally accepted by Steering Committee before proceeding. Burying it in the risk register and hoping for the best is not acceptable.</a:t>
            </a:r>
          </a:p>
          <a:p>
            <a:r>
              <a:t>If the scoring is very close between two vendors — say within 5 percent — consider a best and final offer round before making the decision. Give both vendors the opportunity to sharpen their commercial proposal and address specific concerns raised during evaluation.</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RFP is the most detailed document in the Selection phase. Unlike the RFI, which asks about capability, the RFP asks for a specific proposal to deliver.</a:t>
            </a:r>
          </a:p>
          <a:p>
            <a:r>
              <a:t>Section 4, team requirements, is where most organisations don't push hard enough. Do not accept a proposal that says experienced consultants will be assigned. Insist on named individuals with CVs. For the Project Director and Solution Architect at minimum, require interviews before you select.</a:t>
            </a:r>
          </a:p>
          <a:p>
            <a:r>
              <a:t>For example, an RFP team requirements section might read: The Programme Director must have delivered at least 2 ERP implementations of comparable scope and complexity within the last 5 years. Provide their CV and 2 client references. They must be available to commit a minimum of 80 percent of their time for the first 6 months. Replacement of the Programme Director requires written approval from our Executive Sponsor.</a:t>
            </a:r>
          </a:p>
          <a:p>
            <a:r>
              <a:t>Section 5, commercial model, should explain the options honestly. Fixed price gives cost certainty but reduces flexibility — change requests become expensive negotiations. Time and materials gives flexibility but no cost ceiling — the SI has less incentive to be efficient. Capped time and materials is often the best compromise — flexibility within a defined envelope. Ask the SI to propose their preferred model with rationale, and compare.</a:t>
            </a:r>
          </a:p>
          <a:p>
            <a:r>
              <a:t>Section 1 should reference the Vision Charter and governance framework but should not share the full Benefits Map or detailed financial data with bidders. They need enough context to scope accurately but not so much that they know your budget ceiling.</a:t>
            </a:r>
          </a:p>
          <a:p>
            <a:r>
              <a:t/>
            </a:r>
          </a:p>
          <a:p>
            <a:r>
              <a:t>--- PRESENTER DEPTH ---</a:t>
            </a:r>
          </a:p>
          <a:p>
            <a:r>
              <a:t/>
            </a:r>
          </a:p>
          <a:p>
            <a:r>
              <a:t>Vendor / LCS / FastTrack questioning of SI candidates: Ask SI candidates about their LCS / vendor engagement model. Will they secure FastTrack (or equivalent) for the Client if eligible? How does that affect their pricing? An SI that says 'we don't engage with FastTrack' or 'that's the Client's responsibility' is signalling either a gap in their capability or a desire to bill for what Microsoft would have funded for free. Lock the answer into the SOW at SI Selection (S9).</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Five criteria, weighted to reflect what actually determines implementation success.</a:t>
            </a:r>
          </a:p>
          <a:p>
            <a:r>
              <a:t>Proposed team quality at 20 percent deserves emphasis. Research consistently shows that the quality of the delivery team is the single biggest predictor of implementation success — more than methodology, more than the SI’s brand, more than price. A tier-1 SI with a weak team will underperform a mid-tier SI with an excellent team.</a:t>
            </a:r>
          </a:p>
          <a:p>
            <a:r>
              <a:t>Interview the proposed Project Director. Ask them: walk me through the last implementation that went wrong and what you did about it. Tell me how you would approach our most complex Heatmap scenario. What would you do in the first 2 weeks of mobilisation? Their answers tell you far more than their CV.</a:t>
            </a:r>
          </a:p>
          <a:p>
            <a:r>
              <a:t>Cultural fit at 15 percent is not soft. It determines whether the SI will tell you hard truths or tell you what you want to hear. Ask during the interview: describe a time you told a client they were wrong. If they can't give a convincing example, they will not challenge your team when it matters — and they will raise change requests instead.</a:t>
            </a:r>
          </a:p>
          <a:p>
            <a:r>
              <a:t>For example, an SI that scores well on cultural fit might say in the interview: on our last programme, the client wanted to customise 40 percent of the platform. We pushed back hard and showed them the cost and risk implications. We agreed on 15 percent customisation with a formal review process for each request. The client was not happy initially but the programme delivered on time and on budget. That is the kind of partner you want.</a:t>
            </a:r>
          </a:p>
          <a:p>
            <a:r>
              <a:t/>
            </a:r>
          </a:p>
          <a:p>
            <a:r>
              <a:t>--- PRESENTER DEPTH ---</a:t>
            </a:r>
          </a:p>
          <a:p>
            <a:r>
              <a:t/>
            </a:r>
          </a:p>
          <a:p>
            <a:r>
              <a:t>Vendor / LCS / FastTrack questioning of SI candidates: Ask SI candidates about their LCS / vendor engagement model. Will they secure FastTrack (or equivalent) for the Client if eligible? How does that affect their pricing? An SI that says 'we don't engage with FastTrack' or 'that's the Client's responsibility' is signalling either a gap in their capability or a desire to bill for what Microsoft would have funded for free. Lock the answer into the SOW at SI Selection (S9).</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commercial phasing clause protects the organisation from committing to build costs before they are known. The SI prices Discovery and Design as a fixed-price or capped engagement — this is typically 15 to 20 percent of the total programme cost. Build and Test pricing is confirmed after Design is complete, when the SI knows exactly what they are building. This gives the board a genuine decision point at Solution Design &amp; Full Business Case (S12): here are the firm costs, here are the confirmed benefits, do we proceed?</a:t>
            </a:r>
          </a:p>
          <a:p>
            <a:r>
              <a:t/>
            </a:r>
          </a:p>
          <a:p>
            <a:r>
              <a:t>--- PRESENTER DEPTH ---</a:t>
            </a:r>
          </a:p>
          <a:p>
            <a:r>
              <a:t/>
            </a:r>
          </a:p>
          <a:p>
            <a:r>
              <a:t>Vendor / LCS / FastTrack questioning of SI candidates: Ask SI candidates about their LCS / vendor engagement model. Will they secure FastTrack (or equivalent) for the Client if eligible? How does that affect their pricing? An SI that says 'we don't engage with FastTrack' or 'that's the Client's responsibility' is signalling either a gap in their capability or a desire to bill for what Microsoft would have funded for free. Lock the answer into the SOW at SI Selection (S9).</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Eight criteria for the programme initiation gate. This is the final gate before Programme Setup &amp; Mobilisation (S10) mobilisation — the last checkpoint before significant expenditure begins.</a:t>
            </a:r>
          </a:p>
          <a:p>
            <a:r>
              <a:t>Criterion 6, SI team mapped into programme RACI, is easy to overlook but essential. The SI does not operate as a separate entity — their Project Director reports to your Steering Committee, their Solution Architect sits in your Design Authority, their functional consultants are assigned to your workstreams. If the RACI does not explicitly include the SI team, accountability gaps will emerge in the first month.</a:t>
            </a:r>
          </a:p>
          <a:p>
            <a:r>
              <a:t>Criterion 7, S10 mobilisation plan agreed, should be a joint document between your PM and the SI. It covers: team onboarding, environment provisioning, governance activation, kick-off workshops, and the first 4 weeks of activity. If the SI can't produce a credible mobilisation plan before contract signature, question their readiness to deliver.</a:t>
            </a:r>
          </a:p>
          <a:p>
            <a:r>
              <a:t>If all eight criteria are met, the Selection phase is complete. The Design Authority activates, the SI team integrates into the programme structure, and S10 begins. This is the moment the programme transitions from planning to delivery — and everything we built in the pre-programme and selection phases is put to work.</a:t>
            </a:r>
          </a:p>
          <a:p>
            <a:r>
              <a:t>Criterion 9 confirms that the governance integration we need from S10 onwards is contractually committed — not just discussed in principle. If the contract does not specify DA co-chair, mandatory SC attendance, and binding DA decisions, the governance framework will be difficult to enforce once the SI is on site.</a:t>
            </a:r>
          </a:p>
          <a:p>
            <a:r>
              <a:t>Criterion 10 confirms the Client-side requirements mapping is complete and ready for handover. The SI should receive the Requirements Baseline Documents as part of their onboarding pack at S10. If the requirements mapping is not finished — perhaps because the organisation is large and the work took longer than expected — identify which process streams are complete and which need finishing during S10 mobilisation.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This matrix shows who does what across all four stages. Use it as a reference when assigning people to selection activities.</a:t>
            </a:r>
          </a:p>
          <a:p>
            <a:r>
              <a:t>The pattern to notice: the Executive Sponsor bookends each stage with approval decisions but is not involved in day-to-day evaluation. The PM coordinates everything. The BA provides strategic validation at every stage. Functional Leaders are most active during Market Engagement &amp; RFI (S7) and Software Selection (S8) when vendor responses and demos need expert assessment. Procurement runs the formal process and commercial negotiations.</a:t>
            </a:r>
          </a:p>
          <a:p>
            <a:r>
              <a:t>The Management Accountant row is worth flagging. TCO analysis and cost structure validation is detailed, time-consuming work. It should not fall to the CFO — they need to review and approve, not build the models. The Management Accountant does the analytical heavy lifting across all four stages.</a:t>
            </a:r>
          </a:p>
          <a:p>
            <a:r>
              <a:t>If someone asks about total time commitment for functional leaders — it is roughly 1 to 2 days for RFI scoring in S7, 4 to 5 days for demos and scoring in S8, and half a day for SI approach validation in SI Selection with ROM Pricing (S9). That is 6 to 8 days over 12 to 16 weeks. It is not trivial, but it is the difference between a selection based on evidence and one based on assumption.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documents in one. The first 12 slides are the strategic overview for this room — what you're doing, why, and what you need from them. Appendix from slide 13 is the Selection Playbook for the team — templates, scoring matrices, gate checklists.</a:t>
            </a:r>
          </a:p>
          <a:p>
            <a:r>
              <a:rPr lang="en-US" dirty="0"/>
              <a:t/>
            </a:r>
          </a:p>
          <a:p>
            <a:r>
              <a:rPr lang="en-US" dirty="0"/>
              <a:t>Four stages, each building on the last. Funding Envelope &amp; Benchmark Costs (S6) gets funding approved. Market Engagement &amp; RFI (S7) engages the market against the Heatmap. Software Selection (S8) picks the platform via scripted demos. SI Selection with ROM Pricing (S9) selects the SI and signs the contract. End of S9 is Board Gate 1 — first of two big board funding decisions.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Walk the four stages with typical durations.</a:t>
            </a:r>
          </a:p>
          <a:p>
            <a:r>
              <a:t/>
            </a:r>
          </a:p>
          <a:p>
            <a:r>
              <a:t>Funding Envelope &amp; Benchmark Costs (S6) is usually fastest — 3 to 4 weeks. The Case for Change from Value Definition &amp; Case for Change (S2) does most of the heavy lifting; this stage just adds benchmark costs and approval-grade structure.</a:t>
            </a:r>
          </a:p>
          <a:p>
            <a:r>
              <a:t/>
            </a:r>
          </a:p>
          <a:p>
            <a:r>
              <a:t>Market Engagement &amp; RFI (S7) runs 4 to 6 weeks. Vendors need 3 to 4 weeks to respond well. Don't compress; you'll get rushed responses you can't compare.</a:t>
            </a:r>
          </a:p>
          <a:p>
            <a:r>
              <a:t/>
            </a:r>
          </a:p>
          <a:p>
            <a:r>
              <a:t>Software Selection (S8) is the longest at 6 to 10 weeks because of scripted demos. Each shortlisted vendor gets 1 to 2 days. Scoring takes a week. Reference checks add another week or two.</a:t>
            </a:r>
          </a:p>
          <a:p>
            <a:r>
              <a:t/>
            </a:r>
          </a:p>
          <a:p>
            <a:r>
              <a:t>SI Selection with ROM Pricing (S9) runs 4 to 6 weeks. RFP, evaluation, contract negotiation. Then Board Gate 1.</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Funding Envelope &amp; Benchmark Costs (S6) takes the Case for Change from Value Definition &amp; Case for Change (S2) and develops it into a funding approval case. Not the final business case — that lands at Solution Design &amp; Full Business Case (S12). What this stage does: turn benefits into pounds and benchmark costs into a funding envelope.</a:t>
            </a:r>
          </a:p>
          <a:p>
            <a:r>
              <a:t/>
            </a:r>
          </a:p>
          <a:p>
            <a:r>
              <a:t>The output is a 10 to 15 page document, board-ready. Worth flagging the structure: executive summary, business problem, proposed solution direction, benefits, costs (benchmark only at this stage), risks, recommendation. Not 50 pages — execs won't read 50 pages.</a:t>
            </a:r>
          </a:p>
          <a:p>
            <a:r>
              <a:t/>
            </a:r>
          </a:p>
          <a:p>
            <a:r>
              <a:t>Common trap: treating S6 as the final business case. It's not. The number gets refined twice more — at S9 with the SI ROM, and at S12 with firm pricing. Set that expectation now.</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Market Engagement &amp; RFI (S7) — going to market in a targeted way. The Capability Heatmap from Vision &amp; Strategy (S1) tells you where your gaps are. Don't send a generic RFI; send one anchored to your scored gaps.</a:t>
            </a:r>
          </a:p>
          <a:p>
            <a:r>
              <a:t/>
            </a:r>
          </a:p>
          <a:p>
            <a:r>
              <a:t>Worth flagging: vendors get dozens of RFIs. They invest real effort only in the ones that are clearly well-prepared. A targeted RFI gets serious vendor attention. A generic one gets boilerplate.</a:t>
            </a:r>
          </a:p>
          <a:p>
            <a:r>
              <a:t/>
            </a:r>
          </a:p>
          <a:p>
            <a:r>
              <a:t>The output is a vendor longlist scored against the Heatmap, narrowed to a shortlist of 3 to 5 for the demo phase.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Software Selection (S8) is the most important stage in Selection because the wrong platform is the most expensive mistake in the entire programme.</a:t>
            </a:r>
          </a:p>
          <a:p>
            <a:r>
              <a:t/>
            </a:r>
          </a:p>
          <a:p>
            <a:r>
              <a:t>The mechanism is the scripted demo. Each shortlisted vendor demonstrates against your scenarios — not theirs. Scenarios come from the Heatmap reds and ambers. You're testing whether the platform handles your hardest cases, not whether it handles theirs.</a:t>
            </a:r>
          </a:p>
          <a:p>
            <a:r>
              <a:t/>
            </a:r>
          </a:p>
          <a:p>
            <a:r>
              <a:t>Worth landing: the scoring matrix is agreed before demos. Weights are set by Steering Committee. Functional fit at 35 per cent, total cost of ownership at 25, vendor strength at 20, technical fit at 20 — that's typical, but tune to your priorities.</a:t>
            </a:r>
          </a:p>
          <a:p>
            <a:r>
              <a:t/>
            </a:r>
          </a:p>
          <a:p>
            <a:r>
              <a:t>Common trap: scoring against your favourite demo, not against your scenarios. Hold the discipline.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big misconception to clear up here: people assume the SI gives firm end-to-end costs at contract signing. They can't. The SI cannot price Build and Test accurately until they've finished Discovery and Design — they don't know the scope yet.</a:t>
            </a:r>
          </a:p>
          <a:p>
            <a:r>
              <a:t/>
            </a:r>
          </a:p>
          <a:p>
            <a:r>
              <a:t>So how do you contract? Phase the commercials. Discovery and Design are fixed-price or capped — the SI can scope those. Build and Test are priced after S12, once the scope is known. The contract names personnel, sets minimum commitment periods, and includes replacement approval. That's how you protect against the SI swapping people out.</a:t>
            </a:r>
          </a:p>
          <a:p>
            <a:r>
              <a:t/>
            </a:r>
          </a:p>
          <a:p>
            <a:r>
              <a:t>End of SI Selection with ROM Pricing (S9) is Board Gate 1 — the first of two board funding decisions. Worth flagging the gate structure now so the room knows what's coming.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Inputs and outputs across the four stages. Each stage's outputs are the next stage's inputs. The thread runs from the Pre-Programme artefacts (Charter, Heatmap, Benefits Map) through Funding Envelope, RFI, Software Selection, SI Selection, into Programme Setup &amp; Mobilisation (S10).</a:t>
            </a:r>
          </a:p>
          <a:p>
            <a:r>
              <a:t/>
            </a:r>
          </a:p>
          <a:p>
            <a:r>
              <a:t>Walk left to right; the value is the linkage, not the detail. Pause where the Heatmap appears multiple times — that's the same artefact doing different jobs across stages.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1B40B-FDCF-089D-E64E-E7BA975FCA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820D426-C05F-B6E3-69E8-FCB7022264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4EC68CA-829C-C2AE-F58C-19A2787362B6}"/>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5" name="Footer Placeholder 4">
            <a:extLst>
              <a:ext uri="{FF2B5EF4-FFF2-40B4-BE49-F238E27FC236}">
                <a16:creationId xmlns:a16="http://schemas.microsoft.com/office/drawing/2014/main" id="{0BB7841F-4BC4-2D56-E378-0F1FF86780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345F04-7C71-5D30-6E2F-06DD521838AD}"/>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1490265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832CF-DE5F-1EFF-0F76-AC094F4D50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239F7D0-D912-2602-F595-18FF388E14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F1FAE1-7955-BA21-E5CB-EB8002722763}"/>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5" name="Footer Placeholder 4">
            <a:extLst>
              <a:ext uri="{FF2B5EF4-FFF2-40B4-BE49-F238E27FC236}">
                <a16:creationId xmlns:a16="http://schemas.microsoft.com/office/drawing/2014/main" id="{93D4E05D-4F9C-75A9-8E71-A87C8E0E6F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6BD26B-B958-9380-4C90-A817614EC4A4}"/>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1009468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95306D-140F-A1F9-93CC-F74AC6A400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8184A6-8197-1A31-D19C-93DBF70632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EB2887-4BF0-75BD-8E02-025240248640}"/>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5" name="Footer Placeholder 4">
            <a:extLst>
              <a:ext uri="{FF2B5EF4-FFF2-40B4-BE49-F238E27FC236}">
                <a16:creationId xmlns:a16="http://schemas.microsoft.com/office/drawing/2014/main" id="{27886BC2-9C05-93B7-375E-C2605913F2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FAE8D8-A5D1-201A-4EF7-76E9B77AE8C9}"/>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2693544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E1CC3-6780-A4ED-3E5F-3AC8FF596C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533FC1-3440-378B-8614-915A72CED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361212-0FCA-8935-34C0-7178D99F02B0}"/>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5" name="Footer Placeholder 4">
            <a:extLst>
              <a:ext uri="{FF2B5EF4-FFF2-40B4-BE49-F238E27FC236}">
                <a16:creationId xmlns:a16="http://schemas.microsoft.com/office/drawing/2014/main" id="{988DBA50-DF4F-ECD2-E856-D679A70D5D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127FD7-325B-850B-E94D-05C3CA4985FD}"/>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3371222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9864A-2FC6-77A3-FC68-2FCF6F5B03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94CBB2B-57F5-3310-5804-C5E31AB6621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FEED18-2EDC-F5F6-1519-5031EE86A304}"/>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5" name="Footer Placeholder 4">
            <a:extLst>
              <a:ext uri="{FF2B5EF4-FFF2-40B4-BE49-F238E27FC236}">
                <a16:creationId xmlns:a16="http://schemas.microsoft.com/office/drawing/2014/main" id="{9111DCA0-1CD4-F053-96ED-8057CDA0F6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B23BF9-992C-D890-65A1-7CEDEE3D13FA}"/>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2296114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837EB-9A8C-346F-1475-71B24F17E1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6B8028-D676-E87C-7370-A4CFEBBF73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75AD6D-6F22-70AF-76B6-254E4F4A35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3CB1FA5-1A49-4AAE-2E3C-795BB5646114}"/>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6" name="Footer Placeholder 5">
            <a:extLst>
              <a:ext uri="{FF2B5EF4-FFF2-40B4-BE49-F238E27FC236}">
                <a16:creationId xmlns:a16="http://schemas.microsoft.com/office/drawing/2014/main" id="{69CE061C-6C79-CAAA-1729-725532DDBA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CFA790-4909-1F21-130A-B76747A3A2C4}"/>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1608362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0FE54-7EC7-19E9-1673-48C39AC32F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D525B7D-7993-10DE-A61F-4D64697B31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6576D9-E5E2-11EF-4977-DA9DB0C144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43D152E-AC1E-BCC2-F666-1356D1C85F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E2CDCB-66C2-4648-27AE-152DA844B8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E5C82F-D01A-8E4D-46D4-C8702A9C6A60}"/>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8" name="Footer Placeholder 7">
            <a:extLst>
              <a:ext uri="{FF2B5EF4-FFF2-40B4-BE49-F238E27FC236}">
                <a16:creationId xmlns:a16="http://schemas.microsoft.com/office/drawing/2014/main" id="{EFC4BC1D-F74D-52C6-4226-55D0B988CF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FF50DA-FDD7-6D63-18CF-A731F04ECD91}"/>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1644940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FC235-61FA-916B-A8E7-AEA24B5346C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481E24A-41CF-320A-8A82-2CA206A96B81}"/>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4" name="Footer Placeholder 3">
            <a:extLst>
              <a:ext uri="{FF2B5EF4-FFF2-40B4-BE49-F238E27FC236}">
                <a16:creationId xmlns:a16="http://schemas.microsoft.com/office/drawing/2014/main" id="{9907BC87-07CB-4D04-5A2E-B73BC393661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5636326-CA24-F828-1FD4-A44072A3CA21}"/>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383513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34BFAF-AA6B-0294-D8CD-72FB9F4131EA}"/>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3" name="Footer Placeholder 2">
            <a:extLst>
              <a:ext uri="{FF2B5EF4-FFF2-40B4-BE49-F238E27FC236}">
                <a16:creationId xmlns:a16="http://schemas.microsoft.com/office/drawing/2014/main" id="{1F1DA677-2C57-86ED-CC84-AE9D57EA81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750286D-ED93-765C-FDC0-EB8E8CC63DC2}"/>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506208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1C981-E478-9A2F-06E0-C13837E1B9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16F6FA-85EE-BC1E-5118-BE80E8E7E0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06D52FD-D671-C618-2E66-99DD06635F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8F0E32-9199-E4BA-5DB2-990028547D03}"/>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6" name="Footer Placeholder 5">
            <a:extLst>
              <a:ext uri="{FF2B5EF4-FFF2-40B4-BE49-F238E27FC236}">
                <a16:creationId xmlns:a16="http://schemas.microsoft.com/office/drawing/2014/main" id="{AB07C524-33E8-0BDD-1C43-3503FB3857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B5CAC1-C761-031B-E2E4-669A8B743A02}"/>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1252327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BDA51-44FC-9BCA-9A15-5A5AF522F1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82A3CC2-8289-BD19-2F61-7EC9F35F72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9F5CE5B-D93F-0A67-9354-0C89F2F111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D009AD-EBBD-C79D-EE1E-076A5DF07D38}"/>
              </a:ext>
            </a:extLst>
          </p:cNvPr>
          <p:cNvSpPr>
            <a:spLocks noGrp="1"/>
          </p:cNvSpPr>
          <p:nvPr>
            <p:ph type="dt" sz="half" idx="10"/>
          </p:nvPr>
        </p:nvSpPr>
        <p:spPr/>
        <p:txBody>
          <a:bodyPr/>
          <a:lstStyle/>
          <a:p>
            <a:fld id="{A423BA70-E8F0-4C68-8960-D50512AF3E6A}" type="datetimeFigureOut">
              <a:rPr lang="en-GB" smtClean="0"/>
              <a:t>25/03/2026</a:t>
            </a:fld>
            <a:endParaRPr lang="en-GB"/>
          </a:p>
        </p:txBody>
      </p:sp>
      <p:sp>
        <p:nvSpPr>
          <p:cNvPr id="6" name="Footer Placeholder 5">
            <a:extLst>
              <a:ext uri="{FF2B5EF4-FFF2-40B4-BE49-F238E27FC236}">
                <a16:creationId xmlns:a16="http://schemas.microsoft.com/office/drawing/2014/main" id="{3643690F-DD4E-E9FE-D2B3-D7A6002F25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F1A5C5-55CE-5CB7-FD89-ADF9D407AB81}"/>
              </a:ext>
            </a:extLst>
          </p:cNvPr>
          <p:cNvSpPr>
            <a:spLocks noGrp="1"/>
          </p:cNvSpPr>
          <p:nvPr>
            <p:ph type="sldNum" sz="quarter" idx="12"/>
          </p:nvPr>
        </p:nvSpPr>
        <p:spPr/>
        <p:txBody>
          <a:bodyPr/>
          <a:lstStyle/>
          <a:p>
            <a:fld id="{814681AD-7DC0-4F66-86E7-EEAE05FE5684}" type="slidenum">
              <a:rPr lang="en-GB" smtClean="0"/>
              <a:t>‹#›</a:t>
            </a:fld>
            <a:endParaRPr lang="en-GB"/>
          </a:p>
        </p:txBody>
      </p:sp>
    </p:spTree>
    <p:extLst>
      <p:ext uri="{BB962C8B-B14F-4D97-AF65-F5344CB8AC3E}">
        <p14:creationId xmlns:p14="http://schemas.microsoft.com/office/powerpoint/2010/main" val="201745538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9D9ACA-2CCB-87CD-C083-4F661B1503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9787F3-9893-0B6E-893B-0B5E559891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8F2707-BF38-4C8F-1BB2-654F6A0130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23BA70-E8F0-4C68-8960-D50512AF3E6A}" type="datetimeFigureOut">
              <a:rPr lang="en-GB" smtClean="0"/>
              <a:t>25/03/2026</a:t>
            </a:fld>
            <a:endParaRPr lang="en-GB"/>
          </a:p>
        </p:txBody>
      </p:sp>
      <p:sp>
        <p:nvSpPr>
          <p:cNvPr id="5" name="Footer Placeholder 4">
            <a:extLst>
              <a:ext uri="{FF2B5EF4-FFF2-40B4-BE49-F238E27FC236}">
                <a16:creationId xmlns:a16="http://schemas.microsoft.com/office/drawing/2014/main" id="{902A0275-71C7-641A-752A-339BD1BD7E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67817BD-F8BF-2DBC-062C-1EDDDAB1EF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4681AD-7DC0-4F66-86E7-EEAE05FE5684}" type="slidenum">
              <a:rPr lang="en-GB" smtClean="0"/>
              <a:t>‹#›</a:t>
            </a:fld>
            <a:endParaRPr lang="en-GB"/>
          </a:p>
        </p:txBody>
      </p:sp>
      <p:sp>
        <p:nvSpPr>
          <p:cNvPr id="900" name="BottomAccent"/>
          <p:cNvSpPr/>
          <p:nvPr userDrawn="1"/>
        </p:nvSpPr>
        <p:spPr>
          <a:xfrm>
            <a:off x="0" y="6705600"/>
            <a:ext cx="12192000" cy="152400"/>
          </a:xfrm>
          <a:prstGeom prst="rect">
            <a:avLst/>
          </a:prstGeom>
          <a:gradFill>
            <a:gsLst>
              <a:gs pos="0">
                <a:srgbClr val="E8913A"/>
              </a:gs>
              <a:gs pos="50000">
                <a:srgbClr val="E8913A"/>
              </a:gs>
              <a:gs pos="100000">
                <a:srgbClr val="E8913A"/>
              </a:gs>
            </a:gsLst>
            <a:lin ang="0" scaled="1"/>
          </a:gradFill>
          <a:ln w="0">
            <a:noFill/>
          </a:ln>
        </p:spPr>
        <p:txBody>
          <a:bodyPr/>
          <a:lstStyle/>
          <a:p>
            <a:endParaRPr lang="en-US"/>
          </a:p>
        </p:txBody>
      </p:sp>
    </p:spTree>
    <p:extLst>
      <p:ext uri="{BB962C8B-B14F-4D97-AF65-F5344CB8AC3E}">
        <p14:creationId xmlns:p14="http://schemas.microsoft.com/office/powerpoint/2010/main" val="4873393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rgbClr val="1B2A4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B2A4A"/>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B2A4A"/>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B2A4A"/>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B2A4A"/>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rgbClr val="1B2A4A"/>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6CF573-C5A4-4908-8523-524E1A554CAD}"/>
              </a:ext>
            </a:extLst>
          </p:cNvPr>
          <p:cNvSpPr/>
          <p:nvPr/>
        </p:nvSpPr>
        <p:spPr>
          <a:xfrm>
            <a:off x="0" y="0"/>
            <a:ext cx="12192000" cy="6858000"/>
          </a:xfrm>
          <a:prstGeom prst="rect">
            <a:avLst/>
          </a:prstGeom>
          <a:solidFill>
            <a:srgbClr val="1B2A4A"/>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Rectangle 2">
            <a:extLst>
              <a:ext uri="{FF2B5EF4-FFF2-40B4-BE49-F238E27FC236}">
                <a16:creationId xmlns:a16="http://schemas.microsoft.com/office/drawing/2014/main" id="{B77C46EE-8DB1-4E88-AAE5-2FC2A2BC2A6D}"/>
              </a:ext>
            </a:extLst>
          </p:cNvPr>
          <p:cNvSpPr/>
          <p:nvPr/>
        </p:nvSpPr>
        <p:spPr>
          <a:xfrm>
            <a:off x="609600" y="1905000"/>
            <a:ext cx="76200" cy="26670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TextBox 3">
            <a:extLst>
              <a:ext uri="{FF2B5EF4-FFF2-40B4-BE49-F238E27FC236}">
                <a16:creationId xmlns:a16="http://schemas.microsoft.com/office/drawing/2014/main" id="{4734374F-AD78-445F-BC08-25753C2EAF4D}"/>
              </a:ext>
            </a:extLst>
          </p:cNvPr>
          <p:cNvSpPr txBox="1"/>
          <p:nvPr/>
        </p:nvSpPr>
        <p:spPr>
          <a:xfrm>
            <a:off x="914400" y="1968500"/>
            <a:ext cx="10414000" cy="1016000"/>
          </a:xfrm>
          <a:prstGeom prst="rect">
            <a:avLst/>
          </a:prstGeom>
          <a:noFill/>
          <a:ln>
            <a:noFill/>
          </a:ln>
        </p:spPr>
        <p:txBody>
          <a:bodyPr vertOverflow="overflow" vert="horz" wrap="square" rtlCol="0" anchor="t">
            <a:noAutofit/>
          </a:bodyPr>
          <a:lstStyle/>
          <a:p>
            <a:pPr algn="l"/>
            <a:r>
              <a:rPr lang="en-GB" sz="3800" b="1">
                <a:solidFill>
                  <a:srgbClr val="FFFFFF"/>
                </a:solidFill>
                <a:latin typeface="Trebuchet MS"/>
              </a:rPr>
              <a:t>Investment-Grade Selection</a:t>
            </a:r>
          </a:p>
        </p:txBody>
      </p:sp>
      <p:sp>
        <p:nvSpPr>
          <p:cNvPr id="5" name="TextBox 4">
            <a:extLst>
              <a:ext uri="{FF2B5EF4-FFF2-40B4-BE49-F238E27FC236}">
                <a16:creationId xmlns:a16="http://schemas.microsoft.com/office/drawing/2014/main" id="{72D22E5A-CD31-40B0-BC6E-767047ED7DBB}"/>
              </a:ext>
            </a:extLst>
          </p:cNvPr>
          <p:cNvSpPr txBox="1"/>
          <p:nvPr/>
        </p:nvSpPr>
        <p:spPr>
          <a:xfrm>
            <a:off x="914400" y="3086100"/>
            <a:ext cx="10414000" cy="635000"/>
          </a:xfrm>
          <a:prstGeom prst="rect">
            <a:avLst/>
          </a:prstGeom>
          <a:noFill/>
          <a:ln>
            <a:noFill/>
          </a:ln>
        </p:spPr>
        <p:txBody>
          <a:bodyPr vertOverflow="overflow" vert="horz" wrap="square" rtlCol="0" anchor="t">
            <a:noAutofit/>
          </a:bodyPr>
          <a:lstStyle/>
          <a:p>
            <a:pPr algn="l"/>
            <a:r>
              <a:rPr lang="en-GB" sz="2000">
                <a:solidFill>
                  <a:srgbClr val="E8913A"/>
                </a:solidFill>
                <a:latin typeface="Calibri"/>
                <a:ea typeface="Calibri"/>
                <a:cs typeface="Calibri"/>
              </a:rPr>
              <a:t>Selection (S6–S9): From Funding Approval to Signed Contracts</a:t>
            </a:r>
          </a:p>
        </p:txBody>
      </p:sp>
      <p:sp>
        <p:nvSpPr>
          <p:cNvPr id="7" name="TextBox 6">
            <a:extLst>
              <a:ext uri="{FF2B5EF4-FFF2-40B4-BE49-F238E27FC236}">
                <a16:creationId xmlns:a16="http://schemas.microsoft.com/office/drawing/2014/main" id="{06D3EB6D-F258-407D-BA4E-CE12C4918109}"/>
              </a:ext>
            </a:extLst>
          </p:cNvPr>
          <p:cNvSpPr txBox="1"/>
          <p:nvPr/>
        </p:nvSpPr>
        <p:spPr>
          <a:xfrm>
            <a:off x="914400" y="4038600"/>
            <a:ext cx="8890000" cy="508000"/>
          </a:xfrm>
          <a:prstGeom prst="rect">
            <a:avLst/>
          </a:prstGeom>
          <a:noFill/>
          <a:ln>
            <a:noFill/>
          </a:ln>
        </p:spPr>
        <p:txBody>
          <a:bodyPr vertOverflow="overflow" vert="horz" wrap="square" rtlCol="0" anchor="t">
            <a:noAutofit/>
          </a:bodyPr>
          <a:lstStyle/>
          <a:p>
            <a:pPr algn="l"/>
            <a:r>
              <a:rPr lang="en-GB" sz="1400">
                <a:solidFill>
                  <a:srgbClr val="7B9FC5"/>
                </a:solidFill>
                <a:latin typeface="Calibri"/>
                <a:ea typeface="Calibri"/>
                <a:cs typeface="Calibri"/>
              </a:rPr>
              <a:t>Programme Lifecycle · Selection Phase · Built on Pre-Programme Foundations</a:t>
            </a:r>
          </a:p>
        </p:txBody>
      </p:sp>
      <p:sp>
        <p:nvSpPr>
          <p:cNvPr id="8" name="Rectangle 7">
            <a:extLst>
              <a:ext uri="{FF2B5EF4-FFF2-40B4-BE49-F238E27FC236}">
                <a16:creationId xmlns:a16="http://schemas.microsoft.com/office/drawing/2014/main" id="{5C711697-1263-4F40-B853-C9ED37BDF118}"/>
              </a:ext>
            </a:extLst>
          </p:cNvPr>
          <p:cNvSpPr/>
          <p:nvPr/>
        </p:nvSpPr>
        <p:spPr>
          <a:xfrm>
            <a:off x="0" y="6578600"/>
            <a:ext cx="12192000" cy="2794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691352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66742D-BF68-4015-99D2-B77A12D3DE43}"/>
              </a:ext>
            </a:extLst>
          </p:cNvPr>
          <p:cNvSpPr txBox="1"/>
          <p:nvPr/>
        </p:nvSpPr>
        <p:spPr>
          <a:xfrm>
            <a:off x="609600" y="254000"/>
            <a:ext cx="10160000" cy="558800"/>
          </a:xfrm>
          <a:prstGeom prst="rect">
            <a:avLst/>
          </a:prstGeom>
          <a:noFill/>
          <a:ln>
            <a:noFill/>
          </a:ln>
        </p:spPr>
        <p:txBody>
          <a:bodyPr vertOverflow="overflow" vert="horz" wrap="square" rtlCol="0" anchor="t">
            <a:noAutofit/>
          </a:bodyPr>
          <a:lstStyle/>
          <a:p>
            <a:pPr algn="l"/>
            <a:r>
              <a:rPr lang="en-GB" sz="2200" b="1">
                <a:solidFill>
                  <a:srgbClr val="1B2A4A"/>
                </a:solidFill>
                <a:latin typeface="Trebuchet MS"/>
              </a:rPr>
              <a:t>Roles &amp; Responsibilities During Selection</a:t>
            </a:r>
          </a:p>
        </p:txBody>
      </p:sp>
      <p:graphicFrame>
        <p:nvGraphicFramePr>
          <p:cNvPr id="5" name="Table 4">
            <a:extLst>
              <a:ext uri="{FF2B5EF4-FFF2-40B4-BE49-F238E27FC236}">
                <a16:creationId xmlns:a16="http://schemas.microsoft.com/office/drawing/2014/main" id="{9F49212A-4850-4CB7-B405-585570D13568}"/>
              </a:ext>
            </a:extLst>
          </p:cNvPr>
          <p:cNvGraphicFramePr>
            <a:graphicFrameLocks noGrp="1"/>
          </p:cNvGraphicFramePr>
          <p:nvPr>
            <p:extLst>
              <p:ext uri="{D42A27DB-BD31-4B8C-83A1-F6EECF244321}">
                <p14:modId xmlns:p14="http://schemas.microsoft.com/office/powerpoint/2010/main" val="4025703302"/>
              </p:ext>
            </p:extLst>
          </p:nvPr>
        </p:nvGraphicFramePr>
        <p:xfrm>
          <a:off x="609600" y="965200"/>
          <a:ext cx="10972800" cy="5206999"/>
        </p:xfrm>
        <a:graphic>
          <a:graphicData uri="http://schemas.openxmlformats.org/drawingml/2006/table">
            <a:tbl>
              <a:tblPr firstRow="1" bandRow="1">
                <a:tableStyleId>{5C22544A-7EE6-4342-B048-85BDC9FD1C3A}</a:tableStyleId>
              </a:tblPr>
              <a:tblGrid>
                <a:gridCol w="2540000">
                  <a:extLst>
                    <a:ext uri="{9D8B030D-6E8A-4147-A177-3AD203B41FA5}">
                      <a16:colId xmlns:a16="http://schemas.microsoft.com/office/drawing/2014/main" val="2216201785"/>
                    </a:ext>
                  </a:extLst>
                </a:gridCol>
                <a:gridCol w="8432800">
                  <a:extLst>
                    <a:ext uri="{9D8B030D-6E8A-4147-A177-3AD203B41FA5}">
                      <a16:colId xmlns:a16="http://schemas.microsoft.com/office/drawing/2014/main" val="1761635376"/>
                    </a:ext>
                  </a:extLst>
                </a:gridCol>
              </a:tblGrid>
              <a:tr h="743857">
                <a:tc>
                  <a:txBody>
                    <a:bodyPr/>
                    <a:lstStyle/>
                    <a:p>
                      <a:pPr algn="ctr"/>
                      <a:r>
                        <a:rPr lang="en-GB" sz="1400" b="1">
                          <a:solidFill>
                            <a:srgbClr val="FFFFFF"/>
                          </a:solidFill>
                          <a:latin typeface="Trebuchet MS"/>
                        </a:rPr>
                        <a:t>Role</a:t>
                      </a:r>
                    </a:p>
                  </a:txBody>
                  <a:tcPr anchor="ctr">
                    <a:solidFill>
                      <a:srgbClr val="E8832A"/>
                    </a:solidFill>
                  </a:tcPr>
                </a:tc>
                <a:tc>
                  <a:txBody>
                    <a:bodyPr/>
                    <a:lstStyle/>
                    <a:p>
                      <a:pPr algn="ctr"/>
                      <a:r>
                        <a:rPr lang="en-GB" sz="1400" b="1">
                          <a:solidFill>
                            <a:srgbClr val="FFFFFF"/>
                          </a:solidFill>
                          <a:latin typeface="Trebuchet MS"/>
                        </a:rPr>
                        <a:t>Selection Accountability</a:t>
                      </a:r>
                    </a:p>
                  </a:txBody>
                  <a:tcPr anchor="ctr">
                    <a:solidFill>
                      <a:srgbClr val="E8832A"/>
                    </a:solidFill>
                  </a:tcPr>
                </a:tc>
                <a:extLst>
                  <a:ext uri="{0D108BD9-81ED-4DB2-BD59-A6C34878D82A}">
                    <a16:rowId xmlns:a16="http://schemas.microsoft.com/office/drawing/2014/main" val="705022662"/>
                  </a:ext>
                </a:extLst>
              </a:tr>
              <a:tr h="743857">
                <a:tc>
                  <a:txBody>
                    <a:bodyPr/>
                    <a:lstStyle/>
                    <a:p>
                      <a:r>
                        <a:rPr lang="en-GB" sz="1400" b="1">
                          <a:solidFill>
                            <a:srgbClr val="2C3E50"/>
                          </a:solidFill>
                          <a:latin typeface="Calibri"/>
                          <a:ea typeface="Calibri"/>
                          <a:cs typeface="Calibri"/>
                        </a:rPr>
                        <a:t>Executive Sponsor</a:t>
                      </a:r>
                    </a:p>
                  </a:txBody>
                  <a:tcPr anchor="ctr">
                    <a:solidFill>
                      <a:srgbClr val="FFFFFF"/>
                    </a:solidFill>
                  </a:tcPr>
                </a:tc>
                <a:tc>
                  <a:txBody>
                    <a:bodyPr/>
                    <a:lstStyle/>
                    <a:p>
                      <a:r>
                        <a:rPr lang="en-GB" sz="1400">
                          <a:solidFill>
                            <a:srgbClr val="2C3E50"/>
                          </a:solidFill>
                          <a:latin typeface="Calibri"/>
                          <a:ea typeface="Calibri"/>
                          <a:cs typeface="Calibri"/>
                        </a:rPr>
                        <a:t>Approves business case, signs off vendor and SI selection, chairs Steering Committee</a:t>
                      </a:r>
                    </a:p>
                  </a:txBody>
                  <a:tcPr anchor="ctr">
                    <a:solidFill>
                      <a:srgbClr val="FFFFFF"/>
                    </a:solidFill>
                  </a:tcPr>
                </a:tc>
                <a:extLst>
                  <a:ext uri="{0D108BD9-81ED-4DB2-BD59-A6C34878D82A}">
                    <a16:rowId xmlns:a16="http://schemas.microsoft.com/office/drawing/2014/main" val="787568668"/>
                  </a:ext>
                </a:extLst>
              </a:tr>
              <a:tr h="743857">
                <a:tc>
                  <a:txBody>
                    <a:bodyPr/>
                    <a:lstStyle/>
                    <a:p>
                      <a:r>
                        <a:rPr lang="en-GB" sz="1400" b="1">
                          <a:solidFill>
                            <a:srgbClr val="2C3E50"/>
                          </a:solidFill>
                          <a:latin typeface="Calibri"/>
                          <a:ea typeface="Calibri"/>
                          <a:cs typeface="Calibri"/>
                        </a:rPr>
                        <a:t>Programme Manager</a:t>
                      </a:r>
                    </a:p>
                  </a:txBody>
                  <a:tcPr anchor="ctr">
                    <a:solidFill>
                      <a:srgbClr val="F8F9FA"/>
                    </a:solidFill>
                  </a:tcPr>
                </a:tc>
                <a:tc>
                  <a:txBody>
                    <a:bodyPr/>
                    <a:lstStyle/>
                    <a:p>
                      <a:r>
                        <a:rPr lang="en-GB" sz="1400">
                          <a:solidFill>
                            <a:srgbClr val="2C3E50"/>
                          </a:solidFill>
                          <a:latin typeface="Calibri"/>
                          <a:ea typeface="Calibri"/>
                          <a:cs typeface="Calibri"/>
                        </a:rPr>
                        <a:t>Runs selection process day-to-day, coordinates evaluations, manages vendor engagement</a:t>
                      </a:r>
                    </a:p>
                  </a:txBody>
                  <a:tcPr anchor="ctr">
                    <a:solidFill>
                      <a:srgbClr val="F8F9FA"/>
                    </a:solidFill>
                  </a:tcPr>
                </a:tc>
                <a:extLst>
                  <a:ext uri="{0D108BD9-81ED-4DB2-BD59-A6C34878D82A}">
                    <a16:rowId xmlns:a16="http://schemas.microsoft.com/office/drawing/2014/main" val="3804765000"/>
                  </a:ext>
                </a:extLst>
              </a:tr>
              <a:tr h="743857">
                <a:tc>
                  <a:txBody>
                    <a:bodyPr/>
                    <a:lstStyle/>
                    <a:p>
                      <a:r>
                        <a:rPr lang="en-GB" sz="1400" b="1">
                          <a:solidFill>
                            <a:srgbClr val="2C3E50"/>
                          </a:solidFill>
                          <a:latin typeface="Calibri"/>
                          <a:ea typeface="Calibri"/>
                          <a:cs typeface="Calibri"/>
                        </a:rPr>
                        <a:t>Business Architect</a:t>
                      </a:r>
                    </a:p>
                  </a:txBody>
                  <a:tcPr anchor="ctr">
                    <a:solidFill>
                      <a:srgbClr val="FFFFFF"/>
                    </a:solidFill>
                  </a:tcPr>
                </a:tc>
                <a:tc>
                  <a:txBody>
                    <a:bodyPr/>
                    <a:lstStyle/>
                    <a:p>
                      <a:r>
                        <a:rPr lang="en-GB" sz="1400">
                          <a:solidFill>
                            <a:srgbClr val="2C3E50"/>
                          </a:solidFill>
                          <a:latin typeface="Calibri"/>
                          <a:ea typeface="Calibri"/>
                          <a:cs typeface="Calibri"/>
                        </a:rPr>
                        <a:t>Maps Heatmap gaps to vendor capabilities, designs scripted demo scenarios, validates strategic fit</a:t>
                      </a:r>
                    </a:p>
                  </a:txBody>
                  <a:tcPr anchor="ctr">
                    <a:solidFill>
                      <a:srgbClr val="FFFFFF"/>
                    </a:solidFill>
                  </a:tcPr>
                </a:tc>
                <a:extLst>
                  <a:ext uri="{0D108BD9-81ED-4DB2-BD59-A6C34878D82A}">
                    <a16:rowId xmlns:a16="http://schemas.microsoft.com/office/drawing/2014/main" val="3872652564"/>
                  </a:ext>
                </a:extLst>
              </a:tr>
              <a:tr h="743857">
                <a:tc>
                  <a:txBody>
                    <a:bodyPr/>
                    <a:lstStyle/>
                    <a:p>
                      <a:r>
                        <a:rPr lang="en-GB" sz="1400" b="1">
                          <a:solidFill>
                            <a:srgbClr val="2C3E50"/>
                          </a:solidFill>
                          <a:latin typeface="Calibri"/>
                          <a:ea typeface="Calibri"/>
                          <a:cs typeface="Calibri"/>
                        </a:rPr>
                        <a:t>CFO / Finance</a:t>
                      </a:r>
                    </a:p>
                  </a:txBody>
                  <a:tcPr anchor="ctr">
                    <a:solidFill>
                      <a:srgbClr val="F8F9FA"/>
                    </a:solidFill>
                  </a:tcPr>
                </a:tc>
                <a:tc>
                  <a:txBody>
                    <a:bodyPr/>
                    <a:lstStyle/>
                    <a:p>
                      <a:r>
                        <a:rPr lang="en-GB" sz="1400">
                          <a:solidFill>
                            <a:srgbClr val="2C3E50"/>
                          </a:solidFill>
                          <a:latin typeface="Calibri"/>
                          <a:ea typeface="Calibri"/>
                          <a:cs typeface="Calibri"/>
                        </a:rPr>
                        <a:t>Validates business case financials, reviews commercial proposals, approves budget envelope</a:t>
                      </a:r>
                    </a:p>
                  </a:txBody>
                  <a:tcPr anchor="ctr">
                    <a:solidFill>
                      <a:srgbClr val="F8F9FA"/>
                    </a:solidFill>
                  </a:tcPr>
                </a:tc>
                <a:extLst>
                  <a:ext uri="{0D108BD9-81ED-4DB2-BD59-A6C34878D82A}">
                    <a16:rowId xmlns:a16="http://schemas.microsoft.com/office/drawing/2014/main" val="3659502596"/>
                  </a:ext>
                </a:extLst>
              </a:tr>
              <a:tr h="743857">
                <a:tc>
                  <a:txBody>
                    <a:bodyPr/>
                    <a:lstStyle/>
                    <a:p>
                      <a:r>
                        <a:rPr lang="en-GB" sz="1400" b="1">
                          <a:solidFill>
                            <a:srgbClr val="2C3E50"/>
                          </a:solidFill>
                          <a:latin typeface="Calibri"/>
                          <a:ea typeface="Calibri"/>
                          <a:cs typeface="Calibri"/>
                        </a:rPr>
                        <a:t>Procurement Lead</a:t>
                      </a:r>
                    </a:p>
                  </a:txBody>
                  <a:tcPr anchor="ctr">
                    <a:solidFill>
                      <a:srgbClr val="FFFFFF"/>
                    </a:solidFill>
                  </a:tcPr>
                </a:tc>
                <a:tc>
                  <a:txBody>
                    <a:bodyPr/>
                    <a:lstStyle/>
                    <a:p>
                      <a:r>
                        <a:rPr lang="en-GB" sz="1400">
                          <a:solidFill>
                            <a:srgbClr val="2C3E50"/>
                          </a:solidFill>
                          <a:latin typeface="Calibri"/>
                          <a:ea typeface="Calibri"/>
                          <a:cs typeface="Calibri"/>
                        </a:rPr>
                        <a:t>Manages RFI/RFP process, leads commercial negotiations, ensures compliance with procurement policy</a:t>
                      </a:r>
                    </a:p>
                  </a:txBody>
                  <a:tcPr anchor="ctr">
                    <a:solidFill>
                      <a:srgbClr val="FFFFFF"/>
                    </a:solidFill>
                  </a:tcPr>
                </a:tc>
                <a:extLst>
                  <a:ext uri="{0D108BD9-81ED-4DB2-BD59-A6C34878D82A}">
                    <a16:rowId xmlns:a16="http://schemas.microsoft.com/office/drawing/2014/main" val="4054494170"/>
                  </a:ext>
                </a:extLst>
              </a:tr>
              <a:tr h="743857">
                <a:tc>
                  <a:txBody>
                    <a:bodyPr/>
                    <a:lstStyle/>
                    <a:p>
                      <a:r>
                        <a:rPr lang="en-GB" sz="1400" b="1">
                          <a:solidFill>
                            <a:srgbClr val="2C3E50"/>
                          </a:solidFill>
                          <a:latin typeface="Calibri"/>
                          <a:ea typeface="Calibri"/>
                          <a:cs typeface="Calibri"/>
                        </a:rPr>
                        <a:t>Functional Leaders</a:t>
                      </a:r>
                    </a:p>
                  </a:txBody>
                  <a:tcPr anchor="ctr">
                    <a:solidFill>
                      <a:srgbClr val="F8F9FA"/>
                    </a:solidFill>
                  </a:tcPr>
                </a:tc>
                <a:tc>
                  <a:txBody>
                    <a:bodyPr/>
                    <a:lstStyle/>
                    <a:p>
                      <a:r>
                        <a:rPr lang="en-GB" sz="1400" dirty="0">
                          <a:solidFill>
                            <a:srgbClr val="2C3E50"/>
                          </a:solidFill>
                          <a:latin typeface="Calibri"/>
                          <a:ea typeface="Calibri"/>
                          <a:cs typeface="Calibri"/>
                        </a:rPr>
                        <a:t>Participate in scripted demos, score vendors against their process area, validate fit-to-purpose</a:t>
                      </a:r>
                    </a:p>
                  </a:txBody>
                  <a:tcPr anchor="ctr">
                    <a:solidFill>
                      <a:srgbClr val="F8F9FA"/>
                    </a:solidFill>
                  </a:tcPr>
                </a:tc>
                <a:extLst>
                  <a:ext uri="{0D108BD9-81ED-4DB2-BD59-A6C34878D82A}">
                    <a16:rowId xmlns:a16="http://schemas.microsoft.com/office/drawing/2014/main" val="2596100515"/>
                  </a:ext>
                </a:extLst>
              </a:tr>
            </a:tbl>
          </a:graphicData>
        </a:graphic>
      </p:graphicFrame>
      <p:sp>
        <p:nvSpPr>
          <p:cNvPr id="3" name="TitleAccentLine">
            <a:extLst>
              <a:ext uri="{FF2B5EF4-FFF2-40B4-BE49-F238E27FC236}">
                <a16:creationId xmlns:a16="http://schemas.microsoft.com/office/drawing/2014/main" id="{385DD20C-489C-4735-80BA-DC42A722D9F6}"/>
              </a:ext>
            </a:extLst>
          </p:cNvPr>
          <p:cNvSpPr/>
          <p:nvPr/>
        </p:nvSpPr>
        <p:spPr>
          <a:xfrm>
            <a:off x="609600" y="9652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91EC2712-8FCD-4F59-92D8-31F3B130688A}"/>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435941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6F0FC2-0D5E-4113-A290-6BED7CB5341E}"/>
              </a:ext>
            </a:extLst>
          </p:cNvPr>
          <p:cNvSpPr txBox="1"/>
          <p:nvPr/>
        </p:nvSpPr>
        <p:spPr>
          <a:xfrm>
            <a:off x="609600" y="254000"/>
            <a:ext cx="8890000" cy="461665"/>
          </a:xfrm>
          <a:prstGeom prst="rect">
            <a:avLst/>
          </a:prstGeom>
          <a:noFill/>
          <a:ln>
            <a:noFill/>
          </a:ln>
        </p:spPr>
        <p:txBody>
          <a:bodyPr vertOverflow="overflow" vert="horz" wrap="square" rtlCol="0" anchor="t">
            <a:spAutoFit/>
          </a:bodyPr>
          <a:lstStyle/>
          <a:p>
            <a:pPr algn="l"/>
            <a:r>
              <a:rPr lang="en-GB" sz="2400" b="1">
                <a:solidFill>
                  <a:srgbClr val="1B2A4A"/>
                </a:solidFill>
                <a:latin typeface="Trebuchet MS"/>
              </a:rPr>
              <a:t>Selection Timeline</a:t>
            </a:r>
          </a:p>
        </p:txBody>
      </p:sp>
      <p:sp>
        <p:nvSpPr>
          <p:cNvPr id="3" name="TextBox 2">
            <a:extLst>
              <a:ext uri="{FF2B5EF4-FFF2-40B4-BE49-F238E27FC236}">
                <a16:creationId xmlns:a16="http://schemas.microsoft.com/office/drawing/2014/main" id="{3650859D-8C3A-4B01-B4E1-998682270612}"/>
              </a:ext>
            </a:extLst>
          </p:cNvPr>
          <p:cNvSpPr txBox="1"/>
          <p:nvPr/>
        </p:nvSpPr>
        <p:spPr>
          <a:xfrm>
            <a:off x="609600" y="736600"/>
            <a:ext cx="8890000" cy="304800"/>
          </a:xfrm>
          <a:prstGeom prst="rect">
            <a:avLst/>
          </a:prstGeom>
          <a:noFill/>
          <a:ln>
            <a:noFill/>
          </a:ln>
        </p:spPr>
        <p:txBody>
          <a:bodyPr vertOverflow="overflow" vert="horz" wrap="square" rtlCol="0" anchor="t">
            <a:spAutoFit/>
          </a:bodyPr>
          <a:lstStyle/>
          <a:p>
            <a:pPr algn="l"/>
            <a:r>
              <a:rPr lang="en-GB" sz="1400" i="1">
                <a:solidFill>
                  <a:srgbClr val="5B7FA5"/>
                </a:solidFill>
                <a:latin typeface="Calibri"/>
                <a:ea typeface="Calibri"/>
                <a:cs typeface="Calibri"/>
              </a:rPr>
              <a:t>One real board gate (Funding Envelope &amp; Benchmark Costs (S6)) plus three phase checkpoints — no stage begins without the previous outputs signed off</a:t>
            </a:r>
          </a:p>
        </p:txBody>
      </p:sp>
      <p:sp>
        <p:nvSpPr>
          <p:cNvPr id="10" name="WeekLabels"/>
          <p:cNvSpPr txBox="1"/>
          <p:nvPr/>
        </p:nvSpPr>
        <p:spPr>
          <a:xfrm>
            <a:off x="609600" y="1219200"/>
            <a:ext cx="10922000" cy="307777"/>
          </a:xfrm>
          <a:prstGeom prst="rect">
            <a:avLst/>
          </a:prstGeom>
          <a:noFill/>
          <a:ln>
            <a:noFill/>
          </a:ln>
        </p:spPr>
        <p:txBody>
          <a:bodyPr wrap="square" rtlCol="0">
            <a:spAutoFit/>
          </a:bodyPr>
          <a:lstStyle/>
          <a:p>
            <a:pPr>
              <a:buNone/>
            </a:pPr>
            <a:r>
              <a:rPr lang="en-US" sz="1400" dirty="0">
                <a:solidFill>
                  <a:srgbClr val="5B7FA5"/>
                </a:solidFill>
              </a:rPr>
              <a:t>Week 1          4              5            10           11                   18     19                24</a:t>
            </a:r>
          </a:p>
        </p:txBody>
      </p:sp>
      <p:sp>
        <p:nvSpPr>
          <p:cNvPr id="20" name="Bar20"/>
          <p:cNvSpPr/>
          <p:nvPr/>
        </p:nvSpPr>
        <p:spPr>
          <a:xfrm>
            <a:off x="609600" y="1651000"/>
            <a:ext cx="1816100" cy="711200"/>
          </a:xfrm>
          <a:prstGeom prst="roundRect">
            <a:avLst>
              <a:gd name="adj" fmla="val 16667"/>
            </a:avLst>
          </a:prstGeom>
          <a:solidFill>
            <a:srgbClr val="1B2A4A"/>
          </a:solidFill>
          <a:ln w="0">
            <a:noFill/>
          </a:ln>
        </p:spPr>
        <p:txBody>
          <a:bodyPr/>
          <a:lstStyle/>
          <a:p>
            <a:endParaRPr lang="en-US"/>
          </a:p>
        </p:txBody>
      </p:sp>
      <p:sp>
        <p:nvSpPr>
          <p:cNvPr id="21" name="BarLabel20"/>
          <p:cNvSpPr txBox="1"/>
          <p:nvPr/>
        </p:nvSpPr>
        <p:spPr>
          <a:xfrm>
            <a:off x="685800" y="1701800"/>
            <a:ext cx="1663700" cy="523220"/>
          </a:xfrm>
          <a:prstGeom prst="rect">
            <a:avLst/>
          </a:prstGeom>
          <a:noFill/>
          <a:ln>
            <a:noFill/>
          </a:ln>
        </p:spPr>
        <p:txBody>
          <a:bodyPr wrap="square" rtlCol="0">
            <a:spAutoFit/>
          </a:bodyPr>
          <a:lstStyle/>
          <a:p>
            <a:pPr algn="ctr">
              <a:buNone/>
            </a:pPr>
            <a:r>
              <a:rPr lang="en-US" sz="1400" b="1" dirty="0">
                <a:solidFill>
                  <a:srgbClr val="FFFFFF"/>
                </a:solidFill>
                <a:latin typeface="Calibri"/>
              </a:rPr>
              <a:t>Funding Envelope (S6): Funding Approval</a:t>
            </a:r>
          </a:p>
        </p:txBody>
      </p:sp>
      <p:sp>
        <p:nvSpPr>
          <p:cNvPr id="22" name="Bar22"/>
          <p:cNvSpPr/>
          <p:nvPr/>
        </p:nvSpPr>
        <p:spPr>
          <a:xfrm>
            <a:off x="2425700" y="1651000"/>
            <a:ext cx="2730500" cy="711200"/>
          </a:xfrm>
          <a:prstGeom prst="roundRect">
            <a:avLst>
              <a:gd name="adj" fmla="val 16667"/>
            </a:avLst>
          </a:prstGeom>
          <a:solidFill>
            <a:srgbClr val="2C3E6B"/>
          </a:solidFill>
          <a:ln w="0">
            <a:noFill/>
          </a:ln>
        </p:spPr>
        <p:txBody>
          <a:bodyPr/>
          <a:lstStyle/>
          <a:p>
            <a:endParaRPr lang="en-US"/>
          </a:p>
        </p:txBody>
      </p:sp>
      <p:sp>
        <p:nvSpPr>
          <p:cNvPr id="23" name="BarLabel22"/>
          <p:cNvSpPr txBox="1"/>
          <p:nvPr/>
        </p:nvSpPr>
        <p:spPr>
          <a:xfrm>
            <a:off x="2501900" y="1701800"/>
            <a:ext cx="2578100" cy="523220"/>
          </a:xfrm>
          <a:prstGeom prst="rect">
            <a:avLst/>
          </a:prstGeom>
          <a:noFill/>
          <a:ln>
            <a:noFill/>
          </a:ln>
        </p:spPr>
        <p:txBody>
          <a:bodyPr wrap="square" rtlCol="0">
            <a:spAutoFit/>
          </a:bodyPr>
          <a:lstStyle/>
          <a:p>
            <a:pPr algn="ctr">
              <a:buNone/>
            </a:pPr>
            <a:r>
              <a:rPr lang="en-US" sz="1400" b="1" dirty="0">
                <a:solidFill>
                  <a:srgbClr val="FFFFFF"/>
                </a:solidFill>
                <a:latin typeface="Calibri"/>
              </a:rPr>
              <a:t>Market Engagement &amp; RFI (S7)</a:t>
            </a:r>
          </a:p>
        </p:txBody>
      </p:sp>
      <p:sp>
        <p:nvSpPr>
          <p:cNvPr id="24" name="Bar24"/>
          <p:cNvSpPr/>
          <p:nvPr/>
        </p:nvSpPr>
        <p:spPr>
          <a:xfrm>
            <a:off x="5156200" y="1651000"/>
            <a:ext cx="3644900" cy="711200"/>
          </a:xfrm>
          <a:prstGeom prst="roundRect">
            <a:avLst>
              <a:gd name="adj" fmla="val 16667"/>
            </a:avLst>
          </a:prstGeom>
          <a:solidFill>
            <a:srgbClr val="E89A35"/>
          </a:solidFill>
          <a:ln w="0">
            <a:noFill/>
          </a:ln>
        </p:spPr>
        <p:txBody>
          <a:bodyPr/>
          <a:lstStyle/>
          <a:p>
            <a:endParaRPr lang="en-US"/>
          </a:p>
        </p:txBody>
      </p:sp>
      <p:sp>
        <p:nvSpPr>
          <p:cNvPr id="25" name="BarLabel24"/>
          <p:cNvSpPr txBox="1"/>
          <p:nvPr/>
        </p:nvSpPr>
        <p:spPr>
          <a:xfrm>
            <a:off x="5232400" y="1701800"/>
            <a:ext cx="3492500" cy="307777"/>
          </a:xfrm>
          <a:prstGeom prst="rect">
            <a:avLst/>
          </a:prstGeom>
          <a:noFill/>
          <a:ln>
            <a:noFill/>
          </a:ln>
        </p:spPr>
        <p:txBody>
          <a:bodyPr wrap="square" rtlCol="0">
            <a:spAutoFit/>
          </a:bodyPr>
          <a:lstStyle/>
          <a:p>
            <a:pPr algn="ctr">
              <a:buNone/>
            </a:pPr>
            <a:r>
              <a:rPr lang="en-US" sz="1400" b="1" dirty="0">
                <a:solidFill>
                  <a:srgbClr val="FFFFFF"/>
                </a:solidFill>
                <a:latin typeface="Calibri"/>
              </a:rPr>
              <a:t>Software Selection (S8)</a:t>
            </a:r>
          </a:p>
        </p:txBody>
      </p:sp>
      <p:sp>
        <p:nvSpPr>
          <p:cNvPr id="26" name="Bar26"/>
          <p:cNvSpPr/>
          <p:nvPr/>
        </p:nvSpPr>
        <p:spPr>
          <a:xfrm>
            <a:off x="8801100" y="1651000"/>
            <a:ext cx="2730500" cy="711200"/>
          </a:xfrm>
          <a:prstGeom prst="roundRect">
            <a:avLst>
              <a:gd name="adj" fmla="val 16667"/>
            </a:avLst>
          </a:prstGeom>
          <a:solidFill>
            <a:srgbClr val="E89A35"/>
          </a:solidFill>
          <a:ln w="0">
            <a:noFill/>
          </a:ln>
        </p:spPr>
        <p:txBody>
          <a:bodyPr/>
          <a:lstStyle/>
          <a:p>
            <a:endParaRPr lang="en-US"/>
          </a:p>
        </p:txBody>
      </p:sp>
      <p:sp>
        <p:nvSpPr>
          <p:cNvPr id="27" name="BarLabel26"/>
          <p:cNvSpPr txBox="1"/>
          <p:nvPr/>
        </p:nvSpPr>
        <p:spPr>
          <a:xfrm>
            <a:off x="8877300" y="1701800"/>
            <a:ext cx="2578100" cy="307777"/>
          </a:xfrm>
          <a:prstGeom prst="rect">
            <a:avLst/>
          </a:prstGeom>
          <a:noFill/>
          <a:ln>
            <a:noFill/>
          </a:ln>
        </p:spPr>
        <p:txBody>
          <a:bodyPr wrap="square" rtlCol="0">
            <a:spAutoFit/>
          </a:bodyPr>
          <a:lstStyle/>
          <a:p>
            <a:pPr algn="ctr">
              <a:buNone/>
            </a:pPr>
            <a:r>
              <a:rPr lang="en-US" sz="1400" b="1" dirty="0">
                <a:solidFill>
                  <a:srgbClr val="FFFFFF"/>
                </a:solidFill>
                <a:latin typeface="Calibri"/>
              </a:rPr>
              <a:t>SI Selection (S9): SI / Supplier Selection</a:t>
            </a:r>
          </a:p>
        </p:txBody>
      </p:sp>
      <p:sp>
        <p:nvSpPr>
          <p:cNvPr id="28" name="GateLine28"/>
          <p:cNvSpPr/>
          <p:nvPr/>
        </p:nvSpPr>
        <p:spPr>
          <a:xfrm>
            <a:off x="2413000" y="2362200"/>
            <a:ext cx="25400" cy="203200"/>
          </a:xfrm>
          <a:prstGeom prst="rect">
            <a:avLst/>
          </a:prstGeom>
          <a:solidFill>
            <a:srgbClr val="E89A35"/>
          </a:solidFill>
          <a:ln w="0">
            <a:noFill/>
          </a:ln>
        </p:spPr>
        <p:txBody>
          <a:bodyPr/>
          <a:lstStyle/>
          <a:p>
            <a:endParaRPr lang="en-US"/>
          </a:p>
        </p:txBody>
      </p:sp>
      <p:sp>
        <p:nvSpPr>
          <p:cNvPr id="29" name="Gate29"/>
          <p:cNvSpPr/>
          <p:nvPr/>
        </p:nvSpPr>
        <p:spPr>
          <a:xfrm>
            <a:off x="2324100" y="2489200"/>
            <a:ext cx="203200" cy="203200"/>
          </a:xfrm>
          <a:prstGeom prst="diamond">
            <a:avLst/>
          </a:prstGeom>
          <a:solidFill>
            <a:srgbClr val="E89A35"/>
          </a:solidFill>
          <a:ln w="0">
            <a:noFill/>
          </a:ln>
        </p:spPr>
        <p:txBody>
          <a:bodyPr/>
          <a:lstStyle/>
          <a:p>
            <a:endParaRPr lang="en-US"/>
          </a:p>
        </p:txBody>
      </p:sp>
      <p:sp>
        <p:nvSpPr>
          <p:cNvPr id="30" name="GateLabel30"/>
          <p:cNvSpPr txBox="1"/>
          <p:nvPr/>
        </p:nvSpPr>
        <p:spPr>
          <a:xfrm>
            <a:off x="1689100" y="2743200"/>
            <a:ext cx="1498600" cy="738664"/>
          </a:xfrm>
          <a:prstGeom prst="rect">
            <a:avLst/>
          </a:prstGeom>
          <a:noFill/>
          <a:ln>
            <a:noFill/>
          </a:ln>
        </p:spPr>
        <p:txBody>
          <a:bodyPr wrap="square" rtlCol="0">
            <a:spAutoFit/>
          </a:bodyPr>
          <a:lstStyle/>
          <a:p>
            <a:pPr algn="ctr">
              <a:buNone/>
            </a:pPr>
            <a:r>
              <a:rPr lang="en-US" sz="1400" b="1" dirty="0">
                <a:solidFill>
                  <a:srgbClr val="E8913A"/>
                </a:solidFill>
              </a:rPr>
              <a:t>Week 4</a:t>
            </a:r>
          </a:p>
          <a:p>
            <a:pPr algn="ctr">
              <a:buNone/>
            </a:pPr>
            <a:r>
              <a:rPr lang="en-US" sz="1400" dirty="0">
                <a:solidFill>
                  <a:srgbClr val="1B2A4A"/>
                </a:solidFill>
              </a:rPr>
              <a:t>BOARD GATE 1 · Funding</a:t>
            </a:r>
          </a:p>
        </p:txBody>
      </p:sp>
      <p:sp>
        <p:nvSpPr>
          <p:cNvPr id="31" name="GateLine31"/>
          <p:cNvSpPr/>
          <p:nvPr/>
        </p:nvSpPr>
        <p:spPr>
          <a:xfrm>
            <a:off x="5143500" y="2362200"/>
            <a:ext cx="25400" cy="203200"/>
          </a:xfrm>
          <a:prstGeom prst="rect">
            <a:avLst/>
          </a:prstGeom>
          <a:solidFill>
            <a:srgbClr val="E89A35"/>
          </a:solidFill>
          <a:ln w="0">
            <a:noFill/>
          </a:ln>
        </p:spPr>
        <p:txBody>
          <a:bodyPr/>
          <a:lstStyle/>
          <a:p>
            <a:endParaRPr lang="en-US"/>
          </a:p>
        </p:txBody>
      </p:sp>
      <p:sp>
        <p:nvSpPr>
          <p:cNvPr id="32" name="Gate32"/>
          <p:cNvSpPr/>
          <p:nvPr/>
        </p:nvSpPr>
        <p:spPr>
          <a:xfrm>
            <a:off x="5054600" y="2489200"/>
            <a:ext cx="203200" cy="203200"/>
          </a:xfrm>
          <a:prstGeom prst="diamond">
            <a:avLst/>
          </a:prstGeom>
          <a:solidFill>
            <a:srgbClr val="E89A35"/>
          </a:solidFill>
          <a:ln w="0">
            <a:noFill/>
          </a:ln>
        </p:spPr>
        <p:txBody>
          <a:bodyPr/>
          <a:lstStyle/>
          <a:p>
            <a:endParaRPr lang="en-US"/>
          </a:p>
        </p:txBody>
      </p:sp>
      <p:sp>
        <p:nvSpPr>
          <p:cNvPr id="33" name="GateLabel33"/>
          <p:cNvSpPr txBox="1"/>
          <p:nvPr/>
        </p:nvSpPr>
        <p:spPr>
          <a:xfrm>
            <a:off x="4419600" y="2743200"/>
            <a:ext cx="1498600" cy="738664"/>
          </a:xfrm>
          <a:prstGeom prst="rect">
            <a:avLst/>
          </a:prstGeom>
          <a:noFill/>
          <a:ln>
            <a:noFill/>
          </a:ln>
        </p:spPr>
        <p:txBody>
          <a:bodyPr wrap="square" rtlCol="0">
            <a:spAutoFit/>
          </a:bodyPr>
          <a:lstStyle/>
          <a:p>
            <a:pPr algn="ctr">
              <a:buNone/>
            </a:pPr>
            <a:r>
              <a:rPr lang="en-US" sz="1400" b="1" dirty="0">
                <a:solidFill>
                  <a:srgbClr val="E8913A"/>
                </a:solidFill>
              </a:rPr>
              <a:t>Week 10</a:t>
            </a:r>
          </a:p>
          <a:p>
            <a:pPr algn="ctr">
              <a:buNone/>
            </a:pPr>
            <a:r>
              <a:rPr lang="en-US" sz="1400" dirty="0">
                <a:solidFill>
                  <a:srgbClr val="1B2A4A"/>
                </a:solidFill>
              </a:rPr>
              <a:t>Shortlist Checkpoint</a:t>
            </a:r>
          </a:p>
        </p:txBody>
      </p:sp>
      <p:sp>
        <p:nvSpPr>
          <p:cNvPr id="34" name="GateLine34"/>
          <p:cNvSpPr/>
          <p:nvPr/>
        </p:nvSpPr>
        <p:spPr>
          <a:xfrm>
            <a:off x="8788400" y="2362200"/>
            <a:ext cx="25400" cy="203200"/>
          </a:xfrm>
          <a:prstGeom prst="rect">
            <a:avLst/>
          </a:prstGeom>
          <a:solidFill>
            <a:srgbClr val="E89A35"/>
          </a:solidFill>
          <a:ln w="0">
            <a:noFill/>
          </a:ln>
        </p:spPr>
        <p:txBody>
          <a:bodyPr/>
          <a:lstStyle/>
          <a:p>
            <a:endParaRPr lang="en-US"/>
          </a:p>
        </p:txBody>
      </p:sp>
      <p:sp>
        <p:nvSpPr>
          <p:cNvPr id="35" name="Gate35"/>
          <p:cNvSpPr/>
          <p:nvPr/>
        </p:nvSpPr>
        <p:spPr>
          <a:xfrm>
            <a:off x="8699500" y="2489200"/>
            <a:ext cx="203200" cy="203200"/>
          </a:xfrm>
          <a:prstGeom prst="diamond">
            <a:avLst/>
          </a:prstGeom>
          <a:solidFill>
            <a:srgbClr val="E89A35"/>
          </a:solidFill>
          <a:ln w="0">
            <a:noFill/>
          </a:ln>
        </p:spPr>
        <p:txBody>
          <a:bodyPr/>
          <a:lstStyle/>
          <a:p>
            <a:endParaRPr lang="en-US"/>
          </a:p>
        </p:txBody>
      </p:sp>
      <p:sp>
        <p:nvSpPr>
          <p:cNvPr id="36" name="GateLabel36"/>
          <p:cNvSpPr txBox="1"/>
          <p:nvPr/>
        </p:nvSpPr>
        <p:spPr>
          <a:xfrm>
            <a:off x="8064500" y="2743200"/>
            <a:ext cx="1498600" cy="738664"/>
          </a:xfrm>
          <a:prstGeom prst="rect">
            <a:avLst/>
          </a:prstGeom>
          <a:noFill/>
          <a:ln>
            <a:noFill/>
          </a:ln>
        </p:spPr>
        <p:txBody>
          <a:bodyPr wrap="square" rtlCol="0">
            <a:spAutoFit/>
          </a:bodyPr>
          <a:lstStyle/>
          <a:p>
            <a:pPr algn="ctr">
              <a:buNone/>
            </a:pPr>
            <a:r>
              <a:rPr lang="en-US" sz="1400" b="1" dirty="0">
                <a:solidFill>
                  <a:srgbClr val="E8913A"/>
                </a:solidFill>
              </a:rPr>
              <a:t>Week 18</a:t>
            </a:r>
          </a:p>
          <a:p>
            <a:pPr algn="ctr">
              <a:buNone/>
            </a:pPr>
            <a:r>
              <a:rPr lang="en-US" sz="1400" dirty="0">
                <a:solidFill>
                  <a:srgbClr val="1B2A4A"/>
                </a:solidFill>
              </a:rPr>
              <a:t>Preferred Vendor Checkpoint</a:t>
            </a:r>
          </a:p>
        </p:txBody>
      </p:sp>
      <p:sp>
        <p:nvSpPr>
          <p:cNvPr id="37" name="GateLine37"/>
          <p:cNvSpPr/>
          <p:nvPr/>
        </p:nvSpPr>
        <p:spPr>
          <a:xfrm>
            <a:off x="11518900" y="2362200"/>
            <a:ext cx="25400" cy="203200"/>
          </a:xfrm>
          <a:prstGeom prst="rect">
            <a:avLst/>
          </a:prstGeom>
          <a:solidFill>
            <a:srgbClr val="E89A35"/>
          </a:solidFill>
          <a:ln w="0">
            <a:noFill/>
          </a:ln>
        </p:spPr>
        <p:txBody>
          <a:bodyPr/>
          <a:lstStyle/>
          <a:p>
            <a:endParaRPr lang="en-US"/>
          </a:p>
        </p:txBody>
      </p:sp>
      <p:sp>
        <p:nvSpPr>
          <p:cNvPr id="38" name="Gate38"/>
          <p:cNvSpPr/>
          <p:nvPr/>
        </p:nvSpPr>
        <p:spPr>
          <a:xfrm>
            <a:off x="11430000" y="2489200"/>
            <a:ext cx="203200" cy="203200"/>
          </a:xfrm>
          <a:prstGeom prst="diamond">
            <a:avLst/>
          </a:prstGeom>
          <a:solidFill>
            <a:srgbClr val="E89A35"/>
          </a:solidFill>
          <a:ln w="0">
            <a:noFill/>
          </a:ln>
        </p:spPr>
        <p:txBody>
          <a:bodyPr/>
          <a:lstStyle/>
          <a:p>
            <a:endParaRPr lang="en-US"/>
          </a:p>
        </p:txBody>
      </p:sp>
      <p:sp>
        <p:nvSpPr>
          <p:cNvPr id="39" name="GateLabel39"/>
          <p:cNvSpPr txBox="1"/>
          <p:nvPr/>
        </p:nvSpPr>
        <p:spPr>
          <a:xfrm>
            <a:off x="10668000" y="2743200"/>
            <a:ext cx="1498600" cy="523220"/>
          </a:xfrm>
          <a:prstGeom prst="rect">
            <a:avLst/>
          </a:prstGeom>
          <a:noFill/>
          <a:ln>
            <a:noFill/>
          </a:ln>
        </p:spPr>
        <p:txBody>
          <a:bodyPr wrap="square" rtlCol="0">
            <a:spAutoFit/>
          </a:bodyPr>
          <a:lstStyle/>
          <a:p>
            <a:pPr algn="ctr">
              <a:buNone/>
            </a:pPr>
            <a:r>
              <a:rPr lang="en-US" sz="1400" b="1" dirty="0">
                <a:solidFill>
                  <a:srgbClr val="E8913A"/>
                </a:solidFill>
              </a:rPr>
              <a:t>Week 24</a:t>
            </a:r>
          </a:p>
          <a:p>
            <a:pPr algn="ctr">
              <a:buNone/>
            </a:pPr>
            <a:r>
              <a:rPr lang="en-US" sz="1400" dirty="0">
                <a:solidFill>
                  <a:srgbClr val="1B2A4A"/>
                </a:solidFill>
              </a:rPr>
              <a:t>Contracts Signed</a:t>
            </a:r>
          </a:p>
        </p:txBody>
      </p:sp>
      <p:sp>
        <p:nvSpPr>
          <p:cNvPr id="40" name="DetailTopBar0"/>
          <p:cNvSpPr/>
          <p:nvPr/>
        </p:nvSpPr>
        <p:spPr>
          <a:xfrm>
            <a:off x="609600" y="3403600"/>
            <a:ext cx="2540000" cy="63500"/>
          </a:xfrm>
          <a:prstGeom prst="rect">
            <a:avLst/>
          </a:prstGeom>
          <a:solidFill>
            <a:srgbClr val="1B2A4A"/>
          </a:solidFill>
          <a:ln w="0">
            <a:noFill/>
          </a:ln>
        </p:spPr>
        <p:txBody>
          <a:bodyPr/>
          <a:lstStyle/>
          <a:p>
            <a:endParaRPr lang="en-US"/>
          </a:p>
        </p:txBody>
      </p:sp>
      <p:sp>
        <p:nvSpPr>
          <p:cNvPr id="41" name="DetailBg0"/>
          <p:cNvSpPr/>
          <p:nvPr/>
        </p:nvSpPr>
        <p:spPr>
          <a:xfrm>
            <a:off x="609600" y="3467100"/>
            <a:ext cx="2540000" cy="1371600"/>
          </a:xfrm>
          <a:prstGeom prst="rect">
            <a:avLst/>
          </a:prstGeom>
          <a:solidFill>
            <a:srgbClr val="F0F3F7"/>
          </a:solidFill>
          <a:ln w="0">
            <a:noFill/>
          </a:ln>
        </p:spPr>
        <p:txBody>
          <a:bodyPr/>
          <a:lstStyle/>
          <a:p>
            <a:endParaRPr lang="en-US"/>
          </a:p>
        </p:txBody>
      </p:sp>
      <p:sp>
        <p:nvSpPr>
          <p:cNvPr id="42" name="DetailText0"/>
          <p:cNvSpPr txBox="1"/>
          <p:nvPr/>
        </p:nvSpPr>
        <p:spPr>
          <a:xfrm>
            <a:off x="736600" y="3530600"/>
            <a:ext cx="2286000" cy="1031051"/>
          </a:xfrm>
          <a:prstGeom prst="rect">
            <a:avLst/>
          </a:prstGeom>
          <a:noFill/>
          <a:ln>
            <a:noFill/>
          </a:ln>
        </p:spPr>
        <p:txBody>
          <a:bodyPr wrap="square" rtlCol="0">
            <a:spAutoFit/>
          </a:bodyPr>
          <a:lstStyle/>
          <a:p>
            <a:pPr>
              <a:buNone/>
            </a:pPr>
            <a:r>
              <a:rPr lang="en-US" sz="1400" b="1" dirty="0">
                <a:solidFill>
                  <a:srgbClr val="1B2A4A"/>
                </a:solidFill>
              </a:rPr>
              <a:t>S6 (Wk 1–4)</a:t>
            </a:r>
          </a:p>
          <a:p>
            <a:pPr marL="171450" indent="-171450">
              <a:spcBef>
                <a:spcPts val="200"/>
              </a:spcBef>
              <a:buFont typeface="Arial"/>
              <a:buChar char="•"/>
            </a:pPr>
            <a:r>
              <a:rPr lang="en-US" sz="1400" dirty="0">
                <a:solidFill>
                  <a:srgbClr val="1B2A4A"/>
                </a:solidFill>
              </a:rPr>
              <a:t>Funding Envelope (Board Gate 1)</a:t>
            </a:r>
          </a:p>
          <a:p>
            <a:pPr marL="171450" indent="-171450">
              <a:spcBef>
                <a:spcPts val="200"/>
              </a:spcBef>
              <a:buFont typeface="Arial"/>
              <a:buChar char="•"/>
            </a:pPr>
            <a:r>
              <a:rPr lang="en-US" sz="1400" dirty="0">
                <a:solidFill>
                  <a:srgbClr val="1B2A4A"/>
                </a:solidFill>
              </a:rPr>
              <a:t>Options appraisal</a:t>
            </a:r>
          </a:p>
          <a:p>
            <a:pPr marL="171450" indent="-171450">
              <a:spcBef>
                <a:spcPts val="200"/>
              </a:spcBef>
              <a:buFont typeface="Arial"/>
              <a:buChar char="•"/>
            </a:pPr>
            <a:r>
              <a:rPr lang="en-US" sz="1400" dirty="0">
                <a:solidFill>
                  <a:srgbClr val="1B2A4A"/>
                </a:solidFill>
              </a:rPr>
              <a:t>Funding approval</a:t>
            </a:r>
          </a:p>
        </p:txBody>
      </p:sp>
      <p:sp>
        <p:nvSpPr>
          <p:cNvPr id="43" name="DetailTopBar1"/>
          <p:cNvSpPr/>
          <p:nvPr/>
        </p:nvSpPr>
        <p:spPr>
          <a:xfrm>
            <a:off x="3352800" y="3403600"/>
            <a:ext cx="2540000" cy="63500"/>
          </a:xfrm>
          <a:prstGeom prst="rect">
            <a:avLst/>
          </a:prstGeom>
          <a:solidFill>
            <a:srgbClr val="2C3E6B"/>
          </a:solidFill>
          <a:ln w="0">
            <a:noFill/>
          </a:ln>
        </p:spPr>
        <p:txBody>
          <a:bodyPr/>
          <a:lstStyle/>
          <a:p>
            <a:endParaRPr lang="en-US"/>
          </a:p>
        </p:txBody>
      </p:sp>
      <p:sp>
        <p:nvSpPr>
          <p:cNvPr id="44" name="DetailBg1"/>
          <p:cNvSpPr/>
          <p:nvPr/>
        </p:nvSpPr>
        <p:spPr>
          <a:xfrm>
            <a:off x="3352800" y="3467100"/>
            <a:ext cx="2540000" cy="1371600"/>
          </a:xfrm>
          <a:prstGeom prst="rect">
            <a:avLst/>
          </a:prstGeom>
          <a:solidFill>
            <a:srgbClr val="F0F3F7"/>
          </a:solidFill>
          <a:ln w="0">
            <a:noFill/>
          </a:ln>
        </p:spPr>
        <p:txBody>
          <a:bodyPr/>
          <a:lstStyle/>
          <a:p>
            <a:endParaRPr lang="en-US"/>
          </a:p>
        </p:txBody>
      </p:sp>
      <p:sp>
        <p:nvSpPr>
          <p:cNvPr id="45" name="DetailText1"/>
          <p:cNvSpPr txBox="1"/>
          <p:nvPr/>
        </p:nvSpPr>
        <p:spPr>
          <a:xfrm>
            <a:off x="3479800" y="3530600"/>
            <a:ext cx="2286000" cy="1031051"/>
          </a:xfrm>
          <a:prstGeom prst="rect">
            <a:avLst/>
          </a:prstGeom>
          <a:noFill/>
          <a:ln>
            <a:noFill/>
          </a:ln>
        </p:spPr>
        <p:txBody>
          <a:bodyPr wrap="square" rtlCol="0">
            <a:spAutoFit/>
          </a:bodyPr>
          <a:lstStyle/>
          <a:p>
            <a:pPr>
              <a:buNone/>
            </a:pPr>
            <a:r>
              <a:rPr lang="en-US" sz="1400" b="1" dirty="0">
                <a:solidFill>
                  <a:srgbClr val="2C3E6B"/>
                </a:solidFill>
              </a:rPr>
              <a:t>S7 (Wk 5–10)</a:t>
            </a:r>
          </a:p>
          <a:p>
            <a:pPr marL="171450" indent="-171450">
              <a:spcBef>
                <a:spcPts val="200"/>
              </a:spcBef>
              <a:buFont typeface="Arial"/>
              <a:buChar char="•"/>
            </a:pPr>
            <a:r>
              <a:rPr lang="en-US" sz="1400" dirty="0">
                <a:solidFill>
                  <a:srgbClr val="1B2A4A"/>
                </a:solidFill>
              </a:rPr>
              <a:t>RFI issued</a:t>
            </a:r>
          </a:p>
          <a:p>
            <a:pPr marL="171450" indent="-171450">
              <a:spcBef>
                <a:spcPts val="200"/>
              </a:spcBef>
              <a:buFont typeface="Arial"/>
              <a:buChar char="•"/>
            </a:pPr>
            <a:r>
              <a:rPr lang="en-US" sz="1400" dirty="0">
                <a:solidFill>
                  <a:srgbClr val="1B2A4A"/>
                </a:solidFill>
              </a:rPr>
              <a:t>Responses evaluated</a:t>
            </a:r>
          </a:p>
          <a:p>
            <a:pPr marL="171450" indent="-171450">
              <a:spcBef>
                <a:spcPts val="200"/>
              </a:spcBef>
              <a:buFont typeface="Arial"/>
              <a:buChar char="•"/>
            </a:pPr>
            <a:r>
              <a:rPr lang="en-US" sz="1400" dirty="0">
                <a:solidFill>
                  <a:srgbClr val="1B2A4A"/>
                </a:solidFill>
              </a:rPr>
              <a:t>Shortlist agreed</a:t>
            </a:r>
          </a:p>
        </p:txBody>
      </p:sp>
      <p:sp>
        <p:nvSpPr>
          <p:cNvPr id="46" name="DetailTopBar2"/>
          <p:cNvSpPr/>
          <p:nvPr/>
        </p:nvSpPr>
        <p:spPr>
          <a:xfrm>
            <a:off x="6096000" y="3403600"/>
            <a:ext cx="2540000" cy="63500"/>
          </a:xfrm>
          <a:prstGeom prst="rect">
            <a:avLst/>
          </a:prstGeom>
          <a:solidFill>
            <a:srgbClr val="E89A35"/>
          </a:solidFill>
          <a:ln w="0">
            <a:noFill/>
          </a:ln>
        </p:spPr>
        <p:txBody>
          <a:bodyPr/>
          <a:lstStyle/>
          <a:p>
            <a:endParaRPr lang="en-US"/>
          </a:p>
        </p:txBody>
      </p:sp>
      <p:sp>
        <p:nvSpPr>
          <p:cNvPr id="47" name="DetailBg2"/>
          <p:cNvSpPr/>
          <p:nvPr/>
        </p:nvSpPr>
        <p:spPr>
          <a:xfrm>
            <a:off x="6096000" y="3467100"/>
            <a:ext cx="2540000" cy="1371600"/>
          </a:xfrm>
          <a:prstGeom prst="rect">
            <a:avLst/>
          </a:prstGeom>
          <a:solidFill>
            <a:srgbClr val="F0F3F7"/>
          </a:solidFill>
          <a:ln w="0">
            <a:noFill/>
          </a:ln>
        </p:spPr>
        <p:txBody>
          <a:bodyPr/>
          <a:lstStyle/>
          <a:p>
            <a:endParaRPr lang="en-US"/>
          </a:p>
        </p:txBody>
      </p:sp>
      <p:sp>
        <p:nvSpPr>
          <p:cNvPr id="48" name="DetailText2"/>
          <p:cNvSpPr txBox="1"/>
          <p:nvPr/>
        </p:nvSpPr>
        <p:spPr>
          <a:xfrm>
            <a:off x="6223000" y="3530600"/>
            <a:ext cx="2286000" cy="1031051"/>
          </a:xfrm>
          <a:prstGeom prst="rect">
            <a:avLst/>
          </a:prstGeom>
          <a:noFill/>
          <a:ln>
            <a:noFill/>
          </a:ln>
        </p:spPr>
        <p:txBody>
          <a:bodyPr wrap="square" rtlCol="0">
            <a:spAutoFit/>
          </a:bodyPr>
          <a:lstStyle/>
          <a:p>
            <a:pPr>
              <a:buNone/>
            </a:pPr>
            <a:r>
              <a:rPr lang="en-US" sz="1400" b="1" dirty="0">
                <a:solidFill>
                  <a:srgbClr val="E8913A"/>
                </a:solidFill>
              </a:rPr>
              <a:t>S8 (Wk 11–18)</a:t>
            </a:r>
          </a:p>
          <a:p>
            <a:pPr marL="171450" indent="-171450">
              <a:spcBef>
                <a:spcPts val="200"/>
              </a:spcBef>
              <a:buFont typeface="Arial"/>
              <a:buChar char="•"/>
            </a:pPr>
            <a:r>
              <a:rPr lang="en-US" sz="1400" dirty="0">
                <a:solidFill>
                  <a:srgbClr val="1B2A4A"/>
                </a:solidFill>
              </a:rPr>
              <a:t>Scripted demos</a:t>
            </a:r>
          </a:p>
          <a:p>
            <a:pPr marL="171450" indent="-171450">
              <a:spcBef>
                <a:spcPts val="200"/>
              </a:spcBef>
              <a:buFont typeface="Arial"/>
              <a:buChar char="•"/>
            </a:pPr>
            <a:r>
              <a:rPr lang="en-US" sz="1400" dirty="0">
                <a:solidFill>
                  <a:srgbClr val="1B2A4A"/>
                </a:solidFill>
              </a:rPr>
              <a:t>Proof of concept</a:t>
            </a:r>
          </a:p>
          <a:p>
            <a:pPr marL="171450" indent="-171450">
              <a:spcBef>
                <a:spcPts val="200"/>
              </a:spcBef>
              <a:buFont typeface="Arial"/>
              <a:buChar char="•"/>
            </a:pPr>
            <a:r>
              <a:rPr lang="en-US" sz="1400" dirty="0">
                <a:solidFill>
                  <a:srgbClr val="1B2A4A"/>
                </a:solidFill>
              </a:rPr>
              <a:t>Preferred vendor selected</a:t>
            </a:r>
          </a:p>
        </p:txBody>
      </p:sp>
      <p:sp>
        <p:nvSpPr>
          <p:cNvPr id="49" name="DetailTopBar3"/>
          <p:cNvSpPr/>
          <p:nvPr/>
        </p:nvSpPr>
        <p:spPr>
          <a:xfrm>
            <a:off x="8839200" y="3403600"/>
            <a:ext cx="2540000" cy="63500"/>
          </a:xfrm>
          <a:prstGeom prst="rect">
            <a:avLst/>
          </a:prstGeom>
          <a:solidFill>
            <a:srgbClr val="E89A35"/>
          </a:solidFill>
          <a:ln w="0">
            <a:noFill/>
          </a:ln>
        </p:spPr>
        <p:txBody>
          <a:bodyPr/>
          <a:lstStyle/>
          <a:p>
            <a:endParaRPr lang="en-US"/>
          </a:p>
        </p:txBody>
      </p:sp>
      <p:sp>
        <p:nvSpPr>
          <p:cNvPr id="50" name="DetailBg3"/>
          <p:cNvSpPr/>
          <p:nvPr/>
        </p:nvSpPr>
        <p:spPr>
          <a:xfrm>
            <a:off x="8839200" y="3467100"/>
            <a:ext cx="2540000" cy="1371600"/>
          </a:xfrm>
          <a:prstGeom prst="rect">
            <a:avLst/>
          </a:prstGeom>
          <a:solidFill>
            <a:srgbClr val="F0F3F7"/>
          </a:solidFill>
          <a:ln w="0">
            <a:noFill/>
          </a:ln>
        </p:spPr>
        <p:txBody>
          <a:bodyPr/>
          <a:lstStyle/>
          <a:p>
            <a:endParaRPr lang="en-US"/>
          </a:p>
        </p:txBody>
      </p:sp>
      <p:sp>
        <p:nvSpPr>
          <p:cNvPr id="51" name="DetailText3"/>
          <p:cNvSpPr txBox="1"/>
          <p:nvPr/>
        </p:nvSpPr>
        <p:spPr>
          <a:xfrm>
            <a:off x="8966200" y="3530600"/>
            <a:ext cx="2286000" cy="1031051"/>
          </a:xfrm>
          <a:prstGeom prst="rect">
            <a:avLst/>
          </a:prstGeom>
          <a:noFill/>
          <a:ln>
            <a:noFill/>
          </a:ln>
        </p:spPr>
        <p:txBody>
          <a:bodyPr wrap="square" rtlCol="0">
            <a:spAutoFit/>
          </a:bodyPr>
          <a:lstStyle/>
          <a:p>
            <a:pPr>
              <a:buNone/>
            </a:pPr>
            <a:r>
              <a:rPr lang="en-US" sz="1400" b="1" dirty="0">
                <a:solidFill>
                  <a:srgbClr val="E8913A"/>
                </a:solidFill>
              </a:rPr>
              <a:t>S9 (Wk 19–24)</a:t>
            </a:r>
          </a:p>
          <a:p>
            <a:pPr marL="171450" indent="-171450">
              <a:spcBef>
                <a:spcPts val="200"/>
              </a:spcBef>
              <a:buFont typeface="Arial"/>
              <a:buChar char="•"/>
            </a:pPr>
            <a:r>
              <a:rPr lang="en-US" sz="1400" dirty="0">
                <a:solidFill>
                  <a:srgbClr val="1B2A4A"/>
                </a:solidFill>
              </a:rPr>
              <a:t>RFP issued</a:t>
            </a:r>
          </a:p>
          <a:p>
            <a:pPr marL="171450" indent="-171450">
              <a:spcBef>
                <a:spcPts val="200"/>
              </a:spcBef>
              <a:buFont typeface="Arial"/>
              <a:buChar char="•"/>
            </a:pPr>
            <a:r>
              <a:rPr lang="en-US" sz="1400" dirty="0">
                <a:solidFill>
                  <a:srgbClr val="1B2A4A"/>
                </a:solidFill>
              </a:rPr>
              <a:t>SI evaluation</a:t>
            </a:r>
          </a:p>
          <a:p>
            <a:pPr marL="171450" indent="-171450">
              <a:spcBef>
                <a:spcPts val="200"/>
              </a:spcBef>
              <a:buFont typeface="Arial"/>
              <a:buChar char="•"/>
            </a:pPr>
            <a:r>
              <a:rPr lang="en-US" sz="1400" dirty="0">
                <a:solidFill>
                  <a:srgbClr val="1B2A4A"/>
                </a:solidFill>
              </a:rPr>
              <a:t>Contracts signed</a:t>
            </a:r>
          </a:p>
        </p:txBody>
      </p:sp>
      <p:sp>
        <p:nvSpPr>
          <p:cNvPr id="52" name="Footer"/>
          <p:cNvSpPr txBox="1"/>
          <p:nvPr/>
        </p:nvSpPr>
        <p:spPr>
          <a:xfrm>
            <a:off x="609600" y="5842000"/>
            <a:ext cx="10922000" cy="523220"/>
          </a:xfrm>
          <a:prstGeom prst="rect">
            <a:avLst/>
          </a:prstGeom>
          <a:noFill/>
          <a:ln>
            <a:noFill/>
          </a:ln>
        </p:spPr>
        <p:txBody>
          <a:bodyPr wrap="square" rtlCol="0">
            <a:spAutoFit/>
          </a:bodyPr>
          <a:lstStyle/>
          <a:p>
            <a:pPr algn="ctr">
              <a:buNone/>
            </a:pPr>
            <a:r>
              <a:rPr lang="en-US" sz="1400" i="1" dirty="0">
                <a:solidFill>
                  <a:srgbClr val="90A4AE"/>
                </a:solidFill>
              </a:rPr>
              <a:t>Timeline is indicative. Duration depends on procurement complexity, number of vendors, and organisational approval processes. Stages can overlap where checkpoint dependencies are met.</a:t>
            </a:r>
          </a:p>
        </p:txBody>
      </p:sp>
      <p:sp>
        <p:nvSpPr>
          <p:cNvPr id="70" name="ReqMapLabel"/>
          <p:cNvSpPr/>
          <p:nvPr/>
        </p:nvSpPr>
        <p:spPr>
          <a:xfrm>
            <a:off x="609600" y="4978400"/>
            <a:ext cx="10922000" cy="304800"/>
          </a:xfrm>
          <a:prstGeom prst="roundRect">
            <a:avLst>
              <a:gd name="adj" fmla="val 16667"/>
            </a:avLst>
          </a:prstGeom>
          <a:solidFill>
            <a:srgbClr val="42A55F">
              <a:alpha val="80000"/>
            </a:srgbClr>
          </a:solidFill>
          <a:ln w="0">
            <a:noFill/>
          </a:ln>
        </p:spPr>
        <p:txBody>
          <a:bodyPr wrap="square" lIns="72000" tIns="18000" rIns="72000" bIns="18000" anchor="ctr"/>
          <a:lstStyle/>
          <a:p>
            <a:pPr algn="ctr">
              <a:buNone/>
            </a:pPr>
            <a:r>
              <a:rPr lang="en-US" sz="1400" b="1" dirty="0">
                <a:solidFill>
                  <a:srgbClr val="FFFFFF"/>
                </a:solidFill>
                <a:latin typeface="Calibri"/>
              </a:rPr>
              <a:t>Client BAs: Requirements Mapping</a:t>
            </a:r>
          </a:p>
        </p:txBody>
      </p:sp>
      <p:sp>
        <p:nvSpPr>
          <p:cNvPr id="71" name="ReqMilestone1"/>
          <p:cNvSpPr/>
          <p:nvPr/>
        </p:nvSpPr>
        <p:spPr>
          <a:xfrm>
            <a:off x="3886200" y="5308600"/>
            <a:ext cx="2286000" cy="381000"/>
          </a:xfrm>
          <a:prstGeom prst="rect">
            <a:avLst/>
          </a:prstGeom>
          <a:noFill/>
          <a:ln w="0">
            <a:noFill/>
          </a:ln>
        </p:spPr>
        <p:txBody>
          <a:bodyPr wrap="square" lIns="0" tIns="0" rIns="0" bIns="0" anchor="t"/>
          <a:lstStyle/>
          <a:p>
            <a:pPr algn="l">
              <a:buNone/>
            </a:pPr>
            <a:r>
              <a:rPr lang="en-US" sz="1400" b="1" dirty="0">
                <a:solidFill>
                  <a:srgbClr val="3B7A57"/>
                </a:solidFill>
                <a:latin typeface="Calibri"/>
              </a:rPr>
              <a:t>Wk 10: </a:t>
            </a:r>
            <a:r>
              <a:rPr lang="en-US" sz="1400" dirty="0">
                <a:solidFill>
                  <a:srgbClr val="1B2A4A"/>
                </a:solidFill>
                <a:latin typeface="Calibri"/>
              </a:rPr>
              <a:t>Draft Epics &amp; Features</a:t>
            </a:r>
          </a:p>
        </p:txBody>
      </p:sp>
      <p:sp>
        <p:nvSpPr>
          <p:cNvPr id="72" name="ReqMilestone2"/>
          <p:cNvSpPr/>
          <p:nvPr/>
        </p:nvSpPr>
        <p:spPr>
          <a:xfrm>
            <a:off x="6858000" y="5308600"/>
            <a:ext cx="2667000" cy="381000"/>
          </a:xfrm>
          <a:prstGeom prst="rect">
            <a:avLst/>
          </a:prstGeom>
          <a:noFill/>
          <a:ln w="0">
            <a:noFill/>
          </a:ln>
        </p:spPr>
        <p:txBody>
          <a:bodyPr wrap="square" lIns="0" tIns="0" rIns="0" bIns="0" anchor="t"/>
          <a:lstStyle/>
          <a:p>
            <a:pPr algn="l">
              <a:buNone/>
            </a:pPr>
            <a:r>
              <a:rPr lang="en-US" sz="1400" b="1" dirty="0">
                <a:solidFill>
                  <a:srgbClr val="3B7A57"/>
                </a:solidFill>
                <a:latin typeface="Calibri"/>
              </a:rPr>
              <a:t>Wk 20: </a:t>
            </a:r>
            <a:r>
              <a:rPr lang="en-US" sz="1400" dirty="0">
                <a:solidFill>
                  <a:srgbClr val="1B2A4A"/>
                </a:solidFill>
                <a:latin typeface="Calibri"/>
              </a:rPr>
              <a:t>Draft User Stories &amp; Traceability Matrix</a:t>
            </a:r>
          </a:p>
        </p:txBody>
      </p:sp>
      <p:sp>
        <p:nvSpPr>
          <p:cNvPr id="73" name="ReqMilestone3"/>
          <p:cNvSpPr/>
          <p:nvPr/>
        </p:nvSpPr>
        <p:spPr>
          <a:xfrm>
            <a:off x="9601200" y="5308600"/>
            <a:ext cx="2489200" cy="381000"/>
          </a:xfrm>
          <a:prstGeom prst="rect">
            <a:avLst/>
          </a:prstGeom>
          <a:noFill/>
          <a:ln w="0">
            <a:noFill/>
          </a:ln>
        </p:spPr>
        <p:txBody>
          <a:bodyPr wrap="square" lIns="0" tIns="0" rIns="0" bIns="0" anchor="t"/>
          <a:lstStyle/>
          <a:p>
            <a:pPr algn="l">
              <a:buNone/>
            </a:pPr>
            <a:r>
              <a:rPr lang="en-US" sz="1400" b="1" dirty="0">
                <a:solidFill>
                  <a:srgbClr val="3B7A57"/>
                </a:solidFill>
                <a:latin typeface="Calibri"/>
              </a:rPr>
              <a:t>Wk 24: </a:t>
            </a:r>
            <a:r>
              <a:rPr lang="en-US" sz="1400" dirty="0">
                <a:solidFill>
                  <a:srgbClr val="1B2A4A"/>
                </a:solidFill>
                <a:latin typeface="Calibri"/>
              </a:rPr>
              <a:t>Requirements Baseline to SI</a:t>
            </a:r>
          </a:p>
        </p:txBody>
      </p:sp>
      <p:sp>
        <p:nvSpPr>
          <p:cNvPr id="4" name="TitleAccentLine">
            <a:extLst>
              <a:ext uri="{FF2B5EF4-FFF2-40B4-BE49-F238E27FC236}">
                <a16:creationId xmlns:a16="http://schemas.microsoft.com/office/drawing/2014/main" id="{D8C2BB4A-5A2F-4343-8625-27EC493A75CB}"/>
              </a:ext>
            </a:extLst>
          </p:cNvPr>
          <p:cNvSpPr/>
          <p:nvPr/>
        </p:nvSpPr>
        <p:spPr>
          <a:xfrm>
            <a:off x="609600" y="868065"/>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BottomBar">
            <a:extLst>
              <a:ext uri="{FF2B5EF4-FFF2-40B4-BE49-F238E27FC236}">
                <a16:creationId xmlns:a16="http://schemas.microsoft.com/office/drawing/2014/main" id="{59CA7B45-D3E4-46B8-B4AF-B7712E1E7AA1}"/>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713473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BFA742-A160-47E1-AD2D-4D4E5DFD17EC}"/>
              </a:ext>
            </a:extLst>
          </p:cNvPr>
          <p:cNvSpPr txBox="1"/>
          <p:nvPr/>
        </p:nvSpPr>
        <p:spPr>
          <a:xfrm>
            <a:off x="609600" y="381000"/>
            <a:ext cx="7874000" cy="523220"/>
          </a:xfrm>
          <a:prstGeom prst="rect">
            <a:avLst/>
          </a:prstGeom>
          <a:noFill/>
          <a:ln>
            <a:noFill/>
          </a:ln>
        </p:spPr>
        <p:txBody>
          <a:bodyPr vertOverflow="overflow" vert="horz" wrap="square" rtlCol="0" anchor="t">
            <a:spAutoFit/>
          </a:bodyPr>
          <a:lstStyle/>
          <a:p>
            <a:pPr algn="l"/>
            <a:r>
              <a:rPr lang="en-GB" sz="2800" b="1">
                <a:solidFill>
                  <a:srgbClr val="FFFFFF"/>
                </a:solidFill>
                <a:latin typeface="Trebuchet MS"/>
              </a:rPr>
              <a:t>Executive Call to Action</a:t>
            </a:r>
          </a:p>
        </p:txBody>
      </p:sp>
      <p:sp>
        <p:nvSpPr>
          <p:cNvPr id="3" name="TextBox 2">
            <a:extLst>
              <a:ext uri="{FF2B5EF4-FFF2-40B4-BE49-F238E27FC236}">
                <a16:creationId xmlns:a16="http://schemas.microsoft.com/office/drawing/2014/main" id="{CDBA6447-4814-4C80-B5A2-44CC0FDF590E}"/>
              </a:ext>
            </a:extLst>
          </p:cNvPr>
          <p:cNvSpPr txBox="1"/>
          <p:nvPr/>
        </p:nvSpPr>
        <p:spPr>
          <a:xfrm>
            <a:off x="609600" y="965200"/>
            <a:ext cx="7874000" cy="338554"/>
          </a:xfrm>
          <a:prstGeom prst="rect">
            <a:avLst/>
          </a:prstGeom>
          <a:noFill/>
          <a:ln>
            <a:noFill/>
          </a:ln>
        </p:spPr>
        <p:txBody>
          <a:bodyPr vertOverflow="overflow" vert="horz" wrap="square" rtlCol="0" anchor="t">
            <a:spAutoFit/>
          </a:bodyPr>
          <a:lstStyle/>
          <a:p>
            <a:pPr algn="l"/>
            <a:r>
              <a:rPr lang="en-GB" sz="1600">
                <a:solidFill>
                  <a:srgbClr val="E8913A"/>
                </a:solidFill>
                <a:latin typeface="Calibri"/>
                <a:ea typeface="Calibri"/>
                <a:cs typeface="Calibri"/>
              </a:rPr>
              <a:t>Four decisions needed to begin the Selection phase</a:t>
            </a:r>
          </a:p>
        </p:txBody>
      </p:sp>
      <p:sp>
        <p:nvSpPr>
          <p:cNvPr id="20" name="Num0"/>
          <p:cNvSpPr/>
          <p:nvPr/>
        </p:nvSpPr>
        <p:spPr>
          <a:xfrm>
            <a:off x="762000" y="1752600"/>
            <a:ext cx="457200" cy="457200"/>
          </a:xfrm>
          <a:prstGeom prst="ellipse">
            <a:avLst/>
          </a:prstGeom>
          <a:solidFill>
            <a:srgbClr val="E89A35"/>
          </a:solidFill>
          <a:ln w="0">
            <a:noFill/>
          </a:ln>
        </p:spPr>
        <p:txBody>
          <a:bodyPr wrap="none" lIns="0" tIns="0" rIns="0" bIns="0" anchor="ctr"/>
          <a:lstStyle/>
          <a:p>
            <a:pPr algn="ctr"/>
            <a:endParaRPr lang="en-US"/>
          </a:p>
        </p:txBody>
      </p:sp>
      <p:sp>
        <p:nvSpPr>
          <p:cNvPr id="21" name="NumLabel0"/>
          <p:cNvSpPr txBox="1"/>
          <p:nvPr/>
        </p:nvSpPr>
        <p:spPr>
          <a:xfrm>
            <a:off x="762000" y="1752600"/>
            <a:ext cx="457200" cy="369332"/>
          </a:xfrm>
          <a:prstGeom prst="rect">
            <a:avLst/>
          </a:prstGeom>
          <a:noFill/>
          <a:ln>
            <a:noFill/>
          </a:ln>
        </p:spPr>
        <p:txBody>
          <a:bodyPr wrap="square" rtlCol="0">
            <a:spAutoFit/>
          </a:bodyPr>
          <a:lstStyle/>
          <a:p>
            <a:pPr algn="ctr">
              <a:buNone/>
            </a:pPr>
            <a:r>
              <a:rPr lang="en-US" sz="1800" b="1" dirty="0">
                <a:solidFill>
                  <a:srgbClr val="FFFFFF"/>
                </a:solidFill>
              </a:rPr>
              <a:t>1</a:t>
            </a:r>
          </a:p>
        </p:txBody>
      </p:sp>
      <p:sp>
        <p:nvSpPr>
          <p:cNvPr id="22" name="ItemText0"/>
          <p:cNvSpPr txBox="1"/>
          <p:nvPr/>
        </p:nvSpPr>
        <p:spPr>
          <a:xfrm>
            <a:off x="1422400" y="1701800"/>
            <a:ext cx="7061200" cy="307777"/>
          </a:xfrm>
          <a:prstGeom prst="rect">
            <a:avLst/>
          </a:prstGeom>
          <a:noFill/>
          <a:ln>
            <a:noFill/>
          </a:ln>
        </p:spPr>
        <p:txBody>
          <a:bodyPr wrap="square" rtlCol="0">
            <a:spAutoFit/>
          </a:bodyPr>
          <a:lstStyle/>
          <a:p>
            <a:pPr>
              <a:buNone/>
            </a:pPr>
            <a:r>
              <a:rPr lang="en-US" sz="1400" dirty="0">
                <a:solidFill>
                  <a:srgbClr val="FFFFFF"/>
                </a:solidFill>
                <a:latin typeface="Calibri"/>
              </a:rPr>
              <a:t>Approve the Funding Approval Case and confirm the budget envelope for Funding Envelope &amp; Benchmark Costs (S6) gate</a:t>
            </a:r>
          </a:p>
        </p:txBody>
      </p:sp>
      <p:sp>
        <p:nvSpPr>
          <p:cNvPr id="40" name="Divider0"/>
          <p:cNvSpPr/>
          <p:nvPr/>
        </p:nvSpPr>
        <p:spPr>
          <a:xfrm>
            <a:off x="762000" y="2514600"/>
            <a:ext cx="7620000" cy="12700"/>
          </a:xfrm>
          <a:prstGeom prst="rect">
            <a:avLst/>
          </a:prstGeom>
          <a:solidFill>
            <a:srgbClr val="2C3E6B"/>
          </a:solidFill>
          <a:ln w="0">
            <a:noFill/>
          </a:ln>
        </p:spPr>
        <p:txBody>
          <a:bodyPr/>
          <a:lstStyle/>
          <a:p>
            <a:endParaRPr lang="en-US"/>
          </a:p>
        </p:txBody>
      </p:sp>
      <p:sp>
        <p:nvSpPr>
          <p:cNvPr id="23" name="Num1"/>
          <p:cNvSpPr/>
          <p:nvPr/>
        </p:nvSpPr>
        <p:spPr>
          <a:xfrm>
            <a:off x="762000" y="2692400"/>
            <a:ext cx="457200" cy="457200"/>
          </a:xfrm>
          <a:prstGeom prst="ellipse">
            <a:avLst/>
          </a:prstGeom>
          <a:solidFill>
            <a:srgbClr val="E89A35"/>
          </a:solidFill>
          <a:ln w="0">
            <a:noFill/>
          </a:ln>
        </p:spPr>
        <p:txBody>
          <a:bodyPr wrap="none" lIns="0" tIns="0" rIns="0" bIns="0" anchor="ctr"/>
          <a:lstStyle/>
          <a:p>
            <a:pPr algn="ctr"/>
            <a:endParaRPr lang="en-US"/>
          </a:p>
        </p:txBody>
      </p:sp>
      <p:sp>
        <p:nvSpPr>
          <p:cNvPr id="24" name="NumLabel1"/>
          <p:cNvSpPr txBox="1"/>
          <p:nvPr/>
        </p:nvSpPr>
        <p:spPr>
          <a:xfrm>
            <a:off x="762000" y="2692400"/>
            <a:ext cx="457200" cy="369332"/>
          </a:xfrm>
          <a:prstGeom prst="rect">
            <a:avLst/>
          </a:prstGeom>
          <a:noFill/>
          <a:ln>
            <a:noFill/>
          </a:ln>
        </p:spPr>
        <p:txBody>
          <a:bodyPr wrap="square" rtlCol="0">
            <a:spAutoFit/>
          </a:bodyPr>
          <a:lstStyle/>
          <a:p>
            <a:pPr algn="ctr">
              <a:buNone/>
            </a:pPr>
            <a:r>
              <a:rPr lang="en-US" sz="1800" b="1" dirty="0">
                <a:solidFill>
                  <a:srgbClr val="FFFFFF"/>
                </a:solidFill>
              </a:rPr>
              <a:t>2</a:t>
            </a:r>
          </a:p>
        </p:txBody>
      </p:sp>
      <p:sp>
        <p:nvSpPr>
          <p:cNvPr id="25" name="ItemText1"/>
          <p:cNvSpPr txBox="1"/>
          <p:nvPr/>
        </p:nvSpPr>
        <p:spPr>
          <a:xfrm>
            <a:off x="1422400" y="2641600"/>
            <a:ext cx="7061200" cy="307777"/>
          </a:xfrm>
          <a:prstGeom prst="rect">
            <a:avLst/>
          </a:prstGeom>
          <a:noFill/>
          <a:ln>
            <a:noFill/>
          </a:ln>
        </p:spPr>
        <p:txBody>
          <a:bodyPr wrap="square" rtlCol="0">
            <a:spAutoFit/>
          </a:bodyPr>
          <a:lstStyle/>
          <a:p>
            <a:pPr>
              <a:buNone/>
            </a:pPr>
            <a:r>
              <a:rPr lang="en-US" sz="1400" dirty="0">
                <a:solidFill>
                  <a:srgbClr val="FFFFFF"/>
                </a:solidFill>
                <a:latin typeface="Calibri"/>
              </a:rPr>
              <a:t>Agree the evaluation criteria and scoring weights before any vendor engagement begins</a:t>
            </a:r>
          </a:p>
        </p:txBody>
      </p:sp>
      <p:sp>
        <p:nvSpPr>
          <p:cNvPr id="41" name="Divider1"/>
          <p:cNvSpPr/>
          <p:nvPr/>
        </p:nvSpPr>
        <p:spPr>
          <a:xfrm>
            <a:off x="762000" y="3454400"/>
            <a:ext cx="7620000" cy="12700"/>
          </a:xfrm>
          <a:prstGeom prst="rect">
            <a:avLst/>
          </a:prstGeom>
          <a:solidFill>
            <a:srgbClr val="2C3E6B"/>
          </a:solidFill>
          <a:ln w="0">
            <a:noFill/>
          </a:ln>
        </p:spPr>
        <p:txBody>
          <a:bodyPr/>
          <a:lstStyle/>
          <a:p>
            <a:endParaRPr lang="en-US"/>
          </a:p>
        </p:txBody>
      </p:sp>
      <p:sp>
        <p:nvSpPr>
          <p:cNvPr id="26" name="Num2"/>
          <p:cNvSpPr/>
          <p:nvPr/>
        </p:nvSpPr>
        <p:spPr>
          <a:xfrm>
            <a:off x="762000" y="3632200"/>
            <a:ext cx="457200" cy="457200"/>
          </a:xfrm>
          <a:prstGeom prst="ellipse">
            <a:avLst/>
          </a:prstGeom>
          <a:solidFill>
            <a:srgbClr val="E89A35"/>
          </a:solidFill>
          <a:ln w="0">
            <a:noFill/>
          </a:ln>
        </p:spPr>
        <p:txBody>
          <a:bodyPr wrap="none" lIns="0" tIns="0" rIns="0" bIns="0" anchor="ctr"/>
          <a:lstStyle/>
          <a:p>
            <a:pPr algn="ctr"/>
            <a:endParaRPr lang="en-US"/>
          </a:p>
        </p:txBody>
      </p:sp>
      <p:sp>
        <p:nvSpPr>
          <p:cNvPr id="27" name="NumLabel2"/>
          <p:cNvSpPr txBox="1"/>
          <p:nvPr/>
        </p:nvSpPr>
        <p:spPr>
          <a:xfrm>
            <a:off x="762000" y="3632200"/>
            <a:ext cx="457200" cy="369332"/>
          </a:xfrm>
          <a:prstGeom prst="rect">
            <a:avLst/>
          </a:prstGeom>
          <a:noFill/>
          <a:ln>
            <a:noFill/>
          </a:ln>
        </p:spPr>
        <p:txBody>
          <a:bodyPr wrap="square" rtlCol="0">
            <a:spAutoFit/>
          </a:bodyPr>
          <a:lstStyle/>
          <a:p>
            <a:pPr algn="ctr">
              <a:buNone/>
            </a:pPr>
            <a:r>
              <a:rPr lang="en-US" sz="1800" b="1" dirty="0">
                <a:solidFill>
                  <a:srgbClr val="FFFFFF"/>
                </a:solidFill>
              </a:rPr>
              <a:t>3</a:t>
            </a:r>
          </a:p>
        </p:txBody>
      </p:sp>
      <p:sp>
        <p:nvSpPr>
          <p:cNvPr id="28" name="ItemText2"/>
          <p:cNvSpPr txBox="1"/>
          <p:nvPr/>
        </p:nvSpPr>
        <p:spPr>
          <a:xfrm>
            <a:off x="1422400" y="3581400"/>
            <a:ext cx="7061200" cy="307777"/>
          </a:xfrm>
          <a:prstGeom prst="rect">
            <a:avLst/>
          </a:prstGeom>
          <a:noFill/>
          <a:ln>
            <a:noFill/>
          </a:ln>
        </p:spPr>
        <p:txBody>
          <a:bodyPr wrap="square" rtlCol="0">
            <a:spAutoFit/>
          </a:bodyPr>
          <a:lstStyle/>
          <a:p>
            <a:pPr>
              <a:buNone/>
            </a:pPr>
            <a:r>
              <a:rPr lang="en-US" sz="1400" dirty="0">
                <a:solidFill>
                  <a:srgbClr val="FFFFFF"/>
                </a:solidFill>
                <a:latin typeface="Calibri"/>
              </a:rPr>
              <a:t>Commit named functional leaders to participate in scripted demos and scoring</a:t>
            </a:r>
          </a:p>
        </p:txBody>
      </p:sp>
      <p:sp>
        <p:nvSpPr>
          <p:cNvPr id="42" name="Divider2"/>
          <p:cNvSpPr/>
          <p:nvPr/>
        </p:nvSpPr>
        <p:spPr>
          <a:xfrm>
            <a:off x="762000" y="4394200"/>
            <a:ext cx="7620000" cy="12700"/>
          </a:xfrm>
          <a:prstGeom prst="rect">
            <a:avLst/>
          </a:prstGeom>
          <a:solidFill>
            <a:srgbClr val="2C3E6B"/>
          </a:solidFill>
          <a:ln w="0">
            <a:noFill/>
          </a:ln>
        </p:spPr>
        <p:txBody>
          <a:bodyPr/>
          <a:lstStyle/>
          <a:p>
            <a:endParaRPr lang="en-US"/>
          </a:p>
        </p:txBody>
      </p:sp>
      <p:sp>
        <p:nvSpPr>
          <p:cNvPr id="29" name="Num3"/>
          <p:cNvSpPr/>
          <p:nvPr/>
        </p:nvSpPr>
        <p:spPr>
          <a:xfrm>
            <a:off x="762000" y="4572000"/>
            <a:ext cx="457200" cy="457200"/>
          </a:xfrm>
          <a:prstGeom prst="ellipse">
            <a:avLst/>
          </a:prstGeom>
          <a:solidFill>
            <a:srgbClr val="E89A35"/>
          </a:solidFill>
          <a:ln w="0">
            <a:noFill/>
          </a:ln>
        </p:spPr>
        <p:txBody>
          <a:bodyPr wrap="none" lIns="0" tIns="0" rIns="0" bIns="0" anchor="ctr"/>
          <a:lstStyle/>
          <a:p>
            <a:pPr algn="ctr"/>
            <a:endParaRPr lang="en-US"/>
          </a:p>
        </p:txBody>
      </p:sp>
      <p:sp>
        <p:nvSpPr>
          <p:cNvPr id="30" name="NumLabel3"/>
          <p:cNvSpPr txBox="1"/>
          <p:nvPr/>
        </p:nvSpPr>
        <p:spPr>
          <a:xfrm>
            <a:off x="762000" y="4572000"/>
            <a:ext cx="457200" cy="369332"/>
          </a:xfrm>
          <a:prstGeom prst="rect">
            <a:avLst/>
          </a:prstGeom>
          <a:noFill/>
          <a:ln>
            <a:noFill/>
          </a:ln>
        </p:spPr>
        <p:txBody>
          <a:bodyPr wrap="square" rtlCol="0">
            <a:spAutoFit/>
          </a:bodyPr>
          <a:lstStyle/>
          <a:p>
            <a:pPr algn="ctr">
              <a:buNone/>
            </a:pPr>
            <a:r>
              <a:rPr lang="en-US" sz="1800" b="1" dirty="0">
                <a:solidFill>
                  <a:srgbClr val="FFFFFF"/>
                </a:solidFill>
              </a:rPr>
              <a:t>4</a:t>
            </a:r>
          </a:p>
        </p:txBody>
      </p:sp>
      <p:sp>
        <p:nvSpPr>
          <p:cNvPr id="31" name="ItemText3"/>
          <p:cNvSpPr txBox="1"/>
          <p:nvPr/>
        </p:nvSpPr>
        <p:spPr>
          <a:xfrm>
            <a:off x="1422400" y="4521200"/>
            <a:ext cx="7061200" cy="307777"/>
          </a:xfrm>
          <a:prstGeom prst="rect">
            <a:avLst/>
          </a:prstGeom>
          <a:noFill/>
          <a:ln>
            <a:noFill/>
          </a:ln>
        </p:spPr>
        <p:txBody>
          <a:bodyPr wrap="square" rtlCol="0">
            <a:spAutoFit/>
          </a:bodyPr>
          <a:lstStyle/>
          <a:p>
            <a:pPr>
              <a:buNone/>
            </a:pPr>
            <a:r>
              <a:rPr lang="en-US" sz="1400" dirty="0">
                <a:solidFill>
                  <a:srgbClr val="FFFFFF"/>
                </a:solidFill>
                <a:latin typeface="Calibri"/>
              </a:rPr>
              <a:t>Confirm the Decision Rights Framework governs all selection decisions — no informal commitments to vendors</a:t>
            </a:r>
          </a:p>
        </p:txBody>
      </p:sp>
      <p:sp>
        <p:nvSpPr>
          <p:cNvPr id="50" name="CalloutBg"/>
          <p:cNvSpPr/>
          <p:nvPr/>
        </p:nvSpPr>
        <p:spPr>
          <a:xfrm>
            <a:off x="8636000" y="254000"/>
            <a:ext cx="3556000" cy="6223000"/>
          </a:xfrm>
          <a:prstGeom prst="rect">
            <a:avLst/>
          </a:prstGeom>
          <a:solidFill>
            <a:srgbClr val="FAF3E8"/>
          </a:solidFill>
          <a:ln w="0">
            <a:noFill/>
          </a:ln>
        </p:spPr>
        <p:txBody>
          <a:bodyPr/>
          <a:lstStyle/>
          <a:p>
            <a:endParaRPr lang="en-US"/>
          </a:p>
        </p:txBody>
      </p:sp>
      <p:sp>
        <p:nvSpPr>
          <p:cNvPr id="51" name="CalloutBorder"/>
          <p:cNvSpPr/>
          <p:nvPr/>
        </p:nvSpPr>
        <p:spPr>
          <a:xfrm>
            <a:off x="8636000" y="2159000"/>
            <a:ext cx="50800" cy="2413000"/>
          </a:xfrm>
          <a:prstGeom prst="rect">
            <a:avLst/>
          </a:prstGeom>
          <a:solidFill>
            <a:srgbClr val="E89A35"/>
          </a:solidFill>
          <a:ln w="0">
            <a:noFill/>
          </a:ln>
        </p:spPr>
        <p:txBody>
          <a:bodyPr/>
          <a:lstStyle/>
          <a:p>
            <a:endParaRPr lang="en-US"/>
          </a:p>
        </p:txBody>
      </p:sp>
      <p:sp>
        <p:nvSpPr>
          <p:cNvPr id="52" name="CalloutText"/>
          <p:cNvSpPr txBox="1"/>
          <p:nvPr/>
        </p:nvSpPr>
        <p:spPr>
          <a:xfrm>
            <a:off x="8864600" y="2540000"/>
            <a:ext cx="3111500" cy="523220"/>
          </a:xfrm>
          <a:prstGeom prst="rect">
            <a:avLst/>
          </a:prstGeom>
          <a:noFill/>
          <a:ln>
            <a:noFill/>
          </a:ln>
        </p:spPr>
        <p:txBody>
          <a:bodyPr wrap="square" rtlCol="0">
            <a:spAutoFit/>
          </a:bodyPr>
          <a:lstStyle/>
          <a:p>
            <a:pPr>
              <a:buNone/>
            </a:pPr>
            <a:r>
              <a:rPr lang="en-US" sz="1400" i="1" dirty="0">
                <a:solidFill>
                  <a:srgbClr val="2C3E6B"/>
                </a:solidFill>
              </a:rPr>
              <a:t>“The pre-programme gave us the foundations. Selection is where we make the investment decisions. These decisions must be as rigorous as the foundations they are built on.”</a:t>
            </a:r>
          </a:p>
        </p:txBody>
      </p:sp>
      <p:sp>
        <p:nvSpPr>
          <p:cNvPr id="53" name="Footer"/>
          <p:cNvSpPr txBox="1"/>
          <p:nvPr/>
        </p:nvSpPr>
        <p:spPr>
          <a:xfrm>
            <a:off x="609600" y="63754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Stages 6–9</a:t>
            </a:r>
          </a:p>
        </p:txBody>
      </p:sp>
      <p:sp>
        <p:nvSpPr>
          <p:cNvPr id="4" name="TitleAccentLine">
            <a:extLst>
              <a:ext uri="{FF2B5EF4-FFF2-40B4-BE49-F238E27FC236}">
                <a16:creationId xmlns:a16="http://schemas.microsoft.com/office/drawing/2014/main" id="{CF87DB80-30A7-48D7-905D-94B3BA81A9ED}"/>
              </a:ext>
            </a:extLst>
          </p:cNvPr>
          <p:cNvSpPr/>
          <p:nvPr/>
        </p:nvSpPr>
        <p:spPr>
          <a:xfrm>
            <a:off x="609600" y="92962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5" name="BottomBar">
            <a:extLst>
              <a:ext uri="{FF2B5EF4-FFF2-40B4-BE49-F238E27FC236}">
                <a16:creationId xmlns:a16="http://schemas.microsoft.com/office/drawing/2014/main" id="{52BEC32A-7D67-4D39-B4B6-0BE6BEA7AEFB}"/>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577695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D54505-4F2C-4E20-80A8-CDF5A1D4C672}"/>
              </a:ext>
            </a:extLst>
          </p:cNvPr>
          <p:cNvSpPr/>
          <p:nvPr/>
        </p:nvSpPr>
        <p:spPr>
          <a:xfrm>
            <a:off x="0" y="0"/>
            <a:ext cx="12192000" cy="762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3" name="TextBox 2">
            <a:extLst>
              <a:ext uri="{FF2B5EF4-FFF2-40B4-BE49-F238E27FC236}">
                <a16:creationId xmlns:a16="http://schemas.microsoft.com/office/drawing/2014/main" id="{4DCD08B2-CD37-44A8-BA9A-C5B318A2D9F9}"/>
              </a:ext>
            </a:extLst>
          </p:cNvPr>
          <p:cNvSpPr txBox="1"/>
          <p:nvPr/>
        </p:nvSpPr>
        <p:spPr>
          <a:xfrm>
            <a:off x="914400" y="2032000"/>
            <a:ext cx="10414000" cy="762000"/>
          </a:xfrm>
          <a:prstGeom prst="rect">
            <a:avLst/>
          </a:prstGeom>
          <a:noFill/>
          <a:ln>
            <a:noFill/>
          </a:ln>
        </p:spPr>
        <p:txBody>
          <a:bodyPr vertOverflow="overflow" vert="horz" wrap="square" rtlCol="0" anchor="t">
            <a:noAutofit/>
          </a:bodyPr>
          <a:lstStyle/>
          <a:p>
            <a:pPr algn="l"/>
            <a:r>
              <a:rPr lang="en-GB" sz="4000" b="1">
                <a:solidFill>
                  <a:srgbClr val="FFFFFF"/>
                </a:solidFill>
                <a:latin typeface="Trebuchet MS"/>
              </a:rPr>
              <a:t>APPENDIX</a:t>
            </a:r>
          </a:p>
        </p:txBody>
      </p:sp>
      <p:sp>
        <p:nvSpPr>
          <p:cNvPr id="5" name="TextBox 4">
            <a:extLst>
              <a:ext uri="{FF2B5EF4-FFF2-40B4-BE49-F238E27FC236}">
                <a16:creationId xmlns:a16="http://schemas.microsoft.com/office/drawing/2014/main" id="{E0F34040-DB87-4FAF-AD98-B2DDA56502A8}"/>
              </a:ext>
            </a:extLst>
          </p:cNvPr>
          <p:cNvSpPr txBox="1"/>
          <p:nvPr/>
        </p:nvSpPr>
        <p:spPr>
          <a:xfrm>
            <a:off x="914400" y="3124200"/>
            <a:ext cx="10414000" cy="635000"/>
          </a:xfrm>
          <a:prstGeom prst="rect">
            <a:avLst/>
          </a:prstGeom>
          <a:noFill/>
          <a:ln>
            <a:noFill/>
          </a:ln>
        </p:spPr>
        <p:txBody>
          <a:bodyPr vertOverflow="overflow" vert="horz" wrap="square" rtlCol="0" anchor="t">
            <a:noAutofit/>
          </a:bodyPr>
          <a:lstStyle/>
          <a:p>
            <a:pPr algn="l"/>
            <a:r>
              <a:rPr lang="en-GB" sz="2000">
                <a:solidFill>
                  <a:srgbClr val="F0A85C"/>
                </a:solidFill>
                <a:latin typeface="Calibri"/>
                <a:ea typeface="Calibri"/>
                <a:cs typeface="Calibri"/>
              </a:rPr>
              <a:t>Selection Playbook: Templates, Scoring Frameworks &amp; Gate &amp; Checkpoint Checklists</a:t>
            </a:r>
          </a:p>
        </p:txBody>
      </p:sp>
      <p:sp>
        <p:nvSpPr>
          <p:cNvPr id="6" name="TextBox 5">
            <a:extLst>
              <a:ext uri="{FF2B5EF4-FFF2-40B4-BE49-F238E27FC236}">
                <a16:creationId xmlns:a16="http://schemas.microsoft.com/office/drawing/2014/main" id="{BDB2A3D9-CDD4-4340-921C-5AC33BF1970B}"/>
              </a:ext>
            </a:extLst>
          </p:cNvPr>
          <p:cNvSpPr txBox="1"/>
          <p:nvPr/>
        </p:nvSpPr>
        <p:spPr>
          <a:xfrm>
            <a:off x="914400" y="3937000"/>
            <a:ext cx="6350000" cy="381000"/>
          </a:xfrm>
          <a:prstGeom prst="rect">
            <a:avLst/>
          </a:prstGeom>
          <a:noFill/>
          <a:ln>
            <a:noFill/>
          </a:ln>
        </p:spPr>
        <p:txBody>
          <a:bodyPr vertOverflow="overflow" vert="horz" wrap="square" rtlCol="0" anchor="t">
            <a:noAutofit/>
          </a:bodyPr>
          <a:lstStyle/>
          <a:p>
            <a:pPr algn="l"/>
            <a:r>
              <a:rPr lang="en-GB" sz="1400">
                <a:solidFill>
                  <a:srgbClr val="8DBDCF"/>
                </a:solidFill>
                <a:latin typeface="Calibri"/>
                <a:ea typeface="Calibri"/>
                <a:cs typeface="Calibri"/>
              </a:rPr>
              <a:t>Stages 6–9 · Detailed reference for programme teams</a:t>
            </a:r>
          </a:p>
        </p:txBody>
      </p:sp>
      <p:sp>
        <p:nvSpPr>
          <p:cNvPr id="7" name="Rectangle 6">
            <a:extLst>
              <a:ext uri="{FF2B5EF4-FFF2-40B4-BE49-F238E27FC236}">
                <a16:creationId xmlns:a16="http://schemas.microsoft.com/office/drawing/2014/main" id="{8B1DA4FB-96DA-4EE3-8777-0B8020638229}"/>
              </a:ext>
            </a:extLst>
          </p:cNvPr>
          <p:cNvSpPr/>
          <p:nvPr/>
        </p:nvSpPr>
        <p:spPr>
          <a:xfrm>
            <a:off x="0" y="6578600"/>
            <a:ext cx="12192000" cy="2794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963732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87F544-7088-4579-BC9E-DE936A01D9A7}"/>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Funding Envelope (S6): Funding Approval Case — Recommended Structure</a:t>
            </a:r>
          </a:p>
        </p:txBody>
      </p:sp>
      <p:sp>
        <p:nvSpPr>
          <p:cNvPr id="10" name="Accent0"/>
          <p:cNvSpPr/>
          <p:nvPr/>
        </p:nvSpPr>
        <p:spPr>
          <a:xfrm>
            <a:off x="609600" y="2242023"/>
            <a:ext cx="50800" cy="711200"/>
          </a:xfrm>
          <a:prstGeom prst="rect">
            <a:avLst/>
          </a:prstGeom>
          <a:solidFill>
            <a:srgbClr val="E89A35"/>
          </a:solidFill>
          <a:ln w="0">
            <a:noFill/>
          </a:ln>
        </p:spPr>
        <p:txBody>
          <a:bodyPr/>
          <a:lstStyle/>
          <a:p>
            <a:endParaRPr lang="en-US"/>
          </a:p>
        </p:txBody>
      </p:sp>
      <p:sp>
        <p:nvSpPr>
          <p:cNvPr id="11" name="Section0"/>
          <p:cNvSpPr txBox="1"/>
          <p:nvPr/>
        </p:nvSpPr>
        <p:spPr>
          <a:xfrm>
            <a:off x="762000" y="2267423"/>
            <a:ext cx="5003800" cy="660400"/>
          </a:xfrm>
          <a:prstGeom prst="rect">
            <a:avLst/>
          </a:prstGeom>
          <a:noFill/>
          <a:ln>
            <a:noFill/>
          </a:ln>
        </p:spPr>
        <p:txBody>
          <a:bodyPr wrap="square" rtlCol="0"/>
          <a:lstStyle/>
          <a:p>
            <a:pPr>
              <a:buNone/>
            </a:pPr>
            <a:r>
              <a:rPr lang="en-US" sz="1400" b="1" dirty="0">
                <a:solidFill>
                  <a:srgbClr val="1B2A4A"/>
                </a:solidFill>
              </a:rPr>
              <a:t>1. Executive Summary</a:t>
            </a:r>
            <a:r>
              <a:rPr lang="en-US" sz="1400" dirty="0">
                <a:solidFill>
                  <a:srgbClr val="5B7FA5"/>
                </a:solidFill>
              </a:rPr>
              <a:t>  (1 page)</a:t>
            </a:r>
          </a:p>
          <a:p>
            <a:pPr>
              <a:spcBef>
                <a:spcPts val="150"/>
              </a:spcBef>
              <a:buNone/>
            </a:pPr>
            <a:r>
              <a:rPr lang="en-US" sz="1400" dirty="0">
                <a:solidFill>
                  <a:srgbClr val="2C3E6B"/>
                </a:solidFill>
              </a:rPr>
              <a:t>Strategic context, recommended option with headline financials, key risks</a:t>
            </a:r>
          </a:p>
        </p:txBody>
      </p:sp>
      <p:sp>
        <p:nvSpPr>
          <p:cNvPr id="12" name="Accent1"/>
          <p:cNvSpPr/>
          <p:nvPr/>
        </p:nvSpPr>
        <p:spPr>
          <a:xfrm>
            <a:off x="609600" y="3004023"/>
            <a:ext cx="50800" cy="711200"/>
          </a:xfrm>
          <a:prstGeom prst="rect">
            <a:avLst/>
          </a:prstGeom>
          <a:solidFill>
            <a:srgbClr val="E89A35"/>
          </a:solidFill>
          <a:ln w="0">
            <a:noFill/>
          </a:ln>
        </p:spPr>
        <p:txBody>
          <a:bodyPr/>
          <a:lstStyle/>
          <a:p>
            <a:endParaRPr lang="en-US"/>
          </a:p>
        </p:txBody>
      </p:sp>
      <p:sp>
        <p:nvSpPr>
          <p:cNvPr id="13" name="Section1"/>
          <p:cNvSpPr txBox="1"/>
          <p:nvPr/>
        </p:nvSpPr>
        <p:spPr>
          <a:xfrm>
            <a:off x="762000" y="3029423"/>
            <a:ext cx="5003800" cy="660400"/>
          </a:xfrm>
          <a:prstGeom prst="rect">
            <a:avLst/>
          </a:prstGeom>
          <a:noFill/>
          <a:ln>
            <a:noFill/>
          </a:ln>
        </p:spPr>
        <p:txBody>
          <a:bodyPr wrap="square" rtlCol="0"/>
          <a:lstStyle/>
          <a:p>
            <a:pPr>
              <a:buNone/>
            </a:pPr>
            <a:r>
              <a:rPr lang="en-US" sz="1400" b="1" dirty="0">
                <a:solidFill>
                  <a:srgbClr val="1B2A4A"/>
                </a:solidFill>
              </a:rPr>
              <a:t>2. Strategic Alignment</a:t>
            </a:r>
            <a:r>
              <a:rPr lang="en-US" sz="1400" dirty="0">
                <a:solidFill>
                  <a:srgbClr val="5B7FA5"/>
                </a:solidFill>
              </a:rPr>
              <a:t>  (1–2 pages)</a:t>
            </a:r>
          </a:p>
          <a:p>
            <a:pPr>
              <a:spcBef>
                <a:spcPts val="150"/>
              </a:spcBef>
              <a:buNone/>
            </a:pPr>
            <a:r>
              <a:rPr lang="en-US" sz="1400" dirty="0">
                <a:solidFill>
                  <a:srgbClr val="2C3E6B"/>
                </a:solidFill>
              </a:rPr>
              <a:t>Link to Vision Charter, Capability Heatmap summary, Operating Model Guardrails</a:t>
            </a:r>
          </a:p>
        </p:txBody>
      </p:sp>
      <p:sp>
        <p:nvSpPr>
          <p:cNvPr id="14" name="Accent2"/>
          <p:cNvSpPr/>
          <p:nvPr/>
        </p:nvSpPr>
        <p:spPr>
          <a:xfrm>
            <a:off x="609600" y="3766023"/>
            <a:ext cx="50800" cy="711200"/>
          </a:xfrm>
          <a:prstGeom prst="rect">
            <a:avLst/>
          </a:prstGeom>
          <a:solidFill>
            <a:srgbClr val="E89A35"/>
          </a:solidFill>
          <a:ln w="0">
            <a:noFill/>
          </a:ln>
        </p:spPr>
        <p:txBody>
          <a:bodyPr/>
          <a:lstStyle/>
          <a:p>
            <a:endParaRPr lang="en-US"/>
          </a:p>
        </p:txBody>
      </p:sp>
      <p:sp>
        <p:nvSpPr>
          <p:cNvPr id="15" name="Section2"/>
          <p:cNvSpPr txBox="1"/>
          <p:nvPr/>
        </p:nvSpPr>
        <p:spPr>
          <a:xfrm>
            <a:off x="762000" y="3791423"/>
            <a:ext cx="5003800" cy="660400"/>
          </a:xfrm>
          <a:prstGeom prst="rect">
            <a:avLst/>
          </a:prstGeom>
          <a:noFill/>
          <a:ln>
            <a:noFill/>
          </a:ln>
        </p:spPr>
        <p:txBody>
          <a:bodyPr wrap="square" rtlCol="0"/>
          <a:lstStyle/>
          <a:p>
            <a:pPr>
              <a:buNone/>
            </a:pPr>
            <a:r>
              <a:rPr lang="en-US" sz="1400" b="1" dirty="0">
                <a:solidFill>
                  <a:srgbClr val="1B2A4A"/>
                </a:solidFill>
              </a:rPr>
              <a:t>3. Options Appraisal</a:t>
            </a:r>
            <a:r>
              <a:rPr lang="en-US" sz="1400" dirty="0">
                <a:solidFill>
                  <a:srgbClr val="5B7FA5"/>
                </a:solidFill>
              </a:rPr>
              <a:t>  (2–3 pages)</a:t>
            </a:r>
          </a:p>
          <a:p>
            <a:pPr>
              <a:spcBef>
                <a:spcPts val="150"/>
              </a:spcBef>
              <a:buNone/>
            </a:pPr>
            <a:r>
              <a:rPr lang="en-US" sz="1400" dirty="0">
                <a:solidFill>
                  <a:srgbClr val="2C3E6B"/>
                </a:solidFill>
              </a:rPr>
              <a:t>Do Nothing, Incremental, Full Replacement, Best-of-Breed — each assessed on strategic fit, cost, risk</a:t>
            </a:r>
          </a:p>
        </p:txBody>
      </p:sp>
      <p:sp>
        <p:nvSpPr>
          <p:cNvPr id="16" name="Accent3"/>
          <p:cNvSpPr/>
          <p:nvPr/>
        </p:nvSpPr>
        <p:spPr>
          <a:xfrm>
            <a:off x="609600" y="4528023"/>
            <a:ext cx="50800" cy="711200"/>
          </a:xfrm>
          <a:prstGeom prst="rect">
            <a:avLst/>
          </a:prstGeom>
          <a:solidFill>
            <a:srgbClr val="E89A35"/>
          </a:solidFill>
          <a:ln w="0">
            <a:noFill/>
          </a:ln>
        </p:spPr>
        <p:txBody>
          <a:bodyPr/>
          <a:lstStyle/>
          <a:p>
            <a:endParaRPr lang="en-US"/>
          </a:p>
        </p:txBody>
      </p:sp>
      <p:sp>
        <p:nvSpPr>
          <p:cNvPr id="17" name="Section3"/>
          <p:cNvSpPr txBox="1"/>
          <p:nvPr/>
        </p:nvSpPr>
        <p:spPr>
          <a:xfrm>
            <a:off x="762000" y="4553423"/>
            <a:ext cx="5003800" cy="660400"/>
          </a:xfrm>
          <a:prstGeom prst="rect">
            <a:avLst/>
          </a:prstGeom>
          <a:noFill/>
          <a:ln>
            <a:noFill/>
          </a:ln>
        </p:spPr>
        <p:txBody>
          <a:bodyPr wrap="square" rtlCol="0"/>
          <a:lstStyle/>
          <a:p>
            <a:pPr>
              <a:buNone/>
            </a:pPr>
            <a:r>
              <a:rPr lang="en-US" sz="1400" b="1" dirty="0">
                <a:solidFill>
                  <a:srgbClr val="1B2A4A"/>
                </a:solidFill>
              </a:rPr>
              <a:t>4. Financial Case</a:t>
            </a:r>
            <a:r>
              <a:rPr lang="en-US" sz="1400" dirty="0">
                <a:solidFill>
                  <a:srgbClr val="5B7FA5"/>
                </a:solidFill>
              </a:rPr>
              <a:t>  (2–3 pages)</a:t>
            </a:r>
          </a:p>
          <a:p>
            <a:pPr>
              <a:spcBef>
                <a:spcPts val="150"/>
              </a:spcBef>
              <a:buNone/>
            </a:pPr>
            <a:r>
              <a:rPr lang="en-US" sz="1400" dirty="0">
                <a:solidFill>
                  <a:srgbClr val="2C3E6B"/>
                </a:solidFill>
              </a:rPr>
              <a:t>Benefits from Benefits Map, full cost breakdown, 3yr/5yr TCO, ROI, sensitivity analysis</a:t>
            </a:r>
          </a:p>
        </p:txBody>
      </p:sp>
      <p:sp>
        <p:nvSpPr>
          <p:cNvPr id="18" name="Accent4"/>
          <p:cNvSpPr/>
          <p:nvPr/>
        </p:nvSpPr>
        <p:spPr>
          <a:xfrm>
            <a:off x="6197600" y="2242023"/>
            <a:ext cx="50800" cy="711200"/>
          </a:xfrm>
          <a:prstGeom prst="rect">
            <a:avLst/>
          </a:prstGeom>
          <a:solidFill>
            <a:srgbClr val="E89A35"/>
          </a:solidFill>
          <a:ln w="0">
            <a:noFill/>
          </a:ln>
        </p:spPr>
        <p:txBody>
          <a:bodyPr/>
          <a:lstStyle/>
          <a:p>
            <a:endParaRPr lang="en-US"/>
          </a:p>
        </p:txBody>
      </p:sp>
      <p:sp>
        <p:nvSpPr>
          <p:cNvPr id="19" name="Section4"/>
          <p:cNvSpPr txBox="1"/>
          <p:nvPr/>
        </p:nvSpPr>
        <p:spPr>
          <a:xfrm>
            <a:off x="6350000" y="2267423"/>
            <a:ext cx="5003800" cy="660400"/>
          </a:xfrm>
          <a:prstGeom prst="rect">
            <a:avLst/>
          </a:prstGeom>
          <a:noFill/>
          <a:ln>
            <a:noFill/>
          </a:ln>
        </p:spPr>
        <p:txBody>
          <a:bodyPr wrap="square" rtlCol="0"/>
          <a:lstStyle/>
          <a:p>
            <a:pPr>
              <a:buNone/>
            </a:pPr>
            <a:r>
              <a:rPr lang="en-US" sz="1400" b="1" dirty="0">
                <a:solidFill>
                  <a:srgbClr val="1B2A4A"/>
                </a:solidFill>
              </a:rPr>
              <a:t>5. Delivery Approach</a:t>
            </a:r>
            <a:r>
              <a:rPr lang="en-US" sz="1400" dirty="0">
                <a:solidFill>
                  <a:srgbClr val="5B7FA5"/>
                </a:solidFill>
              </a:rPr>
              <a:t>  (1–2 pages)</a:t>
            </a:r>
          </a:p>
          <a:p>
            <a:pPr>
              <a:spcBef>
                <a:spcPts val="150"/>
              </a:spcBef>
              <a:buNone/>
            </a:pPr>
            <a:r>
              <a:rPr lang="en-US" sz="1400" dirty="0">
                <a:solidFill>
                  <a:srgbClr val="2C3E6B"/>
                </a:solidFill>
              </a:rPr>
              <a:t>Implementation approach, high-level timeline, resource requirements</a:t>
            </a:r>
          </a:p>
        </p:txBody>
      </p:sp>
      <p:sp>
        <p:nvSpPr>
          <p:cNvPr id="20" name="Accent5"/>
          <p:cNvSpPr/>
          <p:nvPr/>
        </p:nvSpPr>
        <p:spPr>
          <a:xfrm>
            <a:off x="6197600" y="3004023"/>
            <a:ext cx="50800" cy="711200"/>
          </a:xfrm>
          <a:prstGeom prst="rect">
            <a:avLst/>
          </a:prstGeom>
          <a:solidFill>
            <a:srgbClr val="E89A35"/>
          </a:solidFill>
          <a:ln w="0">
            <a:noFill/>
          </a:ln>
        </p:spPr>
        <p:txBody>
          <a:bodyPr/>
          <a:lstStyle/>
          <a:p>
            <a:endParaRPr lang="en-US"/>
          </a:p>
        </p:txBody>
      </p:sp>
      <p:sp>
        <p:nvSpPr>
          <p:cNvPr id="21" name="Section5"/>
          <p:cNvSpPr txBox="1"/>
          <p:nvPr/>
        </p:nvSpPr>
        <p:spPr>
          <a:xfrm>
            <a:off x="6350000" y="3029423"/>
            <a:ext cx="5003800" cy="660400"/>
          </a:xfrm>
          <a:prstGeom prst="rect">
            <a:avLst/>
          </a:prstGeom>
          <a:noFill/>
          <a:ln>
            <a:noFill/>
          </a:ln>
        </p:spPr>
        <p:txBody>
          <a:bodyPr wrap="square" rtlCol="0"/>
          <a:lstStyle/>
          <a:p>
            <a:pPr>
              <a:buNone/>
            </a:pPr>
            <a:r>
              <a:rPr lang="en-US" sz="1400" b="1" dirty="0">
                <a:solidFill>
                  <a:srgbClr val="1B2A4A"/>
                </a:solidFill>
              </a:rPr>
              <a:t>6. Risk Assessment</a:t>
            </a:r>
            <a:r>
              <a:rPr lang="en-US" sz="1400" dirty="0">
                <a:solidFill>
                  <a:srgbClr val="5B7FA5"/>
                </a:solidFill>
              </a:rPr>
              <a:t>  (1 page)</a:t>
            </a:r>
          </a:p>
          <a:p>
            <a:pPr>
              <a:spcBef>
                <a:spcPts val="150"/>
              </a:spcBef>
              <a:buNone/>
            </a:pPr>
            <a:r>
              <a:rPr lang="en-US" sz="1400" dirty="0">
                <a:solidFill>
                  <a:srgbClr val="2C3E6B"/>
                </a:solidFill>
              </a:rPr>
              <a:t>Top 10 programme risks with mitigations, dependencies and assumptions</a:t>
            </a:r>
          </a:p>
        </p:txBody>
      </p:sp>
      <p:sp>
        <p:nvSpPr>
          <p:cNvPr id="22" name="Accent6"/>
          <p:cNvSpPr/>
          <p:nvPr/>
        </p:nvSpPr>
        <p:spPr>
          <a:xfrm>
            <a:off x="6197600" y="3766023"/>
            <a:ext cx="50800" cy="711200"/>
          </a:xfrm>
          <a:prstGeom prst="rect">
            <a:avLst/>
          </a:prstGeom>
          <a:solidFill>
            <a:srgbClr val="E89A35"/>
          </a:solidFill>
          <a:ln w="0">
            <a:noFill/>
          </a:ln>
        </p:spPr>
        <p:txBody>
          <a:bodyPr/>
          <a:lstStyle/>
          <a:p>
            <a:endParaRPr lang="en-US"/>
          </a:p>
        </p:txBody>
      </p:sp>
      <p:sp>
        <p:nvSpPr>
          <p:cNvPr id="23" name="Section6"/>
          <p:cNvSpPr txBox="1"/>
          <p:nvPr/>
        </p:nvSpPr>
        <p:spPr>
          <a:xfrm>
            <a:off x="6350000" y="3791423"/>
            <a:ext cx="5003800" cy="660400"/>
          </a:xfrm>
          <a:prstGeom prst="rect">
            <a:avLst/>
          </a:prstGeom>
          <a:noFill/>
          <a:ln>
            <a:noFill/>
          </a:ln>
        </p:spPr>
        <p:txBody>
          <a:bodyPr wrap="square" rtlCol="0"/>
          <a:lstStyle/>
          <a:p>
            <a:pPr>
              <a:buNone/>
            </a:pPr>
            <a:r>
              <a:rPr lang="en-US" sz="1400" b="1" dirty="0">
                <a:solidFill>
                  <a:srgbClr val="1B2A4A"/>
                </a:solidFill>
              </a:rPr>
              <a:t>7. Recommendation</a:t>
            </a:r>
            <a:r>
              <a:rPr lang="en-US" sz="1400" dirty="0">
                <a:solidFill>
                  <a:srgbClr val="5B7FA5"/>
                </a:solidFill>
              </a:rPr>
              <a:t>  (1 page)</a:t>
            </a:r>
          </a:p>
          <a:p>
            <a:pPr>
              <a:spcBef>
                <a:spcPts val="150"/>
              </a:spcBef>
              <a:buNone/>
            </a:pPr>
            <a:r>
              <a:rPr lang="en-US" sz="1400" dirty="0">
                <a:solidFill>
                  <a:srgbClr val="2C3E6B"/>
                </a:solidFill>
              </a:rPr>
              <a:t>Recommended option, budget envelope requested, approval signatures</a:t>
            </a:r>
          </a:p>
        </p:txBody>
      </p:sp>
      <p:sp>
        <p:nvSpPr>
          <p:cNvPr id="30" name="Footer"/>
          <p:cNvSpPr txBox="1"/>
          <p:nvPr/>
        </p:nvSpPr>
        <p:spPr>
          <a:xfrm>
            <a:off x="609600" y="6350000"/>
            <a:ext cx="10922000" cy="254000"/>
          </a:xfrm>
          <a:prstGeom prst="rect">
            <a:avLst/>
          </a:prstGeom>
          <a:noFill/>
          <a:ln>
            <a:noFill/>
          </a:ln>
        </p:spPr>
        <p:txBody>
          <a:bodyPr wrap="square" rtlCol="0"/>
          <a:lstStyle/>
          <a:p>
            <a:r>
              <a:rPr lang="en-US" sz="1400" dirty="0">
                <a:solidFill>
                  <a:srgbClr val="90A4AE"/>
                </a:solidFill>
              </a:rPr>
              <a:t>Appendix · S6 · Business Case Structure</a:t>
            </a:r>
          </a:p>
        </p:txBody>
      </p:sp>
      <p:sp>
        <p:nvSpPr>
          <p:cNvPr id="3" name="TitleAccentLine">
            <a:extLst>
              <a:ext uri="{FF2B5EF4-FFF2-40B4-BE49-F238E27FC236}">
                <a16:creationId xmlns:a16="http://schemas.microsoft.com/office/drawing/2014/main" id="{222B11DE-1D9C-4AAF-B8EC-6093EE430DB4}"/>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5D4AB3A7-5FD8-4E93-8ABA-1672B7F9E4DF}"/>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76489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2D658A-3703-46C1-8250-74E6E71DC67B}"/>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Funding Envelope (S6): Funding Approval Gate Checklist</a:t>
            </a:r>
          </a:p>
        </p:txBody>
      </p:sp>
      <p:graphicFrame>
        <p:nvGraphicFramePr>
          <p:cNvPr id="5" name="Table 4">
            <a:extLst>
              <a:ext uri="{FF2B5EF4-FFF2-40B4-BE49-F238E27FC236}">
                <a16:creationId xmlns:a16="http://schemas.microsoft.com/office/drawing/2014/main" id="{BA16A468-A826-45A8-949E-2551E5F15097}"/>
              </a:ext>
            </a:extLst>
          </p:cNvPr>
          <p:cNvGraphicFramePr>
            <a:graphicFrameLocks noGrp="1"/>
          </p:cNvGraphicFramePr>
          <p:nvPr/>
        </p:nvGraphicFramePr>
        <p:xfrm>
          <a:off x="609600" y="1694218"/>
          <a:ext cx="10972800" cy="457200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3281941491"/>
                    </a:ext>
                  </a:extLst>
                </a:gridCol>
                <a:gridCol w="4699000">
                  <a:extLst>
                    <a:ext uri="{9D8B030D-6E8A-4147-A177-3AD203B41FA5}">
                      <a16:colId xmlns:a16="http://schemas.microsoft.com/office/drawing/2014/main" val="2711347172"/>
                    </a:ext>
                  </a:extLst>
                </a:gridCol>
                <a:gridCol w="3302000">
                  <a:extLst>
                    <a:ext uri="{9D8B030D-6E8A-4147-A177-3AD203B41FA5}">
                      <a16:colId xmlns:a16="http://schemas.microsoft.com/office/drawing/2014/main" val="2127741718"/>
                    </a:ext>
                  </a:extLst>
                </a:gridCol>
                <a:gridCol w="2463800">
                  <a:extLst>
                    <a:ext uri="{9D8B030D-6E8A-4147-A177-3AD203B41FA5}">
                      <a16:colId xmlns:a16="http://schemas.microsoft.com/office/drawing/2014/main" val="2512593528"/>
                    </a:ext>
                  </a:extLst>
                </a:gridCol>
              </a:tblGrid>
              <a:tr h="571500">
                <a:tc>
                  <a:txBody>
                    <a:bodyPr/>
                    <a:lstStyle/>
                    <a:p>
                      <a:pPr algn="ctr"/>
                      <a:r>
                        <a:rPr lang="en-GB" sz="1400" b="1">
                          <a:solidFill>
                            <a:srgbClr val="FFFFFF"/>
                          </a:solidFill>
                          <a:latin typeface="Trebuchet MS"/>
                        </a:rPr>
                        <a:t>#</a:t>
                      </a:r>
                    </a:p>
                  </a:txBody>
                  <a:tcPr anchor="ctr">
                    <a:solidFill>
                      <a:srgbClr val="1B2A4A"/>
                    </a:solidFill>
                  </a:tcPr>
                </a:tc>
                <a:tc>
                  <a:txBody>
                    <a:bodyPr/>
                    <a:lstStyle/>
                    <a:p>
                      <a:pPr algn="ctr"/>
                      <a:r>
                        <a:rPr lang="en-GB" sz="1400" b="1">
                          <a:solidFill>
                            <a:srgbClr val="FFFFFF"/>
                          </a:solidFill>
                          <a:latin typeface="Trebuchet MS"/>
                        </a:rPr>
                        <a:t>Criterion</a:t>
                      </a:r>
                    </a:p>
                  </a:txBody>
                  <a:tcPr anchor="ctr">
                    <a:solidFill>
                      <a:srgbClr val="1B2A4A"/>
                    </a:solidFill>
                  </a:tcPr>
                </a:tc>
                <a:tc>
                  <a:txBody>
                    <a:bodyPr/>
                    <a:lstStyle/>
                    <a:p>
                      <a:pPr algn="ctr"/>
                      <a:r>
                        <a:rPr lang="en-GB" sz="1400" b="1">
                          <a:solidFill>
                            <a:srgbClr val="FFFFFF"/>
                          </a:solidFill>
                          <a:latin typeface="Trebuchet MS"/>
                        </a:rPr>
                        <a:t>Evidence Required</a:t>
                      </a:r>
                    </a:p>
                  </a:txBody>
                  <a:tcPr anchor="ctr">
                    <a:solidFill>
                      <a:srgbClr val="1B2A4A"/>
                    </a:solidFill>
                  </a:tcPr>
                </a:tc>
                <a:tc>
                  <a:txBody>
                    <a:bodyPr/>
                    <a:lstStyle/>
                    <a:p>
                      <a:pPr algn="ctr"/>
                      <a:r>
                        <a:rPr lang="en-GB" sz="1400" b="1">
                          <a:solidFill>
                            <a:srgbClr val="FFFFFF"/>
                          </a:solidFill>
                          <a:latin typeface="Trebuchet MS"/>
                        </a:rPr>
                        <a:t>Approved By</a:t>
                      </a:r>
                    </a:p>
                  </a:txBody>
                  <a:tcPr anchor="ctr">
                    <a:solidFill>
                      <a:srgbClr val="1B2A4A"/>
                    </a:solidFill>
                  </a:tcPr>
                </a:tc>
                <a:extLst>
                  <a:ext uri="{0D108BD9-81ED-4DB2-BD59-A6C34878D82A}">
                    <a16:rowId xmlns:a16="http://schemas.microsoft.com/office/drawing/2014/main" val="649605403"/>
                  </a:ext>
                </a:extLst>
              </a:tr>
              <a:tr h="571500">
                <a:tc>
                  <a:txBody>
                    <a:bodyPr/>
                    <a:lstStyle/>
                    <a:p>
                      <a:pPr algn="ctr"/>
                      <a:r>
                        <a:rPr lang="en-GB" sz="1400" b="1">
                          <a:solidFill>
                            <a:srgbClr val="1B2A4A"/>
                          </a:solidFill>
                          <a:latin typeface="Calibri"/>
                          <a:ea typeface="Calibri"/>
                          <a:cs typeface="Calibri"/>
                        </a:rPr>
                        <a:t>1</a:t>
                      </a:r>
                    </a:p>
                  </a:txBody>
                  <a:tcPr anchor="ctr">
                    <a:solidFill>
                      <a:srgbClr val="F0F3F7"/>
                    </a:solidFill>
                  </a:tcPr>
                </a:tc>
                <a:tc>
                  <a:txBody>
                    <a:bodyPr/>
                    <a:lstStyle/>
                    <a:p>
                      <a:r>
                        <a:rPr lang="en-GB" sz="1400">
                          <a:solidFill>
                            <a:srgbClr val="1B2A4A"/>
                          </a:solidFill>
                          <a:latin typeface="Calibri"/>
                          <a:ea typeface="Calibri"/>
                          <a:cs typeface="Calibri"/>
                        </a:rPr>
                        <a:t>Full Business Case complete and board-ready</a:t>
                      </a:r>
                    </a:p>
                  </a:txBody>
                  <a:tcPr anchor="ctr">
                    <a:solidFill>
                      <a:srgbClr val="FAFBFC"/>
                    </a:solidFill>
                  </a:tcPr>
                </a:tc>
                <a:tc>
                  <a:txBody>
                    <a:bodyPr/>
                    <a:lstStyle/>
                    <a:p>
                      <a:r>
                        <a:rPr lang="en-GB" sz="1400">
                          <a:solidFill>
                            <a:srgbClr val="1B2A4A"/>
                          </a:solidFill>
                          <a:latin typeface="Calibri"/>
                          <a:ea typeface="Calibri"/>
                          <a:cs typeface="Calibri"/>
                        </a:rPr>
                        <a:t>Business Case document</a:t>
                      </a:r>
                    </a:p>
                  </a:txBody>
                  <a:tcPr anchor="ctr">
                    <a:solidFill>
                      <a:srgbClr val="FAFBFC"/>
                    </a:solidFill>
                  </a:tcPr>
                </a:tc>
                <a:tc>
                  <a:txBody>
                    <a:bodyPr/>
                    <a:lstStyle/>
                    <a:p>
                      <a:r>
                        <a:rPr lang="en-GB" sz="1400">
                          <a:solidFill>
                            <a:srgbClr val="1B2A4A"/>
                          </a:solidFill>
                          <a:latin typeface="Calibri"/>
                          <a:ea typeface="Calibri"/>
                          <a:cs typeface="Calibri"/>
                        </a:rPr>
                        <a:t>CFO</a:t>
                      </a:r>
                    </a:p>
                  </a:txBody>
                  <a:tcPr anchor="ctr">
                    <a:solidFill>
                      <a:srgbClr val="FAFBFC"/>
                    </a:solidFill>
                  </a:tcPr>
                </a:tc>
                <a:extLst>
                  <a:ext uri="{0D108BD9-81ED-4DB2-BD59-A6C34878D82A}">
                    <a16:rowId xmlns:a16="http://schemas.microsoft.com/office/drawing/2014/main" val="1820375424"/>
                  </a:ext>
                </a:extLst>
              </a:tr>
              <a:tr h="571500">
                <a:tc>
                  <a:txBody>
                    <a:bodyPr/>
                    <a:lstStyle/>
                    <a:p>
                      <a:pPr algn="ctr"/>
                      <a:r>
                        <a:rPr lang="en-GB" sz="1400" b="1">
                          <a:solidFill>
                            <a:srgbClr val="1B2A4A"/>
                          </a:solidFill>
                          <a:latin typeface="Calibri"/>
                          <a:ea typeface="Calibri"/>
                          <a:cs typeface="Calibri"/>
                        </a:rPr>
                        <a:t>2</a:t>
                      </a:r>
                    </a:p>
                  </a:txBody>
                  <a:tcPr anchor="ctr">
                    <a:solidFill>
                      <a:srgbClr val="F0F3F7"/>
                    </a:solidFill>
                  </a:tcPr>
                </a:tc>
                <a:tc>
                  <a:txBody>
                    <a:bodyPr/>
                    <a:lstStyle/>
                    <a:p>
                      <a:r>
                        <a:rPr lang="en-GB" sz="1400">
                          <a:solidFill>
                            <a:srgbClr val="1B2A4A"/>
                          </a:solidFill>
                          <a:latin typeface="Calibri"/>
                          <a:ea typeface="Calibri"/>
                          <a:cs typeface="Calibri"/>
                        </a:rPr>
                        <a:t>Options appraisal with minimum 3 options</a:t>
                      </a:r>
                    </a:p>
                  </a:txBody>
                  <a:tcPr anchor="ctr">
                    <a:solidFill>
                      <a:srgbClr val="FFFFFF"/>
                    </a:solidFill>
                  </a:tcPr>
                </a:tc>
                <a:tc>
                  <a:txBody>
                    <a:bodyPr/>
                    <a:lstStyle/>
                    <a:p>
                      <a:r>
                        <a:rPr lang="en-GB" sz="1400">
                          <a:solidFill>
                            <a:srgbClr val="1B2A4A"/>
                          </a:solidFill>
                          <a:latin typeface="Calibri"/>
                          <a:ea typeface="Calibri"/>
                          <a:cs typeface="Calibri"/>
                        </a:rPr>
                        <a:t>Options Appraisal section</a:t>
                      </a:r>
                    </a:p>
                  </a:txBody>
                  <a:tcPr anchor="ctr">
                    <a:solidFill>
                      <a:srgbClr val="FFFFFF"/>
                    </a:solidFill>
                  </a:tcPr>
                </a:tc>
                <a:tc>
                  <a:txBody>
                    <a:bodyPr/>
                    <a:lstStyle/>
                    <a:p>
                      <a:r>
                        <a:rPr lang="en-GB" sz="1400">
                          <a:solidFill>
                            <a:srgbClr val="1B2A4A"/>
                          </a:solidFill>
                          <a:latin typeface="Calibri"/>
                          <a:ea typeface="Calibri"/>
                          <a:cs typeface="Calibri"/>
                        </a:rPr>
                        <a:t>Steering Committee</a:t>
                      </a:r>
                    </a:p>
                  </a:txBody>
                  <a:tcPr anchor="ctr">
                    <a:solidFill>
                      <a:srgbClr val="FFFFFF"/>
                    </a:solidFill>
                  </a:tcPr>
                </a:tc>
                <a:extLst>
                  <a:ext uri="{0D108BD9-81ED-4DB2-BD59-A6C34878D82A}">
                    <a16:rowId xmlns:a16="http://schemas.microsoft.com/office/drawing/2014/main" val="2485282145"/>
                  </a:ext>
                </a:extLst>
              </a:tr>
              <a:tr h="571500">
                <a:tc>
                  <a:txBody>
                    <a:bodyPr/>
                    <a:lstStyle/>
                    <a:p>
                      <a:pPr algn="ctr"/>
                      <a:r>
                        <a:rPr lang="en-GB" sz="1400" b="1">
                          <a:solidFill>
                            <a:srgbClr val="1B2A4A"/>
                          </a:solidFill>
                          <a:latin typeface="Calibri"/>
                          <a:ea typeface="Calibri"/>
                          <a:cs typeface="Calibri"/>
                        </a:rPr>
                        <a:t>3</a:t>
                      </a:r>
                    </a:p>
                  </a:txBody>
                  <a:tcPr anchor="ctr">
                    <a:solidFill>
                      <a:srgbClr val="F0F3F7"/>
                    </a:solidFill>
                  </a:tcPr>
                </a:tc>
                <a:tc>
                  <a:txBody>
                    <a:bodyPr/>
                    <a:lstStyle/>
                    <a:p>
                      <a:r>
                        <a:rPr lang="en-GB" sz="1400">
                          <a:solidFill>
                            <a:srgbClr val="1B2A4A"/>
                          </a:solidFill>
                          <a:latin typeface="Calibri"/>
                          <a:ea typeface="Calibri"/>
                          <a:cs typeface="Calibri"/>
                        </a:rPr>
                        <a:t>Financial case validated by Finance</a:t>
                      </a:r>
                    </a:p>
                  </a:txBody>
                  <a:tcPr anchor="ctr">
                    <a:solidFill>
                      <a:srgbClr val="FAFBFC"/>
                    </a:solidFill>
                  </a:tcPr>
                </a:tc>
                <a:tc>
                  <a:txBody>
                    <a:bodyPr/>
                    <a:lstStyle/>
                    <a:p>
                      <a:r>
                        <a:rPr lang="en-GB" sz="1400">
                          <a:solidFill>
                            <a:srgbClr val="1B2A4A"/>
                          </a:solidFill>
                          <a:latin typeface="Calibri"/>
                          <a:ea typeface="Calibri"/>
                          <a:cs typeface="Calibri"/>
                        </a:rPr>
                        <a:t>Finance sign-off on costs/benefits</a:t>
                      </a:r>
                    </a:p>
                  </a:txBody>
                  <a:tcPr anchor="ctr">
                    <a:solidFill>
                      <a:srgbClr val="FAFBFC"/>
                    </a:solidFill>
                  </a:tcPr>
                </a:tc>
                <a:tc>
                  <a:txBody>
                    <a:bodyPr/>
                    <a:lstStyle/>
                    <a:p>
                      <a:r>
                        <a:rPr lang="en-GB" sz="1400">
                          <a:solidFill>
                            <a:srgbClr val="1B2A4A"/>
                          </a:solidFill>
                          <a:latin typeface="Calibri"/>
                          <a:ea typeface="Calibri"/>
                          <a:cs typeface="Calibri"/>
                        </a:rPr>
                        <a:t>CFO / Mgmt Accountant</a:t>
                      </a:r>
                    </a:p>
                  </a:txBody>
                  <a:tcPr anchor="ctr">
                    <a:solidFill>
                      <a:srgbClr val="FAFBFC"/>
                    </a:solidFill>
                  </a:tcPr>
                </a:tc>
                <a:extLst>
                  <a:ext uri="{0D108BD9-81ED-4DB2-BD59-A6C34878D82A}">
                    <a16:rowId xmlns:a16="http://schemas.microsoft.com/office/drawing/2014/main" val="2967551246"/>
                  </a:ext>
                </a:extLst>
              </a:tr>
              <a:tr h="571500">
                <a:tc>
                  <a:txBody>
                    <a:bodyPr/>
                    <a:lstStyle/>
                    <a:p>
                      <a:pPr algn="ctr"/>
                      <a:r>
                        <a:rPr lang="en-GB" sz="1400" b="1">
                          <a:solidFill>
                            <a:srgbClr val="1B2A4A"/>
                          </a:solidFill>
                          <a:latin typeface="Calibri"/>
                          <a:ea typeface="Calibri"/>
                          <a:cs typeface="Calibri"/>
                        </a:rPr>
                        <a:t>4</a:t>
                      </a:r>
                    </a:p>
                  </a:txBody>
                  <a:tcPr anchor="ctr">
                    <a:solidFill>
                      <a:srgbClr val="F0F3F7"/>
                    </a:solidFill>
                  </a:tcPr>
                </a:tc>
                <a:tc>
                  <a:txBody>
                    <a:bodyPr/>
                    <a:lstStyle/>
                    <a:p>
                      <a:r>
                        <a:rPr lang="en-GB" sz="1400">
                          <a:solidFill>
                            <a:srgbClr val="1B2A4A"/>
                          </a:solidFill>
                          <a:latin typeface="Calibri"/>
                          <a:ea typeface="Calibri"/>
                          <a:cs typeface="Calibri"/>
                        </a:rPr>
                        <a:t>Budget envelope agreed</a:t>
                      </a:r>
                    </a:p>
                  </a:txBody>
                  <a:tcPr anchor="ctr">
                    <a:solidFill>
                      <a:srgbClr val="FFFFFF"/>
                    </a:solidFill>
                  </a:tcPr>
                </a:tc>
                <a:tc>
                  <a:txBody>
                    <a:bodyPr/>
                    <a:lstStyle/>
                    <a:p>
                      <a:r>
                        <a:rPr lang="en-GB" sz="1400">
                          <a:solidFill>
                            <a:srgbClr val="1B2A4A"/>
                          </a:solidFill>
                          <a:latin typeface="Calibri"/>
                          <a:ea typeface="Calibri"/>
                          <a:cs typeface="Calibri"/>
                        </a:rPr>
                        <a:t>Board/IC approval</a:t>
                      </a:r>
                    </a:p>
                  </a:txBody>
                  <a:tcPr anchor="ctr">
                    <a:solidFill>
                      <a:srgbClr val="FFFFFF"/>
                    </a:solidFill>
                  </a:tcPr>
                </a:tc>
                <a:tc>
                  <a:txBody>
                    <a:bodyPr/>
                    <a:lstStyle/>
                    <a:p>
                      <a:r>
                        <a:rPr lang="en-GB" sz="1400">
                          <a:solidFill>
                            <a:srgbClr val="1B2A4A"/>
                          </a:solidFill>
                          <a:latin typeface="Calibri"/>
                          <a:ea typeface="Calibri"/>
                          <a:cs typeface="Calibri"/>
                        </a:rPr>
                        <a:t>Executive Sponsor</a:t>
                      </a:r>
                    </a:p>
                  </a:txBody>
                  <a:tcPr anchor="ctr">
                    <a:solidFill>
                      <a:srgbClr val="FFFFFF"/>
                    </a:solidFill>
                  </a:tcPr>
                </a:tc>
                <a:extLst>
                  <a:ext uri="{0D108BD9-81ED-4DB2-BD59-A6C34878D82A}">
                    <a16:rowId xmlns:a16="http://schemas.microsoft.com/office/drawing/2014/main" val="3358348999"/>
                  </a:ext>
                </a:extLst>
              </a:tr>
              <a:tr h="571500">
                <a:tc>
                  <a:txBody>
                    <a:bodyPr/>
                    <a:lstStyle/>
                    <a:p>
                      <a:pPr algn="ctr"/>
                      <a:r>
                        <a:rPr lang="en-GB" sz="1400" b="1">
                          <a:solidFill>
                            <a:srgbClr val="1B2A4A"/>
                          </a:solidFill>
                          <a:latin typeface="Calibri"/>
                          <a:ea typeface="Calibri"/>
                          <a:cs typeface="Calibri"/>
                        </a:rPr>
                        <a:t>5</a:t>
                      </a:r>
                    </a:p>
                  </a:txBody>
                  <a:tcPr anchor="ctr">
                    <a:solidFill>
                      <a:srgbClr val="F0F3F7"/>
                    </a:solidFill>
                  </a:tcPr>
                </a:tc>
                <a:tc>
                  <a:txBody>
                    <a:bodyPr/>
                    <a:lstStyle/>
                    <a:p>
                      <a:r>
                        <a:rPr lang="en-GB" sz="1400">
                          <a:solidFill>
                            <a:srgbClr val="1B2A4A"/>
                          </a:solidFill>
                          <a:latin typeface="Calibri"/>
                          <a:ea typeface="Calibri"/>
                          <a:cs typeface="Calibri"/>
                        </a:rPr>
                        <a:t>Named Executive Sponsor confirmed</a:t>
                      </a:r>
                    </a:p>
                  </a:txBody>
                  <a:tcPr anchor="ctr">
                    <a:solidFill>
                      <a:srgbClr val="FAFBFC"/>
                    </a:solidFill>
                  </a:tcPr>
                </a:tc>
                <a:tc>
                  <a:txBody>
                    <a:bodyPr/>
                    <a:lstStyle/>
                    <a:p>
                      <a:r>
                        <a:rPr lang="en-GB" sz="1400">
                          <a:solidFill>
                            <a:srgbClr val="1B2A4A"/>
                          </a:solidFill>
                          <a:latin typeface="Calibri"/>
                          <a:ea typeface="Calibri"/>
                          <a:cs typeface="Calibri"/>
                        </a:rPr>
                        <a:t>Sponsor confirmation</a:t>
                      </a:r>
                    </a:p>
                  </a:txBody>
                  <a:tcPr anchor="ctr">
                    <a:solidFill>
                      <a:srgbClr val="FAFBFC"/>
                    </a:solidFill>
                  </a:tcPr>
                </a:tc>
                <a:tc>
                  <a:txBody>
                    <a:bodyPr/>
                    <a:lstStyle/>
                    <a:p>
                      <a:r>
                        <a:rPr lang="en-GB" sz="1400">
                          <a:solidFill>
                            <a:srgbClr val="1B2A4A"/>
                          </a:solidFill>
                          <a:latin typeface="Calibri"/>
                          <a:ea typeface="Calibri"/>
                          <a:cs typeface="Calibri"/>
                        </a:rPr>
                        <a:t>CEO / Board</a:t>
                      </a:r>
                    </a:p>
                  </a:txBody>
                  <a:tcPr anchor="ctr">
                    <a:solidFill>
                      <a:srgbClr val="FAFBFC"/>
                    </a:solidFill>
                  </a:tcPr>
                </a:tc>
                <a:extLst>
                  <a:ext uri="{0D108BD9-81ED-4DB2-BD59-A6C34878D82A}">
                    <a16:rowId xmlns:a16="http://schemas.microsoft.com/office/drawing/2014/main" val="138520753"/>
                  </a:ext>
                </a:extLst>
              </a:tr>
              <a:tr h="571500">
                <a:tc>
                  <a:txBody>
                    <a:bodyPr/>
                    <a:lstStyle/>
                    <a:p>
                      <a:pPr algn="ctr"/>
                      <a:r>
                        <a:rPr lang="en-GB" sz="1400" b="1">
                          <a:solidFill>
                            <a:srgbClr val="1B2A4A"/>
                          </a:solidFill>
                          <a:latin typeface="Calibri"/>
                          <a:ea typeface="Calibri"/>
                          <a:cs typeface="Calibri"/>
                        </a:rPr>
                        <a:t>6</a:t>
                      </a:r>
                    </a:p>
                  </a:txBody>
                  <a:tcPr anchor="ctr">
                    <a:solidFill>
                      <a:srgbClr val="F0F3F7"/>
                    </a:solidFill>
                  </a:tcPr>
                </a:tc>
                <a:tc>
                  <a:txBody>
                    <a:bodyPr/>
                    <a:lstStyle/>
                    <a:p>
                      <a:r>
                        <a:rPr lang="en-GB" sz="1400">
                          <a:solidFill>
                            <a:srgbClr val="1B2A4A"/>
                          </a:solidFill>
                          <a:latin typeface="Calibri"/>
                          <a:ea typeface="Calibri"/>
                          <a:cs typeface="Calibri"/>
                        </a:rPr>
                        <a:t>Risk assessment reviewed</a:t>
                      </a:r>
                    </a:p>
                  </a:txBody>
                  <a:tcPr anchor="ctr">
                    <a:solidFill>
                      <a:srgbClr val="FFFFFF"/>
                    </a:solidFill>
                  </a:tcPr>
                </a:tc>
                <a:tc>
                  <a:txBody>
                    <a:bodyPr/>
                    <a:lstStyle/>
                    <a:p>
                      <a:r>
                        <a:rPr lang="en-GB" sz="1400">
                          <a:solidFill>
                            <a:srgbClr val="1B2A4A"/>
                          </a:solidFill>
                          <a:latin typeface="Calibri"/>
                          <a:ea typeface="Calibri"/>
                          <a:cs typeface="Calibri"/>
                        </a:rPr>
                        <a:t>Risk register updated</a:t>
                      </a:r>
                    </a:p>
                  </a:txBody>
                  <a:tcPr anchor="ctr">
                    <a:solidFill>
                      <a:srgbClr val="FFFFFF"/>
                    </a:solidFill>
                  </a:tcPr>
                </a:tc>
                <a:tc>
                  <a:txBody>
                    <a:bodyPr/>
                    <a:lstStyle/>
                    <a:p>
                      <a:r>
                        <a:rPr lang="en-GB" sz="1400">
                          <a:solidFill>
                            <a:srgbClr val="1B2A4A"/>
                          </a:solidFill>
                          <a:latin typeface="Calibri"/>
                          <a:ea typeface="Calibri"/>
                          <a:cs typeface="Calibri"/>
                        </a:rPr>
                        <a:t>Programme Manager</a:t>
                      </a:r>
                    </a:p>
                  </a:txBody>
                  <a:tcPr anchor="ctr">
                    <a:solidFill>
                      <a:srgbClr val="FFFFFF"/>
                    </a:solidFill>
                  </a:tcPr>
                </a:tc>
                <a:extLst>
                  <a:ext uri="{0D108BD9-81ED-4DB2-BD59-A6C34878D82A}">
                    <a16:rowId xmlns:a16="http://schemas.microsoft.com/office/drawing/2014/main" val="1255650344"/>
                  </a:ext>
                </a:extLst>
              </a:tr>
              <a:tr h="571500">
                <a:tc>
                  <a:txBody>
                    <a:bodyPr/>
                    <a:lstStyle/>
                    <a:p>
                      <a:pPr algn="ctr"/>
                      <a:r>
                        <a:rPr lang="en-GB" sz="1400" b="1">
                          <a:solidFill>
                            <a:srgbClr val="1B2A4A"/>
                          </a:solidFill>
                          <a:latin typeface="Calibri"/>
                          <a:ea typeface="Calibri"/>
                          <a:cs typeface="Calibri"/>
                        </a:rPr>
                        <a:t>7</a:t>
                      </a:r>
                    </a:p>
                  </a:txBody>
                  <a:tcPr anchor="ctr">
                    <a:solidFill>
                      <a:srgbClr val="F0F3F7"/>
                    </a:solidFill>
                  </a:tcPr>
                </a:tc>
                <a:tc>
                  <a:txBody>
                    <a:bodyPr/>
                    <a:lstStyle/>
                    <a:p>
                      <a:r>
                        <a:rPr lang="en-GB" sz="1400">
                          <a:solidFill>
                            <a:srgbClr val="1B2A4A"/>
                          </a:solidFill>
                          <a:latin typeface="Calibri"/>
                          <a:ea typeface="Calibri"/>
                          <a:cs typeface="Calibri"/>
                        </a:rPr>
                        <a:t>Procurement approach agreed</a:t>
                      </a:r>
                    </a:p>
                  </a:txBody>
                  <a:tcPr anchor="ctr">
                    <a:solidFill>
                      <a:srgbClr val="FAFBFC"/>
                    </a:solidFill>
                  </a:tcPr>
                </a:tc>
                <a:tc>
                  <a:txBody>
                    <a:bodyPr/>
                    <a:lstStyle/>
                    <a:p>
                      <a:r>
                        <a:rPr lang="en-GB" sz="1400">
                          <a:solidFill>
                            <a:srgbClr val="1B2A4A"/>
                          </a:solidFill>
                          <a:latin typeface="Calibri"/>
                          <a:ea typeface="Calibri"/>
                          <a:cs typeface="Calibri"/>
                        </a:rPr>
                        <a:t>Procurement plan</a:t>
                      </a:r>
                    </a:p>
                  </a:txBody>
                  <a:tcPr anchor="ctr">
                    <a:solidFill>
                      <a:srgbClr val="FAFBFC"/>
                    </a:solidFill>
                  </a:tcPr>
                </a:tc>
                <a:tc>
                  <a:txBody>
                    <a:bodyPr/>
                    <a:lstStyle/>
                    <a:p>
                      <a:r>
                        <a:rPr lang="en-GB" sz="1400" dirty="0">
                          <a:solidFill>
                            <a:srgbClr val="1B2A4A"/>
                          </a:solidFill>
                          <a:latin typeface="Calibri"/>
                          <a:ea typeface="Calibri"/>
                          <a:cs typeface="Calibri"/>
                        </a:rPr>
                        <a:t>Procurement Lead</a:t>
                      </a:r>
                    </a:p>
                  </a:txBody>
                  <a:tcPr anchor="ctr">
                    <a:solidFill>
                      <a:srgbClr val="FAFBFC"/>
                    </a:solidFill>
                  </a:tcPr>
                </a:tc>
                <a:extLst>
                  <a:ext uri="{0D108BD9-81ED-4DB2-BD59-A6C34878D82A}">
                    <a16:rowId xmlns:a16="http://schemas.microsoft.com/office/drawing/2014/main" val="3378686394"/>
                  </a:ext>
                </a:extLst>
              </a:tr>
            </a:tbl>
          </a:graphicData>
        </a:graphic>
      </p:graphicFrame>
      <p:sp>
        <p:nvSpPr>
          <p:cNvPr id="3" name="TitleAccentLine">
            <a:extLst>
              <a:ext uri="{FF2B5EF4-FFF2-40B4-BE49-F238E27FC236}">
                <a16:creationId xmlns:a16="http://schemas.microsoft.com/office/drawing/2014/main" id="{3D577E91-6694-4137-A0AC-27EB4C54E59B}"/>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3853742C-8BE5-464C-9BA4-FACC05728559}"/>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53015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114F88-BC45-4C4C-922E-6D2E767ADCBD}"/>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Market Engagement &amp; RFI (S7): Recommended Structure and Content</a:t>
            </a:r>
          </a:p>
        </p:txBody>
      </p:sp>
      <p:sp>
        <p:nvSpPr>
          <p:cNvPr id="10" name="Acc0"/>
          <p:cNvSpPr/>
          <p:nvPr/>
        </p:nvSpPr>
        <p:spPr>
          <a:xfrm>
            <a:off x="609600" y="1832591"/>
            <a:ext cx="50800" cy="660400"/>
          </a:xfrm>
          <a:prstGeom prst="rect">
            <a:avLst/>
          </a:prstGeom>
          <a:solidFill>
            <a:srgbClr val="2C3E6B"/>
          </a:solidFill>
          <a:ln w="0">
            <a:noFill/>
          </a:ln>
        </p:spPr>
        <p:txBody>
          <a:bodyPr/>
          <a:lstStyle/>
          <a:p>
            <a:endParaRPr lang="en-US"/>
          </a:p>
        </p:txBody>
      </p:sp>
      <p:sp>
        <p:nvSpPr>
          <p:cNvPr id="11" name="Sec0"/>
          <p:cNvSpPr txBox="1"/>
          <p:nvPr/>
        </p:nvSpPr>
        <p:spPr>
          <a:xfrm>
            <a:off x="762000" y="1857991"/>
            <a:ext cx="5130800" cy="609600"/>
          </a:xfrm>
          <a:prstGeom prst="rect">
            <a:avLst/>
          </a:prstGeom>
          <a:noFill/>
          <a:ln>
            <a:noFill/>
          </a:ln>
        </p:spPr>
        <p:txBody>
          <a:bodyPr wrap="square" rtlCol="0"/>
          <a:lstStyle/>
          <a:p>
            <a:pPr>
              <a:buNone/>
            </a:pPr>
            <a:r>
              <a:rPr lang="en-US" sz="1400" b="1" dirty="0">
                <a:solidFill>
                  <a:srgbClr val="1B2A4A"/>
                </a:solidFill>
              </a:rPr>
              <a:t>Section 1: Organisation Overview</a:t>
            </a:r>
          </a:p>
          <a:p>
            <a:pPr>
              <a:spcBef>
                <a:spcPts val="150"/>
              </a:spcBef>
              <a:buNone/>
            </a:pPr>
            <a:r>
              <a:rPr lang="en-US" sz="1400" dirty="0">
                <a:solidFill>
                  <a:srgbClr val="2C3E6B"/>
                </a:solidFill>
              </a:rPr>
              <a:t>Brief description, strategic context (ref Vision Charter), scope, timeline</a:t>
            </a:r>
          </a:p>
        </p:txBody>
      </p:sp>
      <p:sp>
        <p:nvSpPr>
          <p:cNvPr id="12" name="Acc1"/>
          <p:cNvSpPr/>
          <p:nvPr/>
        </p:nvSpPr>
        <p:spPr>
          <a:xfrm>
            <a:off x="609600" y="2569191"/>
            <a:ext cx="50800" cy="660400"/>
          </a:xfrm>
          <a:prstGeom prst="rect">
            <a:avLst/>
          </a:prstGeom>
          <a:solidFill>
            <a:srgbClr val="2C3E6B"/>
          </a:solidFill>
          <a:ln w="0">
            <a:noFill/>
          </a:ln>
        </p:spPr>
        <p:txBody>
          <a:bodyPr/>
          <a:lstStyle/>
          <a:p>
            <a:endParaRPr lang="en-US"/>
          </a:p>
        </p:txBody>
      </p:sp>
      <p:sp>
        <p:nvSpPr>
          <p:cNvPr id="13" name="Sec1"/>
          <p:cNvSpPr txBox="1"/>
          <p:nvPr/>
        </p:nvSpPr>
        <p:spPr>
          <a:xfrm>
            <a:off x="762000" y="2594591"/>
            <a:ext cx="5130800" cy="609600"/>
          </a:xfrm>
          <a:prstGeom prst="rect">
            <a:avLst/>
          </a:prstGeom>
          <a:noFill/>
          <a:ln>
            <a:noFill/>
          </a:ln>
        </p:spPr>
        <p:txBody>
          <a:bodyPr wrap="square" rtlCol="0"/>
          <a:lstStyle/>
          <a:p>
            <a:pPr>
              <a:buNone/>
            </a:pPr>
            <a:r>
              <a:rPr lang="en-US" sz="1400" b="1" dirty="0">
                <a:solidFill>
                  <a:srgbClr val="1B2A4A"/>
                </a:solidFill>
              </a:rPr>
              <a:t>Section 2: Functional Requirements</a:t>
            </a:r>
          </a:p>
          <a:p>
            <a:pPr>
              <a:spcBef>
                <a:spcPts val="150"/>
              </a:spcBef>
              <a:buNone/>
            </a:pPr>
            <a:r>
              <a:rPr lang="en-US" sz="1400" dirty="0">
                <a:solidFill>
                  <a:srgbClr val="2C3E6B"/>
                </a:solidFill>
              </a:rPr>
              <a:t>Derived from Heatmap: for each Amber/Red stream, current state, target state, key questions</a:t>
            </a:r>
          </a:p>
        </p:txBody>
      </p:sp>
      <p:sp>
        <p:nvSpPr>
          <p:cNvPr id="14" name="Acc2"/>
          <p:cNvSpPr/>
          <p:nvPr/>
        </p:nvSpPr>
        <p:spPr>
          <a:xfrm>
            <a:off x="609600" y="3305791"/>
            <a:ext cx="50800" cy="660400"/>
          </a:xfrm>
          <a:prstGeom prst="rect">
            <a:avLst/>
          </a:prstGeom>
          <a:solidFill>
            <a:srgbClr val="2C3E6B"/>
          </a:solidFill>
          <a:ln w="0">
            <a:noFill/>
          </a:ln>
        </p:spPr>
        <p:txBody>
          <a:bodyPr/>
          <a:lstStyle/>
          <a:p>
            <a:endParaRPr lang="en-US"/>
          </a:p>
        </p:txBody>
      </p:sp>
      <p:sp>
        <p:nvSpPr>
          <p:cNvPr id="15" name="Sec2"/>
          <p:cNvSpPr txBox="1"/>
          <p:nvPr/>
        </p:nvSpPr>
        <p:spPr>
          <a:xfrm>
            <a:off x="762000" y="3331191"/>
            <a:ext cx="5130800" cy="609600"/>
          </a:xfrm>
          <a:prstGeom prst="rect">
            <a:avLst/>
          </a:prstGeom>
          <a:noFill/>
          <a:ln>
            <a:noFill/>
          </a:ln>
        </p:spPr>
        <p:txBody>
          <a:bodyPr wrap="square" rtlCol="0"/>
          <a:lstStyle/>
          <a:p>
            <a:pPr>
              <a:buNone/>
            </a:pPr>
            <a:r>
              <a:rPr lang="en-US" sz="1400" b="1" dirty="0">
                <a:solidFill>
                  <a:srgbClr val="1B2A4A"/>
                </a:solidFill>
              </a:rPr>
              <a:t>Section 3: Technical Requirements</a:t>
            </a:r>
          </a:p>
          <a:p>
            <a:pPr>
              <a:spcBef>
                <a:spcPts val="150"/>
              </a:spcBef>
              <a:buNone/>
            </a:pPr>
            <a:r>
              <a:rPr lang="en-US" sz="1400" dirty="0">
                <a:solidFill>
                  <a:srgbClr val="2C3E6B"/>
                </a:solidFill>
              </a:rPr>
              <a:t>Integration landscape, data volumes, cloud/hosting, security and compliance</a:t>
            </a:r>
          </a:p>
        </p:txBody>
      </p:sp>
      <p:sp>
        <p:nvSpPr>
          <p:cNvPr id="16" name="Acc3"/>
          <p:cNvSpPr/>
          <p:nvPr/>
        </p:nvSpPr>
        <p:spPr>
          <a:xfrm>
            <a:off x="6248400" y="1832591"/>
            <a:ext cx="50800" cy="660400"/>
          </a:xfrm>
          <a:prstGeom prst="rect">
            <a:avLst/>
          </a:prstGeom>
          <a:solidFill>
            <a:srgbClr val="2C3E6B"/>
          </a:solidFill>
          <a:ln w="0">
            <a:noFill/>
          </a:ln>
        </p:spPr>
        <p:txBody>
          <a:bodyPr/>
          <a:lstStyle/>
          <a:p>
            <a:endParaRPr lang="en-US"/>
          </a:p>
        </p:txBody>
      </p:sp>
      <p:sp>
        <p:nvSpPr>
          <p:cNvPr id="17" name="Sec3"/>
          <p:cNvSpPr txBox="1"/>
          <p:nvPr/>
        </p:nvSpPr>
        <p:spPr>
          <a:xfrm>
            <a:off x="6400800" y="1857991"/>
            <a:ext cx="5130800" cy="609600"/>
          </a:xfrm>
          <a:prstGeom prst="rect">
            <a:avLst/>
          </a:prstGeom>
          <a:noFill/>
          <a:ln>
            <a:noFill/>
          </a:ln>
        </p:spPr>
        <p:txBody>
          <a:bodyPr wrap="square" rtlCol="0"/>
          <a:lstStyle/>
          <a:p>
            <a:pPr>
              <a:buNone/>
            </a:pPr>
            <a:r>
              <a:rPr lang="en-US" sz="1400" b="1" dirty="0">
                <a:solidFill>
                  <a:srgbClr val="1B2A4A"/>
                </a:solidFill>
              </a:rPr>
              <a:t>Section 4: Vendor Information</a:t>
            </a:r>
          </a:p>
          <a:p>
            <a:pPr>
              <a:spcBef>
                <a:spcPts val="150"/>
              </a:spcBef>
              <a:buNone/>
            </a:pPr>
            <a:r>
              <a:rPr lang="en-US" sz="1400" dirty="0">
                <a:solidFill>
                  <a:srgbClr val="2C3E6B"/>
                </a:solidFill>
              </a:rPr>
              <a:t>Company overview, financial stability, sector experience, methodology, licensing, support</a:t>
            </a:r>
          </a:p>
        </p:txBody>
      </p:sp>
      <p:sp>
        <p:nvSpPr>
          <p:cNvPr id="18" name="Acc4"/>
          <p:cNvSpPr/>
          <p:nvPr/>
        </p:nvSpPr>
        <p:spPr>
          <a:xfrm>
            <a:off x="6248400" y="2569191"/>
            <a:ext cx="50800" cy="660400"/>
          </a:xfrm>
          <a:prstGeom prst="rect">
            <a:avLst/>
          </a:prstGeom>
          <a:solidFill>
            <a:srgbClr val="2C3E6B"/>
          </a:solidFill>
          <a:ln w="0">
            <a:noFill/>
          </a:ln>
        </p:spPr>
        <p:txBody>
          <a:bodyPr/>
          <a:lstStyle/>
          <a:p>
            <a:endParaRPr lang="en-US"/>
          </a:p>
        </p:txBody>
      </p:sp>
      <p:sp>
        <p:nvSpPr>
          <p:cNvPr id="19" name="Sec4"/>
          <p:cNvSpPr txBox="1"/>
          <p:nvPr/>
        </p:nvSpPr>
        <p:spPr>
          <a:xfrm>
            <a:off x="6400800" y="2594591"/>
            <a:ext cx="5130800" cy="609600"/>
          </a:xfrm>
          <a:prstGeom prst="rect">
            <a:avLst/>
          </a:prstGeom>
          <a:noFill/>
          <a:ln>
            <a:noFill/>
          </a:ln>
        </p:spPr>
        <p:txBody>
          <a:bodyPr wrap="square" rtlCol="0"/>
          <a:lstStyle/>
          <a:p>
            <a:pPr>
              <a:buNone/>
            </a:pPr>
            <a:r>
              <a:rPr lang="en-US" sz="1400" b="1" dirty="0">
                <a:solidFill>
                  <a:srgbClr val="1B2A4A"/>
                </a:solidFill>
              </a:rPr>
              <a:t>Section 5: Response Format</a:t>
            </a:r>
          </a:p>
          <a:p>
            <a:pPr>
              <a:spcBef>
                <a:spcPts val="150"/>
              </a:spcBef>
              <a:buNone/>
            </a:pPr>
            <a:r>
              <a:rPr lang="en-US" sz="1400" dirty="0">
                <a:solidFill>
                  <a:srgbClr val="2C3E6B"/>
                </a:solidFill>
              </a:rPr>
              <a:t>Structured template, deadline, submission instructions, clarification process</a:t>
            </a:r>
          </a:p>
        </p:txBody>
      </p:sp>
      <p:sp>
        <p:nvSpPr>
          <p:cNvPr id="30" name="ExBg"/>
          <p:cNvSpPr/>
          <p:nvPr/>
        </p:nvSpPr>
        <p:spPr>
          <a:xfrm>
            <a:off x="609600" y="4194791"/>
            <a:ext cx="10922000" cy="863600"/>
          </a:xfrm>
          <a:prstGeom prst="rect">
            <a:avLst/>
          </a:prstGeom>
          <a:solidFill>
            <a:srgbClr val="FDF3EB"/>
          </a:solidFill>
          <a:ln w="0">
            <a:noFill/>
          </a:ln>
        </p:spPr>
        <p:txBody>
          <a:bodyPr/>
          <a:lstStyle/>
          <a:p>
            <a:endParaRPr lang="en-US"/>
          </a:p>
        </p:txBody>
      </p:sp>
      <p:sp>
        <p:nvSpPr>
          <p:cNvPr id="31" name="ExBdr"/>
          <p:cNvSpPr/>
          <p:nvPr/>
        </p:nvSpPr>
        <p:spPr>
          <a:xfrm>
            <a:off x="609600" y="4194791"/>
            <a:ext cx="50800" cy="863600"/>
          </a:xfrm>
          <a:prstGeom prst="rect">
            <a:avLst/>
          </a:prstGeom>
          <a:solidFill>
            <a:srgbClr val="E89A35"/>
          </a:solidFill>
          <a:ln w="0">
            <a:noFill/>
          </a:ln>
        </p:spPr>
        <p:txBody>
          <a:bodyPr/>
          <a:lstStyle/>
          <a:p>
            <a:endParaRPr lang="en-US"/>
          </a:p>
        </p:txBody>
      </p:sp>
      <p:sp>
        <p:nvSpPr>
          <p:cNvPr id="32" name="ExTxt"/>
          <p:cNvSpPr txBox="1"/>
          <p:nvPr/>
        </p:nvSpPr>
        <p:spPr>
          <a:xfrm>
            <a:off x="812800" y="4245591"/>
            <a:ext cx="10566400" cy="762000"/>
          </a:xfrm>
          <a:prstGeom prst="rect">
            <a:avLst/>
          </a:prstGeom>
          <a:noFill/>
          <a:ln>
            <a:noFill/>
          </a:ln>
        </p:spPr>
        <p:txBody>
          <a:bodyPr wrap="square" rtlCol="0"/>
          <a:lstStyle/>
          <a:p>
            <a:pPr>
              <a:buNone/>
            </a:pPr>
            <a:r>
              <a:rPr lang="en-US" sz="1400" b="1" dirty="0">
                <a:solidFill>
                  <a:srgbClr val="E8913A"/>
                </a:solidFill>
              </a:rPr>
              <a:t>Example Functional Question (Section 2):</a:t>
            </a:r>
          </a:p>
          <a:p>
            <a:pPr>
              <a:spcBef>
                <a:spcPts val="200"/>
              </a:spcBef>
              <a:buNone/>
            </a:pPr>
            <a:r>
              <a:rPr lang="en-US" sz="1400" i="1" dirty="0">
                <a:solidFill>
                  <a:srgbClr val="1B2A4A"/>
                </a:solidFill>
              </a:rPr>
              <a:t>“Order-to-Cash is rated Red. Current order error rate is 8%. We need to reduce this to 2%. Describe how your platform supports order validation, automated credit checks, and exception management.”</a:t>
            </a:r>
          </a:p>
        </p:txBody>
      </p:sp>
      <p:sp>
        <p:nvSpPr>
          <p:cNvPr id="33" name="BestPractice"/>
          <p:cNvSpPr txBox="1"/>
          <p:nvPr/>
        </p:nvSpPr>
        <p:spPr>
          <a:xfrm>
            <a:off x="609600" y="5261591"/>
            <a:ext cx="10922000" cy="1016000"/>
          </a:xfrm>
          <a:prstGeom prst="rect">
            <a:avLst/>
          </a:prstGeom>
          <a:noFill/>
          <a:ln>
            <a:noFill/>
          </a:ln>
        </p:spPr>
        <p:txBody>
          <a:bodyPr wrap="square" rtlCol="0"/>
          <a:lstStyle/>
          <a:p>
            <a:pPr>
              <a:buNone/>
            </a:pPr>
            <a:r>
              <a:rPr lang="en-US" sz="1400" b="1" dirty="0">
                <a:solidFill>
                  <a:srgbClr val="E8913A"/>
                </a:solidFill>
              </a:rPr>
              <a:t>Best Practice:</a:t>
            </a:r>
          </a:p>
          <a:p>
            <a:pPr marL="228600" indent="-228600">
              <a:spcBef>
                <a:spcPts val="200"/>
              </a:spcBef>
              <a:buFont typeface="Arial"/>
              <a:buChar char="•"/>
            </a:pPr>
            <a:r>
              <a:rPr lang="en-US" sz="1400" dirty="0">
                <a:solidFill>
                  <a:srgbClr val="1B2A4A"/>
                </a:solidFill>
              </a:rPr>
              <a:t>RFI should be 15–20 pages maximum — not a 100-page requirements document</a:t>
            </a:r>
          </a:p>
          <a:p>
            <a:pPr marL="228600" indent="-228600">
              <a:spcBef>
                <a:spcPts val="150"/>
              </a:spcBef>
              <a:buFont typeface="Arial"/>
              <a:buChar char="•"/>
            </a:pPr>
            <a:r>
              <a:rPr lang="en-US" sz="1400" dirty="0">
                <a:solidFill>
                  <a:srgbClr val="1B2A4A"/>
                </a:solidFill>
              </a:rPr>
              <a:t>Target 6–10 vendors maximum; RFI response period of 2–3 weeks</a:t>
            </a:r>
          </a:p>
          <a:p>
            <a:pPr marL="228600" indent="-228600">
              <a:spcBef>
                <a:spcPts val="150"/>
              </a:spcBef>
              <a:buFont typeface="Arial"/>
              <a:buChar char="•"/>
            </a:pPr>
            <a:r>
              <a:rPr lang="en-US" sz="1400" dirty="0">
                <a:solidFill>
                  <a:srgbClr val="1B2A4A"/>
                </a:solidFill>
              </a:rPr>
              <a:t>Use Heatmap to ask targeted questions, not generic feature comparisons</a:t>
            </a:r>
          </a:p>
        </p:txBody>
      </p:sp>
      <p:sp>
        <p:nvSpPr>
          <p:cNvPr id="34" name="Footer"/>
          <p:cNvSpPr txBox="1"/>
          <p:nvPr/>
        </p:nvSpPr>
        <p:spPr>
          <a:xfrm>
            <a:off x="609600" y="6350000"/>
            <a:ext cx="6350000" cy="254000"/>
          </a:xfrm>
          <a:prstGeom prst="rect">
            <a:avLst/>
          </a:prstGeom>
          <a:noFill/>
          <a:ln>
            <a:noFill/>
          </a:ln>
        </p:spPr>
        <p:txBody>
          <a:bodyPr wrap="square" rtlCol="0"/>
          <a:lstStyle/>
          <a:p>
            <a:r>
              <a:rPr lang="en-US" sz="1400" dirty="0">
                <a:solidFill>
                  <a:srgbClr val="90A4AE"/>
                </a:solidFill>
              </a:rPr>
              <a:t>Appendix · S7 · RFI Template Structure</a:t>
            </a:r>
          </a:p>
        </p:txBody>
      </p:sp>
      <p:sp>
        <p:nvSpPr>
          <p:cNvPr id="3" name="TitleAccentLine">
            <a:extLst>
              <a:ext uri="{FF2B5EF4-FFF2-40B4-BE49-F238E27FC236}">
                <a16:creationId xmlns:a16="http://schemas.microsoft.com/office/drawing/2014/main" id="{FF17E11B-F57A-48CD-8103-B4EEC917954B}"/>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06A60EAC-76D1-4E0B-8C67-A3DB7DE1E29A}"/>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159078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6FFFCA-33A5-4E20-9794-0C770B59488A}"/>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Market Engagement &amp; RFI (S7): Evaluation Scoring Matrix — Example</a:t>
            </a:r>
          </a:p>
        </p:txBody>
      </p:sp>
      <p:graphicFrame>
        <p:nvGraphicFramePr>
          <p:cNvPr id="5" name="Table 4">
            <a:extLst>
              <a:ext uri="{FF2B5EF4-FFF2-40B4-BE49-F238E27FC236}">
                <a16:creationId xmlns:a16="http://schemas.microsoft.com/office/drawing/2014/main" id="{7AD45DE7-2A0C-44AC-9A37-43247DC8B0B7}"/>
              </a:ext>
            </a:extLst>
          </p:cNvPr>
          <p:cNvGraphicFramePr>
            <a:graphicFrameLocks noGrp="1"/>
          </p:cNvGraphicFramePr>
          <p:nvPr/>
        </p:nvGraphicFramePr>
        <p:xfrm>
          <a:off x="584200" y="1423158"/>
          <a:ext cx="10972800" cy="3683000"/>
        </p:xfrm>
        <a:graphic>
          <a:graphicData uri="http://schemas.openxmlformats.org/drawingml/2006/table">
            <a:tbl>
              <a:tblPr firstRow="1" bandRow="1">
                <a:tableStyleId>{5C22544A-7EE6-4342-B048-85BDC9FD1C3A}</a:tableStyleId>
              </a:tblPr>
              <a:tblGrid>
                <a:gridCol w="4445000">
                  <a:extLst>
                    <a:ext uri="{9D8B030D-6E8A-4147-A177-3AD203B41FA5}">
                      <a16:colId xmlns:a16="http://schemas.microsoft.com/office/drawing/2014/main" val="2154943551"/>
                    </a:ext>
                  </a:extLst>
                </a:gridCol>
                <a:gridCol w="1016000">
                  <a:extLst>
                    <a:ext uri="{9D8B030D-6E8A-4147-A177-3AD203B41FA5}">
                      <a16:colId xmlns:a16="http://schemas.microsoft.com/office/drawing/2014/main" val="3086684762"/>
                    </a:ext>
                  </a:extLst>
                </a:gridCol>
                <a:gridCol w="1841500">
                  <a:extLst>
                    <a:ext uri="{9D8B030D-6E8A-4147-A177-3AD203B41FA5}">
                      <a16:colId xmlns:a16="http://schemas.microsoft.com/office/drawing/2014/main" val="576675264"/>
                    </a:ext>
                  </a:extLst>
                </a:gridCol>
                <a:gridCol w="1841500">
                  <a:extLst>
                    <a:ext uri="{9D8B030D-6E8A-4147-A177-3AD203B41FA5}">
                      <a16:colId xmlns:a16="http://schemas.microsoft.com/office/drawing/2014/main" val="1518191629"/>
                    </a:ext>
                  </a:extLst>
                </a:gridCol>
                <a:gridCol w="1828800">
                  <a:extLst>
                    <a:ext uri="{9D8B030D-6E8A-4147-A177-3AD203B41FA5}">
                      <a16:colId xmlns:a16="http://schemas.microsoft.com/office/drawing/2014/main" val="3133369255"/>
                    </a:ext>
                  </a:extLst>
                </a:gridCol>
              </a:tblGrid>
              <a:tr h="460375">
                <a:tc>
                  <a:txBody>
                    <a:bodyPr/>
                    <a:lstStyle/>
                    <a:p>
                      <a:pPr algn="ctr"/>
                      <a:r>
                        <a:rPr lang="en-GB" sz="1400" b="1">
                          <a:solidFill>
                            <a:srgbClr val="FFFFFF"/>
                          </a:solidFill>
                          <a:latin typeface="Trebuchet MS"/>
                        </a:rPr>
                        <a:t>Criteria Category</a:t>
                      </a:r>
                    </a:p>
                  </a:txBody>
                  <a:tcPr anchor="ctr">
                    <a:solidFill>
                      <a:srgbClr val="2C3E6B"/>
                    </a:solidFill>
                  </a:tcPr>
                </a:tc>
                <a:tc>
                  <a:txBody>
                    <a:bodyPr/>
                    <a:lstStyle/>
                    <a:p>
                      <a:pPr algn="ctr"/>
                      <a:r>
                        <a:rPr lang="en-GB" sz="1400" b="1">
                          <a:solidFill>
                            <a:srgbClr val="FFFFFF"/>
                          </a:solidFill>
                          <a:latin typeface="Trebuchet MS"/>
                        </a:rPr>
                        <a:t>Weight</a:t>
                      </a:r>
                    </a:p>
                  </a:txBody>
                  <a:tcPr anchor="ctr">
                    <a:solidFill>
                      <a:srgbClr val="2C3E6B"/>
                    </a:solidFill>
                  </a:tcPr>
                </a:tc>
                <a:tc>
                  <a:txBody>
                    <a:bodyPr/>
                    <a:lstStyle/>
                    <a:p>
                      <a:pPr algn="ctr"/>
                      <a:r>
                        <a:rPr lang="en-GB" sz="1400" b="1">
                          <a:solidFill>
                            <a:srgbClr val="FFFFFF"/>
                          </a:solidFill>
                          <a:latin typeface="Trebuchet MS"/>
                        </a:rPr>
                        <a:t>Vendor A</a:t>
                      </a:r>
                    </a:p>
                  </a:txBody>
                  <a:tcPr anchor="ctr">
                    <a:solidFill>
                      <a:srgbClr val="2C3E6B"/>
                    </a:solidFill>
                  </a:tcPr>
                </a:tc>
                <a:tc>
                  <a:txBody>
                    <a:bodyPr/>
                    <a:lstStyle/>
                    <a:p>
                      <a:pPr algn="ctr"/>
                      <a:r>
                        <a:rPr lang="en-GB" sz="1400" b="1">
                          <a:solidFill>
                            <a:srgbClr val="FFFFFF"/>
                          </a:solidFill>
                          <a:latin typeface="Trebuchet MS"/>
                        </a:rPr>
                        <a:t>Vendor B</a:t>
                      </a:r>
                    </a:p>
                  </a:txBody>
                  <a:tcPr anchor="ctr">
                    <a:solidFill>
                      <a:srgbClr val="2C3E6B"/>
                    </a:solidFill>
                  </a:tcPr>
                </a:tc>
                <a:tc>
                  <a:txBody>
                    <a:bodyPr/>
                    <a:lstStyle/>
                    <a:p>
                      <a:pPr algn="ctr"/>
                      <a:r>
                        <a:rPr lang="en-GB" sz="1400" b="1">
                          <a:solidFill>
                            <a:srgbClr val="FFFFFF"/>
                          </a:solidFill>
                          <a:latin typeface="Trebuchet MS"/>
                        </a:rPr>
                        <a:t>Vendor C</a:t>
                      </a:r>
                    </a:p>
                  </a:txBody>
                  <a:tcPr anchor="ctr">
                    <a:solidFill>
                      <a:srgbClr val="2C3E6B"/>
                    </a:solidFill>
                  </a:tcPr>
                </a:tc>
                <a:extLst>
                  <a:ext uri="{0D108BD9-81ED-4DB2-BD59-A6C34878D82A}">
                    <a16:rowId xmlns:a16="http://schemas.microsoft.com/office/drawing/2014/main" val="2499735850"/>
                  </a:ext>
                </a:extLst>
              </a:tr>
              <a:tr h="460375">
                <a:tc>
                  <a:txBody>
                    <a:bodyPr/>
                    <a:lstStyle/>
                    <a:p>
                      <a:r>
                        <a:rPr lang="en-GB" sz="1400" dirty="0">
                          <a:solidFill>
                            <a:srgbClr val="1B2A4A"/>
                          </a:solidFill>
                          <a:latin typeface="Calibri"/>
                          <a:ea typeface="Calibri"/>
                          <a:cs typeface="Calibri"/>
                        </a:rPr>
                        <a:t>Functional fit against Heatmap gaps</a:t>
                      </a:r>
                    </a:p>
                  </a:txBody>
                  <a:tcPr anchor="ctr">
                    <a:solidFill>
                      <a:srgbClr val="FAFBFC"/>
                    </a:solidFill>
                  </a:tcPr>
                </a:tc>
                <a:tc>
                  <a:txBody>
                    <a:bodyPr/>
                    <a:lstStyle/>
                    <a:p>
                      <a:pPr algn="ctr"/>
                      <a:r>
                        <a:rPr lang="en-GB" sz="1400">
                          <a:solidFill>
                            <a:srgbClr val="1B2A4A"/>
                          </a:solidFill>
                          <a:latin typeface="Calibri"/>
                          <a:ea typeface="Calibri"/>
                          <a:cs typeface="Calibri"/>
                        </a:rPr>
                        <a:t>35%</a:t>
                      </a: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extLst>
                  <a:ext uri="{0D108BD9-81ED-4DB2-BD59-A6C34878D82A}">
                    <a16:rowId xmlns:a16="http://schemas.microsoft.com/office/drawing/2014/main" val="3743196291"/>
                  </a:ext>
                </a:extLst>
              </a:tr>
              <a:tr h="460375">
                <a:tc>
                  <a:txBody>
                    <a:bodyPr/>
                    <a:lstStyle/>
                    <a:p>
                      <a:r>
                        <a:rPr lang="en-GB" sz="1400">
                          <a:solidFill>
                            <a:srgbClr val="1B2A4A"/>
                          </a:solidFill>
                          <a:latin typeface="Calibri"/>
                          <a:ea typeface="Calibri"/>
                          <a:cs typeface="Calibri"/>
                        </a:rPr>
                        <a:t>Technical architecture &amp; integration</a:t>
                      </a:r>
                    </a:p>
                  </a:txBody>
                  <a:tcPr anchor="ctr">
                    <a:solidFill>
                      <a:srgbClr val="FFFFFF"/>
                    </a:solidFill>
                  </a:tcPr>
                </a:tc>
                <a:tc>
                  <a:txBody>
                    <a:bodyPr/>
                    <a:lstStyle/>
                    <a:p>
                      <a:pPr algn="ctr"/>
                      <a:r>
                        <a:rPr lang="en-GB" sz="1400">
                          <a:solidFill>
                            <a:srgbClr val="1B2A4A"/>
                          </a:solidFill>
                          <a:latin typeface="Calibri"/>
                          <a:ea typeface="Calibri"/>
                          <a:cs typeface="Calibri"/>
                        </a:rPr>
                        <a:t>20%</a:t>
                      </a: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extLst>
                  <a:ext uri="{0D108BD9-81ED-4DB2-BD59-A6C34878D82A}">
                    <a16:rowId xmlns:a16="http://schemas.microsoft.com/office/drawing/2014/main" val="3859968965"/>
                  </a:ext>
                </a:extLst>
              </a:tr>
              <a:tr h="460375">
                <a:tc>
                  <a:txBody>
                    <a:bodyPr/>
                    <a:lstStyle/>
                    <a:p>
                      <a:r>
                        <a:rPr lang="en-GB" sz="1400">
                          <a:solidFill>
                            <a:srgbClr val="1B2A4A"/>
                          </a:solidFill>
                          <a:latin typeface="Calibri"/>
                          <a:ea typeface="Calibri"/>
                          <a:cs typeface="Calibri"/>
                        </a:rPr>
                        <a:t>Sector experience &amp; reference sites</a:t>
                      </a:r>
                    </a:p>
                  </a:txBody>
                  <a:tcPr anchor="ctr">
                    <a:solidFill>
                      <a:srgbClr val="FAFBFC"/>
                    </a:solidFill>
                  </a:tcPr>
                </a:tc>
                <a:tc>
                  <a:txBody>
                    <a:bodyPr/>
                    <a:lstStyle/>
                    <a:p>
                      <a:pPr algn="ctr"/>
                      <a:r>
                        <a:rPr lang="en-GB" sz="1400">
                          <a:solidFill>
                            <a:srgbClr val="1B2A4A"/>
                          </a:solidFill>
                          <a:latin typeface="Calibri"/>
                          <a:ea typeface="Calibri"/>
                          <a:cs typeface="Calibri"/>
                        </a:rPr>
                        <a:t>15%</a:t>
                      </a: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extLst>
                  <a:ext uri="{0D108BD9-81ED-4DB2-BD59-A6C34878D82A}">
                    <a16:rowId xmlns:a16="http://schemas.microsoft.com/office/drawing/2014/main" val="1662634349"/>
                  </a:ext>
                </a:extLst>
              </a:tr>
              <a:tr h="460375">
                <a:tc>
                  <a:txBody>
                    <a:bodyPr/>
                    <a:lstStyle/>
                    <a:p>
                      <a:r>
                        <a:rPr lang="en-GB" sz="1400" dirty="0">
                          <a:solidFill>
                            <a:srgbClr val="1B2A4A"/>
                          </a:solidFill>
                          <a:latin typeface="Calibri"/>
                          <a:ea typeface="Calibri"/>
                          <a:cs typeface="Calibri"/>
                        </a:rPr>
                        <a:t>Licensing model &amp; indicative cost</a:t>
                      </a:r>
                    </a:p>
                  </a:txBody>
                  <a:tcPr anchor="ctr">
                    <a:solidFill>
                      <a:srgbClr val="FFFFFF"/>
                    </a:solidFill>
                  </a:tcPr>
                </a:tc>
                <a:tc>
                  <a:txBody>
                    <a:bodyPr/>
                    <a:lstStyle/>
                    <a:p>
                      <a:pPr algn="ctr"/>
                      <a:r>
                        <a:rPr lang="en-GB" sz="1400">
                          <a:solidFill>
                            <a:srgbClr val="1B2A4A"/>
                          </a:solidFill>
                          <a:latin typeface="Calibri"/>
                          <a:ea typeface="Calibri"/>
                          <a:cs typeface="Calibri"/>
                        </a:rPr>
                        <a:t>15%</a:t>
                      </a: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extLst>
                  <a:ext uri="{0D108BD9-81ED-4DB2-BD59-A6C34878D82A}">
                    <a16:rowId xmlns:a16="http://schemas.microsoft.com/office/drawing/2014/main" val="456768308"/>
                  </a:ext>
                </a:extLst>
              </a:tr>
              <a:tr h="460375">
                <a:tc>
                  <a:txBody>
                    <a:bodyPr/>
                    <a:lstStyle/>
                    <a:p>
                      <a:r>
                        <a:rPr lang="en-GB" sz="1400">
                          <a:solidFill>
                            <a:srgbClr val="1B2A4A"/>
                          </a:solidFill>
                          <a:latin typeface="Calibri"/>
                          <a:ea typeface="Calibri"/>
                          <a:cs typeface="Calibri"/>
                        </a:rPr>
                        <a:t>Vendor viability &amp; platform roadmap</a:t>
                      </a:r>
                    </a:p>
                  </a:txBody>
                  <a:tcPr anchor="ctr">
                    <a:solidFill>
                      <a:srgbClr val="FAFBFC"/>
                    </a:solidFill>
                  </a:tcPr>
                </a:tc>
                <a:tc>
                  <a:txBody>
                    <a:bodyPr/>
                    <a:lstStyle/>
                    <a:p>
                      <a:pPr algn="ctr"/>
                      <a:r>
                        <a:rPr lang="en-GB" sz="1400">
                          <a:solidFill>
                            <a:srgbClr val="1B2A4A"/>
                          </a:solidFill>
                          <a:latin typeface="Calibri"/>
                          <a:ea typeface="Calibri"/>
                          <a:cs typeface="Calibri"/>
                        </a:rPr>
                        <a:t>10%</a:t>
                      </a: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tc>
                  <a:txBody>
                    <a:bodyPr/>
                    <a:lstStyle/>
                    <a:p>
                      <a:pPr algn="ctr"/>
                      <a:endParaRPr lang="en-GB" sz="1400">
                        <a:solidFill>
                          <a:srgbClr val="1B2A4A"/>
                        </a:solidFill>
                        <a:latin typeface="Calibri"/>
                        <a:ea typeface="Calibri"/>
                        <a:cs typeface="Calibri"/>
                      </a:endParaRPr>
                    </a:p>
                  </a:txBody>
                  <a:tcPr anchor="ctr">
                    <a:solidFill>
                      <a:srgbClr val="FAFBFC"/>
                    </a:solidFill>
                  </a:tcPr>
                </a:tc>
                <a:extLst>
                  <a:ext uri="{0D108BD9-81ED-4DB2-BD59-A6C34878D82A}">
                    <a16:rowId xmlns:a16="http://schemas.microsoft.com/office/drawing/2014/main" val="1078387728"/>
                  </a:ext>
                </a:extLst>
              </a:tr>
              <a:tr h="460375">
                <a:tc>
                  <a:txBody>
                    <a:bodyPr/>
                    <a:lstStyle/>
                    <a:p>
                      <a:r>
                        <a:rPr lang="en-GB" sz="1400">
                          <a:solidFill>
                            <a:srgbClr val="1B2A4A"/>
                          </a:solidFill>
                          <a:latin typeface="Calibri"/>
                          <a:ea typeface="Calibri"/>
                          <a:cs typeface="Calibri"/>
                        </a:rPr>
                        <a:t>Support model &amp; SLAs</a:t>
                      </a:r>
                    </a:p>
                  </a:txBody>
                  <a:tcPr anchor="ctr">
                    <a:solidFill>
                      <a:srgbClr val="FFFFFF"/>
                    </a:solidFill>
                  </a:tcPr>
                </a:tc>
                <a:tc>
                  <a:txBody>
                    <a:bodyPr/>
                    <a:lstStyle/>
                    <a:p>
                      <a:pPr algn="ctr"/>
                      <a:r>
                        <a:rPr lang="en-GB" sz="1400">
                          <a:solidFill>
                            <a:srgbClr val="1B2A4A"/>
                          </a:solidFill>
                          <a:latin typeface="Calibri"/>
                          <a:ea typeface="Calibri"/>
                          <a:cs typeface="Calibri"/>
                        </a:rPr>
                        <a:t>5%</a:t>
                      </a: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tc>
                  <a:txBody>
                    <a:bodyPr/>
                    <a:lstStyle/>
                    <a:p>
                      <a:pPr algn="ctr"/>
                      <a:endParaRPr lang="en-GB" sz="1400">
                        <a:solidFill>
                          <a:srgbClr val="1B2A4A"/>
                        </a:solidFill>
                        <a:latin typeface="Calibri"/>
                        <a:ea typeface="Calibri"/>
                        <a:cs typeface="Calibri"/>
                      </a:endParaRPr>
                    </a:p>
                  </a:txBody>
                  <a:tcPr anchor="ctr">
                    <a:solidFill>
                      <a:srgbClr val="FFFFFF"/>
                    </a:solidFill>
                  </a:tcPr>
                </a:tc>
                <a:extLst>
                  <a:ext uri="{0D108BD9-81ED-4DB2-BD59-A6C34878D82A}">
                    <a16:rowId xmlns:a16="http://schemas.microsoft.com/office/drawing/2014/main" val="4157105861"/>
                  </a:ext>
                </a:extLst>
              </a:tr>
              <a:tr h="460375">
                <a:tc>
                  <a:txBody>
                    <a:bodyPr/>
                    <a:lstStyle/>
                    <a:p>
                      <a:r>
                        <a:rPr lang="en-GB" sz="1400" b="1">
                          <a:solidFill>
                            <a:srgbClr val="1B2A4A"/>
                          </a:solidFill>
                          <a:latin typeface="Calibri"/>
                          <a:ea typeface="Calibri"/>
                          <a:cs typeface="Calibri"/>
                        </a:rPr>
                        <a:t>Weighted Total</a:t>
                      </a:r>
                    </a:p>
                  </a:txBody>
                  <a:tcPr anchor="ctr">
                    <a:solidFill>
                      <a:srgbClr val="F0F3F7"/>
                    </a:solidFill>
                  </a:tcPr>
                </a:tc>
                <a:tc>
                  <a:txBody>
                    <a:bodyPr/>
                    <a:lstStyle/>
                    <a:p>
                      <a:r>
                        <a:rPr lang="en-GB" sz="1400" b="1">
                          <a:solidFill>
                            <a:srgbClr val="1B2A4A"/>
                          </a:solidFill>
                          <a:latin typeface="Calibri"/>
                          <a:ea typeface="Calibri"/>
                          <a:cs typeface="Calibri"/>
                        </a:rPr>
                        <a:t>100%</a:t>
                      </a:r>
                    </a:p>
                  </a:txBody>
                  <a:tcPr anchor="ctr">
                    <a:solidFill>
                      <a:srgbClr val="F0F3F7"/>
                    </a:solidFill>
                  </a:tcPr>
                </a:tc>
                <a:tc>
                  <a:txBody>
                    <a:bodyPr/>
                    <a:lstStyle/>
                    <a:p>
                      <a:endParaRPr lang="en-GB" sz="1400" b="1">
                        <a:solidFill>
                          <a:srgbClr val="1B2A4A"/>
                        </a:solidFill>
                        <a:latin typeface="Calibri"/>
                        <a:ea typeface="Calibri"/>
                        <a:cs typeface="Calibri"/>
                      </a:endParaRPr>
                    </a:p>
                  </a:txBody>
                  <a:tcPr anchor="ctr">
                    <a:solidFill>
                      <a:srgbClr val="F0F3F7"/>
                    </a:solidFill>
                  </a:tcPr>
                </a:tc>
                <a:tc>
                  <a:txBody>
                    <a:bodyPr/>
                    <a:lstStyle/>
                    <a:p>
                      <a:endParaRPr lang="en-GB" sz="1400" b="1">
                        <a:solidFill>
                          <a:srgbClr val="1B2A4A"/>
                        </a:solidFill>
                        <a:latin typeface="Calibri"/>
                        <a:ea typeface="Calibri"/>
                        <a:cs typeface="Calibri"/>
                      </a:endParaRPr>
                    </a:p>
                  </a:txBody>
                  <a:tcPr anchor="ctr">
                    <a:solidFill>
                      <a:srgbClr val="F0F3F7"/>
                    </a:solidFill>
                  </a:tcPr>
                </a:tc>
                <a:tc>
                  <a:txBody>
                    <a:bodyPr/>
                    <a:lstStyle/>
                    <a:p>
                      <a:endParaRPr lang="en-GB" sz="1400" b="1" dirty="0">
                        <a:solidFill>
                          <a:srgbClr val="1B2A4A"/>
                        </a:solidFill>
                        <a:latin typeface="Calibri"/>
                        <a:ea typeface="Calibri"/>
                        <a:cs typeface="Calibri"/>
                      </a:endParaRPr>
                    </a:p>
                  </a:txBody>
                  <a:tcPr anchor="ctr">
                    <a:solidFill>
                      <a:srgbClr val="F0F3F7"/>
                    </a:solidFill>
                  </a:tcPr>
                </a:tc>
                <a:extLst>
                  <a:ext uri="{0D108BD9-81ED-4DB2-BD59-A6C34878D82A}">
                    <a16:rowId xmlns:a16="http://schemas.microsoft.com/office/drawing/2014/main" val="1644122712"/>
                  </a:ext>
                </a:extLst>
              </a:tr>
            </a:tbl>
          </a:graphicData>
        </a:graphic>
      </p:graphicFrame>
      <p:sp>
        <p:nvSpPr>
          <p:cNvPr id="6" name="TextBox 5">
            <a:extLst>
              <a:ext uri="{FF2B5EF4-FFF2-40B4-BE49-F238E27FC236}">
                <a16:creationId xmlns:a16="http://schemas.microsoft.com/office/drawing/2014/main" id="{C49593DF-1C70-4CB5-A961-106A9F45C130}"/>
              </a:ext>
            </a:extLst>
          </p:cNvPr>
          <p:cNvSpPr txBox="1"/>
          <p:nvPr/>
        </p:nvSpPr>
        <p:spPr>
          <a:xfrm>
            <a:off x="558800" y="5384800"/>
            <a:ext cx="10972800" cy="1270000"/>
          </a:xfrm>
          <a:prstGeom prst="rect">
            <a:avLst/>
          </a:prstGeom>
          <a:noFill/>
          <a:ln>
            <a:noFill/>
          </a:ln>
        </p:spPr>
        <p:txBody>
          <a:bodyPr vertOverflow="overflow" vert="horz" wrap="square" rtlCol="0" anchor="t">
            <a:noAutofit/>
          </a:bodyPr>
          <a:lstStyle/>
          <a:p>
            <a:pPr algn="l"/>
            <a:r>
              <a:rPr lang="en-GB" sz="1400" dirty="0">
                <a:solidFill>
                  <a:srgbClr val="1B2A4A"/>
                </a:solidFill>
                <a:latin typeface="Calibri"/>
                <a:ea typeface="Calibri"/>
                <a:cs typeface="Calibri"/>
              </a:rPr>
              <a:t>Scoring: 1 = Does not meet, 2 = Partially meets, 3 = Meets, 4 = Exceeds
• Criteria weights agreed by Steering Committee BEFORE responses received
• Scoring completed independently, then calibrated in moderation session
• Shortlist decision is a Steering Committee decision</a:t>
            </a:r>
          </a:p>
        </p:txBody>
      </p:sp>
      <p:sp>
        <p:nvSpPr>
          <p:cNvPr id="3" name="TitleAccentLine">
            <a:extLst>
              <a:ext uri="{FF2B5EF4-FFF2-40B4-BE49-F238E27FC236}">
                <a16:creationId xmlns:a16="http://schemas.microsoft.com/office/drawing/2014/main" id="{6A3E1EA8-581F-4D1F-9558-7AE6B73922E4}"/>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65600E60-06DF-4F34-A048-02C0F0439E82}"/>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851315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29B48E-8221-4209-A713-24FE6A4A1735}"/>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Market Engagement &amp; RFI (S7): Shortlist Checkpoint Checklist</a:t>
            </a:r>
          </a:p>
        </p:txBody>
      </p:sp>
      <p:graphicFrame>
        <p:nvGraphicFramePr>
          <p:cNvPr id="5" name="Table 4">
            <a:extLst>
              <a:ext uri="{FF2B5EF4-FFF2-40B4-BE49-F238E27FC236}">
                <a16:creationId xmlns:a16="http://schemas.microsoft.com/office/drawing/2014/main" id="{9D356D08-90E7-4D13-872F-9681330A8F84}"/>
              </a:ext>
            </a:extLst>
          </p:cNvPr>
          <p:cNvGraphicFramePr>
            <a:graphicFrameLocks noGrp="1"/>
          </p:cNvGraphicFramePr>
          <p:nvPr>
            <p:extLst>
              <p:ext uri="{D42A27DB-BD31-4B8C-83A1-F6EECF244321}">
                <p14:modId xmlns:p14="http://schemas.microsoft.com/office/powerpoint/2010/main" val="3227761609"/>
              </p:ext>
            </p:extLst>
          </p:nvPr>
        </p:nvGraphicFramePr>
        <p:xfrm>
          <a:off x="558800" y="1598684"/>
          <a:ext cx="10972800" cy="4190998"/>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3139339543"/>
                    </a:ext>
                  </a:extLst>
                </a:gridCol>
                <a:gridCol w="4318000">
                  <a:extLst>
                    <a:ext uri="{9D8B030D-6E8A-4147-A177-3AD203B41FA5}">
                      <a16:colId xmlns:a16="http://schemas.microsoft.com/office/drawing/2014/main" val="3410202166"/>
                    </a:ext>
                  </a:extLst>
                </a:gridCol>
                <a:gridCol w="3556000">
                  <a:extLst>
                    <a:ext uri="{9D8B030D-6E8A-4147-A177-3AD203B41FA5}">
                      <a16:colId xmlns:a16="http://schemas.microsoft.com/office/drawing/2014/main" val="2746237467"/>
                    </a:ext>
                  </a:extLst>
                </a:gridCol>
                <a:gridCol w="2590800">
                  <a:extLst>
                    <a:ext uri="{9D8B030D-6E8A-4147-A177-3AD203B41FA5}">
                      <a16:colId xmlns:a16="http://schemas.microsoft.com/office/drawing/2014/main" val="1617806420"/>
                    </a:ext>
                  </a:extLst>
                </a:gridCol>
              </a:tblGrid>
              <a:tr h="598714">
                <a:tc>
                  <a:txBody>
                    <a:bodyPr/>
                    <a:lstStyle/>
                    <a:p>
                      <a:pPr algn="ctr"/>
                      <a:r>
                        <a:rPr lang="en-GB" sz="1400" b="1">
                          <a:solidFill>
                            <a:srgbClr val="FFFFFF"/>
                          </a:solidFill>
                          <a:latin typeface="Trebuchet MS"/>
                        </a:rPr>
                        <a:t>#</a:t>
                      </a:r>
                    </a:p>
                  </a:txBody>
                  <a:tcPr anchor="ctr">
                    <a:solidFill>
                      <a:srgbClr val="E8832A"/>
                    </a:solidFill>
                  </a:tcPr>
                </a:tc>
                <a:tc>
                  <a:txBody>
                    <a:bodyPr/>
                    <a:lstStyle/>
                    <a:p>
                      <a:pPr algn="ctr"/>
                      <a:r>
                        <a:rPr lang="en-GB" sz="1400" b="1" dirty="0">
                          <a:solidFill>
                            <a:srgbClr val="FFFFFF"/>
                          </a:solidFill>
                          <a:latin typeface="Trebuchet MS"/>
                        </a:rPr>
                        <a:t>Criterion</a:t>
                      </a:r>
                    </a:p>
                  </a:txBody>
                  <a:tcPr anchor="ctr">
                    <a:solidFill>
                      <a:srgbClr val="E8832A"/>
                    </a:solidFill>
                  </a:tcPr>
                </a:tc>
                <a:tc>
                  <a:txBody>
                    <a:bodyPr/>
                    <a:lstStyle/>
                    <a:p>
                      <a:pPr algn="ctr"/>
                      <a:r>
                        <a:rPr lang="en-GB" sz="1400" b="1">
                          <a:solidFill>
                            <a:srgbClr val="FFFFFF"/>
                          </a:solidFill>
                          <a:latin typeface="Trebuchet MS"/>
                        </a:rPr>
                        <a:t>Evidence Required</a:t>
                      </a:r>
                    </a:p>
                  </a:txBody>
                  <a:tcPr anchor="ctr">
                    <a:solidFill>
                      <a:srgbClr val="E8832A"/>
                    </a:solidFill>
                  </a:tcPr>
                </a:tc>
                <a:tc>
                  <a:txBody>
                    <a:bodyPr/>
                    <a:lstStyle/>
                    <a:p>
                      <a:pPr algn="ctr"/>
                      <a:r>
                        <a:rPr lang="en-GB" sz="1400" b="1">
                          <a:solidFill>
                            <a:srgbClr val="FFFFFF"/>
                          </a:solidFill>
                          <a:latin typeface="Trebuchet MS"/>
                        </a:rPr>
                        <a:t>Approved By</a:t>
                      </a:r>
                    </a:p>
                  </a:txBody>
                  <a:tcPr anchor="ctr">
                    <a:solidFill>
                      <a:srgbClr val="E8832A"/>
                    </a:solidFill>
                  </a:tcPr>
                </a:tc>
                <a:extLst>
                  <a:ext uri="{0D108BD9-81ED-4DB2-BD59-A6C34878D82A}">
                    <a16:rowId xmlns:a16="http://schemas.microsoft.com/office/drawing/2014/main" val="2761969098"/>
                  </a:ext>
                </a:extLst>
              </a:tr>
              <a:tr h="598714">
                <a:tc>
                  <a:txBody>
                    <a:bodyPr/>
                    <a:lstStyle/>
                    <a:p>
                      <a:pPr algn="ctr"/>
                      <a:r>
                        <a:rPr lang="en-GB" sz="1400" b="1">
                          <a:solidFill>
                            <a:srgbClr val="2C3E50"/>
                          </a:solidFill>
                          <a:latin typeface="Calibri"/>
                          <a:ea typeface="Calibri"/>
                          <a:cs typeface="Calibri"/>
                        </a:rPr>
                        <a:t>1</a:t>
                      </a:r>
                    </a:p>
                  </a:txBody>
                  <a:tcPr anchor="ctr">
                    <a:solidFill>
                      <a:srgbClr val="FFFFFF"/>
                    </a:solidFill>
                  </a:tcPr>
                </a:tc>
                <a:tc>
                  <a:txBody>
                    <a:bodyPr/>
                    <a:lstStyle/>
                    <a:p>
                      <a:r>
                        <a:rPr lang="en-GB" sz="1400">
                          <a:solidFill>
                            <a:srgbClr val="2C3E50"/>
                          </a:solidFill>
                          <a:latin typeface="Calibri"/>
                          <a:ea typeface="Calibri"/>
                          <a:cs typeface="Calibri"/>
                        </a:rPr>
                        <a:t>RFI responses received and evaluated</a:t>
                      </a:r>
                    </a:p>
                  </a:txBody>
                  <a:tcPr anchor="ctr">
                    <a:solidFill>
                      <a:srgbClr val="FFFFFF"/>
                    </a:solidFill>
                  </a:tcPr>
                </a:tc>
                <a:tc>
                  <a:txBody>
                    <a:bodyPr/>
                    <a:lstStyle/>
                    <a:p>
                      <a:r>
                        <a:rPr lang="en-GB" sz="1400">
                          <a:solidFill>
                            <a:srgbClr val="2C3E50"/>
                          </a:solidFill>
                          <a:latin typeface="Calibri"/>
                          <a:ea typeface="Calibri"/>
                          <a:cs typeface="Calibri"/>
                        </a:rPr>
                        <a:t>Completed scoring matrix</a:t>
                      </a:r>
                    </a:p>
                  </a:txBody>
                  <a:tcPr anchor="ctr">
                    <a:solidFill>
                      <a:srgbClr val="FFFFFF"/>
                    </a:solidFill>
                  </a:tcPr>
                </a:tc>
                <a:tc>
                  <a:txBody>
                    <a:bodyPr/>
                    <a:lstStyle/>
                    <a:p>
                      <a:r>
                        <a:rPr lang="en-GB" sz="1400">
                          <a:solidFill>
                            <a:srgbClr val="2C3E50"/>
                          </a:solidFill>
                          <a:latin typeface="Calibri"/>
                          <a:ea typeface="Calibri"/>
                          <a:cs typeface="Calibri"/>
                        </a:rPr>
                        <a:t>Programme Manager</a:t>
                      </a:r>
                    </a:p>
                  </a:txBody>
                  <a:tcPr anchor="ctr">
                    <a:solidFill>
                      <a:srgbClr val="FFFFFF"/>
                    </a:solidFill>
                  </a:tcPr>
                </a:tc>
                <a:extLst>
                  <a:ext uri="{0D108BD9-81ED-4DB2-BD59-A6C34878D82A}">
                    <a16:rowId xmlns:a16="http://schemas.microsoft.com/office/drawing/2014/main" val="1749985712"/>
                  </a:ext>
                </a:extLst>
              </a:tr>
              <a:tr h="598714">
                <a:tc>
                  <a:txBody>
                    <a:bodyPr/>
                    <a:lstStyle/>
                    <a:p>
                      <a:pPr algn="ctr"/>
                      <a:r>
                        <a:rPr lang="en-GB" sz="1400" b="1">
                          <a:solidFill>
                            <a:srgbClr val="2C3E50"/>
                          </a:solidFill>
                          <a:latin typeface="Calibri"/>
                          <a:ea typeface="Calibri"/>
                          <a:cs typeface="Calibri"/>
                        </a:rPr>
                        <a:t>2</a:t>
                      </a:r>
                    </a:p>
                  </a:txBody>
                  <a:tcPr anchor="ctr">
                    <a:solidFill>
                      <a:srgbClr val="F8F9FA"/>
                    </a:solidFill>
                  </a:tcPr>
                </a:tc>
                <a:tc>
                  <a:txBody>
                    <a:bodyPr/>
                    <a:lstStyle/>
                    <a:p>
                      <a:r>
                        <a:rPr lang="en-GB" sz="1400">
                          <a:solidFill>
                            <a:srgbClr val="2C3E50"/>
                          </a:solidFill>
                          <a:latin typeface="Calibri"/>
                          <a:ea typeface="Calibri"/>
                          <a:cs typeface="Calibri"/>
                        </a:rPr>
                        <a:t>Shortlist of 3–5 vendors documented</a:t>
                      </a:r>
                    </a:p>
                  </a:txBody>
                  <a:tcPr anchor="ctr">
                    <a:solidFill>
                      <a:srgbClr val="F8F9FA"/>
                    </a:solidFill>
                  </a:tcPr>
                </a:tc>
                <a:tc>
                  <a:txBody>
                    <a:bodyPr/>
                    <a:lstStyle/>
                    <a:p>
                      <a:r>
                        <a:rPr lang="en-GB" sz="1400">
                          <a:solidFill>
                            <a:srgbClr val="2C3E50"/>
                          </a:solidFill>
                          <a:latin typeface="Calibri"/>
                          <a:ea typeface="Calibri"/>
                          <a:cs typeface="Calibri"/>
                        </a:rPr>
                        <a:t>Shortlist recommendation paper</a:t>
                      </a:r>
                    </a:p>
                  </a:txBody>
                  <a:tcPr anchor="ctr">
                    <a:solidFill>
                      <a:srgbClr val="F8F9FA"/>
                    </a:solidFill>
                  </a:tcPr>
                </a:tc>
                <a:tc>
                  <a:txBody>
                    <a:bodyPr/>
                    <a:lstStyle/>
                    <a:p>
                      <a:r>
                        <a:rPr lang="en-GB" sz="1400">
                          <a:solidFill>
                            <a:srgbClr val="2C3E50"/>
                          </a:solidFill>
                          <a:latin typeface="Calibri"/>
                          <a:ea typeface="Calibri"/>
                          <a:cs typeface="Calibri"/>
                        </a:rPr>
                        <a:t>Steering Committee</a:t>
                      </a:r>
                    </a:p>
                  </a:txBody>
                  <a:tcPr anchor="ctr">
                    <a:solidFill>
                      <a:srgbClr val="F8F9FA"/>
                    </a:solidFill>
                  </a:tcPr>
                </a:tc>
                <a:extLst>
                  <a:ext uri="{0D108BD9-81ED-4DB2-BD59-A6C34878D82A}">
                    <a16:rowId xmlns:a16="http://schemas.microsoft.com/office/drawing/2014/main" val="2797775894"/>
                  </a:ext>
                </a:extLst>
              </a:tr>
              <a:tr h="598714">
                <a:tc>
                  <a:txBody>
                    <a:bodyPr/>
                    <a:lstStyle/>
                    <a:p>
                      <a:pPr algn="ctr"/>
                      <a:r>
                        <a:rPr lang="en-GB" sz="1400" b="1">
                          <a:solidFill>
                            <a:srgbClr val="2C3E50"/>
                          </a:solidFill>
                          <a:latin typeface="Calibri"/>
                          <a:ea typeface="Calibri"/>
                          <a:cs typeface="Calibri"/>
                        </a:rPr>
                        <a:t>3</a:t>
                      </a:r>
                    </a:p>
                  </a:txBody>
                  <a:tcPr anchor="ctr">
                    <a:solidFill>
                      <a:srgbClr val="FFFFFF"/>
                    </a:solidFill>
                  </a:tcPr>
                </a:tc>
                <a:tc>
                  <a:txBody>
                    <a:bodyPr/>
                    <a:lstStyle/>
                    <a:p>
                      <a:r>
                        <a:rPr lang="en-GB" sz="1400">
                          <a:solidFill>
                            <a:srgbClr val="2C3E50"/>
                          </a:solidFill>
                          <a:latin typeface="Calibri"/>
                          <a:ea typeface="Calibri"/>
                          <a:cs typeface="Calibri"/>
                        </a:rPr>
                        <a:t>Reference checks completed</a:t>
                      </a:r>
                    </a:p>
                  </a:txBody>
                  <a:tcPr anchor="ctr">
                    <a:solidFill>
                      <a:srgbClr val="FFFFFF"/>
                    </a:solidFill>
                  </a:tcPr>
                </a:tc>
                <a:tc>
                  <a:txBody>
                    <a:bodyPr/>
                    <a:lstStyle/>
                    <a:p>
                      <a:r>
                        <a:rPr lang="en-GB" sz="1400">
                          <a:solidFill>
                            <a:srgbClr val="2C3E50"/>
                          </a:solidFill>
                          <a:latin typeface="Calibri"/>
                          <a:ea typeface="Calibri"/>
                          <a:cs typeface="Calibri"/>
                        </a:rPr>
                        <a:t>Reference summary reports</a:t>
                      </a:r>
                    </a:p>
                  </a:txBody>
                  <a:tcPr anchor="ctr">
                    <a:solidFill>
                      <a:srgbClr val="FFFFFF"/>
                    </a:solidFill>
                  </a:tcPr>
                </a:tc>
                <a:tc>
                  <a:txBody>
                    <a:bodyPr/>
                    <a:lstStyle/>
                    <a:p>
                      <a:r>
                        <a:rPr lang="en-GB" sz="1400">
                          <a:solidFill>
                            <a:srgbClr val="2C3E50"/>
                          </a:solidFill>
                          <a:latin typeface="Calibri"/>
                          <a:ea typeface="Calibri"/>
                          <a:cs typeface="Calibri"/>
                        </a:rPr>
                        <a:t>Programme Manager</a:t>
                      </a:r>
                    </a:p>
                  </a:txBody>
                  <a:tcPr anchor="ctr">
                    <a:solidFill>
                      <a:srgbClr val="FFFFFF"/>
                    </a:solidFill>
                  </a:tcPr>
                </a:tc>
                <a:extLst>
                  <a:ext uri="{0D108BD9-81ED-4DB2-BD59-A6C34878D82A}">
                    <a16:rowId xmlns:a16="http://schemas.microsoft.com/office/drawing/2014/main" val="4060250290"/>
                  </a:ext>
                </a:extLst>
              </a:tr>
              <a:tr h="598714">
                <a:tc>
                  <a:txBody>
                    <a:bodyPr/>
                    <a:lstStyle/>
                    <a:p>
                      <a:pPr algn="ctr"/>
                      <a:r>
                        <a:rPr lang="en-GB" sz="1400" b="1">
                          <a:solidFill>
                            <a:srgbClr val="2C3E50"/>
                          </a:solidFill>
                          <a:latin typeface="Calibri"/>
                          <a:ea typeface="Calibri"/>
                          <a:cs typeface="Calibri"/>
                        </a:rPr>
                        <a:t>4</a:t>
                      </a:r>
                    </a:p>
                  </a:txBody>
                  <a:tcPr anchor="ctr">
                    <a:solidFill>
                      <a:srgbClr val="F8F9FA"/>
                    </a:solidFill>
                  </a:tcPr>
                </a:tc>
                <a:tc>
                  <a:txBody>
                    <a:bodyPr/>
                    <a:lstStyle/>
                    <a:p>
                      <a:r>
                        <a:rPr lang="en-GB" sz="1400">
                          <a:solidFill>
                            <a:srgbClr val="2C3E50"/>
                          </a:solidFill>
                          <a:latin typeface="Calibri"/>
                          <a:ea typeface="Calibri"/>
                          <a:cs typeface="Calibri"/>
                        </a:rPr>
                        <a:t>Indicative terms within budget</a:t>
                      </a:r>
                    </a:p>
                  </a:txBody>
                  <a:tcPr anchor="ctr">
                    <a:solidFill>
                      <a:srgbClr val="F8F9FA"/>
                    </a:solidFill>
                  </a:tcPr>
                </a:tc>
                <a:tc>
                  <a:txBody>
                    <a:bodyPr/>
                    <a:lstStyle/>
                    <a:p>
                      <a:r>
                        <a:rPr lang="en-GB" sz="1400">
                          <a:solidFill>
                            <a:srgbClr val="2C3E50"/>
                          </a:solidFill>
                          <a:latin typeface="Calibri"/>
                          <a:ea typeface="Calibri"/>
                          <a:cs typeface="Calibri"/>
                        </a:rPr>
                        <a:t>Commercial summary</a:t>
                      </a:r>
                    </a:p>
                  </a:txBody>
                  <a:tcPr anchor="ctr">
                    <a:solidFill>
                      <a:srgbClr val="F8F9FA"/>
                    </a:solidFill>
                  </a:tcPr>
                </a:tc>
                <a:tc>
                  <a:txBody>
                    <a:bodyPr/>
                    <a:lstStyle/>
                    <a:p>
                      <a:r>
                        <a:rPr lang="en-GB" sz="1400">
                          <a:solidFill>
                            <a:srgbClr val="2C3E50"/>
                          </a:solidFill>
                          <a:latin typeface="Calibri"/>
                          <a:ea typeface="Calibri"/>
                          <a:cs typeface="Calibri"/>
                        </a:rPr>
                        <a:t>Procurement / CFO</a:t>
                      </a:r>
                    </a:p>
                  </a:txBody>
                  <a:tcPr anchor="ctr">
                    <a:solidFill>
                      <a:srgbClr val="F8F9FA"/>
                    </a:solidFill>
                  </a:tcPr>
                </a:tc>
                <a:extLst>
                  <a:ext uri="{0D108BD9-81ED-4DB2-BD59-A6C34878D82A}">
                    <a16:rowId xmlns:a16="http://schemas.microsoft.com/office/drawing/2014/main" val="4252220844"/>
                  </a:ext>
                </a:extLst>
              </a:tr>
              <a:tr h="598714">
                <a:tc>
                  <a:txBody>
                    <a:bodyPr/>
                    <a:lstStyle/>
                    <a:p>
                      <a:pPr algn="ctr"/>
                      <a:r>
                        <a:rPr lang="en-GB" sz="1400" b="1">
                          <a:solidFill>
                            <a:srgbClr val="2C3E50"/>
                          </a:solidFill>
                          <a:latin typeface="Calibri"/>
                          <a:ea typeface="Calibri"/>
                          <a:cs typeface="Calibri"/>
                        </a:rPr>
                        <a:t>5</a:t>
                      </a:r>
                    </a:p>
                  </a:txBody>
                  <a:tcPr anchor="ctr">
                    <a:solidFill>
                      <a:srgbClr val="FFFFFF"/>
                    </a:solidFill>
                  </a:tcPr>
                </a:tc>
                <a:tc>
                  <a:txBody>
                    <a:bodyPr/>
                    <a:lstStyle/>
                    <a:p>
                      <a:r>
                        <a:rPr lang="en-GB" sz="1400">
                          <a:solidFill>
                            <a:srgbClr val="2C3E50"/>
                          </a:solidFill>
                          <a:latin typeface="Calibri"/>
                          <a:ea typeface="Calibri"/>
                          <a:cs typeface="Calibri"/>
                        </a:rPr>
                        <a:t>Scripted demo scenarios drafted</a:t>
                      </a:r>
                    </a:p>
                  </a:txBody>
                  <a:tcPr anchor="ctr">
                    <a:solidFill>
                      <a:srgbClr val="FFFFFF"/>
                    </a:solidFill>
                  </a:tcPr>
                </a:tc>
                <a:tc>
                  <a:txBody>
                    <a:bodyPr/>
                    <a:lstStyle/>
                    <a:p>
                      <a:r>
                        <a:rPr lang="en-GB" sz="1400">
                          <a:solidFill>
                            <a:srgbClr val="2C3E50"/>
                          </a:solidFill>
                          <a:latin typeface="Calibri"/>
                          <a:ea typeface="Calibri"/>
                          <a:cs typeface="Calibri"/>
                        </a:rPr>
                        <a:t>Demo scripts per process stream</a:t>
                      </a:r>
                    </a:p>
                  </a:txBody>
                  <a:tcPr anchor="ctr">
                    <a:solidFill>
                      <a:srgbClr val="FFFFFF"/>
                    </a:solidFill>
                  </a:tcPr>
                </a:tc>
                <a:tc>
                  <a:txBody>
                    <a:bodyPr/>
                    <a:lstStyle/>
                    <a:p>
                      <a:r>
                        <a:rPr lang="en-GB" sz="1400">
                          <a:solidFill>
                            <a:srgbClr val="2C3E50"/>
                          </a:solidFill>
                          <a:latin typeface="Calibri"/>
                          <a:ea typeface="Calibri"/>
                          <a:cs typeface="Calibri"/>
                        </a:rPr>
                        <a:t>Business Architect</a:t>
                      </a:r>
                    </a:p>
                  </a:txBody>
                  <a:tcPr anchor="ctr">
                    <a:solidFill>
                      <a:srgbClr val="FFFFFF"/>
                    </a:solidFill>
                  </a:tcPr>
                </a:tc>
                <a:extLst>
                  <a:ext uri="{0D108BD9-81ED-4DB2-BD59-A6C34878D82A}">
                    <a16:rowId xmlns:a16="http://schemas.microsoft.com/office/drawing/2014/main" val="3889966921"/>
                  </a:ext>
                </a:extLst>
              </a:tr>
              <a:tr h="598714">
                <a:tc>
                  <a:txBody>
                    <a:bodyPr/>
                    <a:lstStyle/>
                    <a:p>
                      <a:pPr algn="ctr"/>
                      <a:r>
                        <a:rPr lang="en-GB" sz="1400" b="1">
                          <a:solidFill>
                            <a:srgbClr val="2C3E50"/>
                          </a:solidFill>
                          <a:latin typeface="Calibri"/>
                          <a:ea typeface="Calibri"/>
                          <a:cs typeface="Calibri"/>
                        </a:rPr>
                        <a:t>6</a:t>
                      </a:r>
                    </a:p>
                  </a:txBody>
                  <a:tcPr anchor="ctr">
                    <a:solidFill>
                      <a:srgbClr val="F8F9FA"/>
                    </a:solidFill>
                  </a:tcPr>
                </a:tc>
                <a:tc>
                  <a:txBody>
                    <a:bodyPr/>
                    <a:lstStyle/>
                    <a:p>
                      <a:r>
                        <a:rPr lang="en-GB" sz="1400">
                          <a:solidFill>
                            <a:srgbClr val="2C3E50"/>
                          </a:solidFill>
                          <a:latin typeface="Calibri"/>
                          <a:ea typeface="Calibri"/>
                          <a:cs typeface="Calibri"/>
                        </a:rPr>
                        <a:t>Software Selection (S8) evaluation criteria agreed</a:t>
                      </a:r>
                    </a:p>
                  </a:txBody>
                  <a:tcPr anchor="ctr">
                    <a:solidFill>
                      <a:srgbClr val="F8F9FA"/>
                    </a:solidFill>
                  </a:tcPr>
                </a:tc>
                <a:tc>
                  <a:txBody>
                    <a:bodyPr/>
                    <a:lstStyle/>
                    <a:p>
                      <a:r>
                        <a:rPr lang="en-GB" sz="1400">
                          <a:solidFill>
                            <a:srgbClr val="2C3E50"/>
                          </a:solidFill>
                          <a:latin typeface="Calibri"/>
                          <a:ea typeface="Calibri"/>
                          <a:cs typeface="Calibri"/>
                        </a:rPr>
                        <a:t>Weighted scoring matrix template</a:t>
                      </a:r>
                    </a:p>
                  </a:txBody>
                  <a:tcPr anchor="ctr">
                    <a:solidFill>
                      <a:srgbClr val="F8F9FA"/>
                    </a:solidFill>
                  </a:tcPr>
                </a:tc>
                <a:tc>
                  <a:txBody>
                    <a:bodyPr/>
                    <a:lstStyle/>
                    <a:p>
                      <a:r>
                        <a:rPr lang="en-GB" sz="1400" dirty="0">
                          <a:solidFill>
                            <a:srgbClr val="2C3E50"/>
                          </a:solidFill>
                          <a:latin typeface="Calibri"/>
                          <a:ea typeface="Calibri"/>
                          <a:cs typeface="Calibri"/>
                        </a:rPr>
                        <a:t>Steering Committee</a:t>
                      </a:r>
                    </a:p>
                  </a:txBody>
                  <a:tcPr anchor="ctr">
                    <a:solidFill>
                      <a:srgbClr val="F8F9FA"/>
                    </a:solidFill>
                  </a:tcPr>
                </a:tc>
                <a:extLst>
                  <a:ext uri="{0D108BD9-81ED-4DB2-BD59-A6C34878D82A}">
                    <a16:rowId xmlns:a16="http://schemas.microsoft.com/office/drawing/2014/main" val="3802432559"/>
                  </a:ext>
                </a:extLst>
              </a:tr>
            </a:tbl>
          </a:graphicData>
        </a:graphic>
      </p:graphicFrame>
      <p:sp>
        <p:nvSpPr>
          <p:cNvPr id="3" name="TitleAccentLine">
            <a:extLst>
              <a:ext uri="{FF2B5EF4-FFF2-40B4-BE49-F238E27FC236}">
                <a16:creationId xmlns:a16="http://schemas.microsoft.com/office/drawing/2014/main" id="{7AAD7A0C-A1AB-4902-A7CB-C2FF6EAB1E31}"/>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D21829D4-8071-46E9-A59F-EE5E2AEE8259}"/>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338336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2AB2A6-7566-4283-9C84-F4817A2BBDB7}"/>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b="1">
                <a:solidFill>
                  <a:srgbClr val="1B2A4A"/>
                </a:solidFill>
                <a:latin typeface="Trebuchet MS"/>
              </a:rPr>
              <a:t>Software Selection (S8): Scripted Demonstration — Approach &amp; Best Practice</a:t>
            </a:r>
          </a:p>
        </p:txBody>
      </p:sp>
      <p:sp>
        <p:nvSpPr>
          <p:cNvPr id="10" name="ColBar0"/>
          <p:cNvSpPr/>
          <p:nvPr/>
        </p:nvSpPr>
        <p:spPr>
          <a:xfrm>
            <a:off x="609600" y="1625600"/>
            <a:ext cx="3429000" cy="63500"/>
          </a:xfrm>
          <a:prstGeom prst="rect">
            <a:avLst/>
          </a:prstGeom>
          <a:solidFill>
            <a:srgbClr val="E89A35"/>
          </a:solidFill>
          <a:ln w="0">
            <a:noFill/>
          </a:ln>
        </p:spPr>
        <p:txBody>
          <a:bodyPr/>
          <a:lstStyle/>
          <a:p>
            <a:endParaRPr lang="en-US"/>
          </a:p>
        </p:txBody>
      </p:sp>
      <p:sp>
        <p:nvSpPr>
          <p:cNvPr id="11" name="ColBg0"/>
          <p:cNvSpPr/>
          <p:nvPr/>
        </p:nvSpPr>
        <p:spPr>
          <a:xfrm>
            <a:off x="609600" y="1689100"/>
            <a:ext cx="3429000" cy="2159000"/>
          </a:xfrm>
          <a:prstGeom prst="rect">
            <a:avLst/>
          </a:prstGeom>
          <a:solidFill>
            <a:srgbClr val="F0F3F7"/>
          </a:solidFill>
          <a:ln w="0">
            <a:noFill/>
          </a:ln>
        </p:spPr>
        <p:txBody>
          <a:bodyPr/>
          <a:lstStyle/>
          <a:p>
            <a:endParaRPr lang="en-US"/>
          </a:p>
        </p:txBody>
      </p:sp>
      <p:sp>
        <p:nvSpPr>
          <p:cNvPr id="12" name="ColTxt0"/>
          <p:cNvSpPr txBox="1"/>
          <p:nvPr/>
        </p:nvSpPr>
        <p:spPr>
          <a:xfrm>
            <a:off x="736600" y="1778000"/>
            <a:ext cx="3175000" cy="1968500"/>
          </a:xfrm>
          <a:prstGeom prst="rect">
            <a:avLst/>
          </a:prstGeom>
          <a:noFill/>
          <a:ln>
            <a:noFill/>
          </a:ln>
        </p:spPr>
        <p:txBody>
          <a:bodyPr wrap="square" rtlCol="0"/>
          <a:lstStyle/>
          <a:p>
            <a:pPr>
              <a:buNone/>
            </a:pPr>
            <a:r>
              <a:rPr lang="en-US" sz="1400" b="1" dirty="0">
                <a:solidFill>
                  <a:srgbClr val="E8913A"/>
                </a:solidFill>
              </a:rPr>
              <a:t>What is a Scripted Demo?</a:t>
            </a:r>
          </a:p>
          <a:p>
            <a:pPr marL="171450" indent="-171450">
              <a:spcBef>
                <a:spcPts val="150"/>
              </a:spcBef>
              <a:buFont typeface="Arial"/>
              <a:buChar char="•"/>
            </a:pPr>
            <a:r>
              <a:rPr lang="en-US" sz="1400" dirty="0">
                <a:solidFill>
                  <a:srgbClr val="1B2A4A"/>
                </a:solidFill>
              </a:rPr>
              <a:t>Vendors demonstrate against YOUR specific scenarios, not standard sales demos</a:t>
            </a:r>
          </a:p>
          <a:p>
            <a:pPr marL="171450" indent="-171450">
              <a:spcBef>
                <a:spcPts val="150"/>
              </a:spcBef>
              <a:buFont typeface="Arial"/>
              <a:buChar char="•"/>
            </a:pPr>
            <a:r>
              <a:rPr lang="en-US" sz="1400" dirty="0">
                <a:solidFill>
                  <a:srgbClr val="1B2A4A"/>
                </a:solidFill>
              </a:rPr>
              <a:t>Scenarios from Heatmap process streams rated Amber or Red</a:t>
            </a:r>
          </a:p>
          <a:p>
            <a:pPr marL="171450" indent="-171450">
              <a:spcBef>
                <a:spcPts val="150"/>
              </a:spcBef>
              <a:buFont typeface="Arial"/>
              <a:buChar char="•"/>
            </a:pPr>
            <a:r>
              <a:rPr lang="en-US" sz="1400" dirty="0">
                <a:solidFill>
                  <a:srgbClr val="1B2A4A"/>
                </a:solidFill>
              </a:rPr>
              <a:t>Each includes: context, process steps, data, expected outcome</a:t>
            </a:r>
          </a:p>
        </p:txBody>
      </p:sp>
      <p:sp>
        <p:nvSpPr>
          <p:cNvPr id="13" name="ColBar1"/>
          <p:cNvSpPr/>
          <p:nvPr/>
        </p:nvSpPr>
        <p:spPr>
          <a:xfrm>
            <a:off x="4241800" y="1625600"/>
            <a:ext cx="3429000" cy="63500"/>
          </a:xfrm>
          <a:prstGeom prst="rect">
            <a:avLst/>
          </a:prstGeom>
          <a:solidFill>
            <a:srgbClr val="2C3E6B"/>
          </a:solidFill>
          <a:ln w="0">
            <a:noFill/>
          </a:ln>
        </p:spPr>
        <p:txBody>
          <a:bodyPr/>
          <a:lstStyle/>
          <a:p>
            <a:endParaRPr lang="en-US"/>
          </a:p>
        </p:txBody>
      </p:sp>
      <p:sp>
        <p:nvSpPr>
          <p:cNvPr id="14" name="ColBg1"/>
          <p:cNvSpPr/>
          <p:nvPr/>
        </p:nvSpPr>
        <p:spPr>
          <a:xfrm>
            <a:off x="4241800" y="1689100"/>
            <a:ext cx="3429000" cy="2159000"/>
          </a:xfrm>
          <a:prstGeom prst="rect">
            <a:avLst/>
          </a:prstGeom>
          <a:solidFill>
            <a:srgbClr val="F0F3F7"/>
          </a:solidFill>
          <a:ln w="0">
            <a:noFill/>
          </a:ln>
        </p:spPr>
        <p:txBody>
          <a:bodyPr/>
          <a:lstStyle/>
          <a:p>
            <a:endParaRPr lang="en-US"/>
          </a:p>
        </p:txBody>
      </p:sp>
      <p:sp>
        <p:nvSpPr>
          <p:cNvPr id="15" name="ColTxt1"/>
          <p:cNvSpPr txBox="1"/>
          <p:nvPr/>
        </p:nvSpPr>
        <p:spPr>
          <a:xfrm>
            <a:off x="4368800" y="1778000"/>
            <a:ext cx="3175000" cy="1968500"/>
          </a:xfrm>
          <a:prstGeom prst="rect">
            <a:avLst/>
          </a:prstGeom>
          <a:noFill/>
          <a:ln>
            <a:noFill/>
          </a:ln>
        </p:spPr>
        <p:txBody>
          <a:bodyPr wrap="square" rtlCol="0"/>
          <a:lstStyle/>
          <a:p>
            <a:pPr>
              <a:buNone/>
            </a:pPr>
            <a:r>
              <a:rPr lang="en-US" sz="1400" b="1" dirty="0">
                <a:solidFill>
                  <a:srgbClr val="2C3E6B"/>
                </a:solidFill>
              </a:rPr>
              <a:t>How to Create Demo Scripts</a:t>
            </a:r>
          </a:p>
          <a:p>
            <a:pPr marL="171450" indent="-171450">
              <a:spcBef>
                <a:spcPts val="150"/>
              </a:spcBef>
              <a:buFont typeface="Arial"/>
              <a:buChar char="•"/>
            </a:pPr>
            <a:r>
              <a:rPr lang="en-US" sz="1400" dirty="0">
                <a:solidFill>
                  <a:srgbClr val="1B2A4A"/>
                </a:solidFill>
              </a:rPr>
              <a:t>Select 4–6 priority scenarios from Heatmap</a:t>
            </a:r>
          </a:p>
          <a:p>
            <a:pPr marL="171450" indent="-171450">
              <a:spcBef>
                <a:spcPts val="150"/>
              </a:spcBef>
              <a:buFont typeface="Arial"/>
              <a:buChar char="•"/>
            </a:pPr>
            <a:r>
              <a:rPr lang="en-US" sz="1400" dirty="0">
                <a:solidFill>
                  <a:srgbClr val="1B2A4A"/>
                </a:solidFill>
              </a:rPr>
              <a:t>Each scenario: 30–60 minutes including Q&amp;A</a:t>
            </a:r>
          </a:p>
          <a:p>
            <a:pPr marL="171450" indent="-171450">
              <a:spcBef>
                <a:spcPts val="150"/>
              </a:spcBef>
              <a:buFont typeface="Arial"/>
              <a:buChar char="•"/>
            </a:pPr>
            <a:r>
              <a:rPr lang="en-US" sz="1400" dirty="0">
                <a:solidFill>
                  <a:srgbClr val="1B2A4A"/>
                </a:solidFill>
              </a:rPr>
              <a:t>Same data set to all vendors for consistency</a:t>
            </a:r>
          </a:p>
          <a:p>
            <a:pPr marL="171450" indent="-171450">
              <a:spcBef>
                <a:spcPts val="150"/>
              </a:spcBef>
              <a:buFont typeface="Arial"/>
              <a:buChar char="•"/>
            </a:pPr>
            <a:r>
              <a:rPr lang="en-US" sz="1400" dirty="0">
                <a:solidFill>
                  <a:srgbClr val="1B2A4A"/>
                </a:solidFill>
              </a:rPr>
              <a:t>Include at least one complex end-to-end scenario</a:t>
            </a:r>
          </a:p>
        </p:txBody>
      </p:sp>
      <p:sp>
        <p:nvSpPr>
          <p:cNvPr id="16" name="ColBar2"/>
          <p:cNvSpPr/>
          <p:nvPr/>
        </p:nvSpPr>
        <p:spPr>
          <a:xfrm>
            <a:off x="7874000" y="1625600"/>
            <a:ext cx="3429000" cy="63500"/>
          </a:xfrm>
          <a:prstGeom prst="rect">
            <a:avLst/>
          </a:prstGeom>
          <a:solidFill>
            <a:srgbClr val="E89A35"/>
          </a:solidFill>
          <a:ln w="0">
            <a:noFill/>
          </a:ln>
        </p:spPr>
        <p:txBody>
          <a:bodyPr/>
          <a:lstStyle/>
          <a:p>
            <a:endParaRPr lang="en-US"/>
          </a:p>
        </p:txBody>
      </p:sp>
      <p:sp>
        <p:nvSpPr>
          <p:cNvPr id="17" name="ColBg2"/>
          <p:cNvSpPr/>
          <p:nvPr/>
        </p:nvSpPr>
        <p:spPr>
          <a:xfrm>
            <a:off x="7874000" y="1689100"/>
            <a:ext cx="3429000" cy="2159000"/>
          </a:xfrm>
          <a:prstGeom prst="rect">
            <a:avLst/>
          </a:prstGeom>
          <a:solidFill>
            <a:srgbClr val="F0F3F7"/>
          </a:solidFill>
          <a:ln w="0">
            <a:noFill/>
          </a:ln>
        </p:spPr>
        <p:txBody>
          <a:bodyPr/>
          <a:lstStyle/>
          <a:p>
            <a:endParaRPr lang="en-US"/>
          </a:p>
        </p:txBody>
      </p:sp>
      <p:sp>
        <p:nvSpPr>
          <p:cNvPr id="18" name="ColTxt2"/>
          <p:cNvSpPr txBox="1"/>
          <p:nvPr/>
        </p:nvSpPr>
        <p:spPr>
          <a:xfrm>
            <a:off x="8001000" y="1778000"/>
            <a:ext cx="3175000" cy="1968500"/>
          </a:xfrm>
          <a:prstGeom prst="rect">
            <a:avLst/>
          </a:prstGeom>
          <a:noFill/>
          <a:ln>
            <a:noFill/>
          </a:ln>
        </p:spPr>
        <p:txBody>
          <a:bodyPr wrap="square" rtlCol="0"/>
          <a:lstStyle/>
          <a:p>
            <a:pPr>
              <a:buNone/>
            </a:pPr>
            <a:r>
              <a:rPr lang="en-US" sz="1400" b="1" dirty="0">
                <a:solidFill>
                  <a:srgbClr val="E8913A"/>
                </a:solidFill>
              </a:rPr>
              <a:t>Scoring Approach</a:t>
            </a:r>
          </a:p>
          <a:p>
            <a:pPr marL="171450" indent="-171450">
              <a:spcBef>
                <a:spcPts val="150"/>
              </a:spcBef>
              <a:buFont typeface="Arial"/>
              <a:buChar char="•"/>
            </a:pPr>
            <a:r>
              <a:rPr lang="en-US" sz="1400" dirty="0">
                <a:solidFill>
                  <a:srgbClr val="1B2A4A"/>
                </a:solidFill>
              </a:rPr>
              <a:t>Functional leaders score their own area independently</a:t>
            </a:r>
          </a:p>
          <a:p>
            <a:pPr marL="171450" indent="-171450">
              <a:spcBef>
                <a:spcPts val="150"/>
              </a:spcBef>
              <a:buFont typeface="Arial"/>
              <a:buChar char="•"/>
            </a:pPr>
            <a:r>
              <a:rPr lang="en-US" sz="1400" dirty="0">
                <a:solidFill>
                  <a:srgbClr val="1B2A4A"/>
                </a:solidFill>
              </a:rPr>
              <a:t>Use same 1–4 scale as RFI evaluation</a:t>
            </a:r>
          </a:p>
          <a:p>
            <a:pPr marL="171450" indent="-171450">
              <a:spcBef>
                <a:spcPts val="150"/>
              </a:spcBef>
              <a:buFont typeface="Arial"/>
              <a:buChar char="•"/>
            </a:pPr>
            <a:r>
              <a:rPr lang="en-US" sz="1400" dirty="0">
                <a:solidFill>
                  <a:srgbClr val="1B2A4A"/>
                </a:solidFill>
              </a:rPr>
              <a:t>Moderation session after all demos to calibrate</a:t>
            </a:r>
          </a:p>
          <a:p>
            <a:pPr marL="171450" indent="-171450">
              <a:spcBef>
                <a:spcPts val="150"/>
              </a:spcBef>
              <a:buFont typeface="Arial"/>
              <a:buChar char="•"/>
            </a:pPr>
            <a:r>
              <a:rPr lang="en-US" sz="1400" dirty="0">
                <a:solidFill>
                  <a:srgbClr val="1B2A4A"/>
                </a:solidFill>
              </a:rPr>
              <a:t>Document strengths, weaknesses, risks per vendor</a:t>
            </a:r>
          </a:p>
        </p:txBody>
      </p:sp>
      <p:sp>
        <p:nvSpPr>
          <p:cNvPr id="30" name="ExBg"/>
          <p:cNvSpPr/>
          <p:nvPr/>
        </p:nvSpPr>
        <p:spPr>
          <a:xfrm>
            <a:off x="609600" y="4038600"/>
            <a:ext cx="10922000" cy="1422400"/>
          </a:xfrm>
          <a:prstGeom prst="rect">
            <a:avLst/>
          </a:prstGeom>
          <a:solidFill>
            <a:srgbClr val="FDF3EB"/>
          </a:solidFill>
          <a:ln w="0">
            <a:noFill/>
          </a:ln>
        </p:spPr>
        <p:txBody>
          <a:bodyPr/>
          <a:lstStyle/>
          <a:p>
            <a:endParaRPr lang="en-US"/>
          </a:p>
        </p:txBody>
      </p:sp>
      <p:sp>
        <p:nvSpPr>
          <p:cNvPr id="31" name="ExBdr"/>
          <p:cNvSpPr/>
          <p:nvPr/>
        </p:nvSpPr>
        <p:spPr>
          <a:xfrm>
            <a:off x="609600" y="4038600"/>
            <a:ext cx="50800" cy="1422400"/>
          </a:xfrm>
          <a:prstGeom prst="rect">
            <a:avLst/>
          </a:prstGeom>
          <a:solidFill>
            <a:srgbClr val="E89A35"/>
          </a:solidFill>
          <a:ln w="0">
            <a:noFill/>
          </a:ln>
        </p:spPr>
        <p:txBody>
          <a:bodyPr/>
          <a:lstStyle/>
          <a:p>
            <a:endParaRPr lang="en-US"/>
          </a:p>
        </p:txBody>
      </p:sp>
      <p:sp>
        <p:nvSpPr>
          <p:cNvPr id="32" name="ExTxt"/>
          <p:cNvSpPr txBox="1"/>
          <p:nvPr/>
        </p:nvSpPr>
        <p:spPr>
          <a:xfrm>
            <a:off x="812800" y="4089400"/>
            <a:ext cx="10566400" cy="1320800"/>
          </a:xfrm>
          <a:prstGeom prst="rect">
            <a:avLst/>
          </a:prstGeom>
          <a:noFill/>
          <a:ln>
            <a:noFill/>
          </a:ln>
        </p:spPr>
        <p:txBody>
          <a:bodyPr wrap="square" rtlCol="0"/>
          <a:lstStyle/>
          <a:p>
            <a:pPr>
              <a:buNone/>
            </a:pPr>
            <a:r>
              <a:rPr lang="en-US" sz="1400" b="1" dirty="0">
                <a:solidFill>
                  <a:srgbClr val="E8913A"/>
                </a:solidFill>
              </a:rPr>
              <a:t>Example Scenario Structure</a:t>
            </a:r>
          </a:p>
          <a:p>
            <a:pPr marL="171450" indent="-171450">
              <a:spcBef>
                <a:spcPts val="150"/>
              </a:spcBef>
              <a:buFont typeface="Arial"/>
              <a:buChar char="•"/>
            </a:pPr>
            <a:r>
              <a:rPr lang="en-US" sz="1400" b="1" dirty="0">
                <a:solidFill>
                  <a:srgbClr val="1B2A4A"/>
                </a:solidFill>
              </a:rPr>
              <a:t>Title: </a:t>
            </a:r>
            <a:r>
              <a:rPr lang="en-US" sz="1400" dirty="0">
                <a:solidFill>
                  <a:srgbClr val="1B2A4A"/>
                </a:solidFill>
              </a:rPr>
              <a:t>“Order-to-Cash with Multi-Currency”</a:t>
            </a:r>
          </a:p>
          <a:p>
            <a:pPr marL="171450" indent="-171450">
              <a:spcBef>
                <a:spcPts val="100"/>
              </a:spcBef>
              <a:buFont typeface="Arial"/>
              <a:buChar char="•"/>
            </a:pPr>
            <a:r>
              <a:rPr lang="en-US" sz="1400" b="1" dirty="0">
                <a:solidFill>
                  <a:srgbClr val="1B2A4A"/>
                </a:solidFill>
              </a:rPr>
              <a:t>Context: </a:t>
            </a:r>
            <a:r>
              <a:rPr lang="en-US" sz="1400" dirty="0">
                <a:solidFill>
                  <a:srgbClr val="1B2A4A"/>
                </a:solidFill>
              </a:rPr>
              <a:t>“We process 5,000 orders/month across 3 currencies. Current error rate: 8%”</a:t>
            </a:r>
          </a:p>
          <a:p>
            <a:pPr marL="171450" indent="-171450">
              <a:spcBef>
                <a:spcPts val="100"/>
              </a:spcBef>
              <a:buFont typeface="Arial"/>
              <a:buChar char="•"/>
            </a:pPr>
            <a:r>
              <a:rPr lang="en-US" sz="1400" b="1" dirty="0">
                <a:solidFill>
                  <a:srgbClr val="1B2A4A"/>
                </a:solidFill>
              </a:rPr>
              <a:t>Steps: </a:t>
            </a:r>
            <a:r>
              <a:rPr lang="en-US" sz="1400" dirty="0">
                <a:solidFill>
                  <a:srgbClr val="1B2A4A"/>
                </a:solidFill>
              </a:rPr>
              <a:t>Order creation → Credit check → Fulfilment → Multi-currency invoicing → Cash allocation → Exceptions</a:t>
            </a:r>
          </a:p>
          <a:p>
            <a:pPr marL="171450" indent="-171450">
              <a:spcBef>
                <a:spcPts val="100"/>
              </a:spcBef>
              <a:buFont typeface="Arial"/>
              <a:buChar char="•"/>
            </a:pPr>
            <a:r>
              <a:rPr lang="en-US" sz="1400" b="1" dirty="0">
                <a:solidFill>
                  <a:srgbClr val="1B2A4A"/>
                </a:solidFill>
              </a:rPr>
              <a:t>Expected outcome: </a:t>
            </a:r>
            <a:r>
              <a:rPr lang="en-US" sz="1400" dirty="0">
                <a:solidFill>
                  <a:srgbClr val="1B2A4A"/>
                </a:solidFill>
              </a:rPr>
              <a:t>“Demonstrate how the platform reduces order error rate from 8% to 2%”</a:t>
            </a:r>
          </a:p>
        </p:txBody>
      </p:sp>
      <p:sp>
        <p:nvSpPr>
          <p:cNvPr id="33" name="KeyMsg"/>
          <p:cNvSpPr txBox="1"/>
          <p:nvPr/>
        </p:nvSpPr>
        <p:spPr>
          <a:xfrm>
            <a:off x="609600" y="5638800"/>
            <a:ext cx="10922000" cy="508000"/>
          </a:xfrm>
          <a:prstGeom prst="rect">
            <a:avLst/>
          </a:prstGeom>
          <a:noFill/>
          <a:ln>
            <a:noFill/>
          </a:ln>
        </p:spPr>
        <p:txBody>
          <a:bodyPr wrap="square" rtlCol="0"/>
          <a:lstStyle/>
          <a:p>
            <a:pPr algn="ctr">
              <a:buNone/>
            </a:pPr>
            <a:r>
              <a:rPr lang="en-US" sz="1400" b="1" i="1" dirty="0">
                <a:solidFill>
                  <a:srgbClr val="E8913A"/>
                </a:solidFill>
              </a:rPr>
              <a:t>Do not let vendors control the narrative. Give them your scenarios, your data, and your questions.</a:t>
            </a:r>
          </a:p>
        </p:txBody>
      </p:sp>
      <p:sp>
        <p:nvSpPr>
          <p:cNvPr id="34" name="Footer"/>
          <p:cNvSpPr txBox="1"/>
          <p:nvPr/>
        </p:nvSpPr>
        <p:spPr>
          <a:xfrm>
            <a:off x="609600" y="6350000"/>
            <a:ext cx="6350000" cy="254000"/>
          </a:xfrm>
          <a:prstGeom prst="rect">
            <a:avLst/>
          </a:prstGeom>
          <a:noFill/>
          <a:ln>
            <a:noFill/>
          </a:ln>
        </p:spPr>
        <p:txBody>
          <a:bodyPr wrap="square" rtlCol="0"/>
          <a:lstStyle/>
          <a:p>
            <a:r>
              <a:rPr lang="en-US" sz="1400" dirty="0">
                <a:solidFill>
                  <a:srgbClr val="90A4AE"/>
                </a:solidFill>
              </a:rPr>
              <a:t>Appendix · S8 · Scripted Demonstration Approach</a:t>
            </a:r>
          </a:p>
        </p:txBody>
      </p:sp>
      <p:sp>
        <p:nvSpPr>
          <p:cNvPr id="3" name="TitleAccentLine">
            <a:extLst>
              <a:ext uri="{FF2B5EF4-FFF2-40B4-BE49-F238E27FC236}">
                <a16:creationId xmlns:a16="http://schemas.microsoft.com/office/drawing/2014/main" id="{37EA8A68-0DD7-44AC-AD27-22290C95333A}"/>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CF4D88E1-EA0C-494E-95D8-FDE1228C98A8}"/>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210242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0E9CDE-118D-41ED-A69C-19C34982F4A6}"/>
              </a:ext>
            </a:extLst>
          </p:cNvPr>
          <p:cNvSpPr txBox="1"/>
          <p:nvPr/>
        </p:nvSpPr>
        <p:spPr>
          <a:xfrm>
            <a:off x="609600" y="304800"/>
            <a:ext cx="7874000" cy="523220"/>
          </a:xfrm>
          <a:prstGeom prst="rect">
            <a:avLst/>
          </a:prstGeom>
          <a:noFill/>
          <a:ln>
            <a:noFill/>
          </a:ln>
        </p:spPr>
        <p:txBody>
          <a:bodyPr vertOverflow="overflow" vert="horz" wrap="square" rtlCol="0" anchor="t">
            <a:spAutoFit/>
          </a:bodyPr>
          <a:lstStyle/>
          <a:p>
            <a:pPr algn="l"/>
            <a:r>
              <a:rPr lang="en-GB" sz="2800" b="1">
                <a:solidFill>
                  <a:srgbClr val="1B2A4A"/>
                </a:solidFill>
                <a:latin typeface="Trebuchet MS"/>
              </a:rPr>
              <a:t>Why Selection Rigour Matters</a:t>
            </a:r>
          </a:p>
        </p:txBody>
      </p:sp>
      <p:sp>
        <p:nvSpPr>
          <p:cNvPr id="4" name="TextBox 3">
            <a:extLst>
              <a:ext uri="{FF2B5EF4-FFF2-40B4-BE49-F238E27FC236}">
                <a16:creationId xmlns:a16="http://schemas.microsoft.com/office/drawing/2014/main" id="{11053819-1731-4094-B7EA-FEC64198B7C3}"/>
              </a:ext>
            </a:extLst>
          </p:cNvPr>
          <p:cNvSpPr txBox="1"/>
          <p:nvPr/>
        </p:nvSpPr>
        <p:spPr>
          <a:xfrm>
            <a:off x="584200" y="1132820"/>
            <a:ext cx="7874000" cy="523220"/>
          </a:xfrm>
          <a:prstGeom prst="rect">
            <a:avLst/>
          </a:prstGeom>
          <a:noFill/>
          <a:ln>
            <a:noFill/>
          </a:ln>
        </p:spPr>
        <p:txBody>
          <a:bodyPr vertOverflow="overflow" vert="horz" wrap="square" rtlCol="0" anchor="t">
            <a:spAutoFit/>
          </a:bodyPr>
          <a:lstStyle/>
          <a:p>
            <a:pPr algn="l"/>
            <a:r>
              <a:rPr lang="en-GB" sz="1400" dirty="0">
                <a:solidFill>
                  <a:srgbClr val="2C3E50"/>
                </a:solidFill>
                <a:latin typeface="Calibri"/>
                <a:ea typeface="Calibri"/>
                <a:cs typeface="Calibri"/>
              </a:rPr>
              <a:t>Purpose: Make investment-grade software and supplier decisions built on the strategic foundations established in Pre-Programme (S0–S5).</a:t>
            </a:r>
          </a:p>
        </p:txBody>
      </p:sp>
      <p:sp>
        <p:nvSpPr>
          <p:cNvPr id="10" name="RisksHeader"/>
          <p:cNvSpPr txBox="1"/>
          <p:nvPr/>
        </p:nvSpPr>
        <p:spPr>
          <a:xfrm>
            <a:off x="609600" y="1757640"/>
            <a:ext cx="7874000" cy="304800"/>
          </a:xfrm>
          <a:prstGeom prst="rect">
            <a:avLst/>
          </a:prstGeom>
          <a:noFill/>
          <a:ln>
            <a:noFill/>
          </a:ln>
        </p:spPr>
        <p:txBody>
          <a:bodyPr wrap="square" rtlCol="0">
            <a:spAutoFit/>
          </a:bodyPr>
          <a:lstStyle/>
          <a:p>
            <a:pPr>
              <a:buNone/>
            </a:pPr>
            <a:r>
              <a:rPr lang="en-US" sz="1400" b="1" dirty="0">
                <a:solidFill>
                  <a:srgbClr val="E8913A"/>
                </a:solidFill>
              </a:rPr>
              <a:t>Three risks when selection is poorly run:</a:t>
            </a:r>
          </a:p>
        </p:txBody>
      </p:sp>
      <p:sp>
        <p:nvSpPr>
          <p:cNvPr id="11" name="RiskBullets"/>
          <p:cNvSpPr txBox="1"/>
          <p:nvPr/>
        </p:nvSpPr>
        <p:spPr>
          <a:xfrm>
            <a:off x="609600" y="2087840"/>
            <a:ext cx="7874000" cy="1056700"/>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Wrong software: chosen on demos and relationships, not strategic fit — leads to costly customisation or re-platforming</a:t>
            </a:r>
          </a:p>
          <a:p>
            <a:pPr marL="228600" indent="-228600">
              <a:spcBef>
                <a:spcPts val="400"/>
              </a:spcBef>
              <a:buFont typeface="Arial"/>
              <a:buChar char="•"/>
            </a:pPr>
            <a:r>
              <a:rPr lang="en-US" sz="1400" dirty="0">
                <a:solidFill>
                  <a:srgbClr val="2C3E50"/>
                </a:solidFill>
              </a:rPr>
              <a:t>Wrong partner: SI selected on price alone — capability gaps emerge mid-delivery, costs escalate</a:t>
            </a:r>
          </a:p>
          <a:p>
            <a:pPr marL="228600" indent="-228600">
              <a:spcBef>
                <a:spcPts val="400"/>
              </a:spcBef>
              <a:buFont typeface="Arial"/>
              <a:buChar char="•"/>
            </a:pPr>
            <a:r>
              <a:rPr lang="en-US" sz="1400" dirty="0">
                <a:solidFill>
                  <a:srgbClr val="2C3E50"/>
                </a:solidFill>
              </a:rPr>
              <a:t>No decision trail: selection rationale undocumented — challenged later by new leadership or audit</a:t>
            </a:r>
          </a:p>
        </p:txBody>
      </p:sp>
      <p:sp>
        <p:nvSpPr>
          <p:cNvPr id="12" name="EnsuresHeader"/>
          <p:cNvSpPr txBox="1"/>
          <p:nvPr/>
        </p:nvSpPr>
        <p:spPr>
          <a:xfrm>
            <a:off x="609600" y="3296939"/>
            <a:ext cx="7874000" cy="304800"/>
          </a:xfrm>
          <a:prstGeom prst="rect">
            <a:avLst/>
          </a:prstGeom>
          <a:noFill/>
          <a:ln>
            <a:noFill/>
          </a:ln>
        </p:spPr>
        <p:txBody>
          <a:bodyPr wrap="square" rtlCol="0">
            <a:spAutoFit/>
          </a:bodyPr>
          <a:lstStyle/>
          <a:p>
            <a:pPr>
              <a:buNone/>
            </a:pPr>
            <a:r>
              <a:rPr lang="en-US" sz="1400" b="1" dirty="0">
                <a:solidFill>
                  <a:srgbClr val="E8913A"/>
                </a:solidFill>
              </a:rPr>
              <a:t>What investment-grade selection ensures:</a:t>
            </a:r>
          </a:p>
        </p:txBody>
      </p:sp>
      <p:sp>
        <p:nvSpPr>
          <p:cNvPr id="13" name="EnsuresBullets"/>
          <p:cNvSpPr txBox="1"/>
          <p:nvPr/>
        </p:nvSpPr>
        <p:spPr>
          <a:xfrm>
            <a:off x="609600" y="3627139"/>
            <a:ext cx="7874000" cy="841256"/>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Software evaluated against the Capability Heatmap and strategic priorities from Vision &amp; Strategy (S1)</a:t>
            </a:r>
          </a:p>
          <a:p>
            <a:pPr marL="228600" indent="-228600">
              <a:spcBef>
                <a:spcPts val="400"/>
              </a:spcBef>
              <a:buFont typeface="Arial"/>
              <a:buChar char="•"/>
            </a:pPr>
            <a:r>
              <a:rPr lang="en-US" sz="1400" dirty="0">
                <a:solidFill>
                  <a:srgbClr val="2C3E50"/>
                </a:solidFill>
              </a:rPr>
              <a:t>SI selected against delivery capability, cultural fit, and commercial rigour</a:t>
            </a:r>
          </a:p>
          <a:p>
            <a:pPr marL="228600" indent="-228600">
              <a:spcBef>
                <a:spcPts val="400"/>
              </a:spcBef>
              <a:buFont typeface="Arial"/>
              <a:buChar char="•"/>
            </a:pPr>
            <a:r>
              <a:rPr lang="en-US" sz="1400" dirty="0">
                <a:solidFill>
                  <a:srgbClr val="2C3E50"/>
                </a:solidFill>
              </a:rPr>
              <a:t>Every decision documented with evidence and governed by the Decision Rights Framework</a:t>
            </a:r>
          </a:p>
        </p:txBody>
      </p:sp>
      <p:sp>
        <p:nvSpPr>
          <p:cNvPr id="14" name="CalloutBg"/>
          <p:cNvSpPr/>
          <p:nvPr/>
        </p:nvSpPr>
        <p:spPr>
          <a:xfrm>
            <a:off x="8636000" y="254000"/>
            <a:ext cx="3556000" cy="6223000"/>
          </a:xfrm>
          <a:prstGeom prst="rect">
            <a:avLst/>
          </a:prstGeom>
          <a:solidFill>
            <a:srgbClr val="FAF3E8"/>
          </a:solidFill>
          <a:ln w="0">
            <a:noFill/>
          </a:ln>
        </p:spPr>
        <p:txBody>
          <a:bodyPr/>
          <a:lstStyle/>
          <a:p>
            <a:endParaRPr lang="en-US"/>
          </a:p>
        </p:txBody>
      </p:sp>
      <p:sp>
        <p:nvSpPr>
          <p:cNvPr id="15" name="CalloutBorder"/>
          <p:cNvSpPr/>
          <p:nvPr/>
        </p:nvSpPr>
        <p:spPr>
          <a:xfrm>
            <a:off x="8636000" y="2159000"/>
            <a:ext cx="50800" cy="2413000"/>
          </a:xfrm>
          <a:prstGeom prst="rect">
            <a:avLst/>
          </a:prstGeom>
          <a:solidFill>
            <a:srgbClr val="E89A35"/>
          </a:solidFill>
          <a:ln w="0">
            <a:noFill/>
          </a:ln>
        </p:spPr>
        <p:txBody>
          <a:bodyPr/>
          <a:lstStyle/>
          <a:p>
            <a:endParaRPr lang="en-US"/>
          </a:p>
        </p:txBody>
      </p:sp>
      <p:sp>
        <p:nvSpPr>
          <p:cNvPr id="16" name="CalloutText"/>
          <p:cNvSpPr txBox="1"/>
          <p:nvPr/>
        </p:nvSpPr>
        <p:spPr>
          <a:xfrm>
            <a:off x="8864600" y="2540000"/>
            <a:ext cx="3111500" cy="815608"/>
          </a:xfrm>
          <a:prstGeom prst="rect">
            <a:avLst/>
          </a:prstGeom>
          <a:noFill/>
          <a:ln>
            <a:noFill/>
          </a:ln>
        </p:spPr>
        <p:txBody>
          <a:bodyPr wrap="square" rtlCol="0">
            <a:spAutoFit/>
          </a:bodyPr>
          <a:lstStyle/>
          <a:p>
            <a:pPr algn="ctr">
              <a:buNone/>
            </a:pPr>
            <a:r>
              <a:rPr lang="en-US" sz="1400" i="1" dirty="0">
                <a:solidFill>
                  <a:srgbClr val="2C3E6B"/>
                </a:solidFill>
              </a:rPr>
              <a:t>“Without pre-programme foundations: selection is opinion.</a:t>
            </a:r>
          </a:p>
          <a:p>
            <a:pPr algn="ctr">
              <a:spcBef>
                <a:spcPts val="600"/>
              </a:spcBef>
              <a:buNone/>
            </a:pPr>
            <a:r>
              <a:rPr lang="en-US" sz="1400" i="1" dirty="0">
                <a:solidFill>
                  <a:srgbClr val="2C3E6B"/>
                </a:solidFill>
              </a:rPr>
              <a:t>With them: selection is evidence.”</a:t>
            </a:r>
          </a:p>
        </p:txBody>
      </p:sp>
      <p:sp>
        <p:nvSpPr>
          <p:cNvPr id="17" name="Footer"/>
          <p:cNvSpPr txBox="1"/>
          <p:nvPr/>
        </p:nvSpPr>
        <p:spPr>
          <a:xfrm>
            <a:off x="609600" y="63500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Stages 6–9</a:t>
            </a:r>
          </a:p>
        </p:txBody>
      </p:sp>
      <p:sp>
        <p:nvSpPr>
          <p:cNvPr id="5" name="BottomBar">
            <a:extLst>
              <a:ext uri="{FF2B5EF4-FFF2-40B4-BE49-F238E27FC236}">
                <a16:creationId xmlns:a16="http://schemas.microsoft.com/office/drawing/2014/main" id="{3171E4A8-268A-46E9-AD15-F128E262EF7D}"/>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6" name="TitleAccentLine">
            <a:extLst>
              <a:ext uri="{FF2B5EF4-FFF2-40B4-BE49-F238E27FC236}">
                <a16:creationId xmlns:a16="http://schemas.microsoft.com/office/drawing/2014/main" id="{983D6526-C055-44AB-BB10-18B55E280369}"/>
              </a:ext>
            </a:extLst>
          </p:cNvPr>
          <p:cNvSpPr/>
          <p:nvPr/>
        </p:nvSpPr>
        <p:spPr>
          <a:xfrm>
            <a:off x="609600" y="98044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987470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8B204C-419A-4212-B728-C48A1FCC57FF}"/>
              </a:ext>
            </a:extLst>
          </p:cNvPr>
          <p:cNvSpPr txBox="1"/>
          <p:nvPr/>
        </p:nvSpPr>
        <p:spPr>
          <a:xfrm>
            <a:off x="609600" y="177800"/>
            <a:ext cx="10922000" cy="482600"/>
          </a:xfrm>
          <a:prstGeom prst="rect">
            <a:avLst/>
          </a:prstGeom>
          <a:noFill/>
          <a:ln>
            <a:noFill/>
          </a:ln>
        </p:spPr>
        <p:txBody>
          <a:bodyPr vertOverflow="overflow" vert="horz" wrap="square" rtlCol="0" anchor="t">
            <a:noAutofit/>
          </a:bodyPr>
          <a:lstStyle/>
          <a:p>
            <a:pPr algn="l"/>
            <a:r>
              <a:rPr lang="en-GB" b="1">
                <a:solidFill>
                  <a:srgbClr val="1B2A4A"/>
                </a:solidFill>
                <a:latin typeface="Trebuchet MS"/>
              </a:rPr>
              <a:t>Software Selection (S8): Weighted Scoring Matrix</a:t>
            </a:r>
          </a:p>
        </p:txBody>
      </p:sp>
      <p:graphicFrame>
        <p:nvGraphicFramePr>
          <p:cNvPr id="5" name="Table 4">
            <a:extLst>
              <a:ext uri="{FF2B5EF4-FFF2-40B4-BE49-F238E27FC236}">
                <a16:creationId xmlns:a16="http://schemas.microsoft.com/office/drawing/2014/main" id="{96CEBE3F-ABBA-42D9-BB12-EC7397646952}"/>
              </a:ext>
            </a:extLst>
          </p:cNvPr>
          <p:cNvGraphicFramePr>
            <a:graphicFrameLocks noGrp="1"/>
          </p:cNvGraphicFramePr>
          <p:nvPr>
            <p:extLst>
              <p:ext uri="{D42A27DB-BD31-4B8C-83A1-F6EECF244321}">
                <p14:modId xmlns:p14="http://schemas.microsoft.com/office/powerpoint/2010/main" val="2773478920"/>
              </p:ext>
            </p:extLst>
          </p:nvPr>
        </p:nvGraphicFramePr>
        <p:xfrm>
          <a:off x="609600" y="1539922"/>
          <a:ext cx="10972800" cy="3683001"/>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1093534942"/>
                    </a:ext>
                  </a:extLst>
                </a:gridCol>
                <a:gridCol w="889000">
                  <a:extLst>
                    <a:ext uri="{9D8B030D-6E8A-4147-A177-3AD203B41FA5}">
                      <a16:colId xmlns:a16="http://schemas.microsoft.com/office/drawing/2014/main" val="3976381881"/>
                    </a:ext>
                  </a:extLst>
                </a:gridCol>
                <a:gridCol w="4749800">
                  <a:extLst>
                    <a:ext uri="{9D8B030D-6E8A-4147-A177-3AD203B41FA5}">
                      <a16:colId xmlns:a16="http://schemas.microsoft.com/office/drawing/2014/main" val="3454234574"/>
                    </a:ext>
                  </a:extLst>
                </a:gridCol>
                <a:gridCol w="1714500">
                  <a:extLst>
                    <a:ext uri="{9D8B030D-6E8A-4147-A177-3AD203B41FA5}">
                      <a16:colId xmlns:a16="http://schemas.microsoft.com/office/drawing/2014/main" val="4217634927"/>
                    </a:ext>
                  </a:extLst>
                </a:gridCol>
                <a:gridCol w="1714500">
                  <a:extLst>
                    <a:ext uri="{9D8B030D-6E8A-4147-A177-3AD203B41FA5}">
                      <a16:colId xmlns:a16="http://schemas.microsoft.com/office/drawing/2014/main" val="124535401"/>
                    </a:ext>
                  </a:extLst>
                </a:gridCol>
              </a:tblGrid>
              <a:tr h="526143">
                <a:tc>
                  <a:txBody>
                    <a:bodyPr/>
                    <a:lstStyle/>
                    <a:p>
                      <a:pPr algn="ctr"/>
                      <a:r>
                        <a:rPr lang="en-GB" sz="1400" b="1">
                          <a:solidFill>
                            <a:srgbClr val="FFFFFF"/>
                          </a:solidFill>
                          <a:latin typeface="Trebuchet MS"/>
                        </a:rPr>
                        <a:t>Criteria Category</a:t>
                      </a:r>
                    </a:p>
                  </a:txBody>
                  <a:tcPr anchor="ctr">
                    <a:solidFill>
                      <a:srgbClr val="E8913A"/>
                    </a:solidFill>
                  </a:tcPr>
                </a:tc>
                <a:tc>
                  <a:txBody>
                    <a:bodyPr/>
                    <a:lstStyle/>
                    <a:p>
                      <a:pPr algn="ctr"/>
                      <a:r>
                        <a:rPr lang="en-GB" sz="1400" b="1">
                          <a:solidFill>
                            <a:srgbClr val="FFFFFF"/>
                          </a:solidFill>
                          <a:latin typeface="Trebuchet MS"/>
                        </a:rPr>
                        <a:t>Weight</a:t>
                      </a:r>
                    </a:p>
                  </a:txBody>
                  <a:tcPr anchor="ctr">
                    <a:solidFill>
                      <a:srgbClr val="E8913A"/>
                    </a:solidFill>
                  </a:tcPr>
                </a:tc>
                <a:tc>
                  <a:txBody>
                    <a:bodyPr/>
                    <a:lstStyle/>
                    <a:p>
                      <a:pPr algn="ctr"/>
                      <a:r>
                        <a:rPr lang="en-GB" sz="1400" b="1">
                          <a:solidFill>
                            <a:srgbClr val="FFFFFF"/>
                          </a:solidFill>
                          <a:latin typeface="Trebuchet MS"/>
                        </a:rPr>
                        <a:t>Sub-Criteria</a:t>
                      </a:r>
                    </a:p>
                  </a:txBody>
                  <a:tcPr anchor="ctr">
                    <a:solidFill>
                      <a:srgbClr val="E8913A"/>
                    </a:solidFill>
                  </a:tcPr>
                </a:tc>
                <a:tc>
                  <a:txBody>
                    <a:bodyPr/>
                    <a:lstStyle/>
                    <a:p>
                      <a:pPr algn="ctr"/>
                      <a:r>
                        <a:rPr lang="en-GB" sz="1400" b="1">
                          <a:solidFill>
                            <a:srgbClr val="FFFFFF"/>
                          </a:solidFill>
                          <a:latin typeface="Trebuchet MS"/>
                        </a:rPr>
                        <a:t>Vendor A</a:t>
                      </a:r>
                    </a:p>
                  </a:txBody>
                  <a:tcPr anchor="ctr">
                    <a:solidFill>
                      <a:srgbClr val="E8913A"/>
                    </a:solidFill>
                  </a:tcPr>
                </a:tc>
                <a:tc>
                  <a:txBody>
                    <a:bodyPr/>
                    <a:lstStyle/>
                    <a:p>
                      <a:pPr algn="ctr"/>
                      <a:r>
                        <a:rPr lang="en-GB" sz="1400" b="1">
                          <a:solidFill>
                            <a:srgbClr val="FFFFFF"/>
                          </a:solidFill>
                          <a:latin typeface="Trebuchet MS"/>
                        </a:rPr>
                        <a:t>Vendor B</a:t>
                      </a:r>
                    </a:p>
                  </a:txBody>
                  <a:tcPr anchor="ctr">
                    <a:solidFill>
                      <a:srgbClr val="E8913A"/>
                    </a:solidFill>
                  </a:tcPr>
                </a:tc>
                <a:extLst>
                  <a:ext uri="{0D108BD9-81ED-4DB2-BD59-A6C34878D82A}">
                    <a16:rowId xmlns:a16="http://schemas.microsoft.com/office/drawing/2014/main" val="2491699140"/>
                  </a:ext>
                </a:extLst>
              </a:tr>
              <a:tr h="526143">
                <a:tc>
                  <a:txBody>
                    <a:bodyPr/>
                    <a:lstStyle/>
                    <a:p>
                      <a:r>
                        <a:rPr lang="en-GB" sz="1400" b="1">
                          <a:solidFill>
                            <a:srgbClr val="2C3E50"/>
                          </a:solidFill>
                          <a:latin typeface="Calibri"/>
                          <a:ea typeface="Calibri"/>
                          <a:cs typeface="Calibri"/>
                        </a:rPr>
                        <a:t>Functional Fit</a:t>
                      </a:r>
                    </a:p>
                  </a:txBody>
                  <a:tcPr anchor="ctr">
                    <a:solidFill>
                      <a:srgbClr val="FFFFFF"/>
                    </a:solidFill>
                  </a:tcPr>
                </a:tc>
                <a:tc>
                  <a:txBody>
                    <a:bodyPr/>
                    <a:lstStyle/>
                    <a:p>
                      <a:pPr algn="ctr"/>
                      <a:r>
                        <a:rPr lang="en-GB" sz="1400">
                          <a:solidFill>
                            <a:srgbClr val="2C3E50"/>
                          </a:solidFill>
                          <a:latin typeface="Calibri"/>
                          <a:ea typeface="Calibri"/>
                          <a:cs typeface="Calibri"/>
                        </a:rPr>
                        <a:t>35%</a:t>
                      </a:r>
                    </a:p>
                  </a:txBody>
                  <a:tcPr anchor="ctr">
                    <a:solidFill>
                      <a:srgbClr val="FFFFFF"/>
                    </a:solidFill>
                  </a:tcPr>
                </a:tc>
                <a:tc>
                  <a:txBody>
                    <a:bodyPr/>
                    <a:lstStyle/>
                    <a:p>
                      <a:r>
                        <a:rPr lang="en-GB" sz="1400">
                          <a:solidFill>
                            <a:srgbClr val="2C3E50"/>
                          </a:solidFill>
                          <a:latin typeface="Calibri"/>
                          <a:ea typeface="Calibri"/>
                          <a:cs typeface="Calibri"/>
                        </a:rPr>
                        <a:t>Heatmap gap coverage, scripted demo scores, fit-to-standard</a:t>
                      </a:r>
                    </a:p>
                  </a:txBody>
                  <a:tcPr anchor="ctr">
                    <a:solidFill>
                      <a:srgbClr val="FFFFFF"/>
                    </a:solidFill>
                  </a:tcPr>
                </a:tc>
                <a:tc>
                  <a:txBody>
                    <a:bodyPr/>
                    <a:lstStyle/>
                    <a:p>
                      <a:pPr algn="ctr"/>
                      <a:endParaRPr lang="en-GB" sz="1400">
                        <a:solidFill>
                          <a:srgbClr val="2C3E50"/>
                        </a:solidFill>
                        <a:latin typeface="Calibri"/>
                        <a:ea typeface="Calibri"/>
                        <a:cs typeface="Calibri"/>
                      </a:endParaRPr>
                    </a:p>
                  </a:txBody>
                  <a:tcPr anchor="ctr">
                    <a:solidFill>
                      <a:srgbClr val="FFFFFF"/>
                    </a:solidFill>
                  </a:tcPr>
                </a:tc>
                <a:tc>
                  <a:txBody>
                    <a:bodyPr/>
                    <a:lstStyle/>
                    <a:p>
                      <a:pPr algn="ctr"/>
                      <a:endParaRPr lang="en-GB" sz="1400">
                        <a:solidFill>
                          <a:srgbClr val="2C3E50"/>
                        </a:solidFill>
                        <a:latin typeface="Calibri"/>
                        <a:ea typeface="Calibri"/>
                        <a:cs typeface="Calibri"/>
                      </a:endParaRPr>
                    </a:p>
                  </a:txBody>
                  <a:tcPr anchor="ctr">
                    <a:solidFill>
                      <a:srgbClr val="FFFFFF"/>
                    </a:solidFill>
                  </a:tcPr>
                </a:tc>
                <a:extLst>
                  <a:ext uri="{0D108BD9-81ED-4DB2-BD59-A6C34878D82A}">
                    <a16:rowId xmlns:a16="http://schemas.microsoft.com/office/drawing/2014/main" val="920135440"/>
                  </a:ext>
                </a:extLst>
              </a:tr>
              <a:tr h="526143">
                <a:tc>
                  <a:txBody>
                    <a:bodyPr/>
                    <a:lstStyle/>
                    <a:p>
                      <a:r>
                        <a:rPr lang="en-GB" sz="1400" b="1">
                          <a:solidFill>
                            <a:srgbClr val="2C3E50"/>
                          </a:solidFill>
                          <a:latin typeface="Calibri"/>
                          <a:ea typeface="Calibri"/>
                          <a:cs typeface="Calibri"/>
                        </a:rPr>
                        <a:t>Technical</a:t>
                      </a:r>
                    </a:p>
                  </a:txBody>
                  <a:tcPr anchor="ctr">
                    <a:solidFill>
                      <a:srgbClr val="F8F9FA"/>
                    </a:solidFill>
                  </a:tcPr>
                </a:tc>
                <a:tc>
                  <a:txBody>
                    <a:bodyPr/>
                    <a:lstStyle/>
                    <a:p>
                      <a:pPr algn="ctr"/>
                      <a:r>
                        <a:rPr lang="en-GB" sz="1400">
                          <a:solidFill>
                            <a:srgbClr val="2C3E50"/>
                          </a:solidFill>
                          <a:latin typeface="Calibri"/>
                          <a:ea typeface="Calibri"/>
                          <a:cs typeface="Calibri"/>
                        </a:rPr>
                        <a:t>20%</a:t>
                      </a:r>
                    </a:p>
                  </a:txBody>
                  <a:tcPr anchor="ctr">
                    <a:solidFill>
                      <a:srgbClr val="F8F9FA"/>
                    </a:solidFill>
                  </a:tcPr>
                </a:tc>
                <a:tc>
                  <a:txBody>
                    <a:bodyPr/>
                    <a:lstStyle/>
                    <a:p>
                      <a:r>
                        <a:rPr lang="en-GB" sz="1400">
                          <a:solidFill>
                            <a:srgbClr val="2C3E50"/>
                          </a:solidFill>
                          <a:latin typeface="Calibri"/>
                          <a:ea typeface="Calibri"/>
                          <a:cs typeface="Calibri"/>
                        </a:rPr>
                        <a:t>Architecture, scalability, integration, data migration tooling</a:t>
                      </a:r>
                    </a:p>
                  </a:txBody>
                  <a:tcPr anchor="ctr">
                    <a:solidFill>
                      <a:srgbClr val="F8F9FA"/>
                    </a:solidFill>
                  </a:tcPr>
                </a:tc>
                <a:tc>
                  <a:txBody>
                    <a:bodyPr/>
                    <a:lstStyle/>
                    <a:p>
                      <a:pPr algn="ctr"/>
                      <a:endParaRPr lang="en-GB" sz="1400">
                        <a:solidFill>
                          <a:srgbClr val="2C3E50"/>
                        </a:solidFill>
                        <a:latin typeface="Calibri"/>
                        <a:ea typeface="Calibri"/>
                        <a:cs typeface="Calibri"/>
                      </a:endParaRPr>
                    </a:p>
                  </a:txBody>
                  <a:tcPr anchor="ctr">
                    <a:solidFill>
                      <a:srgbClr val="F8F9FA"/>
                    </a:solidFill>
                  </a:tcPr>
                </a:tc>
                <a:tc>
                  <a:txBody>
                    <a:bodyPr/>
                    <a:lstStyle/>
                    <a:p>
                      <a:pPr algn="ctr"/>
                      <a:endParaRPr lang="en-GB" sz="1400">
                        <a:solidFill>
                          <a:srgbClr val="2C3E50"/>
                        </a:solidFill>
                        <a:latin typeface="Calibri"/>
                        <a:ea typeface="Calibri"/>
                        <a:cs typeface="Calibri"/>
                      </a:endParaRPr>
                    </a:p>
                  </a:txBody>
                  <a:tcPr anchor="ctr">
                    <a:solidFill>
                      <a:srgbClr val="F8F9FA"/>
                    </a:solidFill>
                  </a:tcPr>
                </a:tc>
                <a:extLst>
                  <a:ext uri="{0D108BD9-81ED-4DB2-BD59-A6C34878D82A}">
                    <a16:rowId xmlns:a16="http://schemas.microsoft.com/office/drawing/2014/main" val="3718723691"/>
                  </a:ext>
                </a:extLst>
              </a:tr>
              <a:tr h="526143">
                <a:tc>
                  <a:txBody>
                    <a:bodyPr/>
                    <a:lstStyle/>
                    <a:p>
                      <a:r>
                        <a:rPr lang="en-GB" sz="1400" b="1">
                          <a:solidFill>
                            <a:srgbClr val="2C3E50"/>
                          </a:solidFill>
                          <a:latin typeface="Calibri"/>
                          <a:ea typeface="Calibri"/>
                          <a:cs typeface="Calibri"/>
                        </a:rPr>
                        <a:t>Implementation</a:t>
                      </a:r>
                    </a:p>
                  </a:txBody>
                  <a:tcPr anchor="ctr">
                    <a:solidFill>
                      <a:srgbClr val="FFFFFF"/>
                    </a:solidFill>
                  </a:tcPr>
                </a:tc>
                <a:tc>
                  <a:txBody>
                    <a:bodyPr/>
                    <a:lstStyle/>
                    <a:p>
                      <a:pPr algn="ctr"/>
                      <a:r>
                        <a:rPr lang="en-GB" sz="1400">
                          <a:solidFill>
                            <a:srgbClr val="2C3E50"/>
                          </a:solidFill>
                          <a:latin typeface="Calibri"/>
                          <a:ea typeface="Calibri"/>
                          <a:cs typeface="Calibri"/>
                        </a:rPr>
                        <a:t>15%</a:t>
                      </a:r>
                    </a:p>
                  </a:txBody>
                  <a:tcPr anchor="ctr">
                    <a:solidFill>
                      <a:srgbClr val="FFFFFF"/>
                    </a:solidFill>
                  </a:tcPr>
                </a:tc>
                <a:tc>
                  <a:txBody>
                    <a:bodyPr/>
                    <a:lstStyle/>
                    <a:p>
                      <a:r>
                        <a:rPr lang="en-GB" sz="1400">
                          <a:solidFill>
                            <a:srgbClr val="2C3E50"/>
                          </a:solidFill>
                          <a:latin typeface="Calibri"/>
                          <a:ea typeface="Calibri"/>
                          <a:cs typeface="Calibri"/>
                        </a:rPr>
                        <a:t>Methodology, accelerators, timeline credibility</a:t>
                      </a:r>
                    </a:p>
                  </a:txBody>
                  <a:tcPr anchor="ctr">
                    <a:solidFill>
                      <a:srgbClr val="FFFFFF"/>
                    </a:solidFill>
                  </a:tcPr>
                </a:tc>
                <a:tc>
                  <a:txBody>
                    <a:bodyPr/>
                    <a:lstStyle/>
                    <a:p>
                      <a:pPr algn="ctr"/>
                      <a:endParaRPr lang="en-GB" sz="1400">
                        <a:solidFill>
                          <a:srgbClr val="2C3E50"/>
                        </a:solidFill>
                        <a:latin typeface="Calibri"/>
                        <a:ea typeface="Calibri"/>
                        <a:cs typeface="Calibri"/>
                      </a:endParaRPr>
                    </a:p>
                  </a:txBody>
                  <a:tcPr anchor="ctr">
                    <a:solidFill>
                      <a:srgbClr val="FFFFFF"/>
                    </a:solidFill>
                  </a:tcPr>
                </a:tc>
                <a:tc>
                  <a:txBody>
                    <a:bodyPr/>
                    <a:lstStyle/>
                    <a:p>
                      <a:pPr algn="ctr"/>
                      <a:endParaRPr lang="en-GB" sz="1400">
                        <a:solidFill>
                          <a:srgbClr val="2C3E50"/>
                        </a:solidFill>
                        <a:latin typeface="Calibri"/>
                        <a:ea typeface="Calibri"/>
                        <a:cs typeface="Calibri"/>
                      </a:endParaRPr>
                    </a:p>
                  </a:txBody>
                  <a:tcPr anchor="ctr">
                    <a:solidFill>
                      <a:srgbClr val="FFFFFF"/>
                    </a:solidFill>
                  </a:tcPr>
                </a:tc>
                <a:extLst>
                  <a:ext uri="{0D108BD9-81ED-4DB2-BD59-A6C34878D82A}">
                    <a16:rowId xmlns:a16="http://schemas.microsoft.com/office/drawing/2014/main" val="1516791894"/>
                  </a:ext>
                </a:extLst>
              </a:tr>
              <a:tr h="526143">
                <a:tc>
                  <a:txBody>
                    <a:bodyPr/>
                    <a:lstStyle/>
                    <a:p>
                      <a:r>
                        <a:rPr lang="en-GB" sz="1400" b="1">
                          <a:solidFill>
                            <a:srgbClr val="2C3E50"/>
                          </a:solidFill>
                          <a:latin typeface="Calibri"/>
                          <a:ea typeface="Calibri"/>
                          <a:cs typeface="Calibri"/>
                        </a:rPr>
                        <a:t>Commercial</a:t>
                      </a:r>
                    </a:p>
                  </a:txBody>
                  <a:tcPr anchor="ctr">
                    <a:solidFill>
                      <a:srgbClr val="F8F9FA"/>
                    </a:solidFill>
                  </a:tcPr>
                </a:tc>
                <a:tc>
                  <a:txBody>
                    <a:bodyPr/>
                    <a:lstStyle/>
                    <a:p>
                      <a:pPr algn="ctr"/>
                      <a:r>
                        <a:rPr lang="en-GB" sz="1400">
                          <a:solidFill>
                            <a:srgbClr val="2C3E50"/>
                          </a:solidFill>
                          <a:latin typeface="Calibri"/>
                          <a:ea typeface="Calibri"/>
                          <a:cs typeface="Calibri"/>
                        </a:rPr>
                        <a:t>20%</a:t>
                      </a:r>
                    </a:p>
                  </a:txBody>
                  <a:tcPr anchor="ctr">
                    <a:solidFill>
                      <a:srgbClr val="F8F9FA"/>
                    </a:solidFill>
                  </a:tcPr>
                </a:tc>
                <a:tc>
                  <a:txBody>
                    <a:bodyPr/>
                    <a:lstStyle/>
                    <a:p>
                      <a:r>
                        <a:rPr lang="en-GB" sz="1400">
                          <a:solidFill>
                            <a:srgbClr val="2C3E50"/>
                          </a:solidFill>
                          <a:latin typeface="Calibri"/>
                          <a:ea typeface="Calibri"/>
                          <a:cs typeface="Calibri"/>
                        </a:rPr>
                        <a:t>Licence cost (3yr/5yr TCO), implementation cost, support cost</a:t>
                      </a:r>
                    </a:p>
                  </a:txBody>
                  <a:tcPr anchor="ctr">
                    <a:solidFill>
                      <a:srgbClr val="F8F9FA"/>
                    </a:solidFill>
                  </a:tcPr>
                </a:tc>
                <a:tc>
                  <a:txBody>
                    <a:bodyPr/>
                    <a:lstStyle/>
                    <a:p>
                      <a:pPr algn="ctr"/>
                      <a:endParaRPr lang="en-GB" sz="1400">
                        <a:solidFill>
                          <a:srgbClr val="2C3E50"/>
                        </a:solidFill>
                        <a:latin typeface="Calibri"/>
                        <a:ea typeface="Calibri"/>
                        <a:cs typeface="Calibri"/>
                      </a:endParaRPr>
                    </a:p>
                  </a:txBody>
                  <a:tcPr anchor="ctr">
                    <a:solidFill>
                      <a:srgbClr val="F8F9FA"/>
                    </a:solidFill>
                  </a:tcPr>
                </a:tc>
                <a:tc>
                  <a:txBody>
                    <a:bodyPr/>
                    <a:lstStyle/>
                    <a:p>
                      <a:pPr algn="ctr"/>
                      <a:endParaRPr lang="en-GB" sz="1400">
                        <a:solidFill>
                          <a:srgbClr val="2C3E50"/>
                        </a:solidFill>
                        <a:latin typeface="Calibri"/>
                        <a:ea typeface="Calibri"/>
                        <a:cs typeface="Calibri"/>
                      </a:endParaRPr>
                    </a:p>
                  </a:txBody>
                  <a:tcPr anchor="ctr">
                    <a:solidFill>
                      <a:srgbClr val="F8F9FA"/>
                    </a:solidFill>
                  </a:tcPr>
                </a:tc>
                <a:extLst>
                  <a:ext uri="{0D108BD9-81ED-4DB2-BD59-A6C34878D82A}">
                    <a16:rowId xmlns:a16="http://schemas.microsoft.com/office/drawing/2014/main" val="3515932190"/>
                  </a:ext>
                </a:extLst>
              </a:tr>
              <a:tr h="526143">
                <a:tc>
                  <a:txBody>
                    <a:bodyPr/>
                    <a:lstStyle/>
                    <a:p>
                      <a:r>
                        <a:rPr lang="en-GB" sz="1400" b="1">
                          <a:solidFill>
                            <a:srgbClr val="2C3E50"/>
                          </a:solidFill>
                          <a:latin typeface="Calibri"/>
                          <a:ea typeface="Calibri"/>
                          <a:cs typeface="Calibri"/>
                        </a:rPr>
                        <a:t>Vendor Viability</a:t>
                      </a:r>
                    </a:p>
                  </a:txBody>
                  <a:tcPr anchor="ctr">
                    <a:solidFill>
                      <a:srgbClr val="FFFFFF"/>
                    </a:solidFill>
                  </a:tcPr>
                </a:tc>
                <a:tc>
                  <a:txBody>
                    <a:bodyPr/>
                    <a:lstStyle/>
                    <a:p>
                      <a:pPr algn="ctr"/>
                      <a:r>
                        <a:rPr lang="en-GB" sz="1400">
                          <a:solidFill>
                            <a:srgbClr val="2C3E50"/>
                          </a:solidFill>
                          <a:latin typeface="Calibri"/>
                          <a:ea typeface="Calibri"/>
                          <a:cs typeface="Calibri"/>
                        </a:rPr>
                        <a:t>10%</a:t>
                      </a:r>
                    </a:p>
                  </a:txBody>
                  <a:tcPr anchor="ctr">
                    <a:solidFill>
                      <a:srgbClr val="FFFFFF"/>
                    </a:solidFill>
                  </a:tcPr>
                </a:tc>
                <a:tc>
                  <a:txBody>
                    <a:bodyPr/>
                    <a:lstStyle/>
                    <a:p>
                      <a:r>
                        <a:rPr lang="en-GB" sz="1400">
                          <a:solidFill>
                            <a:srgbClr val="2C3E50"/>
                          </a:solidFill>
                          <a:latin typeface="Calibri"/>
                          <a:ea typeface="Calibri"/>
                          <a:cs typeface="Calibri"/>
                        </a:rPr>
                        <a:t>Financial stability, platform roadmap, sector commitment</a:t>
                      </a:r>
                    </a:p>
                  </a:txBody>
                  <a:tcPr anchor="ctr">
                    <a:solidFill>
                      <a:srgbClr val="FFFFFF"/>
                    </a:solidFill>
                  </a:tcPr>
                </a:tc>
                <a:tc>
                  <a:txBody>
                    <a:bodyPr/>
                    <a:lstStyle/>
                    <a:p>
                      <a:pPr algn="ctr"/>
                      <a:endParaRPr lang="en-GB" sz="1400">
                        <a:solidFill>
                          <a:srgbClr val="2C3E50"/>
                        </a:solidFill>
                        <a:latin typeface="Calibri"/>
                        <a:ea typeface="Calibri"/>
                        <a:cs typeface="Calibri"/>
                      </a:endParaRPr>
                    </a:p>
                  </a:txBody>
                  <a:tcPr anchor="ctr">
                    <a:solidFill>
                      <a:srgbClr val="FFFFFF"/>
                    </a:solidFill>
                  </a:tcPr>
                </a:tc>
                <a:tc>
                  <a:txBody>
                    <a:bodyPr/>
                    <a:lstStyle/>
                    <a:p>
                      <a:pPr algn="ctr"/>
                      <a:endParaRPr lang="en-GB" sz="1400">
                        <a:solidFill>
                          <a:srgbClr val="2C3E50"/>
                        </a:solidFill>
                        <a:latin typeface="Calibri"/>
                        <a:ea typeface="Calibri"/>
                        <a:cs typeface="Calibri"/>
                      </a:endParaRPr>
                    </a:p>
                  </a:txBody>
                  <a:tcPr anchor="ctr">
                    <a:solidFill>
                      <a:srgbClr val="FFFFFF"/>
                    </a:solidFill>
                  </a:tcPr>
                </a:tc>
                <a:extLst>
                  <a:ext uri="{0D108BD9-81ED-4DB2-BD59-A6C34878D82A}">
                    <a16:rowId xmlns:a16="http://schemas.microsoft.com/office/drawing/2014/main" val="2426807130"/>
                  </a:ext>
                </a:extLst>
              </a:tr>
              <a:tr h="526143">
                <a:tc>
                  <a:txBody>
                    <a:bodyPr/>
                    <a:lstStyle/>
                    <a:p>
                      <a:r>
                        <a:rPr lang="en-GB" sz="1400" b="1">
                          <a:solidFill>
                            <a:srgbClr val="2C3E50"/>
                          </a:solidFill>
                          <a:latin typeface="Calibri"/>
                          <a:ea typeface="Calibri"/>
                          <a:cs typeface="Calibri"/>
                        </a:rPr>
                        <a:t>Weighted Total</a:t>
                      </a:r>
                    </a:p>
                  </a:txBody>
                  <a:tcPr anchor="ctr">
                    <a:solidFill>
                      <a:srgbClr val="F8F9FA"/>
                    </a:solidFill>
                  </a:tcPr>
                </a:tc>
                <a:tc>
                  <a:txBody>
                    <a:bodyPr/>
                    <a:lstStyle/>
                    <a:p>
                      <a:r>
                        <a:rPr lang="en-GB" sz="1400" b="1">
                          <a:solidFill>
                            <a:srgbClr val="2C3E50"/>
                          </a:solidFill>
                          <a:latin typeface="Calibri"/>
                          <a:ea typeface="Calibri"/>
                          <a:cs typeface="Calibri"/>
                        </a:rPr>
                        <a:t>100%</a:t>
                      </a:r>
                    </a:p>
                  </a:txBody>
                  <a:tcPr anchor="ctr">
                    <a:solidFill>
                      <a:srgbClr val="F8F9FA"/>
                    </a:solidFill>
                  </a:tcPr>
                </a:tc>
                <a:tc>
                  <a:txBody>
                    <a:bodyPr/>
                    <a:lstStyle/>
                    <a:p>
                      <a:endParaRPr lang="en-GB" sz="1400" b="1">
                        <a:solidFill>
                          <a:srgbClr val="2C3E50"/>
                        </a:solidFill>
                        <a:latin typeface="Calibri"/>
                        <a:ea typeface="Calibri"/>
                        <a:cs typeface="Calibri"/>
                      </a:endParaRPr>
                    </a:p>
                  </a:txBody>
                  <a:tcPr anchor="ctr">
                    <a:solidFill>
                      <a:srgbClr val="F8F9FA"/>
                    </a:solidFill>
                  </a:tcPr>
                </a:tc>
                <a:tc>
                  <a:txBody>
                    <a:bodyPr/>
                    <a:lstStyle/>
                    <a:p>
                      <a:endParaRPr lang="en-GB" sz="1400" b="1">
                        <a:solidFill>
                          <a:srgbClr val="2C3E50"/>
                        </a:solidFill>
                        <a:latin typeface="Calibri"/>
                        <a:ea typeface="Calibri"/>
                        <a:cs typeface="Calibri"/>
                      </a:endParaRPr>
                    </a:p>
                  </a:txBody>
                  <a:tcPr anchor="ctr">
                    <a:solidFill>
                      <a:srgbClr val="F8F9FA"/>
                    </a:solidFill>
                  </a:tcPr>
                </a:tc>
                <a:tc>
                  <a:txBody>
                    <a:bodyPr/>
                    <a:lstStyle/>
                    <a:p>
                      <a:endParaRPr lang="en-GB" sz="1400" b="1" dirty="0">
                        <a:solidFill>
                          <a:srgbClr val="2C3E50"/>
                        </a:solidFill>
                        <a:latin typeface="Calibri"/>
                        <a:ea typeface="Calibri"/>
                        <a:cs typeface="Calibri"/>
                      </a:endParaRPr>
                    </a:p>
                  </a:txBody>
                  <a:tcPr anchor="ctr">
                    <a:solidFill>
                      <a:srgbClr val="F8F9FA"/>
                    </a:solidFill>
                  </a:tcPr>
                </a:tc>
                <a:extLst>
                  <a:ext uri="{0D108BD9-81ED-4DB2-BD59-A6C34878D82A}">
                    <a16:rowId xmlns:a16="http://schemas.microsoft.com/office/drawing/2014/main" val="2415402253"/>
                  </a:ext>
                </a:extLst>
              </a:tr>
            </a:tbl>
          </a:graphicData>
        </a:graphic>
      </p:graphicFrame>
      <p:sp>
        <p:nvSpPr>
          <p:cNvPr id="6" name="TextBox 5">
            <a:extLst>
              <a:ext uri="{FF2B5EF4-FFF2-40B4-BE49-F238E27FC236}">
                <a16:creationId xmlns:a16="http://schemas.microsoft.com/office/drawing/2014/main" id="{448B2334-3C08-4594-8D54-22BEFA92D96D}"/>
              </a:ext>
            </a:extLst>
          </p:cNvPr>
          <p:cNvSpPr txBox="1"/>
          <p:nvPr/>
        </p:nvSpPr>
        <p:spPr>
          <a:xfrm>
            <a:off x="609600" y="5476922"/>
            <a:ext cx="10972800" cy="1016000"/>
          </a:xfrm>
          <a:prstGeom prst="rect">
            <a:avLst/>
          </a:prstGeom>
          <a:noFill/>
          <a:ln>
            <a:noFill/>
          </a:ln>
        </p:spPr>
        <p:txBody>
          <a:bodyPr vertOverflow="overflow" vert="horz" wrap="square" rtlCol="0" anchor="t">
            <a:noAutofit/>
          </a:bodyPr>
          <a:lstStyle/>
          <a:p>
            <a:pPr algn="l"/>
            <a:r>
              <a:rPr lang="en-GB" sz="1400">
                <a:solidFill>
                  <a:srgbClr val="1B2A4A"/>
                </a:solidFill>
                <a:latin typeface="Calibri"/>
                <a:ea typeface="Calibri"/>
                <a:cs typeface="Calibri"/>
              </a:rPr>
              <a:t>• PoC results factored into functional fit score
• Commercial scoring uses TCO over 3 and 5 years, not just licence cost
• Lowest-cost vendor is NOT automatically best value</a:t>
            </a:r>
          </a:p>
        </p:txBody>
      </p:sp>
      <p:sp>
        <p:nvSpPr>
          <p:cNvPr id="3" name="TitleAccentLine">
            <a:extLst>
              <a:ext uri="{FF2B5EF4-FFF2-40B4-BE49-F238E27FC236}">
                <a16:creationId xmlns:a16="http://schemas.microsoft.com/office/drawing/2014/main" id="{2DFABA0D-9E9B-4E6F-B3F2-301296FD084A}"/>
              </a:ext>
            </a:extLst>
          </p:cNvPr>
          <p:cNvSpPr/>
          <p:nvPr/>
        </p:nvSpPr>
        <p:spPr>
          <a:xfrm>
            <a:off x="609600" y="8128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AD94879E-6A1D-42A9-B702-5F8EA54207A8}"/>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3621249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501851-EF14-478D-BFD7-83449997A6C4}"/>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Software Selection (S8): Preferred Vendor Checkpoint Checklist</a:t>
            </a:r>
          </a:p>
        </p:txBody>
      </p:sp>
      <p:graphicFrame>
        <p:nvGraphicFramePr>
          <p:cNvPr id="5" name="Table 4">
            <a:extLst>
              <a:ext uri="{FF2B5EF4-FFF2-40B4-BE49-F238E27FC236}">
                <a16:creationId xmlns:a16="http://schemas.microsoft.com/office/drawing/2014/main" id="{DA784CE1-1760-4FB1-A95A-2CC1F2B1564B}"/>
              </a:ext>
            </a:extLst>
          </p:cNvPr>
          <p:cNvGraphicFramePr>
            <a:graphicFrameLocks noGrp="1"/>
          </p:cNvGraphicFramePr>
          <p:nvPr/>
        </p:nvGraphicFramePr>
        <p:xfrm>
          <a:off x="609600" y="1557740"/>
          <a:ext cx="10972800" cy="469900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477574932"/>
                    </a:ext>
                  </a:extLst>
                </a:gridCol>
                <a:gridCol w="4445000">
                  <a:extLst>
                    <a:ext uri="{9D8B030D-6E8A-4147-A177-3AD203B41FA5}">
                      <a16:colId xmlns:a16="http://schemas.microsoft.com/office/drawing/2014/main" val="1969416048"/>
                    </a:ext>
                  </a:extLst>
                </a:gridCol>
                <a:gridCol w="3556000">
                  <a:extLst>
                    <a:ext uri="{9D8B030D-6E8A-4147-A177-3AD203B41FA5}">
                      <a16:colId xmlns:a16="http://schemas.microsoft.com/office/drawing/2014/main" val="4155939086"/>
                    </a:ext>
                  </a:extLst>
                </a:gridCol>
                <a:gridCol w="2463800">
                  <a:extLst>
                    <a:ext uri="{9D8B030D-6E8A-4147-A177-3AD203B41FA5}">
                      <a16:colId xmlns:a16="http://schemas.microsoft.com/office/drawing/2014/main" val="2672631874"/>
                    </a:ext>
                  </a:extLst>
                </a:gridCol>
              </a:tblGrid>
              <a:tr h="587375">
                <a:tc>
                  <a:txBody>
                    <a:bodyPr/>
                    <a:lstStyle/>
                    <a:p>
                      <a:pPr algn="ctr"/>
                      <a:r>
                        <a:rPr lang="en-GB" sz="1400" b="1">
                          <a:solidFill>
                            <a:srgbClr val="FFFFFF"/>
                          </a:solidFill>
                          <a:latin typeface="Trebuchet MS"/>
                        </a:rPr>
                        <a:t>#</a:t>
                      </a:r>
                    </a:p>
                  </a:txBody>
                  <a:tcPr anchor="ctr">
                    <a:solidFill>
                      <a:srgbClr val="E8913A"/>
                    </a:solidFill>
                  </a:tcPr>
                </a:tc>
                <a:tc>
                  <a:txBody>
                    <a:bodyPr/>
                    <a:lstStyle/>
                    <a:p>
                      <a:pPr algn="ctr"/>
                      <a:r>
                        <a:rPr lang="en-GB" sz="1400" b="1">
                          <a:solidFill>
                            <a:srgbClr val="FFFFFF"/>
                          </a:solidFill>
                          <a:latin typeface="Trebuchet MS"/>
                        </a:rPr>
                        <a:t>Criterion</a:t>
                      </a:r>
                    </a:p>
                  </a:txBody>
                  <a:tcPr anchor="ctr">
                    <a:solidFill>
                      <a:srgbClr val="E8913A"/>
                    </a:solidFill>
                  </a:tcPr>
                </a:tc>
                <a:tc>
                  <a:txBody>
                    <a:bodyPr/>
                    <a:lstStyle/>
                    <a:p>
                      <a:pPr algn="ctr"/>
                      <a:r>
                        <a:rPr lang="en-GB" sz="1400" b="1">
                          <a:solidFill>
                            <a:srgbClr val="FFFFFF"/>
                          </a:solidFill>
                          <a:latin typeface="Trebuchet MS"/>
                        </a:rPr>
                        <a:t>Evidence Required</a:t>
                      </a:r>
                    </a:p>
                  </a:txBody>
                  <a:tcPr anchor="ctr">
                    <a:solidFill>
                      <a:srgbClr val="E8913A"/>
                    </a:solidFill>
                  </a:tcPr>
                </a:tc>
                <a:tc>
                  <a:txBody>
                    <a:bodyPr/>
                    <a:lstStyle/>
                    <a:p>
                      <a:pPr algn="ctr"/>
                      <a:r>
                        <a:rPr lang="en-GB" sz="1400" b="1">
                          <a:solidFill>
                            <a:srgbClr val="FFFFFF"/>
                          </a:solidFill>
                          <a:latin typeface="Trebuchet MS"/>
                        </a:rPr>
                        <a:t>Approved By</a:t>
                      </a:r>
                    </a:p>
                  </a:txBody>
                  <a:tcPr anchor="ctr">
                    <a:solidFill>
                      <a:srgbClr val="E8913A"/>
                    </a:solidFill>
                  </a:tcPr>
                </a:tc>
                <a:extLst>
                  <a:ext uri="{0D108BD9-81ED-4DB2-BD59-A6C34878D82A}">
                    <a16:rowId xmlns:a16="http://schemas.microsoft.com/office/drawing/2014/main" val="1284780460"/>
                  </a:ext>
                </a:extLst>
              </a:tr>
              <a:tr h="587375">
                <a:tc>
                  <a:txBody>
                    <a:bodyPr/>
                    <a:lstStyle/>
                    <a:p>
                      <a:pPr algn="ctr"/>
                      <a:r>
                        <a:rPr lang="en-GB" sz="1400" b="1">
                          <a:solidFill>
                            <a:srgbClr val="1B2A4A"/>
                          </a:solidFill>
                          <a:latin typeface="Calibri"/>
                          <a:ea typeface="Calibri"/>
                          <a:cs typeface="Calibri"/>
                        </a:rPr>
                        <a:t>1</a:t>
                      </a:r>
                    </a:p>
                  </a:txBody>
                  <a:tcPr anchor="ctr">
                    <a:solidFill>
                      <a:srgbClr val="F0F3F7"/>
                    </a:solidFill>
                  </a:tcPr>
                </a:tc>
                <a:tc>
                  <a:txBody>
                    <a:bodyPr/>
                    <a:lstStyle/>
                    <a:p>
                      <a:r>
                        <a:rPr lang="en-GB" sz="1400">
                          <a:solidFill>
                            <a:srgbClr val="1B2A4A"/>
                          </a:solidFill>
                          <a:latin typeface="Calibri"/>
                          <a:ea typeface="Calibri"/>
                          <a:cs typeface="Calibri"/>
                        </a:rPr>
                        <a:t>All shortlisted vendors completed scripted demos</a:t>
                      </a:r>
                    </a:p>
                  </a:txBody>
                  <a:tcPr anchor="ctr">
                    <a:solidFill>
                      <a:srgbClr val="FAFBFC"/>
                    </a:solidFill>
                  </a:tcPr>
                </a:tc>
                <a:tc>
                  <a:txBody>
                    <a:bodyPr/>
                    <a:lstStyle/>
                    <a:p>
                      <a:r>
                        <a:rPr lang="en-GB" sz="1400">
                          <a:solidFill>
                            <a:srgbClr val="1B2A4A"/>
                          </a:solidFill>
                          <a:latin typeface="Calibri"/>
                          <a:ea typeface="Calibri"/>
                          <a:cs typeface="Calibri"/>
                        </a:rPr>
                        <a:t>Demo evaluation forms per vendor</a:t>
                      </a:r>
                    </a:p>
                  </a:txBody>
                  <a:tcPr anchor="ctr">
                    <a:solidFill>
                      <a:srgbClr val="FAFBFC"/>
                    </a:solidFill>
                  </a:tcPr>
                </a:tc>
                <a:tc>
                  <a:txBody>
                    <a:bodyPr/>
                    <a:lstStyle/>
                    <a:p>
                      <a:r>
                        <a:rPr lang="en-GB" sz="1400">
                          <a:solidFill>
                            <a:srgbClr val="1B2A4A"/>
                          </a:solidFill>
                          <a:latin typeface="Calibri"/>
                          <a:ea typeface="Calibri"/>
                          <a:cs typeface="Calibri"/>
                        </a:rPr>
                        <a:t>Programme Manager</a:t>
                      </a:r>
                    </a:p>
                  </a:txBody>
                  <a:tcPr anchor="ctr">
                    <a:solidFill>
                      <a:srgbClr val="FAFBFC"/>
                    </a:solidFill>
                  </a:tcPr>
                </a:tc>
                <a:extLst>
                  <a:ext uri="{0D108BD9-81ED-4DB2-BD59-A6C34878D82A}">
                    <a16:rowId xmlns:a16="http://schemas.microsoft.com/office/drawing/2014/main" val="1641382184"/>
                  </a:ext>
                </a:extLst>
              </a:tr>
              <a:tr h="587375">
                <a:tc>
                  <a:txBody>
                    <a:bodyPr/>
                    <a:lstStyle/>
                    <a:p>
                      <a:pPr algn="ctr"/>
                      <a:r>
                        <a:rPr lang="en-GB" sz="1400" b="1">
                          <a:solidFill>
                            <a:srgbClr val="1B2A4A"/>
                          </a:solidFill>
                          <a:latin typeface="Calibri"/>
                          <a:ea typeface="Calibri"/>
                          <a:cs typeface="Calibri"/>
                        </a:rPr>
                        <a:t>2</a:t>
                      </a:r>
                    </a:p>
                  </a:txBody>
                  <a:tcPr anchor="ctr">
                    <a:solidFill>
                      <a:srgbClr val="F0F3F7"/>
                    </a:solidFill>
                  </a:tcPr>
                </a:tc>
                <a:tc>
                  <a:txBody>
                    <a:bodyPr/>
                    <a:lstStyle/>
                    <a:p>
                      <a:r>
                        <a:rPr lang="en-GB" sz="1400">
                          <a:solidFill>
                            <a:srgbClr val="1B2A4A"/>
                          </a:solidFill>
                          <a:latin typeface="Calibri"/>
                          <a:ea typeface="Calibri"/>
                          <a:cs typeface="Calibri"/>
                        </a:rPr>
                        <a:t>PoC completed for high-risk areas (if required)</a:t>
                      </a:r>
                    </a:p>
                  </a:txBody>
                  <a:tcPr anchor="ctr">
                    <a:solidFill>
                      <a:srgbClr val="FFFFFF"/>
                    </a:solidFill>
                  </a:tcPr>
                </a:tc>
                <a:tc>
                  <a:txBody>
                    <a:bodyPr/>
                    <a:lstStyle/>
                    <a:p>
                      <a:r>
                        <a:rPr lang="en-GB" sz="1400">
                          <a:solidFill>
                            <a:srgbClr val="1B2A4A"/>
                          </a:solidFill>
                          <a:latin typeface="Calibri"/>
                          <a:ea typeface="Calibri"/>
                          <a:cs typeface="Calibri"/>
                        </a:rPr>
                        <a:t>PoC results and findings report</a:t>
                      </a:r>
                    </a:p>
                  </a:txBody>
                  <a:tcPr anchor="ctr">
                    <a:solidFill>
                      <a:srgbClr val="FFFFFF"/>
                    </a:solidFill>
                  </a:tcPr>
                </a:tc>
                <a:tc>
                  <a:txBody>
                    <a:bodyPr/>
                    <a:lstStyle/>
                    <a:p>
                      <a:r>
                        <a:rPr lang="en-GB" sz="1400">
                          <a:solidFill>
                            <a:srgbClr val="1B2A4A"/>
                          </a:solidFill>
                          <a:latin typeface="Calibri"/>
                          <a:ea typeface="Calibri"/>
                          <a:cs typeface="Calibri"/>
                        </a:rPr>
                        <a:t>Business Architect</a:t>
                      </a:r>
                    </a:p>
                  </a:txBody>
                  <a:tcPr anchor="ctr">
                    <a:solidFill>
                      <a:srgbClr val="FFFFFF"/>
                    </a:solidFill>
                  </a:tcPr>
                </a:tc>
                <a:extLst>
                  <a:ext uri="{0D108BD9-81ED-4DB2-BD59-A6C34878D82A}">
                    <a16:rowId xmlns:a16="http://schemas.microsoft.com/office/drawing/2014/main" val="4133702614"/>
                  </a:ext>
                </a:extLst>
              </a:tr>
              <a:tr h="587375">
                <a:tc>
                  <a:txBody>
                    <a:bodyPr/>
                    <a:lstStyle/>
                    <a:p>
                      <a:pPr algn="ctr"/>
                      <a:r>
                        <a:rPr lang="en-GB" sz="1400" b="1">
                          <a:solidFill>
                            <a:srgbClr val="1B2A4A"/>
                          </a:solidFill>
                          <a:latin typeface="Calibri"/>
                          <a:ea typeface="Calibri"/>
                          <a:cs typeface="Calibri"/>
                        </a:rPr>
                        <a:t>3</a:t>
                      </a:r>
                    </a:p>
                  </a:txBody>
                  <a:tcPr anchor="ctr">
                    <a:solidFill>
                      <a:srgbClr val="F0F3F7"/>
                    </a:solidFill>
                  </a:tcPr>
                </a:tc>
                <a:tc>
                  <a:txBody>
                    <a:bodyPr/>
                    <a:lstStyle/>
                    <a:p>
                      <a:r>
                        <a:rPr lang="en-GB" sz="1400">
                          <a:solidFill>
                            <a:srgbClr val="1B2A4A"/>
                          </a:solidFill>
                          <a:latin typeface="Calibri"/>
                          <a:ea typeface="Calibri"/>
                          <a:cs typeface="Calibri"/>
                        </a:rPr>
                        <a:t>Weighted scoring matrix completed and moderated</a:t>
                      </a:r>
                    </a:p>
                  </a:txBody>
                  <a:tcPr anchor="ctr">
                    <a:solidFill>
                      <a:srgbClr val="FAFBFC"/>
                    </a:solidFill>
                  </a:tcPr>
                </a:tc>
                <a:tc>
                  <a:txBody>
                    <a:bodyPr/>
                    <a:lstStyle/>
                    <a:p>
                      <a:r>
                        <a:rPr lang="en-GB" sz="1400">
                          <a:solidFill>
                            <a:srgbClr val="1B2A4A"/>
                          </a:solidFill>
                          <a:latin typeface="Calibri"/>
                          <a:ea typeface="Calibri"/>
                          <a:cs typeface="Calibri"/>
                        </a:rPr>
                        <a:t>Final scoring matrix with commentary</a:t>
                      </a:r>
                    </a:p>
                  </a:txBody>
                  <a:tcPr anchor="ctr">
                    <a:solidFill>
                      <a:srgbClr val="FAFBFC"/>
                    </a:solidFill>
                  </a:tcPr>
                </a:tc>
                <a:tc>
                  <a:txBody>
                    <a:bodyPr/>
                    <a:lstStyle/>
                    <a:p>
                      <a:r>
                        <a:rPr lang="en-GB" sz="1400">
                          <a:solidFill>
                            <a:srgbClr val="1B2A4A"/>
                          </a:solidFill>
                          <a:latin typeface="Calibri"/>
                          <a:ea typeface="Calibri"/>
                          <a:cs typeface="Calibri"/>
                        </a:rPr>
                        <a:t>Evaluation Panel</a:t>
                      </a:r>
                    </a:p>
                  </a:txBody>
                  <a:tcPr anchor="ctr">
                    <a:solidFill>
                      <a:srgbClr val="FAFBFC"/>
                    </a:solidFill>
                  </a:tcPr>
                </a:tc>
                <a:extLst>
                  <a:ext uri="{0D108BD9-81ED-4DB2-BD59-A6C34878D82A}">
                    <a16:rowId xmlns:a16="http://schemas.microsoft.com/office/drawing/2014/main" val="1803350655"/>
                  </a:ext>
                </a:extLst>
              </a:tr>
              <a:tr h="587375">
                <a:tc>
                  <a:txBody>
                    <a:bodyPr/>
                    <a:lstStyle/>
                    <a:p>
                      <a:pPr algn="ctr"/>
                      <a:r>
                        <a:rPr lang="en-GB" sz="1400" b="1">
                          <a:solidFill>
                            <a:srgbClr val="1B2A4A"/>
                          </a:solidFill>
                          <a:latin typeface="Calibri"/>
                          <a:ea typeface="Calibri"/>
                          <a:cs typeface="Calibri"/>
                        </a:rPr>
                        <a:t>4</a:t>
                      </a:r>
                    </a:p>
                  </a:txBody>
                  <a:tcPr anchor="ctr">
                    <a:solidFill>
                      <a:srgbClr val="F0F3F7"/>
                    </a:solidFill>
                  </a:tcPr>
                </a:tc>
                <a:tc>
                  <a:txBody>
                    <a:bodyPr/>
                    <a:lstStyle/>
                    <a:p>
                      <a:r>
                        <a:rPr lang="en-GB" sz="1400">
                          <a:solidFill>
                            <a:srgbClr val="1B2A4A"/>
                          </a:solidFill>
                          <a:latin typeface="Calibri"/>
                          <a:ea typeface="Calibri"/>
                          <a:cs typeface="Calibri"/>
                        </a:rPr>
                        <a:t>Preferred vendor recommendation documented</a:t>
                      </a:r>
                    </a:p>
                  </a:txBody>
                  <a:tcPr anchor="ctr">
                    <a:solidFill>
                      <a:srgbClr val="FFFFFF"/>
                    </a:solidFill>
                  </a:tcPr>
                </a:tc>
                <a:tc>
                  <a:txBody>
                    <a:bodyPr/>
                    <a:lstStyle/>
                    <a:p>
                      <a:r>
                        <a:rPr lang="en-GB" sz="1400">
                          <a:solidFill>
                            <a:srgbClr val="1B2A4A"/>
                          </a:solidFill>
                          <a:latin typeface="Calibri"/>
                          <a:ea typeface="Calibri"/>
                          <a:cs typeface="Calibri"/>
                        </a:rPr>
                        <a:t>Vendor recommendation paper</a:t>
                      </a:r>
                    </a:p>
                  </a:txBody>
                  <a:tcPr anchor="ctr">
                    <a:solidFill>
                      <a:srgbClr val="FFFFFF"/>
                    </a:solidFill>
                  </a:tcPr>
                </a:tc>
                <a:tc>
                  <a:txBody>
                    <a:bodyPr/>
                    <a:lstStyle/>
                    <a:p>
                      <a:r>
                        <a:rPr lang="en-GB" sz="1400">
                          <a:solidFill>
                            <a:srgbClr val="1B2A4A"/>
                          </a:solidFill>
                          <a:latin typeface="Calibri"/>
                          <a:ea typeface="Calibri"/>
                          <a:cs typeface="Calibri"/>
                        </a:rPr>
                        <a:t>Programme Manager</a:t>
                      </a:r>
                    </a:p>
                  </a:txBody>
                  <a:tcPr anchor="ctr">
                    <a:solidFill>
                      <a:srgbClr val="FFFFFF"/>
                    </a:solidFill>
                  </a:tcPr>
                </a:tc>
                <a:extLst>
                  <a:ext uri="{0D108BD9-81ED-4DB2-BD59-A6C34878D82A}">
                    <a16:rowId xmlns:a16="http://schemas.microsoft.com/office/drawing/2014/main" val="2948459116"/>
                  </a:ext>
                </a:extLst>
              </a:tr>
              <a:tr h="587375">
                <a:tc>
                  <a:txBody>
                    <a:bodyPr/>
                    <a:lstStyle/>
                    <a:p>
                      <a:pPr algn="ctr"/>
                      <a:r>
                        <a:rPr lang="en-GB" sz="1400" b="1">
                          <a:solidFill>
                            <a:srgbClr val="1B2A4A"/>
                          </a:solidFill>
                          <a:latin typeface="Calibri"/>
                          <a:ea typeface="Calibri"/>
                          <a:cs typeface="Calibri"/>
                        </a:rPr>
                        <a:t>5</a:t>
                      </a:r>
                    </a:p>
                  </a:txBody>
                  <a:tcPr anchor="ctr">
                    <a:solidFill>
                      <a:srgbClr val="F0F3F7"/>
                    </a:solidFill>
                  </a:tcPr>
                </a:tc>
                <a:tc>
                  <a:txBody>
                    <a:bodyPr/>
                    <a:lstStyle/>
                    <a:p>
                      <a:r>
                        <a:rPr lang="en-GB" sz="1400">
                          <a:solidFill>
                            <a:srgbClr val="1B2A4A"/>
                          </a:solidFill>
                          <a:latin typeface="Calibri"/>
                          <a:ea typeface="Calibri"/>
                          <a:cs typeface="Calibri"/>
                        </a:rPr>
                        <a:t>Commercial terms agreed in principle</a:t>
                      </a:r>
                    </a:p>
                  </a:txBody>
                  <a:tcPr anchor="ctr">
                    <a:solidFill>
                      <a:srgbClr val="FAFBFC"/>
                    </a:solidFill>
                  </a:tcPr>
                </a:tc>
                <a:tc>
                  <a:txBody>
                    <a:bodyPr/>
                    <a:lstStyle/>
                    <a:p>
                      <a:r>
                        <a:rPr lang="en-GB" sz="1400">
                          <a:solidFill>
                            <a:srgbClr val="1B2A4A"/>
                          </a:solidFill>
                          <a:latin typeface="Calibri"/>
                          <a:ea typeface="Calibri"/>
                          <a:cs typeface="Calibri"/>
                        </a:rPr>
                        <a:t>Commercial summary</a:t>
                      </a:r>
                    </a:p>
                  </a:txBody>
                  <a:tcPr anchor="ctr">
                    <a:solidFill>
                      <a:srgbClr val="FAFBFC"/>
                    </a:solidFill>
                  </a:tcPr>
                </a:tc>
                <a:tc>
                  <a:txBody>
                    <a:bodyPr/>
                    <a:lstStyle/>
                    <a:p>
                      <a:r>
                        <a:rPr lang="en-GB" sz="1400">
                          <a:solidFill>
                            <a:srgbClr val="1B2A4A"/>
                          </a:solidFill>
                          <a:latin typeface="Calibri"/>
                          <a:ea typeface="Calibri"/>
                          <a:cs typeface="Calibri"/>
                        </a:rPr>
                        <a:t>Procurement Lead</a:t>
                      </a:r>
                    </a:p>
                  </a:txBody>
                  <a:tcPr anchor="ctr">
                    <a:solidFill>
                      <a:srgbClr val="FAFBFC"/>
                    </a:solidFill>
                  </a:tcPr>
                </a:tc>
                <a:extLst>
                  <a:ext uri="{0D108BD9-81ED-4DB2-BD59-A6C34878D82A}">
                    <a16:rowId xmlns:a16="http://schemas.microsoft.com/office/drawing/2014/main" val="3180806735"/>
                  </a:ext>
                </a:extLst>
              </a:tr>
              <a:tr h="587375">
                <a:tc>
                  <a:txBody>
                    <a:bodyPr/>
                    <a:lstStyle/>
                    <a:p>
                      <a:pPr algn="ctr"/>
                      <a:r>
                        <a:rPr lang="en-GB" sz="1400" b="1">
                          <a:solidFill>
                            <a:srgbClr val="1B2A4A"/>
                          </a:solidFill>
                          <a:latin typeface="Calibri"/>
                          <a:ea typeface="Calibri"/>
                          <a:cs typeface="Calibri"/>
                        </a:rPr>
                        <a:t>6</a:t>
                      </a:r>
                    </a:p>
                  </a:txBody>
                  <a:tcPr anchor="ctr">
                    <a:solidFill>
                      <a:srgbClr val="F0F3F7"/>
                    </a:solidFill>
                  </a:tcPr>
                </a:tc>
                <a:tc>
                  <a:txBody>
                    <a:bodyPr/>
                    <a:lstStyle/>
                    <a:p>
                      <a:r>
                        <a:rPr lang="en-GB" sz="1400">
                          <a:solidFill>
                            <a:srgbClr val="1B2A4A"/>
                          </a:solidFill>
                          <a:latin typeface="Calibri"/>
                          <a:ea typeface="Calibri"/>
                          <a:cs typeface="Calibri"/>
                        </a:rPr>
                        <a:t>No unresolved high-risk findings</a:t>
                      </a:r>
                    </a:p>
                  </a:txBody>
                  <a:tcPr anchor="ctr">
                    <a:solidFill>
                      <a:srgbClr val="FFFFFF"/>
                    </a:solidFill>
                  </a:tcPr>
                </a:tc>
                <a:tc>
                  <a:txBody>
                    <a:bodyPr/>
                    <a:lstStyle/>
                    <a:p>
                      <a:r>
                        <a:rPr lang="en-GB" sz="1400">
                          <a:solidFill>
                            <a:srgbClr val="1B2A4A"/>
                          </a:solidFill>
                          <a:latin typeface="Calibri"/>
                          <a:ea typeface="Calibri"/>
                          <a:cs typeface="Calibri"/>
                        </a:rPr>
                        <a:t>Risk assessment per vendor</a:t>
                      </a:r>
                    </a:p>
                  </a:txBody>
                  <a:tcPr anchor="ctr">
                    <a:solidFill>
                      <a:srgbClr val="FFFFFF"/>
                    </a:solidFill>
                  </a:tcPr>
                </a:tc>
                <a:tc>
                  <a:txBody>
                    <a:bodyPr/>
                    <a:lstStyle/>
                    <a:p>
                      <a:r>
                        <a:rPr lang="en-GB" sz="1400">
                          <a:solidFill>
                            <a:srgbClr val="1B2A4A"/>
                          </a:solidFill>
                          <a:latin typeface="Calibri"/>
                          <a:ea typeface="Calibri"/>
                          <a:cs typeface="Calibri"/>
                        </a:rPr>
                        <a:t>Programme Manager</a:t>
                      </a:r>
                    </a:p>
                  </a:txBody>
                  <a:tcPr anchor="ctr">
                    <a:solidFill>
                      <a:srgbClr val="FFFFFF"/>
                    </a:solidFill>
                  </a:tcPr>
                </a:tc>
                <a:extLst>
                  <a:ext uri="{0D108BD9-81ED-4DB2-BD59-A6C34878D82A}">
                    <a16:rowId xmlns:a16="http://schemas.microsoft.com/office/drawing/2014/main" val="4000709211"/>
                  </a:ext>
                </a:extLst>
              </a:tr>
              <a:tr h="587375">
                <a:tc>
                  <a:txBody>
                    <a:bodyPr/>
                    <a:lstStyle/>
                    <a:p>
                      <a:pPr algn="ctr"/>
                      <a:r>
                        <a:rPr lang="en-GB" sz="1400" b="1">
                          <a:solidFill>
                            <a:srgbClr val="1B2A4A"/>
                          </a:solidFill>
                          <a:latin typeface="Calibri"/>
                          <a:ea typeface="Calibri"/>
                          <a:cs typeface="Calibri"/>
                        </a:rPr>
                        <a:t>7</a:t>
                      </a:r>
                    </a:p>
                  </a:txBody>
                  <a:tcPr anchor="ctr">
                    <a:solidFill>
                      <a:srgbClr val="F0F3F7"/>
                    </a:solidFill>
                  </a:tcPr>
                </a:tc>
                <a:tc>
                  <a:txBody>
                    <a:bodyPr/>
                    <a:lstStyle/>
                    <a:p>
                      <a:r>
                        <a:rPr lang="en-GB" sz="1400">
                          <a:solidFill>
                            <a:srgbClr val="1B2A4A"/>
                          </a:solidFill>
                          <a:latin typeface="Calibri"/>
                          <a:ea typeface="Calibri"/>
                          <a:cs typeface="Calibri"/>
                        </a:rPr>
                        <a:t>Steering Committee approval</a:t>
                      </a:r>
                    </a:p>
                  </a:txBody>
                  <a:tcPr anchor="ctr">
                    <a:solidFill>
                      <a:srgbClr val="FAFBFC"/>
                    </a:solidFill>
                  </a:tcPr>
                </a:tc>
                <a:tc>
                  <a:txBody>
                    <a:bodyPr/>
                    <a:lstStyle/>
                    <a:p>
                      <a:r>
                        <a:rPr lang="en-GB" sz="1400">
                          <a:solidFill>
                            <a:srgbClr val="1B2A4A"/>
                          </a:solidFill>
                          <a:latin typeface="Calibri"/>
                          <a:ea typeface="Calibri"/>
                          <a:cs typeface="Calibri"/>
                        </a:rPr>
                        <a:t>Steering Committee minutes</a:t>
                      </a:r>
                    </a:p>
                  </a:txBody>
                  <a:tcPr anchor="ctr">
                    <a:solidFill>
                      <a:srgbClr val="FAFBFC"/>
                    </a:solidFill>
                  </a:tcPr>
                </a:tc>
                <a:tc>
                  <a:txBody>
                    <a:bodyPr/>
                    <a:lstStyle/>
                    <a:p>
                      <a:r>
                        <a:rPr lang="en-GB" sz="1400" dirty="0">
                          <a:solidFill>
                            <a:srgbClr val="1B2A4A"/>
                          </a:solidFill>
                          <a:latin typeface="Calibri"/>
                          <a:ea typeface="Calibri"/>
                          <a:cs typeface="Calibri"/>
                        </a:rPr>
                        <a:t>Executive Sponsor</a:t>
                      </a:r>
                    </a:p>
                  </a:txBody>
                  <a:tcPr anchor="ctr">
                    <a:solidFill>
                      <a:srgbClr val="FAFBFC"/>
                    </a:solidFill>
                  </a:tcPr>
                </a:tc>
                <a:extLst>
                  <a:ext uri="{0D108BD9-81ED-4DB2-BD59-A6C34878D82A}">
                    <a16:rowId xmlns:a16="http://schemas.microsoft.com/office/drawing/2014/main" val="2411342160"/>
                  </a:ext>
                </a:extLst>
              </a:tr>
            </a:tbl>
          </a:graphicData>
        </a:graphic>
      </p:graphicFrame>
      <p:sp>
        <p:nvSpPr>
          <p:cNvPr id="3" name="TitleAccentLine">
            <a:extLst>
              <a:ext uri="{FF2B5EF4-FFF2-40B4-BE49-F238E27FC236}">
                <a16:creationId xmlns:a16="http://schemas.microsoft.com/office/drawing/2014/main" id="{2DF46ABC-5E10-40AA-9231-B224E3F3211D}"/>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475A6D9E-D8FE-4579-B950-BBDB08584760}"/>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098374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B78540-B674-4305-BCF6-FAEA2ACBB906}"/>
              </a:ext>
            </a:extLst>
          </p:cNvPr>
          <p:cNvSpPr txBox="1"/>
          <p:nvPr/>
        </p:nvSpPr>
        <p:spPr>
          <a:xfrm>
            <a:off x="609600" y="177800"/>
            <a:ext cx="10922000" cy="508000"/>
          </a:xfrm>
          <a:prstGeom prst="rect">
            <a:avLst/>
          </a:prstGeom>
          <a:noFill/>
          <a:ln>
            <a:noFill/>
          </a:ln>
        </p:spPr>
        <p:txBody>
          <a:bodyPr vertOverflow="overflow" vert="horz" wrap="square" rtlCol="0" anchor="t">
            <a:noAutofit/>
          </a:bodyPr>
          <a:lstStyle/>
          <a:p>
            <a:pPr algn="l"/>
            <a:r>
              <a:rPr lang="en-GB" b="1">
                <a:solidFill>
                  <a:srgbClr val="1B2A4A"/>
                </a:solidFill>
                <a:latin typeface="Trebuchet MS"/>
              </a:rPr>
              <a:t>SI Selection (S9): RFP for Systems Integrator — Recommended Structure</a:t>
            </a:r>
          </a:p>
        </p:txBody>
      </p:sp>
      <p:sp>
        <p:nvSpPr>
          <p:cNvPr id="10" name="CardBar0"/>
          <p:cNvSpPr/>
          <p:nvPr/>
        </p:nvSpPr>
        <p:spPr>
          <a:xfrm>
            <a:off x="609600" y="1016000"/>
            <a:ext cx="3492500" cy="63500"/>
          </a:xfrm>
          <a:prstGeom prst="rect">
            <a:avLst/>
          </a:prstGeom>
          <a:solidFill>
            <a:srgbClr val="E89A35"/>
          </a:solidFill>
          <a:ln w="0">
            <a:noFill/>
          </a:ln>
        </p:spPr>
        <p:txBody>
          <a:bodyPr/>
          <a:lstStyle/>
          <a:p>
            <a:endParaRPr lang="en-US"/>
          </a:p>
        </p:txBody>
      </p:sp>
      <p:sp>
        <p:nvSpPr>
          <p:cNvPr id="11" name="CardBg0"/>
          <p:cNvSpPr/>
          <p:nvPr/>
        </p:nvSpPr>
        <p:spPr>
          <a:xfrm>
            <a:off x="609600" y="1079500"/>
            <a:ext cx="3492500" cy="1054100"/>
          </a:xfrm>
          <a:prstGeom prst="rect">
            <a:avLst/>
          </a:prstGeom>
          <a:solidFill>
            <a:srgbClr val="F0F3F7"/>
          </a:solidFill>
          <a:ln w="0">
            <a:noFill/>
          </a:ln>
        </p:spPr>
        <p:txBody>
          <a:bodyPr/>
          <a:lstStyle/>
          <a:p>
            <a:endParaRPr lang="en-US"/>
          </a:p>
        </p:txBody>
      </p:sp>
      <p:sp>
        <p:nvSpPr>
          <p:cNvPr id="12" name="CardTxt0"/>
          <p:cNvSpPr txBox="1"/>
          <p:nvPr/>
        </p:nvSpPr>
        <p:spPr>
          <a:xfrm>
            <a:off x="736600" y="1143000"/>
            <a:ext cx="3238500" cy="914400"/>
          </a:xfrm>
          <a:prstGeom prst="rect">
            <a:avLst/>
          </a:prstGeom>
          <a:noFill/>
          <a:ln>
            <a:noFill/>
          </a:ln>
        </p:spPr>
        <p:txBody>
          <a:bodyPr wrap="square" rtlCol="0"/>
          <a:lstStyle/>
          <a:p>
            <a:pPr>
              <a:buNone/>
            </a:pPr>
            <a:r>
              <a:rPr lang="en-US" sz="1400" b="1" dirty="0">
                <a:solidFill>
                  <a:srgbClr val="E8913A"/>
                </a:solidFill>
              </a:rPr>
              <a:t>Section 1: Programme Overview</a:t>
            </a:r>
          </a:p>
          <a:p>
            <a:pPr>
              <a:spcBef>
                <a:spcPts val="150"/>
              </a:spcBef>
              <a:buNone/>
            </a:pPr>
            <a:r>
              <a:rPr lang="en-US" sz="1400" dirty="0">
                <a:solidFill>
                  <a:srgbClr val="1B2A4A"/>
                </a:solidFill>
              </a:rPr>
              <a:t>Organisation context, strategic objectives (Vision Charter), programme scope, governance framework the SI must operate within</a:t>
            </a:r>
          </a:p>
        </p:txBody>
      </p:sp>
      <p:sp>
        <p:nvSpPr>
          <p:cNvPr id="13" name="CardBar1"/>
          <p:cNvSpPr/>
          <p:nvPr/>
        </p:nvSpPr>
        <p:spPr>
          <a:xfrm>
            <a:off x="4305300" y="1016000"/>
            <a:ext cx="3492500" cy="63500"/>
          </a:xfrm>
          <a:prstGeom prst="rect">
            <a:avLst/>
          </a:prstGeom>
          <a:solidFill>
            <a:srgbClr val="E89A35"/>
          </a:solidFill>
          <a:ln w="0">
            <a:noFill/>
          </a:ln>
        </p:spPr>
        <p:txBody>
          <a:bodyPr/>
          <a:lstStyle/>
          <a:p>
            <a:endParaRPr lang="en-US"/>
          </a:p>
        </p:txBody>
      </p:sp>
      <p:sp>
        <p:nvSpPr>
          <p:cNvPr id="14" name="CardBg1"/>
          <p:cNvSpPr/>
          <p:nvPr/>
        </p:nvSpPr>
        <p:spPr>
          <a:xfrm>
            <a:off x="4305300" y="1079500"/>
            <a:ext cx="3492500" cy="1054100"/>
          </a:xfrm>
          <a:prstGeom prst="rect">
            <a:avLst/>
          </a:prstGeom>
          <a:solidFill>
            <a:srgbClr val="F0F3F7"/>
          </a:solidFill>
          <a:ln w="0">
            <a:noFill/>
          </a:ln>
        </p:spPr>
        <p:txBody>
          <a:bodyPr/>
          <a:lstStyle/>
          <a:p>
            <a:endParaRPr lang="en-US"/>
          </a:p>
        </p:txBody>
      </p:sp>
      <p:sp>
        <p:nvSpPr>
          <p:cNvPr id="15" name="CardTxt1"/>
          <p:cNvSpPr txBox="1"/>
          <p:nvPr/>
        </p:nvSpPr>
        <p:spPr>
          <a:xfrm>
            <a:off x="4432300" y="1143000"/>
            <a:ext cx="3238500" cy="914400"/>
          </a:xfrm>
          <a:prstGeom prst="rect">
            <a:avLst/>
          </a:prstGeom>
          <a:noFill/>
          <a:ln>
            <a:noFill/>
          </a:ln>
        </p:spPr>
        <p:txBody>
          <a:bodyPr wrap="square" rtlCol="0"/>
          <a:lstStyle/>
          <a:p>
            <a:pPr>
              <a:buNone/>
            </a:pPr>
            <a:r>
              <a:rPr lang="en-US" sz="1400" b="1" dirty="0">
                <a:solidFill>
                  <a:srgbClr val="E8913A"/>
                </a:solidFill>
              </a:rPr>
              <a:t>Section 2: Scope of Work</a:t>
            </a:r>
          </a:p>
          <a:p>
            <a:pPr>
              <a:spcBef>
                <a:spcPts val="150"/>
              </a:spcBef>
              <a:buNone/>
            </a:pPr>
            <a:r>
              <a:rPr lang="en-US" sz="1400" dirty="0">
                <a:solidFill>
                  <a:srgbClr val="1B2A4A"/>
                </a:solidFill>
              </a:rPr>
              <a:t>Implementation by workstream (Heatmap streams), data migration, integration scope, change management, hypercare requirements</a:t>
            </a:r>
          </a:p>
        </p:txBody>
      </p:sp>
      <p:sp>
        <p:nvSpPr>
          <p:cNvPr id="16" name="CardBar2"/>
          <p:cNvSpPr/>
          <p:nvPr/>
        </p:nvSpPr>
        <p:spPr>
          <a:xfrm>
            <a:off x="8001000" y="1016000"/>
            <a:ext cx="3492500" cy="63500"/>
          </a:xfrm>
          <a:prstGeom prst="rect">
            <a:avLst/>
          </a:prstGeom>
          <a:solidFill>
            <a:srgbClr val="E89A35"/>
          </a:solidFill>
          <a:ln w="0">
            <a:noFill/>
          </a:ln>
        </p:spPr>
        <p:txBody>
          <a:bodyPr/>
          <a:lstStyle/>
          <a:p>
            <a:endParaRPr lang="en-US"/>
          </a:p>
        </p:txBody>
      </p:sp>
      <p:sp>
        <p:nvSpPr>
          <p:cNvPr id="17" name="CardBg2"/>
          <p:cNvSpPr/>
          <p:nvPr/>
        </p:nvSpPr>
        <p:spPr>
          <a:xfrm>
            <a:off x="8001000" y="1079500"/>
            <a:ext cx="3492500" cy="1054100"/>
          </a:xfrm>
          <a:prstGeom prst="rect">
            <a:avLst/>
          </a:prstGeom>
          <a:solidFill>
            <a:srgbClr val="F0F3F7"/>
          </a:solidFill>
          <a:ln w="0">
            <a:noFill/>
          </a:ln>
        </p:spPr>
        <p:txBody>
          <a:bodyPr/>
          <a:lstStyle/>
          <a:p>
            <a:endParaRPr lang="en-US"/>
          </a:p>
        </p:txBody>
      </p:sp>
      <p:sp>
        <p:nvSpPr>
          <p:cNvPr id="18" name="CardTxt2"/>
          <p:cNvSpPr txBox="1"/>
          <p:nvPr/>
        </p:nvSpPr>
        <p:spPr>
          <a:xfrm>
            <a:off x="8128000" y="1143000"/>
            <a:ext cx="3238500" cy="914400"/>
          </a:xfrm>
          <a:prstGeom prst="rect">
            <a:avLst/>
          </a:prstGeom>
          <a:noFill/>
          <a:ln>
            <a:noFill/>
          </a:ln>
        </p:spPr>
        <p:txBody>
          <a:bodyPr wrap="square" rtlCol="0"/>
          <a:lstStyle/>
          <a:p>
            <a:pPr>
              <a:buNone/>
            </a:pPr>
            <a:r>
              <a:rPr lang="en-US" sz="1400" b="1" dirty="0">
                <a:solidFill>
                  <a:srgbClr val="E8913A"/>
                </a:solidFill>
              </a:rPr>
              <a:t>Section 3: Delivery Expectations</a:t>
            </a:r>
          </a:p>
          <a:p>
            <a:pPr>
              <a:spcBef>
                <a:spcPts val="150"/>
              </a:spcBef>
              <a:buNone/>
            </a:pPr>
            <a:r>
              <a:rPr lang="en-US" sz="1400" dirty="0">
                <a:solidFill>
                  <a:srgbClr val="1B2A4A"/>
                </a:solidFill>
              </a:rPr>
              <a:t>Methodology preference, timeline, governance integration (Design Authority, SteerCo), quality standards, knowledge transfer</a:t>
            </a:r>
          </a:p>
        </p:txBody>
      </p:sp>
      <p:sp>
        <p:nvSpPr>
          <p:cNvPr id="19" name="CardBar3"/>
          <p:cNvSpPr/>
          <p:nvPr/>
        </p:nvSpPr>
        <p:spPr>
          <a:xfrm>
            <a:off x="609600" y="2260600"/>
            <a:ext cx="3492500" cy="63500"/>
          </a:xfrm>
          <a:prstGeom prst="rect">
            <a:avLst/>
          </a:prstGeom>
          <a:solidFill>
            <a:srgbClr val="E89A35"/>
          </a:solidFill>
          <a:ln w="0">
            <a:noFill/>
          </a:ln>
        </p:spPr>
        <p:txBody>
          <a:bodyPr/>
          <a:lstStyle/>
          <a:p>
            <a:endParaRPr lang="en-US"/>
          </a:p>
        </p:txBody>
      </p:sp>
      <p:sp>
        <p:nvSpPr>
          <p:cNvPr id="20" name="CardBg3"/>
          <p:cNvSpPr/>
          <p:nvPr/>
        </p:nvSpPr>
        <p:spPr>
          <a:xfrm>
            <a:off x="609600" y="2324100"/>
            <a:ext cx="3492500" cy="1054100"/>
          </a:xfrm>
          <a:prstGeom prst="rect">
            <a:avLst/>
          </a:prstGeom>
          <a:solidFill>
            <a:srgbClr val="F0F3F7"/>
          </a:solidFill>
          <a:ln w="0">
            <a:noFill/>
          </a:ln>
        </p:spPr>
        <p:txBody>
          <a:bodyPr/>
          <a:lstStyle/>
          <a:p>
            <a:endParaRPr lang="en-US"/>
          </a:p>
        </p:txBody>
      </p:sp>
      <p:sp>
        <p:nvSpPr>
          <p:cNvPr id="21" name="CardTxt3"/>
          <p:cNvSpPr txBox="1"/>
          <p:nvPr/>
        </p:nvSpPr>
        <p:spPr>
          <a:xfrm>
            <a:off x="736600" y="2387600"/>
            <a:ext cx="3238500" cy="914400"/>
          </a:xfrm>
          <a:prstGeom prst="rect">
            <a:avLst/>
          </a:prstGeom>
          <a:noFill/>
          <a:ln>
            <a:noFill/>
          </a:ln>
        </p:spPr>
        <p:txBody>
          <a:bodyPr wrap="square" rtlCol="0"/>
          <a:lstStyle/>
          <a:p>
            <a:pPr>
              <a:buNone/>
            </a:pPr>
            <a:r>
              <a:rPr lang="en-US" sz="1400" b="1" dirty="0">
                <a:solidFill>
                  <a:srgbClr val="E8913A"/>
                </a:solidFill>
              </a:rPr>
              <a:t>Section 4: Team Requirements</a:t>
            </a:r>
          </a:p>
          <a:p>
            <a:pPr>
              <a:spcBef>
                <a:spcPts val="150"/>
              </a:spcBef>
              <a:buNone/>
            </a:pPr>
            <a:r>
              <a:rPr lang="en-US" sz="1400" dirty="0">
                <a:solidFill>
                  <a:srgbClr val="1B2A4A"/>
                </a:solidFill>
              </a:rPr>
              <a:t>Named key personnel (PD, SA, Func. Leads), CVs required, minimum experience, onshore/offshore mix, resource continuity</a:t>
            </a:r>
          </a:p>
        </p:txBody>
      </p:sp>
      <p:sp>
        <p:nvSpPr>
          <p:cNvPr id="22" name="CardBar4"/>
          <p:cNvSpPr/>
          <p:nvPr/>
        </p:nvSpPr>
        <p:spPr>
          <a:xfrm>
            <a:off x="4305300" y="2260600"/>
            <a:ext cx="3492500" cy="63500"/>
          </a:xfrm>
          <a:prstGeom prst="rect">
            <a:avLst/>
          </a:prstGeom>
          <a:solidFill>
            <a:srgbClr val="E89A35"/>
          </a:solidFill>
          <a:ln w="0">
            <a:noFill/>
          </a:ln>
        </p:spPr>
        <p:txBody>
          <a:bodyPr/>
          <a:lstStyle/>
          <a:p>
            <a:endParaRPr lang="en-US"/>
          </a:p>
        </p:txBody>
      </p:sp>
      <p:sp>
        <p:nvSpPr>
          <p:cNvPr id="23" name="CardBg4"/>
          <p:cNvSpPr/>
          <p:nvPr/>
        </p:nvSpPr>
        <p:spPr>
          <a:xfrm>
            <a:off x="4305300" y="2324100"/>
            <a:ext cx="3492500" cy="1054100"/>
          </a:xfrm>
          <a:prstGeom prst="rect">
            <a:avLst/>
          </a:prstGeom>
          <a:solidFill>
            <a:srgbClr val="F0F3F7"/>
          </a:solidFill>
          <a:ln w="0">
            <a:noFill/>
          </a:ln>
        </p:spPr>
        <p:txBody>
          <a:bodyPr/>
          <a:lstStyle/>
          <a:p>
            <a:endParaRPr lang="en-US"/>
          </a:p>
        </p:txBody>
      </p:sp>
      <p:sp>
        <p:nvSpPr>
          <p:cNvPr id="24" name="CardTxt4"/>
          <p:cNvSpPr txBox="1"/>
          <p:nvPr/>
        </p:nvSpPr>
        <p:spPr>
          <a:xfrm>
            <a:off x="4432300" y="2387600"/>
            <a:ext cx="3238500" cy="914400"/>
          </a:xfrm>
          <a:prstGeom prst="rect">
            <a:avLst/>
          </a:prstGeom>
          <a:noFill/>
          <a:ln>
            <a:noFill/>
          </a:ln>
        </p:spPr>
        <p:txBody>
          <a:bodyPr wrap="square" rtlCol="0"/>
          <a:lstStyle/>
          <a:p>
            <a:pPr>
              <a:buNone/>
            </a:pPr>
            <a:r>
              <a:rPr lang="en-US" sz="1400" b="1" dirty="0">
                <a:solidFill>
                  <a:srgbClr val="E8913A"/>
                </a:solidFill>
              </a:rPr>
              <a:t>Section 5: Commercial Model</a:t>
            </a:r>
          </a:p>
          <a:p>
            <a:pPr>
              <a:spcBef>
                <a:spcPts val="150"/>
              </a:spcBef>
              <a:buNone/>
            </a:pPr>
            <a:r>
              <a:rPr lang="en-US" sz="1400" dirty="0">
                <a:solidFill>
                  <a:srgbClr val="1B2A4A"/>
                </a:solidFill>
              </a:rPr>
              <a:t>Preferred model (fixed/T&amp;M/capped/hybrid), milestone payments tied to deliverables, rate card, warranty period</a:t>
            </a:r>
          </a:p>
        </p:txBody>
      </p:sp>
      <p:sp>
        <p:nvSpPr>
          <p:cNvPr id="25" name="CardBar5"/>
          <p:cNvSpPr/>
          <p:nvPr/>
        </p:nvSpPr>
        <p:spPr>
          <a:xfrm>
            <a:off x="8001000" y="2260600"/>
            <a:ext cx="3492500" cy="63500"/>
          </a:xfrm>
          <a:prstGeom prst="rect">
            <a:avLst/>
          </a:prstGeom>
          <a:solidFill>
            <a:srgbClr val="E89A35"/>
          </a:solidFill>
          <a:ln w="0">
            <a:noFill/>
          </a:ln>
        </p:spPr>
        <p:txBody>
          <a:bodyPr/>
          <a:lstStyle/>
          <a:p>
            <a:endParaRPr lang="en-US"/>
          </a:p>
        </p:txBody>
      </p:sp>
      <p:sp>
        <p:nvSpPr>
          <p:cNvPr id="26" name="CardBg5"/>
          <p:cNvSpPr/>
          <p:nvPr/>
        </p:nvSpPr>
        <p:spPr>
          <a:xfrm>
            <a:off x="8001000" y="2324100"/>
            <a:ext cx="3492500" cy="1054100"/>
          </a:xfrm>
          <a:prstGeom prst="rect">
            <a:avLst/>
          </a:prstGeom>
          <a:solidFill>
            <a:srgbClr val="F0F3F7"/>
          </a:solidFill>
          <a:ln w="0">
            <a:noFill/>
          </a:ln>
        </p:spPr>
        <p:txBody>
          <a:bodyPr/>
          <a:lstStyle/>
          <a:p>
            <a:endParaRPr lang="en-US"/>
          </a:p>
        </p:txBody>
      </p:sp>
      <p:sp>
        <p:nvSpPr>
          <p:cNvPr id="27" name="CardTxt5"/>
          <p:cNvSpPr txBox="1"/>
          <p:nvPr/>
        </p:nvSpPr>
        <p:spPr>
          <a:xfrm>
            <a:off x="8128000" y="2387600"/>
            <a:ext cx="3238500" cy="914400"/>
          </a:xfrm>
          <a:prstGeom prst="rect">
            <a:avLst/>
          </a:prstGeom>
          <a:noFill/>
          <a:ln>
            <a:noFill/>
          </a:ln>
        </p:spPr>
        <p:txBody>
          <a:bodyPr wrap="square" rtlCol="0"/>
          <a:lstStyle/>
          <a:p>
            <a:pPr>
              <a:buNone/>
            </a:pPr>
            <a:r>
              <a:rPr lang="en-US" sz="1400" b="1" dirty="0">
                <a:solidFill>
                  <a:srgbClr val="E8913A"/>
                </a:solidFill>
              </a:rPr>
              <a:t>Section 6: Response Requirements</a:t>
            </a:r>
          </a:p>
          <a:p>
            <a:pPr>
              <a:spcBef>
                <a:spcPts val="150"/>
              </a:spcBef>
              <a:buNone/>
            </a:pPr>
            <a:r>
              <a:rPr lang="en-US" sz="1400" dirty="0">
                <a:solidFill>
                  <a:srgbClr val="1B2A4A"/>
                </a:solidFill>
              </a:rPr>
              <a:t>Proposal structure, page limits, pricing template for comparison, minimum 3 reference sites, deadline</a:t>
            </a:r>
          </a:p>
        </p:txBody>
      </p:sp>
      <p:sp>
        <p:nvSpPr>
          <p:cNvPr id="40" name="MsgBg"/>
          <p:cNvSpPr/>
          <p:nvPr/>
        </p:nvSpPr>
        <p:spPr>
          <a:xfrm>
            <a:off x="609600" y="3810000"/>
            <a:ext cx="10922000" cy="1270000"/>
          </a:xfrm>
          <a:prstGeom prst="rect">
            <a:avLst/>
          </a:prstGeom>
          <a:solidFill>
            <a:srgbClr val="FDF3EB"/>
          </a:solidFill>
          <a:ln w="0">
            <a:noFill/>
          </a:ln>
        </p:spPr>
        <p:txBody>
          <a:bodyPr/>
          <a:lstStyle/>
          <a:p>
            <a:endParaRPr lang="en-US"/>
          </a:p>
        </p:txBody>
      </p:sp>
      <p:sp>
        <p:nvSpPr>
          <p:cNvPr id="41" name="MsgBdr"/>
          <p:cNvSpPr/>
          <p:nvPr/>
        </p:nvSpPr>
        <p:spPr>
          <a:xfrm>
            <a:off x="609600" y="3810000"/>
            <a:ext cx="50800" cy="1270000"/>
          </a:xfrm>
          <a:prstGeom prst="rect">
            <a:avLst/>
          </a:prstGeom>
          <a:solidFill>
            <a:srgbClr val="E89A35"/>
          </a:solidFill>
          <a:ln w="0">
            <a:noFill/>
          </a:ln>
        </p:spPr>
        <p:txBody>
          <a:bodyPr/>
          <a:lstStyle/>
          <a:p>
            <a:endParaRPr lang="en-US"/>
          </a:p>
        </p:txBody>
      </p:sp>
      <p:sp>
        <p:nvSpPr>
          <p:cNvPr id="42" name="MsgTxt"/>
          <p:cNvSpPr txBox="1"/>
          <p:nvPr/>
        </p:nvSpPr>
        <p:spPr>
          <a:xfrm>
            <a:off x="812800" y="3886200"/>
            <a:ext cx="10566400" cy="1117600"/>
          </a:xfrm>
          <a:prstGeom prst="rect">
            <a:avLst/>
          </a:prstGeom>
          <a:noFill/>
          <a:ln>
            <a:noFill/>
          </a:ln>
        </p:spPr>
        <p:txBody>
          <a:bodyPr wrap="square" rtlCol="0"/>
          <a:lstStyle/>
          <a:p>
            <a:pPr>
              <a:buNone/>
            </a:pPr>
            <a:r>
              <a:rPr lang="en-US" sz="1400" b="1" dirty="0">
                <a:solidFill>
                  <a:srgbClr val="E8913A"/>
                </a:solidFill>
              </a:rPr>
              <a:t>Critical RFP Best Practices:</a:t>
            </a:r>
          </a:p>
          <a:p>
            <a:pPr marL="171450" indent="-171450">
              <a:spcBef>
                <a:spcPts val="150"/>
              </a:spcBef>
              <a:buFont typeface="Arial"/>
              <a:buChar char="•"/>
            </a:pPr>
            <a:r>
              <a:rPr lang="en-US" sz="1400" dirty="0">
                <a:solidFill>
                  <a:srgbClr val="1B2A4A"/>
                </a:solidFill>
              </a:rPr>
              <a:t>Insist on named key personnel with CVs — interview the actual team who will deliver, not the sales team</a:t>
            </a:r>
          </a:p>
          <a:p>
            <a:pPr marL="171450" indent="-171450">
              <a:spcBef>
                <a:spcPts val="100"/>
              </a:spcBef>
              <a:buFont typeface="Arial"/>
              <a:buChar char="•"/>
            </a:pPr>
            <a:r>
              <a:rPr lang="en-US" sz="1400" dirty="0">
                <a:solidFill>
                  <a:srgbClr val="1B2A4A"/>
                </a:solidFill>
              </a:rPr>
              <a:t>SI must operate within your governance framework — Design Authority and Steering Committee as defined in RACI</a:t>
            </a:r>
          </a:p>
          <a:p>
            <a:pPr marL="171450" indent="-171450">
              <a:spcBef>
                <a:spcPts val="100"/>
              </a:spcBef>
              <a:buFont typeface="Arial"/>
              <a:buChar char="•"/>
            </a:pPr>
            <a:r>
              <a:rPr lang="en-US" sz="1400" dirty="0">
                <a:solidFill>
                  <a:srgbClr val="1B2A4A"/>
                </a:solidFill>
              </a:rPr>
              <a:t>Provide a standard pricing template so proposals are comparable — avoid bespoke formats that hide costs</a:t>
            </a:r>
          </a:p>
        </p:txBody>
      </p:sp>
      <p:sp>
        <p:nvSpPr>
          <p:cNvPr id="43" name="Footer"/>
          <p:cNvSpPr txBox="1"/>
          <p:nvPr/>
        </p:nvSpPr>
        <p:spPr>
          <a:xfrm>
            <a:off x="609600" y="6350000"/>
            <a:ext cx="6350000" cy="254000"/>
          </a:xfrm>
          <a:prstGeom prst="rect">
            <a:avLst/>
          </a:prstGeom>
          <a:noFill/>
          <a:ln>
            <a:noFill/>
          </a:ln>
        </p:spPr>
        <p:txBody>
          <a:bodyPr wrap="square" rtlCol="0"/>
          <a:lstStyle/>
          <a:p>
            <a:r>
              <a:rPr lang="en-US" sz="1400" dirty="0">
                <a:solidFill>
                  <a:srgbClr val="90A4AE"/>
                </a:solidFill>
              </a:rPr>
              <a:t>Appendix · S9 · RFP Structure</a:t>
            </a:r>
          </a:p>
        </p:txBody>
      </p:sp>
      <p:sp>
        <p:nvSpPr>
          <p:cNvPr id="3" name="TitleAccentLine">
            <a:extLst>
              <a:ext uri="{FF2B5EF4-FFF2-40B4-BE49-F238E27FC236}">
                <a16:creationId xmlns:a16="http://schemas.microsoft.com/office/drawing/2014/main" id="{239E300E-E648-4564-BD7E-B422A42FF6AB}"/>
              </a:ext>
            </a:extLst>
          </p:cNvPr>
          <p:cNvSpPr/>
          <p:nvPr/>
        </p:nvSpPr>
        <p:spPr>
          <a:xfrm>
            <a:off x="609600" y="8382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94C636CE-C81A-4683-9A24-ED38ABBBD6FD}"/>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67794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E7D6D4-B682-40C6-88A4-50C15DF41AD0}"/>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SI Selection (S9): Evaluation Scoring Matrix — Example</a:t>
            </a:r>
          </a:p>
        </p:txBody>
      </p:sp>
      <p:graphicFrame>
        <p:nvGraphicFramePr>
          <p:cNvPr id="5" name="Table 4">
            <a:extLst>
              <a:ext uri="{FF2B5EF4-FFF2-40B4-BE49-F238E27FC236}">
                <a16:creationId xmlns:a16="http://schemas.microsoft.com/office/drawing/2014/main" id="{73DD00C2-E33C-4278-B74F-6D39190615F3}"/>
              </a:ext>
            </a:extLst>
          </p:cNvPr>
          <p:cNvGraphicFramePr>
            <a:graphicFrameLocks noGrp="1"/>
          </p:cNvGraphicFramePr>
          <p:nvPr>
            <p:extLst>
              <p:ext uri="{D42A27DB-BD31-4B8C-83A1-F6EECF244321}">
                <p14:modId xmlns:p14="http://schemas.microsoft.com/office/powerpoint/2010/main" val="388577304"/>
              </p:ext>
            </p:extLst>
          </p:nvPr>
        </p:nvGraphicFramePr>
        <p:xfrm>
          <a:off x="609600" y="889000"/>
          <a:ext cx="10972800" cy="3175002"/>
        </p:xfrm>
        <a:graphic>
          <a:graphicData uri="http://schemas.openxmlformats.org/drawingml/2006/table">
            <a:tbl>
              <a:tblPr firstRow="1" bandRow="1">
                <a:tableStyleId>{5C22544A-7EE6-4342-B048-85BDC9FD1C3A}</a:tableStyleId>
              </a:tblPr>
              <a:tblGrid>
                <a:gridCol w="3302000">
                  <a:extLst>
                    <a:ext uri="{9D8B030D-6E8A-4147-A177-3AD203B41FA5}">
                      <a16:colId xmlns:a16="http://schemas.microsoft.com/office/drawing/2014/main" val="1490403185"/>
                    </a:ext>
                  </a:extLst>
                </a:gridCol>
                <a:gridCol w="1016000">
                  <a:extLst>
                    <a:ext uri="{9D8B030D-6E8A-4147-A177-3AD203B41FA5}">
                      <a16:colId xmlns:a16="http://schemas.microsoft.com/office/drawing/2014/main" val="1997607796"/>
                    </a:ext>
                  </a:extLst>
                </a:gridCol>
                <a:gridCol w="6654800">
                  <a:extLst>
                    <a:ext uri="{9D8B030D-6E8A-4147-A177-3AD203B41FA5}">
                      <a16:colId xmlns:a16="http://schemas.microsoft.com/office/drawing/2014/main" val="666302403"/>
                    </a:ext>
                  </a:extLst>
                </a:gridCol>
              </a:tblGrid>
              <a:tr h="529167">
                <a:tc>
                  <a:txBody>
                    <a:bodyPr/>
                    <a:lstStyle/>
                    <a:p>
                      <a:pPr algn="ctr"/>
                      <a:r>
                        <a:rPr lang="en-GB" sz="1400" b="1">
                          <a:solidFill>
                            <a:srgbClr val="FFFFFF"/>
                          </a:solidFill>
                          <a:latin typeface="Trebuchet MS"/>
                        </a:rPr>
                        <a:t>Criteria Category</a:t>
                      </a:r>
                    </a:p>
                  </a:txBody>
                  <a:tcPr anchor="ctr">
                    <a:solidFill>
                      <a:srgbClr val="E8913A"/>
                    </a:solidFill>
                  </a:tcPr>
                </a:tc>
                <a:tc>
                  <a:txBody>
                    <a:bodyPr/>
                    <a:lstStyle/>
                    <a:p>
                      <a:pPr algn="ctr"/>
                      <a:r>
                        <a:rPr lang="en-GB" sz="1400" b="1">
                          <a:solidFill>
                            <a:srgbClr val="FFFFFF"/>
                          </a:solidFill>
                          <a:latin typeface="Trebuchet MS"/>
                        </a:rPr>
                        <a:t>Weight</a:t>
                      </a:r>
                    </a:p>
                  </a:txBody>
                  <a:tcPr anchor="ctr">
                    <a:solidFill>
                      <a:srgbClr val="E8913A"/>
                    </a:solidFill>
                  </a:tcPr>
                </a:tc>
                <a:tc>
                  <a:txBody>
                    <a:bodyPr/>
                    <a:lstStyle/>
                    <a:p>
                      <a:pPr algn="ctr"/>
                      <a:r>
                        <a:rPr lang="en-GB" sz="1400" b="1">
                          <a:solidFill>
                            <a:srgbClr val="FFFFFF"/>
                          </a:solidFill>
                          <a:latin typeface="Trebuchet MS"/>
                        </a:rPr>
                        <a:t>Description</a:t>
                      </a:r>
                    </a:p>
                  </a:txBody>
                  <a:tcPr anchor="ctr">
                    <a:solidFill>
                      <a:srgbClr val="E8913A"/>
                    </a:solidFill>
                  </a:tcPr>
                </a:tc>
                <a:extLst>
                  <a:ext uri="{0D108BD9-81ED-4DB2-BD59-A6C34878D82A}">
                    <a16:rowId xmlns:a16="http://schemas.microsoft.com/office/drawing/2014/main" val="4222821372"/>
                  </a:ext>
                </a:extLst>
              </a:tr>
              <a:tr h="529167">
                <a:tc>
                  <a:txBody>
                    <a:bodyPr/>
                    <a:lstStyle/>
                    <a:p>
                      <a:r>
                        <a:rPr lang="en-GB" sz="1400" b="1">
                          <a:solidFill>
                            <a:srgbClr val="2C3E50"/>
                          </a:solidFill>
                          <a:latin typeface="Calibri"/>
                          <a:ea typeface="Calibri"/>
                          <a:cs typeface="Calibri"/>
                        </a:rPr>
                        <a:t>Delivery capability &amp; methodology</a:t>
                      </a:r>
                    </a:p>
                  </a:txBody>
                  <a:tcPr anchor="ctr">
                    <a:solidFill>
                      <a:srgbClr val="FFFFFF"/>
                    </a:solidFill>
                  </a:tcPr>
                </a:tc>
                <a:tc>
                  <a:txBody>
                    <a:bodyPr/>
                    <a:lstStyle/>
                    <a:p>
                      <a:pPr algn="ctr"/>
                      <a:r>
                        <a:rPr lang="en-GB" sz="1400">
                          <a:solidFill>
                            <a:srgbClr val="2C3E50"/>
                          </a:solidFill>
                          <a:latin typeface="Calibri"/>
                          <a:ea typeface="Calibri"/>
                          <a:cs typeface="Calibri"/>
                        </a:rPr>
                        <a:t>25%</a:t>
                      </a:r>
                    </a:p>
                  </a:txBody>
                  <a:tcPr anchor="ctr">
                    <a:solidFill>
                      <a:srgbClr val="FFFFFF"/>
                    </a:solidFill>
                  </a:tcPr>
                </a:tc>
                <a:tc>
                  <a:txBody>
                    <a:bodyPr/>
                    <a:lstStyle/>
                    <a:p>
                      <a:r>
                        <a:rPr lang="en-GB" sz="1400">
                          <a:solidFill>
                            <a:srgbClr val="2C3E50"/>
                          </a:solidFill>
                          <a:latin typeface="Calibri"/>
                          <a:ea typeface="Calibri"/>
                          <a:cs typeface="Calibri"/>
                        </a:rPr>
                        <a:t>Approach, tooling, accelerators, quality assurance, risk management</a:t>
                      </a:r>
                    </a:p>
                  </a:txBody>
                  <a:tcPr anchor="ctr">
                    <a:solidFill>
                      <a:srgbClr val="FFFFFF"/>
                    </a:solidFill>
                  </a:tcPr>
                </a:tc>
                <a:extLst>
                  <a:ext uri="{0D108BD9-81ED-4DB2-BD59-A6C34878D82A}">
                    <a16:rowId xmlns:a16="http://schemas.microsoft.com/office/drawing/2014/main" val="1253597612"/>
                  </a:ext>
                </a:extLst>
              </a:tr>
              <a:tr h="529167">
                <a:tc>
                  <a:txBody>
                    <a:bodyPr/>
                    <a:lstStyle/>
                    <a:p>
                      <a:r>
                        <a:rPr lang="en-GB" sz="1400" b="1">
                          <a:solidFill>
                            <a:srgbClr val="2C3E50"/>
                          </a:solidFill>
                          <a:latin typeface="Calibri"/>
                          <a:ea typeface="Calibri"/>
                          <a:cs typeface="Calibri"/>
                        </a:rPr>
                        <a:t>Sector &amp; platform experience</a:t>
                      </a:r>
                    </a:p>
                  </a:txBody>
                  <a:tcPr anchor="ctr">
                    <a:solidFill>
                      <a:srgbClr val="F8F9FA"/>
                    </a:solidFill>
                  </a:tcPr>
                </a:tc>
                <a:tc>
                  <a:txBody>
                    <a:bodyPr/>
                    <a:lstStyle/>
                    <a:p>
                      <a:pPr algn="ctr"/>
                      <a:r>
                        <a:rPr lang="en-GB" sz="1400">
                          <a:solidFill>
                            <a:srgbClr val="2C3E50"/>
                          </a:solidFill>
                          <a:latin typeface="Calibri"/>
                          <a:ea typeface="Calibri"/>
                          <a:cs typeface="Calibri"/>
                        </a:rPr>
                        <a:t>20%</a:t>
                      </a:r>
                    </a:p>
                  </a:txBody>
                  <a:tcPr anchor="ctr">
                    <a:solidFill>
                      <a:srgbClr val="F8F9FA"/>
                    </a:solidFill>
                  </a:tcPr>
                </a:tc>
                <a:tc>
                  <a:txBody>
                    <a:bodyPr/>
                    <a:lstStyle/>
                    <a:p>
                      <a:r>
                        <a:rPr lang="en-GB" sz="1400">
                          <a:solidFill>
                            <a:srgbClr val="2C3E50"/>
                          </a:solidFill>
                          <a:latin typeface="Calibri"/>
                          <a:ea typeface="Calibri"/>
                          <a:cs typeface="Calibri"/>
                        </a:rPr>
                        <a:t>Comparable implementations, reference site quality, platform certification level</a:t>
                      </a:r>
                    </a:p>
                  </a:txBody>
                  <a:tcPr anchor="ctr">
                    <a:solidFill>
                      <a:srgbClr val="F8F9FA"/>
                    </a:solidFill>
                  </a:tcPr>
                </a:tc>
                <a:extLst>
                  <a:ext uri="{0D108BD9-81ED-4DB2-BD59-A6C34878D82A}">
                    <a16:rowId xmlns:a16="http://schemas.microsoft.com/office/drawing/2014/main" val="819214444"/>
                  </a:ext>
                </a:extLst>
              </a:tr>
              <a:tr h="529167">
                <a:tc>
                  <a:txBody>
                    <a:bodyPr/>
                    <a:lstStyle/>
                    <a:p>
                      <a:r>
                        <a:rPr lang="en-GB" sz="1400" b="1">
                          <a:solidFill>
                            <a:srgbClr val="2C3E50"/>
                          </a:solidFill>
                          <a:latin typeface="Calibri"/>
                          <a:ea typeface="Calibri"/>
                          <a:cs typeface="Calibri"/>
                        </a:rPr>
                        <a:t>Proposed team quality</a:t>
                      </a:r>
                    </a:p>
                  </a:txBody>
                  <a:tcPr anchor="ctr">
                    <a:solidFill>
                      <a:srgbClr val="FFFFFF"/>
                    </a:solidFill>
                  </a:tcPr>
                </a:tc>
                <a:tc>
                  <a:txBody>
                    <a:bodyPr/>
                    <a:lstStyle/>
                    <a:p>
                      <a:pPr algn="ctr"/>
                      <a:r>
                        <a:rPr lang="en-GB" sz="1400">
                          <a:solidFill>
                            <a:srgbClr val="2C3E50"/>
                          </a:solidFill>
                          <a:latin typeface="Calibri"/>
                          <a:ea typeface="Calibri"/>
                          <a:cs typeface="Calibri"/>
                        </a:rPr>
                        <a:t>20%</a:t>
                      </a:r>
                    </a:p>
                  </a:txBody>
                  <a:tcPr anchor="ctr">
                    <a:solidFill>
                      <a:srgbClr val="FFFFFF"/>
                    </a:solidFill>
                  </a:tcPr>
                </a:tc>
                <a:tc>
                  <a:txBody>
                    <a:bodyPr/>
                    <a:lstStyle/>
                    <a:p>
                      <a:r>
                        <a:rPr lang="en-GB" sz="1400">
                          <a:solidFill>
                            <a:srgbClr val="2C3E50"/>
                          </a:solidFill>
                          <a:latin typeface="Calibri"/>
                          <a:ea typeface="Calibri"/>
                          <a:cs typeface="Calibri"/>
                        </a:rPr>
                        <a:t>Named personnel experience, CV review, interview performance, continuity commitment</a:t>
                      </a:r>
                    </a:p>
                  </a:txBody>
                  <a:tcPr anchor="ctr">
                    <a:solidFill>
                      <a:srgbClr val="FFFFFF"/>
                    </a:solidFill>
                  </a:tcPr>
                </a:tc>
                <a:extLst>
                  <a:ext uri="{0D108BD9-81ED-4DB2-BD59-A6C34878D82A}">
                    <a16:rowId xmlns:a16="http://schemas.microsoft.com/office/drawing/2014/main" val="2837268309"/>
                  </a:ext>
                </a:extLst>
              </a:tr>
              <a:tr h="529167">
                <a:tc>
                  <a:txBody>
                    <a:bodyPr/>
                    <a:lstStyle/>
                    <a:p>
                      <a:r>
                        <a:rPr lang="en-GB" sz="1400" b="1">
                          <a:solidFill>
                            <a:srgbClr val="2C3E50"/>
                          </a:solidFill>
                          <a:latin typeface="Calibri"/>
                          <a:ea typeface="Calibri"/>
                          <a:cs typeface="Calibri"/>
                        </a:rPr>
                        <a:t>Commercial model &amp; value</a:t>
                      </a:r>
                    </a:p>
                  </a:txBody>
                  <a:tcPr anchor="ctr">
                    <a:solidFill>
                      <a:srgbClr val="F8F9FA"/>
                    </a:solidFill>
                  </a:tcPr>
                </a:tc>
                <a:tc>
                  <a:txBody>
                    <a:bodyPr/>
                    <a:lstStyle/>
                    <a:p>
                      <a:pPr algn="ctr"/>
                      <a:r>
                        <a:rPr lang="en-GB" sz="1400">
                          <a:solidFill>
                            <a:srgbClr val="2C3E50"/>
                          </a:solidFill>
                          <a:latin typeface="Calibri"/>
                          <a:ea typeface="Calibri"/>
                          <a:cs typeface="Calibri"/>
                        </a:rPr>
                        <a:t>20%</a:t>
                      </a:r>
                    </a:p>
                  </a:txBody>
                  <a:tcPr anchor="ctr">
                    <a:solidFill>
                      <a:srgbClr val="F8F9FA"/>
                    </a:solidFill>
                  </a:tcPr>
                </a:tc>
                <a:tc>
                  <a:txBody>
                    <a:bodyPr/>
                    <a:lstStyle/>
                    <a:p>
                      <a:r>
                        <a:rPr lang="en-GB" sz="1400">
                          <a:solidFill>
                            <a:srgbClr val="2C3E50"/>
                          </a:solidFill>
                          <a:latin typeface="Calibri"/>
                          <a:ea typeface="Calibri"/>
                          <a:cs typeface="Calibri"/>
                        </a:rPr>
                        <a:t>TCO, pricing structure, payment terms, flexibility, warranty</a:t>
                      </a:r>
                    </a:p>
                  </a:txBody>
                  <a:tcPr anchor="ctr">
                    <a:solidFill>
                      <a:srgbClr val="F8F9FA"/>
                    </a:solidFill>
                  </a:tcPr>
                </a:tc>
                <a:extLst>
                  <a:ext uri="{0D108BD9-81ED-4DB2-BD59-A6C34878D82A}">
                    <a16:rowId xmlns:a16="http://schemas.microsoft.com/office/drawing/2014/main" val="446998180"/>
                  </a:ext>
                </a:extLst>
              </a:tr>
              <a:tr h="529167">
                <a:tc>
                  <a:txBody>
                    <a:bodyPr/>
                    <a:lstStyle/>
                    <a:p>
                      <a:r>
                        <a:rPr lang="en-GB" sz="1400" b="1">
                          <a:solidFill>
                            <a:srgbClr val="2C3E50"/>
                          </a:solidFill>
                          <a:latin typeface="Calibri"/>
                          <a:ea typeface="Calibri"/>
                          <a:cs typeface="Calibri"/>
                        </a:rPr>
                        <a:t>Cultural fit &amp; partnership</a:t>
                      </a:r>
                    </a:p>
                  </a:txBody>
                  <a:tcPr anchor="ctr">
                    <a:solidFill>
                      <a:srgbClr val="FFFFFF"/>
                    </a:solidFill>
                  </a:tcPr>
                </a:tc>
                <a:tc>
                  <a:txBody>
                    <a:bodyPr/>
                    <a:lstStyle/>
                    <a:p>
                      <a:pPr algn="ctr"/>
                      <a:r>
                        <a:rPr lang="en-GB" sz="1400">
                          <a:solidFill>
                            <a:srgbClr val="2C3E50"/>
                          </a:solidFill>
                          <a:latin typeface="Calibri"/>
                          <a:ea typeface="Calibri"/>
                          <a:cs typeface="Calibri"/>
                        </a:rPr>
                        <a:t>15%</a:t>
                      </a:r>
                    </a:p>
                  </a:txBody>
                  <a:tcPr anchor="ctr">
                    <a:solidFill>
                      <a:srgbClr val="FFFFFF"/>
                    </a:solidFill>
                  </a:tcPr>
                </a:tc>
                <a:tc>
                  <a:txBody>
                    <a:bodyPr/>
                    <a:lstStyle/>
                    <a:p>
                      <a:r>
                        <a:rPr lang="en-GB" sz="1400">
                          <a:solidFill>
                            <a:srgbClr val="2C3E50"/>
                          </a:solidFill>
                          <a:latin typeface="Calibri"/>
                          <a:ea typeface="Calibri"/>
                          <a:cs typeface="Calibri"/>
                        </a:rPr>
                        <a:t>Communication style, collaboration approach, escalation handling, knowledge transfer</a:t>
                      </a:r>
                    </a:p>
                  </a:txBody>
                  <a:tcPr anchor="ctr">
                    <a:solidFill>
                      <a:srgbClr val="FFFFFF"/>
                    </a:solidFill>
                  </a:tcPr>
                </a:tc>
                <a:extLst>
                  <a:ext uri="{0D108BD9-81ED-4DB2-BD59-A6C34878D82A}">
                    <a16:rowId xmlns:a16="http://schemas.microsoft.com/office/drawing/2014/main" val="3252763299"/>
                  </a:ext>
                </a:extLst>
              </a:tr>
            </a:tbl>
          </a:graphicData>
        </a:graphic>
      </p:graphicFrame>
      <p:sp>
        <p:nvSpPr>
          <p:cNvPr id="10" name="MsgBar0"/>
          <p:cNvSpPr/>
          <p:nvPr/>
        </p:nvSpPr>
        <p:spPr>
          <a:xfrm>
            <a:off x="609600" y="4521200"/>
            <a:ext cx="3492500" cy="63500"/>
          </a:xfrm>
          <a:prstGeom prst="rect">
            <a:avLst/>
          </a:prstGeom>
          <a:solidFill>
            <a:srgbClr val="E89A35"/>
          </a:solidFill>
          <a:ln w="0">
            <a:noFill/>
          </a:ln>
        </p:spPr>
        <p:txBody>
          <a:bodyPr/>
          <a:lstStyle/>
          <a:p>
            <a:endParaRPr lang="en-US"/>
          </a:p>
        </p:txBody>
      </p:sp>
      <p:sp>
        <p:nvSpPr>
          <p:cNvPr id="11" name="MsgBg0"/>
          <p:cNvSpPr/>
          <p:nvPr/>
        </p:nvSpPr>
        <p:spPr>
          <a:xfrm>
            <a:off x="609600" y="4584700"/>
            <a:ext cx="3492500" cy="1079500"/>
          </a:xfrm>
          <a:prstGeom prst="rect">
            <a:avLst/>
          </a:prstGeom>
          <a:solidFill>
            <a:srgbClr val="F0F3F7"/>
          </a:solidFill>
          <a:ln w="0">
            <a:noFill/>
          </a:ln>
        </p:spPr>
        <p:txBody>
          <a:bodyPr/>
          <a:lstStyle/>
          <a:p>
            <a:endParaRPr lang="en-US"/>
          </a:p>
        </p:txBody>
      </p:sp>
      <p:sp>
        <p:nvSpPr>
          <p:cNvPr id="12" name="MsgTxt0"/>
          <p:cNvSpPr txBox="1"/>
          <p:nvPr/>
        </p:nvSpPr>
        <p:spPr>
          <a:xfrm>
            <a:off x="762000" y="4673600"/>
            <a:ext cx="3187700" cy="889000"/>
          </a:xfrm>
          <a:prstGeom prst="rect">
            <a:avLst/>
          </a:prstGeom>
          <a:noFill/>
          <a:ln>
            <a:noFill/>
          </a:ln>
        </p:spPr>
        <p:txBody>
          <a:bodyPr wrap="square" rtlCol="0"/>
          <a:lstStyle/>
          <a:p>
            <a:pPr>
              <a:buNone/>
            </a:pPr>
            <a:r>
              <a:rPr lang="en-US" sz="1400" b="1" dirty="0">
                <a:solidFill>
                  <a:srgbClr val="E8913A"/>
                </a:solidFill>
              </a:rPr>
              <a:t>Interview the actual team</a:t>
            </a:r>
          </a:p>
          <a:p>
            <a:pPr>
              <a:spcBef>
                <a:spcPts val="200"/>
              </a:spcBef>
              <a:buNone/>
            </a:pPr>
            <a:r>
              <a:rPr lang="en-US" sz="1400" dirty="0">
                <a:solidFill>
                  <a:srgbClr val="1B2A4A"/>
                </a:solidFill>
              </a:rPr>
              <a:t>Proposed Project Director and Solution Architect determine success more than any other factor</a:t>
            </a:r>
          </a:p>
        </p:txBody>
      </p:sp>
      <p:sp>
        <p:nvSpPr>
          <p:cNvPr id="13" name="MsgBar1"/>
          <p:cNvSpPr/>
          <p:nvPr/>
        </p:nvSpPr>
        <p:spPr>
          <a:xfrm>
            <a:off x="4305300" y="4521200"/>
            <a:ext cx="3492500" cy="63500"/>
          </a:xfrm>
          <a:prstGeom prst="rect">
            <a:avLst/>
          </a:prstGeom>
          <a:solidFill>
            <a:srgbClr val="E89A35"/>
          </a:solidFill>
          <a:ln w="0">
            <a:noFill/>
          </a:ln>
        </p:spPr>
        <p:txBody>
          <a:bodyPr/>
          <a:lstStyle/>
          <a:p>
            <a:endParaRPr lang="en-US"/>
          </a:p>
        </p:txBody>
      </p:sp>
      <p:sp>
        <p:nvSpPr>
          <p:cNvPr id="14" name="MsgBg1"/>
          <p:cNvSpPr/>
          <p:nvPr/>
        </p:nvSpPr>
        <p:spPr>
          <a:xfrm>
            <a:off x="4305300" y="4584700"/>
            <a:ext cx="3492500" cy="1079500"/>
          </a:xfrm>
          <a:prstGeom prst="rect">
            <a:avLst/>
          </a:prstGeom>
          <a:solidFill>
            <a:srgbClr val="F0F3F7"/>
          </a:solidFill>
          <a:ln w="0">
            <a:noFill/>
          </a:ln>
        </p:spPr>
        <p:txBody>
          <a:bodyPr/>
          <a:lstStyle/>
          <a:p>
            <a:endParaRPr lang="en-US"/>
          </a:p>
        </p:txBody>
      </p:sp>
      <p:sp>
        <p:nvSpPr>
          <p:cNvPr id="15" name="MsgTxt1"/>
          <p:cNvSpPr txBox="1"/>
          <p:nvPr/>
        </p:nvSpPr>
        <p:spPr>
          <a:xfrm>
            <a:off x="4457700" y="4673600"/>
            <a:ext cx="3187700" cy="889000"/>
          </a:xfrm>
          <a:prstGeom prst="rect">
            <a:avLst/>
          </a:prstGeom>
          <a:noFill/>
          <a:ln>
            <a:noFill/>
          </a:ln>
        </p:spPr>
        <p:txBody>
          <a:bodyPr wrap="square" rtlCol="0"/>
          <a:lstStyle/>
          <a:p>
            <a:pPr>
              <a:buNone/>
            </a:pPr>
            <a:r>
              <a:rPr lang="en-US" sz="1400" b="1" dirty="0">
                <a:solidFill>
                  <a:srgbClr val="E8913A"/>
                </a:solidFill>
              </a:rPr>
              <a:t>Check references independently</a:t>
            </a:r>
          </a:p>
          <a:p>
            <a:pPr>
              <a:spcBef>
                <a:spcPts val="200"/>
              </a:spcBef>
              <a:buNone/>
            </a:pPr>
            <a:r>
              <a:rPr lang="en-US" sz="1400" dirty="0">
                <a:solidFill>
                  <a:srgbClr val="1B2A4A"/>
                </a:solidFill>
              </a:rPr>
              <a:t>Do not rely solely on the references the SI provides — call independently</a:t>
            </a:r>
          </a:p>
        </p:txBody>
      </p:sp>
      <p:sp>
        <p:nvSpPr>
          <p:cNvPr id="16" name="MsgBar2"/>
          <p:cNvSpPr/>
          <p:nvPr/>
        </p:nvSpPr>
        <p:spPr>
          <a:xfrm>
            <a:off x="8001000" y="4521200"/>
            <a:ext cx="3492500" cy="63500"/>
          </a:xfrm>
          <a:prstGeom prst="rect">
            <a:avLst/>
          </a:prstGeom>
          <a:solidFill>
            <a:srgbClr val="E89A35"/>
          </a:solidFill>
          <a:ln w="0">
            <a:noFill/>
          </a:ln>
        </p:spPr>
        <p:txBody>
          <a:bodyPr/>
          <a:lstStyle/>
          <a:p>
            <a:endParaRPr lang="en-US"/>
          </a:p>
        </p:txBody>
      </p:sp>
      <p:sp>
        <p:nvSpPr>
          <p:cNvPr id="17" name="MsgBg2"/>
          <p:cNvSpPr/>
          <p:nvPr/>
        </p:nvSpPr>
        <p:spPr>
          <a:xfrm>
            <a:off x="8001000" y="4584700"/>
            <a:ext cx="3492500" cy="1079500"/>
          </a:xfrm>
          <a:prstGeom prst="rect">
            <a:avLst/>
          </a:prstGeom>
          <a:solidFill>
            <a:srgbClr val="F0F3F7"/>
          </a:solidFill>
          <a:ln w="0">
            <a:noFill/>
          </a:ln>
        </p:spPr>
        <p:txBody>
          <a:bodyPr/>
          <a:lstStyle/>
          <a:p>
            <a:endParaRPr lang="en-US"/>
          </a:p>
        </p:txBody>
      </p:sp>
      <p:sp>
        <p:nvSpPr>
          <p:cNvPr id="18" name="MsgTxt2"/>
          <p:cNvSpPr txBox="1"/>
          <p:nvPr/>
        </p:nvSpPr>
        <p:spPr>
          <a:xfrm>
            <a:off x="8153400" y="4673600"/>
            <a:ext cx="3187700" cy="889000"/>
          </a:xfrm>
          <a:prstGeom prst="rect">
            <a:avLst/>
          </a:prstGeom>
          <a:noFill/>
          <a:ln>
            <a:noFill/>
          </a:ln>
        </p:spPr>
        <p:txBody>
          <a:bodyPr wrap="square" rtlCol="0"/>
          <a:lstStyle/>
          <a:p>
            <a:pPr>
              <a:buNone/>
            </a:pPr>
            <a:r>
              <a:rPr lang="en-US" sz="1400" b="1" dirty="0">
                <a:solidFill>
                  <a:srgbClr val="E8913A"/>
                </a:solidFill>
              </a:rPr>
              <a:t>Evaluate the team, not the brand</a:t>
            </a:r>
          </a:p>
          <a:p>
            <a:pPr>
              <a:spcBef>
                <a:spcPts val="200"/>
              </a:spcBef>
              <a:buNone/>
            </a:pPr>
            <a:r>
              <a:rPr lang="en-US" sz="1400" dirty="0">
                <a:solidFill>
                  <a:srgbClr val="1B2A4A"/>
                </a:solidFill>
              </a:rPr>
              <a:t>A tier-1 SI with a weak team will underperform a mid-tier SI with an excellent team</a:t>
            </a:r>
          </a:p>
        </p:txBody>
      </p:sp>
      <p:sp>
        <p:nvSpPr>
          <p:cNvPr id="30" name="Footer"/>
          <p:cNvSpPr txBox="1"/>
          <p:nvPr/>
        </p:nvSpPr>
        <p:spPr>
          <a:xfrm>
            <a:off x="609600" y="6350000"/>
            <a:ext cx="6350000" cy="254000"/>
          </a:xfrm>
          <a:prstGeom prst="rect">
            <a:avLst/>
          </a:prstGeom>
          <a:noFill/>
          <a:ln>
            <a:noFill/>
          </a:ln>
        </p:spPr>
        <p:txBody>
          <a:bodyPr wrap="square" rtlCol="0"/>
          <a:lstStyle/>
          <a:p>
            <a:r>
              <a:rPr lang="en-US" sz="1400" dirty="0">
                <a:solidFill>
                  <a:srgbClr val="90A4AE"/>
                </a:solidFill>
              </a:rPr>
              <a:t>Appendix · S9 · SI Evaluation Criteria</a:t>
            </a:r>
          </a:p>
        </p:txBody>
      </p:sp>
      <p:sp>
        <p:nvSpPr>
          <p:cNvPr id="3" name="TitleAccentLine">
            <a:extLst>
              <a:ext uri="{FF2B5EF4-FFF2-40B4-BE49-F238E27FC236}">
                <a16:creationId xmlns:a16="http://schemas.microsoft.com/office/drawing/2014/main" id="{8F4BD144-B37D-435B-BE5E-55FA15AFB00D}"/>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0CB8A42A-A6C3-4DBD-8462-3F715F89AA57}"/>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3269075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89E28C-BE56-42D7-BB04-AAA2F9209108}"/>
              </a:ext>
            </a:extLst>
          </p:cNvPr>
          <p:cNvSpPr txBox="1"/>
          <p:nvPr/>
        </p:nvSpPr>
        <p:spPr>
          <a:xfrm>
            <a:off x="609600" y="177800"/>
            <a:ext cx="10922000" cy="508000"/>
          </a:xfrm>
          <a:prstGeom prst="rect">
            <a:avLst/>
          </a:prstGeom>
          <a:noFill/>
          <a:ln>
            <a:noFill/>
          </a:ln>
        </p:spPr>
        <p:txBody>
          <a:bodyPr vertOverflow="overflow" vert="horz" wrap="square" rtlCol="0" anchor="t">
            <a:noAutofit/>
          </a:bodyPr>
          <a:lstStyle/>
          <a:p>
            <a:pPr algn="l"/>
            <a:r>
              <a:rPr lang="en-GB" b="1">
                <a:solidFill>
                  <a:srgbClr val="1B2A4A"/>
                </a:solidFill>
                <a:latin typeface="Trebuchet MS"/>
              </a:rPr>
              <a:t>SI Selection (S9): Contract &amp; Statement of Work — Essentials Checklist</a:t>
            </a:r>
          </a:p>
        </p:txBody>
      </p:sp>
      <p:graphicFrame>
        <p:nvGraphicFramePr>
          <p:cNvPr id="5" name="Table 4">
            <a:extLst>
              <a:ext uri="{FF2B5EF4-FFF2-40B4-BE49-F238E27FC236}">
                <a16:creationId xmlns:a16="http://schemas.microsoft.com/office/drawing/2014/main" id="{73561266-389E-4A0C-844A-D435676C1BF6}"/>
              </a:ext>
            </a:extLst>
          </p:cNvPr>
          <p:cNvGraphicFramePr>
            <a:graphicFrameLocks noGrp="1"/>
          </p:cNvGraphicFramePr>
          <p:nvPr>
            <p:extLst>
              <p:ext uri="{D42A27DB-BD31-4B8C-83A1-F6EECF244321}">
                <p14:modId xmlns:p14="http://schemas.microsoft.com/office/powerpoint/2010/main" val="2323706839"/>
              </p:ext>
            </p:extLst>
          </p:nvPr>
        </p:nvGraphicFramePr>
        <p:xfrm>
          <a:off x="609600" y="762000"/>
          <a:ext cx="10972800" cy="5913120"/>
        </p:xfrm>
        <a:graphic>
          <a:graphicData uri="http://schemas.openxmlformats.org/drawingml/2006/table">
            <a:tbl>
              <a:tblPr firstRow="1" bandRow="1">
                <a:tableStyleId>{5C22544A-7EE6-4342-B048-85BDC9FD1C3A}</a:tableStyleId>
              </a:tblPr>
              <a:tblGrid>
                <a:gridCol w="1778000">
                  <a:extLst>
                    <a:ext uri="{9D8B030D-6E8A-4147-A177-3AD203B41FA5}">
                      <a16:colId xmlns:a16="http://schemas.microsoft.com/office/drawing/2014/main" val="1971547304"/>
                    </a:ext>
                  </a:extLst>
                </a:gridCol>
                <a:gridCol w="9194800">
                  <a:extLst>
                    <a:ext uri="{9D8B030D-6E8A-4147-A177-3AD203B41FA5}">
                      <a16:colId xmlns:a16="http://schemas.microsoft.com/office/drawing/2014/main" val="3271582947"/>
                    </a:ext>
                  </a:extLst>
                </a:gridCol>
              </a:tblGrid>
              <a:tr h="279400">
                <a:tc>
                  <a:txBody>
                    <a:bodyPr/>
                    <a:lstStyle/>
                    <a:p>
                      <a:pPr algn="ctr"/>
                      <a:r>
                        <a:rPr lang="en-GB" sz="1400" b="1">
                          <a:solidFill>
                            <a:srgbClr val="FFFFFF"/>
                          </a:solidFill>
                          <a:latin typeface="Trebuchet MS"/>
                        </a:rPr>
                        <a:t>Area</a:t>
                      </a:r>
                    </a:p>
                  </a:txBody>
                  <a:tcPr anchor="ctr">
                    <a:solidFill>
                      <a:srgbClr val="E8913A"/>
                    </a:solidFill>
                  </a:tcPr>
                </a:tc>
                <a:tc>
                  <a:txBody>
                    <a:bodyPr/>
                    <a:lstStyle/>
                    <a:p>
                      <a:pPr algn="ctr"/>
                      <a:r>
                        <a:rPr lang="en-GB" sz="1400" b="1">
                          <a:solidFill>
                            <a:srgbClr val="FFFFFF"/>
                          </a:solidFill>
                          <a:latin typeface="Trebuchet MS"/>
                        </a:rPr>
                        <a:t>Must Include</a:t>
                      </a:r>
                    </a:p>
                  </a:txBody>
                  <a:tcPr anchor="ctr">
                    <a:solidFill>
                      <a:srgbClr val="E8913A"/>
                    </a:solidFill>
                  </a:tcPr>
                </a:tc>
                <a:extLst>
                  <a:ext uri="{0D108BD9-81ED-4DB2-BD59-A6C34878D82A}">
                    <a16:rowId xmlns:a16="http://schemas.microsoft.com/office/drawing/2014/main" val="3804740777"/>
                  </a:ext>
                </a:extLst>
              </a:tr>
              <a:tr h="431800">
                <a:tc>
                  <a:txBody>
                    <a:bodyPr/>
                    <a:lstStyle/>
                    <a:p>
                      <a:pPr algn="ctr"/>
                      <a:r>
                        <a:rPr lang="en-GB" sz="1400" b="1">
                          <a:solidFill>
                            <a:srgbClr val="2C3E50"/>
                          </a:solidFill>
                          <a:latin typeface="Calibri"/>
                          <a:ea typeface="Calibri"/>
                          <a:cs typeface="Calibri"/>
                        </a:rPr>
                        <a:t>Scope</a:t>
                      </a:r>
                    </a:p>
                  </a:txBody>
                  <a:tcPr anchor="ctr">
                    <a:solidFill>
                      <a:srgbClr val="FFFFFF"/>
                    </a:solidFill>
                  </a:tcPr>
                </a:tc>
                <a:tc>
                  <a:txBody>
                    <a:bodyPr/>
                    <a:lstStyle/>
                    <a:p>
                      <a:r>
                        <a:rPr lang="en-GB" sz="1400">
                          <a:solidFill>
                            <a:srgbClr val="2C3E50"/>
                          </a:solidFill>
                          <a:latin typeface="Calibri"/>
                          <a:ea typeface="Calibri"/>
                          <a:cs typeface="Calibri"/>
                        </a:rPr>
                        <a:t>Defined scope with explicit inclusions/exclusions; change control mechanism for scope changes</a:t>
                      </a:r>
                    </a:p>
                  </a:txBody>
                  <a:tcPr anchor="ctr">
                    <a:solidFill>
                      <a:srgbClr val="FFFFFF"/>
                    </a:solidFill>
                  </a:tcPr>
                </a:tc>
                <a:extLst>
                  <a:ext uri="{0D108BD9-81ED-4DB2-BD59-A6C34878D82A}">
                    <a16:rowId xmlns:a16="http://schemas.microsoft.com/office/drawing/2014/main" val="256475202"/>
                  </a:ext>
                </a:extLst>
              </a:tr>
              <a:tr h="431800">
                <a:tc>
                  <a:txBody>
                    <a:bodyPr/>
                    <a:lstStyle/>
                    <a:p>
                      <a:pPr algn="ctr"/>
                      <a:r>
                        <a:rPr lang="en-GB" sz="1400" b="1">
                          <a:solidFill>
                            <a:srgbClr val="2C3E50"/>
                          </a:solidFill>
                          <a:latin typeface="Calibri"/>
                          <a:ea typeface="Calibri"/>
                          <a:cs typeface="Calibri"/>
                        </a:rPr>
                        <a:t>Commercials</a:t>
                      </a:r>
                    </a:p>
                  </a:txBody>
                  <a:tcPr anchor="ctr">
                    <a:solidFill>
                      <a:srgbClr val="F8F9FA"/>
                    </a:solidFill>
                  </a:tcPr>
                </a:tc>
                <a:tc>
                  <a:txBody>
                    <a:bodyPr/>
                    <a:lstStyle/>
                    <a:p>
                      <a:r>
                        <a:rPr lang="en-GB" sz="1400">
                          <a:solidFill>
                            <a:srgbClr val="2C3E50"/>
                          </a:solidFill>
                          <a:latin typeface="Calibri"/>
                          <a:ea typeface="Calibri"/>
                          <a:cs typeface="Calibri"/>
                        </a:rPr>
                        <a:t>Milestone-based payments tied to deliverable acceptance; rate card for change requests; cap on expenses</a:t>
                      </a:r>
                    </a:p>
                  </a:txBody>
                  <a:tcPr anchor="ctr">
                    <a:solidFill>
                      <a:srgbClr val="F8F9FA"/>
                    </a:solidFill>
                  </a:tcPr>
                </a:tc>
                <a:extLst>
                  <a:ext uri="{0D108BD9-81ED-4DB2-BD59-A6C34878D82A}">
                    <a16:rowId xmlns:a16="http://schemas.microsoft.com/office/drawing/2014/main" val="3053873328"/>
                  </a:ext>
                </a:extLst>
              </a:tr>
              <a:tr h="431800">
                <a:tc>
                  <a:txBody>
                    <a:bodyPr/>
                    <a:lstStyle/>
                    <a:p>
                      <a:pPr algn="ctr"/>
                      <a:r>
                        <a:rPr lang="en-GB" sz="1400" b="1">
                          <a:solidFill>
                            <a:srgbClr val="2C3E50"/>
                          </a:solidFill>
                          <a:latin typeface="Calibri"/>
                          <a:ea typeface="Calibri"/>
                          <a:cs typeface="Calibri"/>
                        </a:rPr>
                        <a:t>Team</a:t>
                      </a:r>
                    </a:p>
                  </a:txBody>
                  <a:tcPr anchor="ctr">
                    <a:solidFill>
                      <a:srgbClr val="FFFFFF"/>
                    </a:solidFill>
                  </a:tcPr>
                </a:tc>
                <a:tc>
                  <a:txBody>
                    <a:bodyPr/>
                    <a:lstStyle/>
                    <a:p>
                      <a:r>
                        <a:rPr lang="en-GB" sz="1400">
                          <a:solidFill>
                            <a:srgbClr val="2C3E50"/>
                          </a:solidFill>
                          <a:latin typeface="Calibri"/>
                          <a:ea typeface="Calibri"/>
                          <a:cs typeface="Calibri"/>
                        </a:rPr>
                        <a:t>Named key personnel with minimum commitment period (6–12 months); replacement requires Client Executive Sponsor approval; resource continuity clause; SI must provide: Programme Director, Solution Architect (DA co-chair), Functional Lead per workstream, Technical Lead, Data Migration Lead, Scrum Master</a:t>
                      </a:r>
                    </a:p>
                  </a:txBody>
                  <a:tcPr anchor="ctr">
                    <a:solidFill>
                      <a:srgbClr val="FFFFFF"/>
                    </a:solidFill>
                  </a:tcPr>
                </a:tc>
                <a:extLst>
                  <a:ext uri="{0D108BD9-81ED-4DB2-BD59-A6C34878D82A}">
                    <a16:rowId xmlns:a16="http://schemas.microsoft.com/office/drawing/2014/main" val="1897482048"/>
                  </a:ext>
                </a:extLst>
              </a:tr>
              <a:tr h="431800">
                <a:tc>
                  <a:txBody>
                    <a:bodyPr/>
                    <a:lstStyle/>
                    <a:p>
                      <a:pPr algn="ctr"/>
                      <a:r>
                        <a:rPr lang="en-GB" sz="1400" b="1">
                          <a:solidFill>
                            <a:srgbClr val="2C3E50"/>
                          </a:solidFill>
                          <a:latin typeface="Calibri"/>
                          <a:ea typeface="Calibri"/>
                          <a:cs typeface="Calibri"/>
                        </a:rPr>
                        <a:t>Quality</a:t>
                      </a:r>
                    </a:p>
                  </a:txBody>
                  <a:tcPr anchor="ctr">
                    <a:solidFill>
                      <a:srgbClr val="F8F9FA"/>
                    </a:solidFill>
                  </a:tcPr>
                </a:tc>
                <a:tc>
                  <a:txBody>
                    <a:bodyPr/>
                    <a:lstStyle/>
                    <a:p>
                      <a:r>
                        <a:rPr lang="en-GB" sz="1400">
                          <a:solidFill>
                            <a:srgbClr val="2C3E50"/>
                          </a:solidFill>
                          <a:latin typeface="Calibri"/>
                          <a:ea typeface="Calibri"/>
                          <a:cs typeface="Calibri"/>
                        </a:rPr>
                        <a:t>Deliverable acceptance criteria; defect classification and resolution SLAs; warranty period (min. 12 months)</a:t>
                      </a:r>
                    </a:p>
                  </a:txBody>
                  <a:tcPr anchor="ctr">
                    <a:solidFill>
                      <a:srgbClr val="F8F9FA"/>
                    </a:solidFill>
                  </a:tcPr>
                </a:tc>
                <a:extLst>
                  <a:ext uri="{0D108BD9-81ED-4DB2-BD59-A6C34878D82A}">
                    <a16:rowId xmlns:a16="http://schemas.microsoft.com/office/drawing/2014/main" val="2297514737"/>
                  </a:ext>
                </a:extLst>
              </a:tr>
              <a:tr h="431800">
                <a:tc>
                  <a:txBody>
                    <a:bodyPr/>
                    <a:lstStyle/>
                    <a:p>
                      <a:pPr algn="ctr"/>
                      <a:r>
                        <a:rPr lang="en-GB" sz="1400" b="1">
                          <a:solidFill>
                            <a:srgbClr val="2C3E50"/>
                          </a:solidFill>
                          <a:latin typeface="Calibri"/>
                          <a:ea typeface="Calibri"/>
                          <a:cs typeface="Calibri"/>
                        </a:rPr>
                        <a:t>Governance</a:t>
                      </a:r>
                    </a:p>
                  </a:txBody>
                  <a:tcPr anchor="ctr">
                    <a:solidFill>
                      <a:srgbClr val="FFFFFF"/>
                    </a:solidFill>
                  </a:tcPr>
                </a:tc>
                <a:tc>
                  <a:txBody>
                    <a:bodyPr/>
                    <a:lstStyle/>
                    <a:p>
                      <a:r>
                        <a:rPr lang="en-GB" sz="1400">
                          <a:solidFill>
                            <a:srgbClr val="2C3E50"/>
                          </a:solidFill>
                          <a:latin typeface="Calibri"/>
                          <a:ea typeface="Calibri"/>
                          <a:cs typeface="Calibri"/>
                        </a:rPr>
                        <a:t>SI Programme Director attends Steering Committee monthly with delivery status report; SI Solution Architect co-chairs Design Authority bi-weekly; SI operates within Client’s Decision Rights Framework; all scope changes governed by DA</a:t>
                      </a:r>
                    </a:p>
                  </a:txBody>
                  <a:tcPr anchor="ctr">
                    <a:solidFill>
                      <a:srgbClr val="FFFFFF"/>
                    </a:solidFill>
                  </a:tcPr>
                </a:tc>
                <a:extLst>
                  <a:ext uri="{0D108BD9-81ED-4DB2-BD59-A6C34878D82A}">
                    <a16:rowId xmlns:a16="http://schemas.microsoft.com/office/drawing/2014/main" val="2016963366"/>
                  </a:ext>
                </a:extLst>
              </a:tr>
              <a:tr h="431800">
                <a:tc>
                  <a:txBody>
                    <a:bodyPr/>
                    <a:lstStyle/>
                    <a:p>
                      <a:pPr algn="ctr"/>
                      <a:r>
                        <a:rPr lang="en-GB" sz="1400" b="1">
                          <a:solidFill>
                            <a:srgbClr val="2C3E50"/>
                          </a:solidFill>
                          <a:latin typeface="Calibri"/>
                          <a:ea typeface="Calibri"/>
                          <a:cs typeface="Calibri"/>
                        </a:rPr>
                        <a:t>IP &amp; Data</a:t>
                      </a:r>
                    </a:p>
                  </a:txBody>
                  <a:tcPr anchor="ctr">
                    <a:solidFill>
                      <a:srgbClr val="F8F9FA"/>
                    </a:solidFill>
                  </a:tcPr>
                </a:tc>
                <a:tc>
                  <a:txBody>
                    <a:bodyPr/>
                    <a:lstStyle/>
                    <a:p>
                      <a:r>
                        <a:rPr lang="en-GB" sz="1400">
                          <a:solidFill>
                            <a:srgbClr val="2C3E50"/>
                          </a:solidFill>
                          <a:latin typeface="Calibri"/>
                          <a:ea typeface="Calibri"/>
                          <a:cs typeface="Calibri"/>
                        </a:rPr>
                        <a:t>Clear IP ownership of deliverables and configurations; data ownership and return provisions; GDPR compliance</a:t>
                      </a:r>
                    </a:p>
                  </a:txBody>
                  <a:tcPr anchor="ctr">
                    <a:solidFill>
                      <a:srgbClr val="F8F9FA"/>
                    </a:solidFill>
                  </a:tcPr>
                </a:tc>
                <a:extLst>
                  <a:ext uri="{0D108BD9-81ED-4DB2-BD59-A6C34878D82A}">
                    <a16:rowId xmlns:a16="http://schemas.microsoft.com/office/drawing/2014/main" val="1374688007"/>
                  </a:ext>
                </a:extLst>
              </a:tr>
              <a:tr h="431800">
                <a:tc>
                  <a:txBody>
                    <a:bodyPr/>
                    <a:lstStyle/>
                    <a:p>
                      <a:pPr algn="ctr"/>
                      <a:r>
                        <a:rPr lang="en-GB" sz="1400" b="1">
                          <a:solidFill>
                            <a:srgbClr val="2C3E50"/>
                          </a:solidFill>
                          <a:latin typeface="Calibri"/>
                          <a:ea typeface="Calibri"/>
                          <a:cs typeface="Calibri"/>
                        </a:rPr>
                        <a:t>Exit</a:t>
                      </a:r>
                    </a:p>
                  </a:txBody>
                  <a:tcPr anchor="ctr">
                    <a:solidFill>
                      <a:srgbClr val="FFFFFF"/>
                    </a:solidFill>
                  </a:tcPr>
                </a:tc>
                <a:tc>
                  <a:txBody>
                    <a:bodyPr/>
                    <a:lstStyle/>
                    <a:p>
                      <a:r>
                        <a:rPr lang="en-GB" sz="1400">
                          <a:solidFill>
                            <a:srgbClr val="2C3E50"/>
                          </a:solidFill>
                          <a:latin typeface="Calibri"/>
                          <a:ea typeface="Calibri"/>
                          <a:cs typeface="Calibri"/>
                        </a:rPr>
                        <a:t>Termination provisions (for cause and convenience); transition and knowledge transfer obligations; data extraction rights</a:t>
                      </a:r>
                    </a:p>
                  </a:txBody>
                  <a:tcPr anchor="ctr">
                    <a:solidFill>
                      <a:srgbClr val="FFFFFF"/>
                    </a:solidFill>
                  </a:tcPr>
                </a:tc>
                <a:extLst>
                  <a:ext uri="{0D108BD9-81ED-4DB2-BD59-A6C34878D82A}">
                    <a16:rowId xmlns:a16="http://schemas.microsoft.com/office/drawing/2014/main" val="3168444787"/>
                  </a:ext>
                </a:extLst>
              </a:tr>
              <a:tr h="431800">
                <a:tc>
                  <a:txBody>
                    <a:bodyPr/>
                    <a:lstStyle/>
                    <a:p>
                      <a:pPr algn="ctr"/>
                      <a:r>
                        <a:rPr lang="en-GB" sz="1400" b="1">
                          <a:solidFill>
                            <a:srgbClr val="2C3E50"/>
                          </a:solidFill>
                          <a:latin typeface="Calibri"/>
                          <a:ea typeface="Calibri"/>
                          <a:cs typeface="Calibri"/>
                        </a:rPr>
                        <a:t>Performance</a:t>
                      </a:r>
                    </a:p>
                  </a:txBody>
                  <a:tcPr anchor="ctr">
                    <a:solidFill>
                      <a:srgbClr val="F8F9FA"/>
                    </a:solidFill>
                  </a:tcPr>
                </a:tc>
                <a:tc>
                  <a:txBody>
                    <a:bodyPr/>
                    <a:lstStyle/>
                    <a:p>
                      <a:r>
                        <a:rPr lang="en-GB" sz="1400">
                          <a:solidFill>
                            <a:srgbClr val="2C3E50"/>
                          </a:solidFill>
                          <a:latin typeface="Calibri"/>
                          <a:ea typeface="Calibri"/>
                          <a:cs typeface="Calibri"/>
                        </a:rPr>
                        <a:t>KPIs for SI delivery performance; remedies for underperformance; earn-back or penalty mechanisms</a:t>
                      </a:r>
                    </a:p>
                  </a:txBody>
                  <a:tcPr anchor="ctr">
                    <a:solidFill>
                      <a:srgbClr val="F8F9FA"/>
                    </a:solidFill>
                  </a:tcPr>
                </a:tc>
                <a:extLst>
                  <a:ext uri="{0D108BD9-81ED-4DB2-BD59-A6C34878D82A}">
                    <a16:rowId xmlns:a16="http://schemas.microsoft.com/office/drawing/2014/main" val="3227508076"/>
                  </a:ext>
                </a:extLst>
              </a:tr>
              <a:tr h="431800">
                <a:tc>
                  <a:txBody>
                    <a:bodyPr/>
                    <a:lstStyle/>
                    <a:p>
                      <a:pPr algn="ctr"/>
                      <a:r>
                        <a:rPr lang="en-GB" sz="1400" b="1">
                          <a:solidFill>
                            <a:srgbClr val="2C3E50"/>
                          </a:solidFill>
                          <a:latin typeface="Calibri"/>
                          <a:ea typeface="Calibri"/>
                          <a:cs typeface="Calibri"/>
                        </a:rPr>
                        <a:t>Design Authority</a:t>
                      </a:r>
                    </a:p>
                  </a:txBody>
                  <a:tcPr anchor="ctr">
                    <a:solidFill>
                      <a:srgbClr val="FFFFFF"/>
                    </a:solidFill>
                  </a:tcPr>
                </a:tc>
                <a:tc>
                  <a:txBody>
                    <a:bodyPr/>
                    <a:lstStyle/>
                    <a:p>
                      <a:r>
                        <a:rPr lang="en-GB" sz="1400">
                          <a:solidFill>
                            <a:srgbClr val="2C3E50"/>
                          </a:solidFill>
                          <a:latin typeface="Calibri"/>
                          <a:ea typeface="Calibri"/>
                          <a:cs typeface="Calibri"/>
                        </a:rPr>
                        <a:t>SI Solution Architect named as co-chair of Design Authority; SI attendance at all DA meetings is mandatory; DA decisions are binding on the SI; SI cannot build anything DA has not approved</a:t>
                      </a:r>
                    </a:p>
                  </a:txBody>
                  <a:tcPr anchor="ctr">
                    <a:solidFill>
                      <a:srgbClr val="FFFFFF"/>
                    </a:solidFill>
                  </a:tcPr>
                </a:tc>
                <a:extLst>
                  <a:ext uri="{0D108BD9-81ED-4DB2-BD59-A6C34878D82A}">
                    <a16:rowId xmlns:a16="http://schemas.microsoft.com/office/drawing/2014/main" val="3262225718"/>
                  </a:ext>
                </a:extLst>
              </a:tr>
              <a:tr h="431800">
                <a:tc>
                  <a:txBody>
                    <a:bodyPr/>
                    <a:lstStyle/>
                    <a:p>
                      <a:pPr algn="ctr"/>
                      <a:r>
                        <a:rPr lang="en-GB" sz="1400" b="1">
                          <a:solidFill>
                            <a:srgbClr val="2C3E50"/>
                          </a:solidFill>
                          <a:latin typeface="Calibri"/>
                          <a:ea typeface="Calibri"/>
                          <a:cs typeface="Calibri"/>
                        </a:rPr>
                        <a:t>Knowledge Transfer</a:t>
                      </a:r>
                    </a:p>
                  </a:txBody>
                  <a:tcPr anchor="ctr">
                    <a:solidFill>
                      <a:srgbClr val="F8F9FA"/>
                    </a:solidFill>
                  </a:tcPr>
                </a:tc>
                <a:tc>
                  <a:txBody>
                    <a:bodyPr/>
                    <a:lstStyle/>
                    <a:p>
                      <a:r>
                        <a:rPr lang="en-GB" sz="1400">
                          <a:solidFill>
                            <a:srgbClr val="2C3E50"/>
                          </a:solidFill>
                          <a:latin typeface="Calibri"/>
                          <a:ea typeface="Calibri"/>
                          <a:cs typeface="Calibri"/>
                        </a:rPr>
                        <a:t>Mandatory KT plan with defined deliverables; co-delivery with Client team (not SI-only build); formal KT period before SI exit; all configuration documented with rationale; Client team capable of BAU support before SI disengages</a:t>
                      </a:r>
                    </a:p>
                  </a:txBody>
                  <a:tcPr anchor="ctr">
                    <a:solidFill>
                      <a:srgbClr val="F8F9FA"/>
                    </a:solidFill>
                  </a:tcPr>
                </a:tc>
                <a:extLst>
                  <a:ext uri="{0D108BD9-81ED-4DB2-BD59-A6C34878D82A}">
                    <a16:rowId xmlns:a16="http://schemas.microsoft.com/office/drawing/2014/main" val="1650077301"/>
                  </a:ext>
                </a:extLst>
              </a:tr>
              <a:tr h="431800">
                <a:tc>
                  <a:txBody>
                    <a:bodyPr/>
                    <a:lstStyle/>
                    <a:p>
                      <a:pPr algn="ctr"/>
                      <a:r>
                        <a:rPr lang="en-GB" sz="1400" b="1">
                          <a:solidFill>
                            <a:srgbClr val="2C3E50"/>
                          </a:solidFill>
                          <a:latin typeface="Calibri"/>
                          <a:ea typeface="Calibri"/>
                          <a:cs typeface="Calibri"/>
                        </a:rPr>
                        <a:t>Commercial Phasing</a:t>
                      </a:r>
                    </a:p>
                  </a:txBody>
                  <a:tcPr>
                    <a:solidFill>
                      <a:srgbClr val="FFFFFF"/>
                    </a:solidFill>
                  </a:tcPr>
                </a:tc>
                <a:tc>
                  <a:txBody>
                    <a:bodyPr/>
                    <a:lstStyle/>
                    <a:p>
                      <a:r>
                        <a:rPr lang="en-GB" sz="1400">
                          <a:solidFill>
                            <a:srgbClr val="2C3E50"/>
                          </a:solidFill>
                          <a:latin typeface="Calibri"/>
                          <a:ea typeface="Calibri"/>
                          <a:cs typeface="Calibri"/>
                        </a:rPr>
                        <a:t>Separate commercial agreement for Discovery &amp; Design (Setup &amp; Design (S10–S12)) and Build &amp; Test (Build &amp; Test (S13–S14)). SI provides ROM for end-to-end at SI Selection with ROM Pricing (S9). Firm pricing for Build &amp; Test confirmed after S12 Design Authority sign-off. Board approval gate before build commitment.</a:t>
                      </a:r>
                    </a:p>
                  </a:txBody>
                  <a:tcPr>
                    <a:solidFill>
                      <a:srgbClr val="FFFFFF"/>
                    </a:solidFill>
                  </a:tcPr>
                </a:tc>
                <a:extLst>
                  <a:ext uri="{0D108BD9-81ED-4DB2-BD59-A6C34878D82A}">
                    <a16:rowId xmlns:a16="http://schemas.microsoft.com/office/drawing/2014/main" val="10011"/>
                  </a:ext>
                </a:extLst>
              </a:tr>
            </a:tbl>
          </a:graphicData>
        </a:graphic>
      </p:graphicFrame>
      <p:sp>
        <p:nvSpPr>
          <p:cNvPr id="3" name="TitleAccentLine">
            <a:extLst>
              <a:ext uri="{FF2B5EF4-FFF2-40B4-BE49-F238E27FC236}">
                <a16:creationId xmlns:a16="http://schemas.microsoft.com/office/drawing/2014/main" id="{00ACC662-5BBE-44F1-A22C-406B4451CD7A}"/>
              </a:ext>
            </a:extLst>
          </p:cNvPr>
          <p:cNvSpPr/>
          <p:nvPr/>
        </p:nvSpPr>
        <p:spPr>
          <a:xfrm>
            <a:off x="609600" y="8382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5FFF88B8-4EC5-42DC-9023-37743D506EE8}"/>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981068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DDEC55-8B93-4002-82EA-AA592375938F}"/>
              </a:ext>
            </a:extLst>
          </p:cNvPr>
          <p:cNvSpPr txBox="1"/>
          <p:nvPr/>
        </p:nvSpPr>
        <p:spPr>
          <a:xfrm>
            <a:off x="609600" y="203200"/>
            <a:ext cx="10922000" cy="533400"/>
          </a:xfrm>
          <a:prstGeom prst="rect">
            <a:avLst/>
          </a:prstGeom>
          <a:noFill/>
          <a:ln>
            <a:noFill/>
          </a:ln>
        </p:spPr>
        <p:txBody>
          <a:bodyPr vertOverflow="overflow" vert="horz" wrap="square" rtlCol="0" anchor="t">
            <a:noAutofit/>
          </a:bodyPr>
          <a:lstStyle/>
          <a:p>
            <a:pPr algn="l"/>
            <a:r>
              <a:rPr lang="en-GB" sz="2000" b="1">
                <a:solidFill>
                  <a:srgbClr val="1B2A4A"/>
                </a:solidFill>
                <a:latin typeface="Trebuchet MS"/>
              </a:rPr>
              <a:t>SI Selection (S9): Programme Initiation Checkpoint Checklist</a:t>
            </a:r>
          </a:p>
        </p:txBody>
      </p:sp>
      <p:graphicFrame>
        <p:nvGraphicFramePr>
          <p:cNvPr id="5" name="Table 4">
            <a:extLst>
              <a:ext uri="{FF2B5EF4-FFF2-40B4-BE49-F238E27FC236}">
                <a16:creationId xmlns:a16="http://schemas.microsoft.com/office/drawing/2014/main" id="{D5DF6FA7-0551-4CCA-9400-7E0DA43C4EEA}"/>
              </a:ext>
            </a:extLst>
          </p:cNvPr>
          <p:cNvGraphicFramePr>
            <a:graphicFrameLocks noGrp="1"/>
          </p:cNvGraphicFramePr>
          <p:nvPr>
            <p:extLst>
              <p:ext uri="{D42A27DB-BD31-4B8C-83A1-F6EECF244321}">
                <p14:modId xmlns:p14="http://schemas.microsoft.com/office/powerpoint/2010/main" val="2468106922"/>
              </p:ext>
            </p:extLst>
          </p:nvPr>
        </p:nvGraphicFramePr>
        <p:xfrm>
          <a:off x="609600" y="889000"/>
          <a:ext cx="10972800" cy="5425440"/>
        </p:xfrm>
        <a:graphic>
          <a:graphicData uri="http://schemas.openxmlformats.org/drawingml/2006/table">
            <a:tbl>
              <a:tblPr firstRow="1" bandRow="1">
                <a:tableStyleId>{5C22544A-7EE6-4342-B048-85BDC9FD1C3A}</a:tableStyleId>
              </a:tblPr>
              <a:tblGrid>
                <a:gridCol w="508000">
                  <a:extLst>
                    <a:ext uri="{9D8B030D-6E8A-4147-A177-3AD203B41FA5}">
                      <a16:colId xmlns:a16="http://schemas.microsoft.com/office/drawing/2014/main" val="3703943258"/>
                    </a:ext>
                  </a:extLst>
                </a:gridCol>
                <a:gridCol w="4318000">
                  <a:extLst>
                    <a:ext uri="{9D8B030D-6E8A-4147-A177-3AD203B41FA5}">
                      <a16:colId xmlns:a16="http://schemas.microsoft.com/office/drawing/2014/main" val="3494052837"/>
                    </a:ext>
                  </a:extLst>
                </a:gridCol>
                <a:gridCol w="3429000">
                  <a:extLst>
                    <a:ext uri="{9D8B030D-6E8A-4147-A177-3AD203B41FA5}">
                      <a16:colId xmlns:a16="http://schemas.microsoft.com/office/drawing/2014/main" val="2763414889"/>
                    </a:ext>
                  </a:extLst>
                </a:gridCol>
                <a:gridCol w="2717800">
                  <a:extLst>
                    <a:ext uri="{9D8B030D-6E8A-4147-A177-3AD203B41FA5}">
                      <a16:colId xmlns:a16="http://schemas.microsoft.com/office/drawing/2014/main" val="1795872978"/>
                    </a:ext>
                  </a:extLst>
                </a:gridCol>
              </a:tblGrid>
              <a:tr h="304800">
                <a:tc>
                  <a:txBody>
                    <a:bodyPr/>
                    <a:lstStyle/>
                    <a:p>
                      <a:pPr algn="ctr"/>
                      <a:r>
                        <a:rPr lang="en-GB" sz="1400" b="1">
                          <a:solidFill>
                            <a:srgbClr val="FFFFFF"/>
                          </a:solidFill>
                          <a:latin typeface="Trebuchet MS"/>
                        </a:rPr>
                        <a:t>#</a:t>
                      </a:r>
                    </a:p>
                  </a:txBody>
                  <a:tcPr anchor="ctr">
                    <a:solidFill>
                      <a:srgbClr val="E8913A"/>
                    </a:solidFill>
                  </a:tcPr>
                </a:tc>
                <a:tc>
                  <a:txBody>
                    <a:bodyPr/>
                    <a:lstStyle/>
                    <a:p>
                      <a:pPr algn="ctr"/>
                      <a:r>
                        <a:rPr lang="en-GB" sz="1400" b="1">
                          <a:solidFill>
                            <a:srgbClr val="FFFFFF"/>
                          </a:solidFill>
                          <a:latin typeface="Trebuchet MS"/>
                        </a:rPr>
                        <a:t>Criterion</a:t>
                      </a:r>
                    </a:p>
                  </a:txBody>
                  <a:tcPr anchor="ctr">
                    <a:solidFill>
                      <a:srgbClr val="E8913A"/>
                    </a:solidFill>
                  </a:tcPr>
                </a:tc>
                <a:tc>
                  <a:txBody>
                    <a:bodyPr/>
                    <a:lstStyle/>
                    <a:p>
                      <a:pPr algn="ctr"/>
                      <a:r>
                        <a:rPr lang="en-GB" sz="1400" b="1">
                          <a:solidFill>
                            <a:srgbClr val="FFFFFF"/>
                          </a:solidFill>
                          <a:latin typeface="Trebuchet MS"/>
                        </a:rPr>
                        <a:t>Evidence Required</a:t>
                      </a:r>
                    </a:p>
                  </a:txBody>
                  <a:tcPr anchor="ctr">
                    <a:solidFill>
                      <a:srgbClr val="E8913A"/>
                    </a:solidFill>
                  </a:tcPr>
                </a:tc>
                <a:tc>
                  <a:txBody>
                    <a:bodyPr/>
                    <a:lstStyle/>
                    <a:p>
                      <a:pPr algn="ctr"/>
                      <a:r>
                        <a:rPr lang="en-GB" sz="1400" b="1">
                          <a:solidFill>
                            <a:srgbClr val="FFFFFF"/>
                          </a:solidFill>
                          <a:latin typeface="Trebuchet MS"/>
                        </a:rPr>
                        <a:t>Approved By</a:t>
                      </a:r>
                    </a:p>
                  </a:txBody>
                  <a:tcPr anchor="ctr">
                    <a:solidFill>
                      <a:srgbClr val="E8913A"/>
                    </a:solidFill>
                  </a:tcPr>
                </a:tc>
                <a:extLst>
                  <a:ext uri="{0D108BD9-81ED-4DB2-BD59-A6C34878D82A}">
                    <a16:rowId xmlns:a16="http://schemas.microsoft.com/office/drawing/2014/main" val="2774261477"/>
                  </a:ext>
                </a:extLst>
              </a:tr>
              <a:tr h="381000">
                <a:tc>
                  <a:txBody>
                    <a:bodyPr/>
                    <a:lstStyle/>
                    <a:p>
                      <a:pPr algn="ctr"/>
                      <a:r>
                        <a:rPr lang="en-GB" sz="1400" b="1">
                          <a:solidFill>
                            <a:srgbClr val="2C3E50"/>
                          </a:solidFill>
                          <a:latin typeface="Calibri"/>
                          <a:ea typeface="Calibri"/>
                          <a:cs typeface="Calibri"/>
                        </a:rPr>
                        <a:t>1</a:t>
                      </a:r>
                    </a:p>
                  </a:txBody>
                  <a:tcPr anchor="ctr">
                    <a:solidFill>
                      <a:srgbClr val="FFFFFF"/>
                    </a:solidFill>
                  </a:tcPr>
                </a:tc>
                <a:tc>
                  <a:txBody>
                    <a:bodyPr/>
                    <a:lstStyle/>
                    <a:p>
                      <a:r>
                        <a:rPr lang="en-GB" sz="1400">
                          <a:solidFill>
                            <a:srgbClr val="2C3E50"/>
                          </a:solidFill>
                          <a:latin typeface="Calibri"/>
                          <a:ea typeface="Calibri"/>
                          <a:cs typeface="Calibri"/>
                        </a:rPr>
                        <a:t>SI proposals evaluated and scored</a:t>
                      </a:r>
                    </a:p>
                  </a:txBody>
                  <a:tcPr anchor="ctr">
                    <a:solidFill>
                      <a:srgbClr val="FFFFFF"/>
                    </a:solidFill>
                  </a:tcPr>
                </a:tc>
                <a:tc>
                  <a:txBody>
                    <a:bodyPr/>
                    <a:lstStyle/>
                    <a:p>
                      <a:r>
                        <a:rPr lang="en-GB" sz="1400">
                          <a:solidFill>
                            <a:srgbClr val="2C3E50"/>
                          </a:solidFill>
                          <a:latin typeface="Calibri"/>
                          <a:ea typeface="Calibri"/>
                          <a:cs typeface="Calibri"/>
                        </a:rPr>
                        <a:t>SI scoring matrix</a:t>
                      </a:r>
                    </a:p>
                  </a:txBody>
                  <a:tcPr anchor="ctr">
                    <a:solidFill>
                      <a:srgbClr val="FFFFFF"/>
                    </a:solidFill>
                  </a:tcPr>
                </a:tc>
                <a:tc>
                  <a:txBody>
                    <a:bodyPr/>
                    <a:lstStyle/>
                    <a:p>
                      <a:r>
                        <a:rPr lang="en-GB" sz="1400">
                          <a:solidFill>
                            <a:srgbClr val="2C3E50"/>
                          </a:solidFill>
                          <a:latin typeface="Calibri"/>
                          <a:ea typeface="Calibri"/>
                          <a:cs typeface="Calibri"/>
                        </a:rPr>
                        <a:t>Evaluation Panel</a:t>
                      </a:r>
                    </a:p>
                  </a:txBody>
                  <a:tcPr anchor="ctr">
                    <a:solidFill>
                      <a:srgbClr val="FFFFFF"/>
                    </a:solidFill>
                  </a:tcPr>
                </a:tc>
                <a:extLst>
                  <a:ext uri="{0D108BD9-81ED-4DB2-BD59-A6C34878D82A}">
                    <a16:rowId xmlns:a16="http://schemas.microsoft.com/office/drawing/2014/main" val="2390554482"/>
                  </a:ext>
                </a:extLst>
              </a:tr>
              <a:tr h="381000">
                <a:tc>
                  <a:txBody>
                    <a:bodyPr/>
                    <a:lstStyle/>
                    <a:p>
                      <a:pPr algn="ctr"/>
                      <a:r>
                        <a:rPr lang="en-GB" sz="1400" b="1">
                          <a:solidFill>
                            <a:srgbClr val="2C3E50"/>
                          </a:solidFill>
                          <a:latin typeface="Calibri"/>
                          <a:ea typeface="Calibri"/>
                          <a:cs typeface="Calibri"/>
                        </a:rPr>
                        <a:t>2</a:t>
                      </a:r>
                    </a:p>
                  </a:txBody>
                  <a:tcPr anchor="ctr">
                    <a:solidFill>
                      <a:srgbClr val="F8F9FA"/>
                    </a:solidFill>
                  </a:tcPr>
                </a:tc>
                <a:tc>
                  <a:txBody>
                    <a:bodyPr/>
                    <a:lstStyle/>
                    <a:p>
                      <a:r>
                        <a:rPr lang="en-GB" sz="1400">
                          <a:solidFill>
                            <a:srgbClr val="2C3E50"/>
                          </a:solidFill>
                          <a:latin typeface="Calibri"/>
                          <a:ea typeface="Calibri"/>
                          <a:cs typeface="Calibri"/>
                        </a:rPr>
                        <a:t>Key personnel interviewed and approved</a:t>
                      </a:r>
                    </a:p>
                  </a:txBody>
                  <a:tcPr anchor="ctr">
                    <a:solidFill>
                      <a:srgbClr val="F8F9FA"/>
                    </a:solidFill>
                  </a:tcPr>
                </a:tc>
                <a:tc>
                  <a:txBody>
                    <a:bodyPr/>
                    <a:lstStyle/>
                    <a:p>
                      <a:r>
                        <a:rPr lang="en-GB" sz="1400">
                          <a:solidFill>
                            <a:srgbClr val="2C3E50"/>
                          </a:solidFill>
                          <a:latin typeface="Calibri"/>
                          <a:ea typeface="Calibri"/>
                          <a:cs typeface="Calibri"/>
                        </a:rPr>
                        <a:t>Interview assessment forms</a:t>
                      </a:r>
                    </a:p>
                  </a:txBody>
                  <a:tcPr anchor="ctr">
                    <a:solidFill>
                      <a:srgbClr val="F8F9FA"/>
                    </a:solidFill>
                  </a:tcPr>
                </a:tc>
                <a:tc>
                  <a:txBody>
                    <a:bodyPr/>
                    <a:lstStyle/>
                    <a:p>
                      <a:r>
                        <a:rPr lang="en-GB" sz="1400">
                          <a:solidFill>
                            <a:srgbClr val="2C3E50"/>
                          </a:solidFill>
                          <a:latin typeface="Calibri"/>
                          <a:ea typeface="Calibri"/>
                          <a:cs typeface="Calibri"/>
                        </a:rPr>
                        <a:t>Programme Manager</a:t>
                      </a:r>
                    </a:p>
                  </a:txBody>
                  <a:tcPr anchor="ctr">
                    <a:solidFill>
                      <a:srgbClr val="F8F9FA"/>
                    </a:solidFill>
                  </a:tcPr>
                </a:tc>
                <a:extLst>
                  <a:ext uri="{0D108BD9-81ED-4DB2-BD59-A6C34878D82A}">
                    <a16:rowId xmlns:a16="http://schemas.microsoft.com/office/drawing/2014/main" val="175728917"/>
                  </a:ext>
                </a:extLst>
              </a:tr>
              <a:tr h="381000">
                <a:tc>
                  <a:txBody>
                    <a:bodyPr/>
                    <a:lstStyle/>
                    <a:p>
                      <a:pPr algn="ctr"/>
                      <a:r>
                        <a:rPr lang="en-GB" sz="1400" b="1">
                          <a:solidFill>
                            <a:srgbClr val="2C3E50"/>
                          </a:solidFill>
                          <a:latin typeface="Calibri"/>
                          <a:ea typeface="Calibri"/>
                          <a:cs typeface="Calibri"/>
                        </a:rPr>
                        <a:t>3</a:t>
                      </a:r>
                    </a:p>
                  </a:txBody>
                  <a:tcPr anchor="ctr">
                    <a:solidFill>
                      <a:srgbClr val="FFFFFF"/>
                    </a:solidFill>
                  </a:tcPr>
                </a:tc>
                <a:tc>
                  <a:txBody>
                    <a:bodyPr/>
                    <a:lstStyle/>
                    <a:p>
                      <a:r>
                        <a:rPr lang="en-GB" sz="1400">
                          <a:solidFill>
                            <a:srgbClr val="2C3E50"/>
                          </a:solidFill>
                          <a:latin typeface="Calibri"/>
                          <a:ea typeface="Calibri"/>
                          <a:cs typeface="Calibri"/>
                        </a:rPr>
                        <a:t>References checked independently</a:t>
                      </a:r>
                    </a:p>
                  </a:txBody>
                  <a:tcPr anchor="ctr">
                    <a:solidFill>
                      <a:srgbClr val="FFFFFF"/>
                    </a:solidFill>
                  </a:tcPr>
                </a:tc>
                <a:tc>
                  <a:txBody>
                    <a:bodyPr/>
                    <a:lstStyle/>
                    <a:p>
                      <a:r>
                        <a:rPr lang="en-GB" sz="1400">
                          <a:solidFill>
                            <a:srgbClr val="2C3E50"/>
                          </a:solidFill>
                          <a:latin typeface="Calibri"/>
                          <a:ea typeface="Calibri"/>
                          <a:cs typeface="Calibri"/>
                        </a:rPr>
                        <a:t>Reference check summaries</a:t>
                      </a:r>
                    </a:p>
                  </a:txBody>
                  <a:tcPr anchor="ctr">
                    <a:solidFill>
                      <a:srgbClr val="FFFFFF"/>
                    </a:solidFill>
                  </a:tcPr>
                </a:tc>
                <a:tc>
                  <a:txBody>
                    <a:bodyPr/>
                    <a:lstStyle/>
                    <a:p>
                      <a:r>
                        <a:rPr lang="en-GB" sz="1400">
                          <a:solidFill>
                            <a:srgbClr val="2C3E50"/>
                          </a:solidFill>
                          <a:latin typeface="Calibri"/>
                          <a:ea typeface="Calibri"/>
                          <a:cs typeface="Calibri"/>
                        </a:rPr>
                        <a:t>Programme Manager</a:t>
                      </a:r>
                    </a:p>
                  </a:txBody>
                  <a:tcPr anchor="ctr">
                    <a:solidFill>
                      <a:srgbClr val="FFFFFF"/>
                    </a:solidFill>
                  </a:tcPr>
                </a:tc>
                <a:extLst>
                  <a:ext uri="{0D108BD9-81ED-4DB2-BD59-A6C34878D82A}">
                    <a16:rowId xmlns:a16="http://schemas.microsoft.com/office/drawing/2014/main" val="194399090"/>
                  </a:ext>
                </a:extLst>
              </a:tr>
              <a:tr h="381000">
                <a:tc>
                  <a:txBody>
                    <a:bodyPr/>
                    <a:lstStyle/>
                    <a:p>
                      <a:pPr algn="ctr"/>
                      <a:r>
                        <a:rPr lang="en-GB" sz="1400" b="1">
                          <a:solidFill>
                            <a:srgbClr val="2C3E50"/>
                          </a:solidFill>
                          <a:latin typeface="Calibri"/>
                          <a:ea typeface="Calibri"/>
                          <a:cs typeface="Calibri"/>
                        </a:rPr>
                        <a:t>4</a:t>
                      </a:r>
                    </a:p>
                  </a:txBody>
                  <a:tcPr anchor="ctr">
                    <a:solidFill>
                      <a:srgbClr val="F8F9FA"/>
                    </a:solidFill>
                  </a:tcPr>
                </a:tc>
                <a:tc>
                  <a:txBody>
                    <a:bodyPr/>
                    <a:lstStyle/>
                    <a:p>
                      <a:r>
                        <a:rPr lang="en-GB" sz="1400">
                          <a:solidFill>
                            <a:srgbClr val="2C3E50"/>
                          </a:solidFill>
                          <a:latin typeface="Calibri"/>
                          <a:ea typeface="Calibri"/>
                          <a:cs typeface="Calibri"/>
                        </a:rPr>
                        <a:t>Preferred SI selected with documented rationale</a:t>
                      </a:r>
                    </a:p>
                  </a:txBody>
                  <a:tcPr anchor="ctr">
                    <a:solidFill>
                      <a:srgbClr val="F8F9FA"/>
                    </a:solidFill>
                  </a:tcPr>
                </a:tc>
                <a:tc>
                  <a:txBody>
                    <a:bodyPr/>
                    <a:lstStyle/>
                    <a:p>
                      <a:r>
                        <a:rPr lang="en-GB" sz="1400">
                          <a:solidFill>
                            <a:srgbClr val="2C3E50"/>
                          </a:solidFill>
                          <a:latin typeface="Calibri"/>
                          <a:ea typeface="Calibri"/>
                          <a:cs typeface="Calibri"/>
                        </a:rPr>
                        <a:t>SI recommendation paper</a:t>
                      </a:r>
                    </a:p>
                  </a:txBody>
                  <a:tcPr anchor="ctr">
                    <a:solidFill>
                      <a:srgbClr val="F8F9FA"/>
                    </a:solidFill>
                  </a:tcPr>
                </a:tc>
                <a:tc>
                  <a:txBody>
                    <a:bodyPr/>
                    <a:lstStyle/>
                    <a:p>
                      <a:r>
                        <a:rPr lang="en-GB" sz="1400">
                          <a:solidFill>
                            <a:srgbClr val="2C3E50"/>
                          </a:solidFill>
                          <a:latin typeface="Calibri"/>
                          <a:ea typeface="Calibri"/>
                          <a:cs typeface="Calibri"/>
                        </a:rPr>
                        <a:t>Steering Committee</a:t>
                      </a:r>
                    </a:p>
                  </a:txBody>
                  <a:tcPr anchor="ctr">
                    <a:solidFill>
                      <a:srgbClr val="F8F9FA"/>
                    </a:solidFill>
                  </a:tcPr>
                </a:tc>
                <a:extLst>
                  <a:ext uri="{0D108BD9-81ED-4DB2-BD59-A6C34878D82A}">
                    <a16:rowId xmlns:a16="http://schemas.microsoft.com/office/drawing/2014/main" val="3908848753"/>
                  </a:ext>
                </a:extLst>
              </a:tr>
              <a:tr h="381000">
                <a:tc>
                  <a:txBody>
                    <a:bodyPr/>
                    <a:lstStyle/>
                    <a:p>
                      <a:pPr algn="ctr"/>
                      <a:r>
                        <a:rPr lang="en-GB" sz="1400" b="1">
                          <a:solidFill>
                            <a:srgbClr val="2C3E50"/>
                          </a:solidFill>
                          <a:latin typeface="Calibri"/>
                          <a:ea typeface="Calibri"/>
                          <a:cs typeface="Calibri"/>
                        </a:rPr>
                        <a:t>5</a:t>
                      </a:r>
                    </a:p>
                  </a:txBody>
                  <a:tcPr anchor="ctr">
                    <a:solidFill>
                      <a:srgbClr val="FFFFFF"/>
                    </a:solidFill>
                  </a:tcPr>
                </a:tc>
                <a:tc>
                  <a:txBody>
                    <a:bodyPr/>
                    <a:lstStyle/>
                    <a:p>
                      <a:r>
                        <a:rPr lang="en-GB" sz="1400">
                          <a:solidFill>
                            <a:srgbClr val="2C3E50"/>
                          </a:solidFill>
                          <a:latin typeface="Calibri"/>
                          <a:ea typeface="Calibri"/>
                          <a:cs typeface="Calibri"/>
                        </a:rPr>
                        <a:t>Contracts and statements of work signed</a:t>
                      </a:r>
                    </a:p>
                  </a:txBody>
                  <a:tcPr anchor="ctr">
                    <a:solidFill>
                      <a:srgbClr val="FFFFFF"/>
                    </a:solidFill>
                  </a:tcPr>
                </a:tc>
                <a:tc>
                  <a:txBody>
                    <a:bodyPr/>
                    <a:lstStyle/>
                    <a:p>
                      <a:r>
                        <a:rPr lang="en-GB" sz="1400">
                          <a:solidFill>
                            <a:srgbClr val="2C3E50"/>
                          </a:solidFill>
                          <a:latin typeface="Calibri"/>
                          <a:ea typeface="Calibri"/>
                          <a:cs typeface="Calibri"/>
                        </a:rPr>
                        <a:t>Signed contracts</a:t>
                      </a:r>
                    </a:p>
                  </a:txBody>
                  <a:tcPr anchor="ctr">
                    <a:solidFill>
                      <a:srgbClr val="FFFFFF"/>
                    </a:solidFill>
                  </a:tcPr>
                </a:tc>
                <a:tc>
                  <a:txBody>
                    <a:bodyPr/>
                    <a:lstStyle/>
                    <a:p>
                      <a:r>
                        <a:rPr lang="en-GB" sz="1400">
                          <a:solidFill>
                            <a:srgbClr val="2C3E50"/>
                          </a:solidFill>
                          <a:latin typeface="Calibri"/>
                          <a:ea typeface="Calibri"/>
                          <a:cs typeface="Calibri"/>
                        </a:rPr>
                        <a:t>Exec Sponsor / Legal</a:t>
                      </a:r>
                    </a:p>
                  </a:txBody>
                  <a:tcPr anchor="ctr">
                    <a:solidFill>
                      <a:srgbClr val="FFFFFF"/>
                    </a:solidFill>
                  </a:tcPr>
                </a:tc>
                <a:extLst>
                  <a:ext uri="{0D108BD9-81ED-4DB2-BD59-A6C34878D82A}">
                    <a16:rowId xmlns:a16="http://schemas.microsoft.com/office/drawing/2014/main" val="511276834"/>
                  </a:ext>
                </a:extLst>
              </a:tr>
              <a:tr h="381000">
                <a:tc>
                  <a:txBody>
                    <a:bodyPr/>
                    <a:lstStyle/>
                    <a:p>
                      <a:pPr algn="ctr"/>
                      <a:r>
                        <a:rPr lang="en-GB" sz="1400" b="1">
                          <a:solidFill>
                            <a:srgbClr val="2C3E50"/>
                          </a:solidFill>
                          <a:latin typeface="Calibri"/>
                          <a:ea typeface="Calibri"/>
                          <a:cs typeface="Calibri"/>
                        </a:rPr>
                        <a:t>6</a:t>
                      </a:r>
                    </a:p>
                  </a:txBody>
                  <a:tcPr anchor="ctr">
                    <a:solidFill>
                      <a:srgbClr val="F8F9FA"/>
                    </a:solidFill>
                  </a:tcPr>
                </a:tc>
                <a:tc>
                  <a:txBody>
                    <a:bodyPr/>
                    <a:lstStyle/>
                    <a:p>
                      <a:r>
                        <a:rPr lang="en-GB" sz="1400">
                          <a:solidFill>
                            <a:srgbClr val="2C3E50"/>
                          </a:solidFill>
                          <a:latin typeface="Calibri"/>
                          <a:ea typeface="Calibri"/>
                          <a:cs typeface="Calibri"/>
                        </a:rPr>
                        <a:t>SI team mapped into programme RACI</a:t>
                      </a:r>
                    </a:p>
                  </a:txBody>
                  <a:tcPr anchor="ctr">
                    <a:solidFill>
                      <a:srgbClr val="F8F9FA"/>
                    </a:solidFill>
                  </a:tcPr>
                </a:tc>
                <a:tc>
                  <a:txBody>
                    <a:bodyPr/>
                    <a:lstStyle/>
                    <a:p>
                      <a:r>
                        <a:rPr lang="en-GB" sz="1400">
                          <a:solidFill>
                            <a:srgbClr val="2C3E50"/>
                          </a:solidFill>
                          <a:latin typeface="Calibri"/>
                          <a:ea typeface="Calibri"/>
                          <a:cs typeface="Calibri"/>
                        </a:rPr>
                        <a:t>Updated RACI</a:t>
                      </a:r>
                    </a:p>
                  </a:txBody>
                  <a:tcPr anchor="ctr">
                    <a:solidFill>
                      <a:srgbClr val="F8F9FA"/>
                    </a:solidFill>
                  </a:tcPr>
                </a:tc>
                <a:tc>
                  <a:txBody>
                    <a:bodyPr/>
                    <a:lstStyle/>
                    <a:p>
                      <a:r>
                        <a:rPr lang="en-GB" sz="1400">
                          <a:solidFill>
                            <a:srgbClr val="2C3E50"/>
                          </a:solidFill>
                          <a:latin typeface="Calibri"/>
                          <a:ea typeface="Calibri"/>
                          <a:cs typeface="Calibri"/>
                        </a:rPr>
                        <a:t>Programme Manager</a:t>
                      </a:r>
                    </a:p>
                  </a:txBody>
                  <a:tcPr anchor="ctr">
                    <a:solidFill>
                      <a:srgbClr val="F8F9FA"/>
                    </a:solidFill>
                  </a:tcPr>
                </a:tc>
                <a:extLst>
                  <a:ext uri="{0D108BD9-81ED-4DB2-BD59-A6C34878D82A}">
                    <a16:rowId xmlns:a16="http://schemas.microsoft.com/office/drawing/2014/main" val="2122245142"/>
                  </a:ext>
                </a:extLst>
              </a:tr>
              <a:tr h="381000">
                <a:tc>
                  <a:txBody>
                    <a:bodyPr/>
                    <a:lstStyle/>
                    <a:p>
                      <a:pPr algn="ctr"/>
                      <a:r>
                        <a:rPr lang="en-GB" sz="1400" b="1">
                          <a:solidFill>
                            <a:srgbClr val="2C3E50"/>
                          </a:solidFill>
                          <a:latin typeface="Calibri"/>
                          <a:ea typeface="Calibri"/>
                          <a:cs typeface="Calibri"/>
                        </a:rPr>
                        <a:t>7</a:t>
                      </a:r>
                    </a:p>
                  </a:txBody>
                  <a:tcPr anchor="ctr">
                    <a:solidFill>
                      <a:srgbClr val="FFFFFF"/>
                    </a:solidFill>
                  </a:tcPr>
                </a:tc>
                <a:tc>
                  <a:txBody>
                    <a:bodyPr/>
                    <a:lstStyle/>
                    <a:p>
                      <a:r>
                        <a:rPr lang="en-GB" sz="1400">
                          <a:solidFill>
                            <a:srgbClr val="2C3E50"/>
                          </a:solidFill>
                          <a:latin typeface="Calibri"/>
                          <a:ea typeface="Calibri"/>
                          <a:cs typeface="Calibri"/>
                        </a:rPr>
                        <a:t>Programme Setup &amp; Mobilisation (S10) mobilisation plan agreed</a:t>
                      </a:r>
                    </a:p>
                  </a:txBody>
                  <a:tcPr anchor="ctr">
                    <a:solidFill>
                      <a:srgbClr val="FFFFFF"/>
                    </a:solidFill>
                  </a:tcPr>
                </a:tc>
                <a:tc>
                  <a:txBody>
                    <a:bodyPr/>
                    <a:lstStyle/>
                    <a:p>
                      <a:r>
                        <a:rPr lang="en-GB" sz="1400">
                          <a:solidFill>
                            <a:srgbClr val="2C3E50"/>
                          </a:solidFill>
                          <a:latin typeface="Calibri"/>
                          <a:ea typeface="Calibri"/>
                          <a:cs typeface="Calibri"/>
                        </a:rPr>
                        <a:t>Mobilisation plan</a:t>
                      </a:r>
                    </a:p>
                  </a:txBody>
                  <a:tcPr anchor="ctr">
                    <a:solidFill>
                      <a:srgbClr val="FFFFFF"/>
                    </a:solidFill>
                  </a:tcPr>
                </a:tc>
                <a:tc>
                  <a:txBody>
                    <a:bodyPr/>
                    <a:lstStyle/>
                    <a:p>
                      <a:r>
                        <a:rPr lang="en-GB" sz="1400">
                          <a:solidFill>
                            <a:srgbClr val="2C3E50"/>
                          </a:solidFill>
                          <a:latin typeface="Calibri"/>
                          <a:ea typeface="Calibri"/>
                          <a:cs typeface="Calibri"/>
                        </a:rPr>
                        <a:t>PM / SI</a:t>
                      </a:r>
                    </a:p>
                  </a:txBody>
                  <a:tcPr anchor="ctr">
                    <a:solidFill>
                      <a:srgbClr val="FFFFFF"/>
                    </a:solidFill>
                  </a:tcPr>
                </a:tc>
                <a:extLst>
                  <a:ext uri="{0D108BD9-81ED-4DB2-BD59-A6C34878D82A}">
                    <a16:rowId xmlns:a16="http://schemas.microsoft.com/office/drawing/2014/main" val="3003322373"/>
                  </a:ext>
                </a:extLst>
              </a:tr>
              <a:tr h="381000">
                <a:tc>
                  <a:txBody>
                    <a:bodyPr/>
                    <a:lstStyle/>
                    <a:p>
                      <a:pPr algn="ctr"/>
                      <a:r>
                        <a:rPr lang="en-GB" sz="1400" b="1">
                          <a:solidFill>
                            <a:srgbClr val="2C3E50"/>
                          </a:solidFill>
                          <a:latin typeface="Calibri"/>
                          <a:ea typeface="Calibri"/>
                          <a:cs typeface="Calibri"/>
                        </a:rPr>
                        <a:t>8</a:t>
                      </a:r>
                    </a:p>
                  </a:txBody>
                  <a:tcPr anchor="ctr">
                    <a:solidFill>
                      <a:srgbClr val="F8F9FA"/>
                    </a:solidFill>
                  </a:tcPr>
                </a:tc>
                <a:tc>
                  <a:txBody>
                    <a:bodyPr/>
                    <a:lstStyle/>
                    <a:p>
                      <a:r>
                        <a:rPr lang="en-GB" sz="1400">
                          <a:solidFill>
                            <a:srgbClr val="2C3E50"/>
                          </a:solidFill>
                          <a:latin typeface="Calibri"/>
                          <a:ea typeface="Calibri"/>
                          <a:cs typeface="Calibri"/>
                        </a:rPr>
                        <a:t>Programme initiation meeting scheduled</a:t>
                      </a:r>
                    </a:p>
                  </a:txBody>
                  <a:tcPr anchor="ctr">
                    <a:solidFill>
                      <a:srgbClr val="F8F9FA"/>
                    </a:solidFill>
                  </a:tcPr>
                </a:tc>
                <a:tc>
                  <a:txBody>
                    <a:bodyPr/>
                    <a:lstStyle/>
                    <a:p>
                      <a:r>
                        <a:rPr lang="en-GB" sz="1400">
                          <a:solidFill>
                            <a:srgbClr val="2C3E50"/>
                          </a:solidFill>
                          <a:latin typeface="Calibri"/>
                          <a:ea typeface="Calibri"/>
                          <a:cs typeface="Calibri"/>
                        </a:rPr>
                        <a:t>Calendar confirmation</a:t>
                      </a:r>
                    </a:p>
                  </a:txBody>
                  <a:tcPr anchor="ctr">
                    <a:solidFill>
                      <a:srgbClr val="F8F9FA"/>
                    </a:solidFill>
                  </a:tcPr>
                </a:tc>
                <a:tc>
                  <a:txBody>
                    <a:bodyPr/>
                    <a:lstStyle/>
                    <a:p>
                      <a:r>
                        <a:rPr lang="en-GB" sz="1400">
                          <a:solidFill>
                            <a:srgbClr val="2C3E50"/>
                          </a:solidFill>
                          <a:latin typeface="Calibri"/>
                          <a:ea typeface="Calibri"/>
                          <a:cs typeface="Calibri"/>
                        </a:rPr>
                        <a:t>Programme Manager</a:t>
                      </a:r>
                    </a:p>
                  </a:txBody>
                  <a:tcPr anchor="ctr">
                    <a:solidFill>
                      <a:srgbClr val="F8F9FA"/>
                    </a:solidFill>
                  </a:tcPr>
                </a:tc>
                <a:extLst>
                  <a:ext uri="{0D108BD9-81ED-4DB2-BD59-A6C34878D82A}">
                    <a16:rowId xmlns:a16="http://schemas.microsoft.com/office/drawing/2014/main" val="2224919608"/>
                  </a:ext>
                </a:extLst>
              </a:tr>
              <a:tr h="381000">
                <a:tc>
                  <a:txBody>
                    <a:bodyPr/>
                    <a:lstStyle/>
                    <a:p>
                      <a:pPr algn="ctr"/>
                      <a:r>
                        <a:rPr lang="en-GB" sz="1400" b="1">
                          <a:solidFill>
                            <a:srgbClr val="2C3E50"/>
                          </a:solidFill>
                          <a:latin typeface="Calibri"/>
                          <a:ea typeface="Calibri"/>
                          <a:cs typeface="Calibri"/>
                        </a:rPr>
                        <a:t>9</a:t>
                      </a:r>
                    </a:p>
                  </a:txBody>
                  <a:tcPr anchor="ctr">
                    <a:solidFill>
                      <a:srgbClr val="FFFFFF"/>
                    </a:solidFill>
                  </a:tcPr>
                </a:tc>
                <a:tc>
                  <a:txBody>
                    <a:bodyPr/>
                    <a:lstStyle/>
                    <a:p>
                      <a:r>
                        <a:rPr lang="en-GB" sz="1400">
                          <a:solidFill>
                            <a:srgbClr val="2C3E50"/>
                          </a:solidFill>
                          <a:latin typeface="Calibri"/>
                          <a:ea typeface="Calibri"/>
                          <a:cs typeface="Calibri"/>
                        </a:rPr>
                        <a:t>SI governance integration confirmed in contract (DA co-chair, SC attendance, Decision Rights)</a:t>
                      </a:r>
                    </a:p>
                  </a:txBody>
                  <a:tcPr anchor="ctr">
                    <a:solidFill>
                      <a:srgbClr val="FFFFFF"/>
                    </a:solidFill>
                  </a:tcPr>
                </a:tc>
                <a:tc>
                  <a:txBody>
                    <a:bodyPr/>
                    <a:lstStyle/>
                    <a:p>
                      <a:r>
                        <a:rPr lang="en-GB" sz="1400">
                          <a:solidFill>
                            <a:srgbClr val="2C3E50"/>
                          </a:solidFill>
                          <a:latin typeface="Calibri"/>
                          <a:ea typeface="Calibri"/>
                          <a:cs typeface="Calibri"/>
                        </a:rPr>
                        <a:t>Contract clauses</a:t>
                      </a:r>
                    </a:p>
                  </a:txBody>
                  <a:tcPr anchor="ctr">
                    <a:solidFill>
                      <a:srgbClr val="FFFFFF"/>
                    </a:solidFill>
                  </a:tcPr>
                </a:tc>
                <a:tc>
                  <a:txBody>
                    <a:bodyPr/>
                    <a:lstStyle/>
                    <a:p>
                      <a:r>
                        <a:rPr lang="en-GB" sz="1400">
                          <a:solidFill>
                            <a:srgbClr val="2C3E50"/>
                          </a:solidFill>
                          <a:latin typeface="Calibri"/>
                          <a:ea typeface="Calibri"/>
                          <a:cs typeface="Calibri"/>
                        </a:rPr>
                        <a:t>Client PM + Legal</a:t>
                      </a:r>
                    </a:p>
                  </a:txBody>
                  <a:tcPr anchor="ctr">
                    <a:solidFill>
                      <a:srgbClr val="FFFFFF"/>
                    </a:solidFill>
                  </a:tcPr>
                </a:tc>
                <a:extLst>
                  <a:ext uri="{0D108BD9-81ED-4DB2-BD59-A6C34878D82A}">
                    <a16:rowId xmlns:a16="http://schemas.microsoft.com/office/drawing/2014/main" val="3288362217"/>
                  </a:ext>
                </a:extLst>
              </a:tr>
              <a:tr h="381000">
                <a:tc>
                  <a:txBody>
                    <a:bodyPr/>
                    <a:lstStyle/>
                    <a:p>
                      <a:pPr algn="ctr"/>
                      <a:r>
                        <a:rPr lang="en-GB" sz="1400" b="1">
                          <a:solidFill>
                            <a:srgbClr val="2C3E50"/>
                          </a:solidFill>
                          <a:latin typeface="Calibri"/>
                          <a:ea typeface="Calibri"/>
                          <a:cs typeface="Calibri"/>
                        </a:rPr>
                        <a:t>10</a:t>
                      </a:r>
                    </a:p>
                  </a:txBody>
                  <a:tcPr anchor="ctr">
                    <a:solidFill>
                      <a:srgbClr val="F8F9FA"/>
                    </a:solidFill>
                  </a:tcPr>
                </a:tc>
                <a:tc>
                  <a:txBody>
                    <a:bodyPr/>
                    <a:lstStyle/>
                    <a:p>
                      <a:r>
                        <a:rPr lang="en-GB" sz="1400">
                          <a:solidFill>
                            <a:srgbClr val="2C3E50"/>
                          </a:solidFill>
                          <a:latin typeface="Calibri"/>
                          <a:ea typeface="Calibri"/>
                          <a:cs typeface="Calibri"/>
                        </a:rPr>
                        <a:t>Requirements Baseline Documents complete and ready for SI handover</a:t>
                      </a:r>
                    </a:p>
                  </a:txBody>
                  <a:tcPr anchor="ctr">
                    <a:solidFill>
                      <a:srgbClr val="F8F9FA"/>
                    </a:solidFill>
                  </a:tcPr>
                </a:tc>
                <a:tc>
                  <a:txBody>
                    <a:bodyPr/>
                    <a:lstStyle/>
                    <a:p>
                      <a:r>
                        <a:rPr lang="en-GB" sz="1400">
                          <a:solidFill>
                            <a:srgbClr val="2C3E50"/>
                          </a:solidFill>
                          <a:latin typeface="Calibri"/>
                          <a:ea typeface="Calibri"/>
                          <a:cs typeface="Calibri"/>
                        </a:rPr>
                        <a:t>Requirements baseline per process stream, traceability matrix</a:t>
                      </a:r>
                    </a:p>
                  </a:txBody>
                  <a:tcPr anchor="ctr">
                    <a:solidFill>
                      <a:srgbClr val="F8F9FA"/>
                    </a:solidFill>
                  </a:tcPr>
                </a:tc>
                <a:tc>
                  <a:txBody>
                    <a:bodyPr/>
                    <a:lstStyle/>
                    <a:p>
                      <a:r>
                        <a:rPr lang="en-GB" sz="1400">
                          <a:solidFill>
                            <a:srgbClr val="2C3E50"/>
                          </a:solidFill>
                          <a:latin typeface="Calibri"/>
                          <a:ea typeface="Calibri"/>
                          <a:cs typeface="Calibri"/>
                        </a:rPr>
                        <a:t>BA Lead</a:t>
                      </a:r>
                    </a:p>
                  </a:txBody>
                  <a:tcPr anchor="ctr">
                    <a:solidFill>
                      <a:srgbClr val="F8F9FA"/>
                    </a:solidFill>
                  </a:tcPr>
                </a:tc>
                <a:extLst>
                  <a:ext uri="{0D108BD9-81ED-4DB2-BD59-A6C34878D82A}">
                    <a16:rowId xmlns:a16="http://schemas.microsoft.com/office/drawing/2014/main" val="3034527145"/>
                  </a:ext>
                </a:extLst>
              </a:tr>
              <a:tr h="381000">
                <a:tc>
                  <a:txBody>
                    <a:bodyPr/>
                    <a:lstStyle/>
                    <a:p>
                      <a:pPr algn="ctr"/>
                      <a:r>
                        <a:rPr lang="en-GB" sz="1400" b="1">
                          <a:solidFill>
                            <a:srgbClr val="2C3E50"/>
                          </a:solidFill>
                          <a:latin typeface="Calibri"/>
                          <a:ea typeface="Calibri"/>
                          <a:cs typeface="Calibri"/>
                        </a:rPr>
                        <a:t>11</a:t>
                      </a:r>
                    </a:p>
                  </a:txBody>
                  <a:tcPr anchor="ctr">
                    <a:solidFill>
                      <a:srgbClr val="FFFFFF"/>
                    </a:solidFill>
                  </a:tcPr>
                </a:tc>
                <a:tc>
                  <a:txBody>
                    <a:bodyPr/>
                    <a:lstStyle/>
                    <a:p>
                      <a:r>
                        <a:rPr lang="en-GB" sz="1400">
                          <a:solidFill>
                            <a:srgbClr val="2C3E50"/>
                          </a:solidFill>
                          <a:latin typeface="Calibri"/>
                          <a:ea typeface="Calibri"/>
                          <a:cs typeface="Calibri"/>
                        </a:rPr>
                        <a:t>SI ROM estimate received and within Funding Envelope range</a:t>
                      </a:r>
                    </a:p>
                  </a:txBody>
                  <a:tcPr anchor="ctr">
                    <a:solidFill>
                      <a:srgbClr val="FFFFFF"/>
                    </a:solidFill>
                  </a:tcPr>
                </a:tc>
                <a:tc>
                  <a:txBody>
                    <a:bodyPr/>
                    <a:lstStyle/>
                    <a:p>
                      <a:r>
                        <a:rPr lang="en-GB" sz="1400">
                          <a:solidFill>
                            <a:srgbClr val="2C3E50"/>
                          </a:solidFill>
                          <a:latin typeface="Calibri"/>
                          <a:ea typeface="Calibri"/>
                          <a:cs typeface="Calibri"/>
                        </a:rPr>
                        <a:t>SI ROM document</a:t>
                      </a:r>
                    </a:p>
                  </a:txBody>
                  <a:tcPr anchor="ctr">
                    <a:solidFill>
                      <a:srgbClr val="FFFFFF"/>
                    </a:solidFill>
                  </a:tcPr>
                </a:tc>
                <a:tc>
                  <a:txBody>
                    <a:bodyPr/>
                    <a:lstStyle/>
                    <a:p>
                      <a:r>
                        <a:rPr lang="en-GB" sz="1400">
                          <a:solidFill>
                            <a:srgbClr val="2C3E50"/>
                          </a:solidFill>
                          <a:latin typeface="Calibri"/>
                          <a:ea typeface="Calibri"/>
                          <a:cs typeface="Calibri"/>
                        </a:rPr>
                        <a:t>PM + CFO</a:t>
                      </a:r>
                    </a:p>
                  </a:txBody>
                  <a:tcPr anchor="ctr">
                    <a:solidFill>
                      <a:srgbClr val="FFFFFF"/>
                    </a:solidFill>
                  </a:tcPr>
                </a:tc>
                <a:extLst>
                  <a:ext uri="{0D108BD9-81ED-4DB2-BD59-A6C34878D82A}">
                    <a16:rowId xmlns:a16="http://schemas.microsoft.com/office/drawing/2014/main" val="10011"/>
                  </a:ext>
                </a:extLst>
              </a:tr>
              <a:tr h="381000">
                <a:tc>
                  <a:txBody>
                    <a:bodyPr/>
                    <a:lstStyle/>
                    <a:p>
                      <a:pPr algn="ctr"/>
                      <a:r>
                        <a:rPr lang="en-GB" sz="1400" b="1">
                          <a:solidFill>
                            <a:srgbClr val="2C3E50"/>
                          </a:solidFill>
                          <a:latin typeface="Calibri"/>
                          <a:ea typeface="Calibri"/>
                          <a:cs typeface="Calibri"/>
                        </a:rPr>
                        <a:t>12</a:t>
                      </a:r>
                    </a:p>
                  </a:txBody>
                  <a:tcPr anchor="ctr">
                    <a:solidFill>
                      <a:srgbClr val="FFFFFF"/>
                    </a:solidFill>
                  </a:tcPr>
                </a:tc>
                <a:tc>
                  <a:txBody>
                    <a:bodyPr/>
                    <a:lstStyle/>
                    <a:p>
                      <a:r>
                        <a:rPr lang="en-GB" sz="1400">
                          <a:solidFill>
                            <a:srgbClr val="2C3E50"/>
                          </a:solidFill>
                          <a:latin typeface="Calibri"/>
                          <a:ea typeface="Calibri"/>
                          <a:cs typeface="Calibri"/>
                        </a:rPr>
                        <a:t>Commercial phasing agreed — firm pricing for Setup &amp; Design (S10–S12), ROM for Stages 13+</a:t>
                      </a:r>
                    </a:p>
                  </a:txBody>
                  <a:tcPr anchor="ctr">
                    <a:solidFill>
                      <a:srgbClr val="FFFFFF"/>
                    </a:solidFill>
                  </a:tcPr>
                </a:tc>
                <a:tc>
                  <a:txBody>
                    <a:bodyPr/>
                    <a:lstStyle/>
                    <a:p>
                      <a:r>
                        <a:rPr lang="en-GB" sz="1400">
                          <a:solidFill>
                            <a:srgbClr val="2C3E50"/>
                          </a:solidFill>
                          <a:latin typeface="Calibri"/>
                          <a:ea typeface="Calibri"/>
                          <a:cs typeface="Calibri"/>
                        </a:rPr>
                        <a:t>Contract commercial schedule</a:t>
                      </a:r>
                    </a:p>
                  </a:txBody>
                  <a:tcPr anchor="ctr">
                    <a:solidFill>
                      <a:srgbClr val="FFFFFF"/>
                    </a:solidFill>
                  </a:tcPr>
                </a:tc>
                <a:tc>
                  <a:txBody>
                    <a:bodyPr/>
                    <a:lstStyle/>
                    <a:p>
                      <a:r>
                        <a:rPr lang="en-GB" sz="1400">
                          <a:solidFill>
                            <a:srgbClr val="2C3E50"/>
                          </a:solidFill>
                          <a:latin typeface="Calibri"/>
                          <a:ea typeface="Calibri"/>
                          <a:cs typeface="Calibri"/>
                        </a:rPr>
                        <a:t>Procurement Lead + CFO</a:t>
                      </a:r>
                    </a:p>
                  </a:txBody>
                  <a:tcPr anchor="ctr">
                    <a:solidFill>
                      <a:srgbClr val="FFFFFF"/>
                    </a:solidFill>
                  </a:tcPr>
                </a:tc>
                <a:extLst>
                  <a:ext uri="{0D108BD9-81ED-4DB2-BD59-A6C34878D82A}">
                    <a16:rowId xmlns:a16="http://schemas.microsoft.com/office/drawing/2014/main" val="10012"/>
                  </a:ext>
                </a:extLst>
              </a:tr>
            </a:tbl>
          </a:graphicData>
        </a:graphic>
      </p:graphicFrame>
      <p:sp>
        <p:nvSpPr>
          <p:cNvPr id="20" name="NoteBg"/>
          <p:cNvSpPr/>
          <p:nvPr/>
        </p:nvSpPr>
        <p:spPr>
          <a:xfrm>
            <a:off x="609600" y="6365240"/>
            <a:ext cx="10922000" cy="330200"/>
          </a:xfrm>
          <a:prstGeom prst="rect">
            <a:avLst/>
          </a:prstGeom>
          <a:solidFill>
            <a:srgbClr val="FDF3EB"/>
          </a:solidFill>
          <a:ln w="0">
            <a:noFill/>
          </a:ln>
        </p:spPr>
        <p:txBody>
          <a:bodyPr/>
          <a:lstStyle/>
          <a:p>
            <a:endParaRPr lang="en-US"/>
          </a:p>
        </p:txBody>
      </p:sp>
      <p:sp>
        <p:nvSpPr>
          <p:cNvPr id="21" name="NoteBdr"/>
          <p:cNvSpPr/>
          <p:nvPr/>
        </p:nvSpPr>
        <p:spPr>
          <a:xfrm>
            <a:off x="609600" y="6365240"/>
            <a:ext cx="50800" cy="330200"/>
          </a:xfrm>
          <a:prstGeom prst="rect">
            <a:avLst/>
          </a:prstGeom>
          <a:solidFill>
            <a:srgbClr val="E89A35"/>
          </a:solidFill>
          <a:ln w="0">
            <a:noFill/>
          </a:ln>
        </p:spPr>
        <p:txBody>
          <a:bodyPr/>
          <a:lstStyle/>
          <a:p>
            <a:endParaRPr lang="en-US"/>
          </a:p>
        </p:txBody>
      </p:sp>
      <p:sp>
        <p:nvSpPr>
          <p:cNvPr id="22" name="NoteTxt"/>
          <p:cNvSpPr txBox="1"/>
          <p:nvPr/>
        </p:nvSpPr>
        <p:spPr>
          <a:xfrm>
            <a:off x="812800" y="6390640"/>
            <a:ext cx="10566400" cy="279400"/>
          </a:xfrm>
          <a:prstGeom prst="rect">
            <a:avLst/>
          </a:prstGeom>
          <a:noFill/>
          <a:ln>
            <a:noFill/>
          </a:ln>
        </p:spPr>
        <p:txBody>
          <a:bodyPr wrap="square" rtlCol="0"/>
          <a:lstStyle/>
          <a:p>
            <a:pPr>
              <a:buNone/>
            </a:pPr>
            <a:r>
              <a:rPr lang="en-US" sz="1400" i="1" dirty="0">
                <a:solidFill>
                  <a:srgbClr val="E8913A"/>
                </a:solidFill>
              </a:rPr>
              <a:t>Completion of SI Selection with ROM Pricing (S9) marks the end of the Selection phase. Programme Setup &amp; Mobilisation (S10) (Programme Setup &amp; Mobilisation) begins. The Design Authority activates at S9 completion.</a:t>
            </a:r>
          </a:p>
        </p:txBody>
      </p:sp>
      <p:sp>
        <p:nvSpPr>
          <p:cNvPr id="23" name="Footer"/>
          <p:cNvSpPr txBox="1"/>
          <p:nvPr/>
        </p:nvSpPr>
        <p:spPr>
          <a:xfrm>
            <a:off x="609600" y="6553200"/>
            <a:ext cx="6350000" cy="203200"/>
          </a:xfrm>
          <a:prstGeom prst="rect">
            <a:avLst/>
          </a:prstGeom>
          <a:noFill/>
          <a:ln>
            <a:noFill/>
          </a:ln>
        </p:spPr>
        <p:txBody>
          <a:bodyPr wrap="square" rtlCol="0"/>
          <a:lstStyle/>
          <a:p>
            <a:r>
              <a:rPr lang="en-US" sz="1400" dirty="0">
                <a:solidFill>
                  <a:srgbClr val="90A4AE"/>
                </a:solidFill>
              </a:rPr>
              <a:t>Appendix · S9 · Programme Initiation Checkpoint</a:t>
            </a:r>
          </a:p>
        </p:txBody>
      </p:sp>
      <p:sp>
        <p:nvSpPr>
          <p:cNvPr id="3" name="TitleAccentLine">
            <a:extLst>
              <a:ext uri="{FF2B5EF4-FFF2-40B4-BE49-F238E27FC236}">
                <a16:creationId xmlns:a16="http://schemas.microsoft.com/office/drawing/2014/main" id="{98BFCF40-C2C0-42EA-BD7E-6EA0477EF5A1}"/>
              </a:ext>
            </a:extLst>
          </p:cNvPr>
          <p:cNvSpPr/>
          <p:nvPr/>
        </p:nvSpPr>
        <p:spPr>
          <a:xfrm>
            <a:off x="609600" y="8890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9B5D21AD-1CC4-465A-924F-4C68AC52EDF0}"/>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95475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639C3C3-0184-4878-A98A-3CDDEFF8AD5A}"/>
              </a:ext>
            </a:extLst>
          </p:cNvPr>
          <p:cNvSpPr txBox="1"/>
          <p:nvPr/>
        </p:nvSpPr>
        <p:spPr>
          <a:xfrm>
            <a:off x="609600" y="177800"/>
            <a:ext cx="10922000" cy="508000"/>
          </a:xfrm>
          <a:prstGeom prst="rect">
            <a:avLst/>
          </a:prstGeom>
          <a:noFill/>
          <a:ln>
            <a:noFill/>
          </a:ln>
        </p:spPr>
        <p:txBody>
          <a:bodyPr vertOverflow="overflow" vert="horz" wrap="square" rtlCol="0" anchor="t">
            <a:noAutofit/>
          </a:bodyPr>
          <a:lstStyle/>
          <a:p>
            <a:pPr algn="l"/>
            <a:r>
              <a:rPr lang="en-GB" b="1">
                <a:solidFill>
                  <a:srgbClr val="1B2A4A"/>
                </a:solidFill>
                <a:latin typeface="Trebuchet MS"/>
              </a:rPr>
              <a:t>Roles &amp; Responsibilities Across the Selection Stages</a:t>
            </a:r>
          </a:p>
        </p:txBody>
      </p:sp>
      <p:graphicFrame>
        <p:nvGraphicFramePr>
          <p:cNvPr id="5" name="Table 4">
            <a:extLst>
              <a:ext uri="{FF2B5EF4-FFF2-40B4-BE49-F238E27FC236}">
                <a16:creationId xmlns:a16="http://schemas.microsoft.com/office/drawing/2014/main" id="{0FE4D0B5-8F56-4262-B59D-EFC1A59778D1}"/>
              </a:ext>
            </a:extLst>
          </p:cNvPr>
          <p:cNvGraphicFramePr>
            <a:graphicFrameLocks noGrp="1"/>
          </p:cNvGraphicFramePr>
          <p:nvPr>
            <p:extLst>
              <p:ext uri="{D42A27DB-BD31-4B8C-83A1-F6EECF244321}">
                <p14:modId xmlns:p14="http://schemas.microsoft.com/office/powerpoint/2010/main" val="3880913227"/>
              </p:ext>
            </p:extLst>
          </p:nvPr>
        </p:nvGraphicFramePr>
        <p:xfrm>
          <a:off x="609600" y="736600"/>
          <a:ext cx="10972800" cy="514096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4180062963"/>
                    </a:ext>
                  </a:extLst>
                </a:gridCol>
                <a:gridCol w="2362200">
                  <a:extLst>
                    <a:ext uri="{9D8B030D-6E8A-4147-A177-3AD203B41FA5}">
                      <a16:colId xmlns:a16="http://schemas.microsoft.com/office/drawing/2014/main" val="1535879848"/>
                    </a:ext>
                  </a:extLst>
                </a:gridCol>
                <a:gridCol w="2362200">
                  <a:extLst>
                    <a:ext uri="{9D8B030D-6E8A-4147-A177-3AD203B41FA5}">
                      <a16:colId xmlns:a16="http://schemas.microsoft.com/office/drawing/2014/main" val="3255507984"/>
                    </a:ext>
                  </a:extLst>
                </a:gridCol>
                <a:gridCol w="2362200">
                  <a:extLst>
                    <a:ext uri="{9D8B030D-6E8A-4147-A177-3AD203B41FA5}">
                      <a16:colId xmlns:a16="http://schemas.microsoft.com/office/drawing/2014/main" val="3325634111"/>
                    </a:ext>
                  </a:extLst>
                </a:gridCol>
                <a:gridCol w="2362200">
                  <a:extLst>
                    <a:ext uri="{9D8B030D-6E8A-4147-A177-3AD203B41FA5}">
                      <a16:colId xmlns:a16="http://schemas.microsoft.com/office/drawing/2014/main" val="941610522"/>
                    </a:ext>
                  </a:extLst>
                </a:gridCol>
              </a:tblGrid>
              <a:tr h="482600">
                <a:tc>
                  <a:txBody>
                    <a:bodyPr/>
                    <a:lstStyle/>
                    <a:p>
                      <a:pPr algn="ctr"/>
                      <a:r>
                        <a:rPr lang="en-GB" sz="1400" b="1">
                          <a:solidFill>
                            <a:srgbClr val="FFFFFF"/>
                          </a:solidFill>
                          <a:latin typeface="Trebuchet MS"/>
                        </a:rPr>
                        <a:t>Role</a:t>
                      </a:r>
                    </a:p>
                  </a:txBody>
                  <a:tcPr anchor="ctr">
                    <a:solidFill>
                      <a:srgbClr val="E8832A"/>
                    </a:solidFill>
                  </a:tcPr>
                </a:tc>
                <a:tc>
                  <a:txBody>
                    <a:bodyPr/>
                    <a:lstStyle/>
                    <a:p>
                      <a:pPr algn="ctr"/>
                      <a:r>
                        <a:rPr lang="en-GB" sz="1400" b="1">
                          <a:solidFill>
                            <a:srgbClr val="FFFFFF"/>
                          </a:solidFill>
                          <a:latin typeface="Trebuchet MS"/>
                        </a:rPr>
                        <a:t>S6:
Business Case</a:t>
                      </a:r>
                    </a:p>
                  </a:txBody>
                  <a:tcPr anchor="ctr">
                    <a:solidFill>
                      <a:srgbClr val="E8832A"/>
                    </a:solidFill>
                  </a:tcPr>
                </a:tc>
                <a:tc>
                  <a:txBody>
                    <a:bodyPr/>
                    <a:lstStyle/>
                    <a:p>
                      <a:pPr algn="ctr"/>
                      <a:r>
                        <a:rPr lang="en-GB" sz="1400" b="1">
                          <a:solidFill>
                            <a:srgbClr val="FFFFFF"/>
                          </a:solidFill>
                          <a:latin typeface="Trebuchet MS"/>
                        </a:rPr>
                        <a:t>S7:
RFI</a:t>
                      </a:r>
                    </a:p>
                  </a:txBody>
                  <a:tcPr anchor="ctr">
                    <a:solidFill>
                      <a:srgbClr val="E8832A"/>
                    </a:solidFill>
                  </a:tcPr>
                </a:tc>
                <a:tc>
                  <a:txBody>
                    <a:bodyPr/>
                    <a:lstStyle/>
                    <a:p>
                      <a:pPr algn="ctr"/>
                      <a:r>
                        <a:rPr lang="en-GB" sz="1400" b="1">
                          <a:solidFill>
                            <a:srgbClr val="FFFFFF"/>
                          </a:solidFill>
                          <a:latin typeface="Trebuchet MS"/>
                        </a:rPr>
                        <a:t>S8:
Software Selection</a:t>
                      </a:r>
                    </a:p>
                  </a:txBody>
                  <a:tcPr anchor="ctr">
                    <a:solidFill>
                      <a:srgbClr val="E8832A"/>
                    </a:solidFill>
                  </a:tcPr>
                </a:tc>
                <a:tc>
                  <a:txBody>
                    <a:bodyPr/>
                    <a:lstStyle/>
                    <a:p>
                      <a:pPr algn="ctr"/>
                      <a:r>
                        <a:rPr lang="en-GB" sz="1400" b="1">
                          <a:solidFill>
                            <a:srgbClr val="FFFFFF"/>
                          </a:solidFill>
                          <a:latin typeface="Trebuchet MS"/>
                        </a:rPr>
                        <a:t>S9:
SI Selection</a:t>
                      </a:r>
                    </a:p>
                  </a:txBody>
                  <a:tcPr anchor="ctr">
                    <a:solidFill>
                      <a:srgbClr val="E8832A"/>
                    </a:solidFill>
                  </a:tcPr>
                </a:tc>
                <a:extLst>
                  <a:ext uri="{0D108BD9-81ED-4DB2-BD59-A6C34878D82A}">
                    <a16:rowId xmlns:a16="http://schemas.microsoft.com/office/drawing/2014/main" val="1636692529"/>
                  </a:ext>
                </a:extLst>
              </a:tr>
              <a:tr h="660400">
                <a:tc>
                  <a:txBody>
                    <a:bodyPr/>
                    <a:lstStyle/>
                    <a:p>
                      <a:pPr algn="ctr"/>
                      <a:r>
                        <a:rPr lang="en-GB" sz="1400" b="1">
                          <a:solidFill>
                            <a:srgbClr val="2C3E50"/>
                          </a:solidFill>
                          <a:latin typeface="Calibri"/>
                          <a:ea typeface="Calibri"/>
                          <a:cs typeface="Calibri"/>
                        </a:rPr>
                        <a:t>Executive
Sponsor</a:t>
                      </a:r>
                    </a:p>
                  </a:txBody>
                  <a:tcPr anchor="ctr">
                    <a:solidFill>
                      <a:srgbClr val="FFFFFF"/>
                    </a:solidFill>
                  </a:tcPr>
                </a:tc>
                <a:tc>
                  <a:txBody>
                    <a:bodyPr/>
                    <a:lstStyle/>
                    <a:p>
                      <a:r>
                        <a:rPr lang="en-GB" sz="1400">
                          <a:solidFill>
                            <a:srgbClr val="2C3E50"/>
                          </a:solidFill>
                          <a:latin typeface="Calibri"/>
                          <a:ea typeface="Calibri"/>
                          <a:cs typeface="Calibri"/>
                        </a:rPr>
                        <a:t>Approves business case, confirms budget</a:t>
                      </a:r>
                    </a:p>
                  </a:txBody>
                  <a:tcPr anchor="ctr">
                    <a:solidFill>
                      <a:srgbClr val="FFFFFF"/>
                    </a:solidFill>
                  </a:tcPr>
                </a:tc>
                <a:tc>
                  <a:txBody>
                    <a:bodyPr/>
                    <a:lstStyle/>
                    <a:p>
                      <a:r>
                        <a:rPr lang="en-GB" sz="1400">
                          <a:solidFill>
                            <a:srgbClr val="2C3E50"/>
                          </a:solidFill>
                          <a:latin typeface="Calibri"/>
                          <a:ea typeface="Calibri"/>
                          <a:cs typeface="Calibri"/>
                        </a:rPr>
                        <a:t>Approves shortlist</a:t>
                      </a:r>
                    </a:p>
                  </a:txBody>
                  <a:tcPr anchor="ctr">
                    <a:solidFill>
                      <a:srgbClr val="FFFFFF"/>
                    </a:solidFill>
                  </a:tcPr>
                </a:tc>
                <a:tc>
                  <a:txBody>
                    <a:bodyPr/>
                    <a:lstStyle/>
                    <a:p>
                      <a:r>
                        <a:rPr lang="en-GB" sz="1400">
                          <a:solidFill>
                            <a:srgbClr val="2C3E50"/>
                          </a:solidFill>
                          <a:latin typeface="Calibri"/>
                          <a:ea typeface="Calibri"/>
                          <a:cs typeface="Calibri"/>
                        </a:rPr>
                        <a:t>Approves preferred vendor</a:t>
                      </a:r>
                    </a:p>
                  </a:txBody>
                  <a:tcPr anchor="ctr">
                    <a:solidFill>
                      <a:srgbClr val="FFFFFF"/>
                    </a:solidFill>
                  </a:tcPr>
                </a:tc>
                <a:tc>
                  <a:txBody>
                    <a:bodyPr/>
                    <a:lstStyle/>
                    <a:p>
                      <a:r>
                        <a:rPr lang="en-GB" sz="1400">
                          <a:solidFill>
                            <a:srgbClr val="2C3E50"/>
                          </a:solidFill>
                          <a:latin typeface="Calibri"/>
                          <a:ea typeface="Calibri"/>
                          <a:cs typeface="Calibri"/>
                        </a:rPr>
                        <a:t>Signs contracts, authorises initiation</a:t>
                      </a:r>
                    </a:p>
                  </a:txBody>
                  <a:tcPr anchor="ctr">
                    <a:solidFill>
                      <a:srgbClr val="FFFFFF"/>
                    </a:solidFill>
                  </a:tcPr>
                </a:tc>
                <a:extLst>
                  <a:ext uri="{0D108BD9-81ED-4DB2-BD59-A6C34878D82A}">
                    <a16:rowId xmlns:a16="http://schemas.microsoft.com/office/drawing/2014/main" val="2024612915"/>
                  </a:ext>
                </a:extLst>
              </a:tr>
              <a:tr h="660400">
                <a:tc>
                  <a:txBody>
                    <a:bodyPr/>
                    <a:lstStyle/>
                    <a:p>
                      <a:pPr algn="ctr"/>
                      <a:r>
                        <a:rPr lang="en-GB" sz="1400" b="1">
                          <a:solidFill>
                            <a:srgbClr val="2C3E50"/>
                          </a:solidFill>
                          <a:latin typeface="Calibri"/>
                          <a:ea typeface="Calibri"/>
                          <a:cs typeface="Calibri"/>
                        </a:rPr>
                        <a:t>Programme
Manager</a:t>
                      </a:r>
                    </a:p>
                  </a:txBody>
                  <a:tcPr anchor="ctr">
                    <a:solidFill>
                      <a:srgbClr val="F8F9FA"/>
                    </a:solidFill>
                  </a:tcPr>
                </a:tc>
                <a:tc>
                  <a:txBody>
                    <a:bodyPr/>
                    <a:lstStyle/>
                    <a:p>
                      <a:r>
                        <a:rPr lang="en-GB" sz="1400">
                          <a:solidFill>
                            <a:srgbClr val="2C3E50"/>
                          </a:solidFill>
                          <a:latin typeface="Calibri"/>
                          <a:ea typeface="Calibri"/>
                          <a:cs typeface="Calibri"/>
                        </a:rPr>
                        <a:t>Coordinates business case, manages approvals</a:t>
                      </a:r>
                    </a:p>
                  </a:txBody>
                  <a:tcPr anchor="ctr">
                    <a:solidFill>
                      <a:srgbClr val="F8F9FA"/>
                    </a:solidFill>
                  </a:tcPr>
                </a:tc>
                <a:tc>
                  <a:txBody>
                    <a:bodyPr/>
                    <a:lstStyle/>
                    <a:p>
                      <a:r>
                        <a:rPr lang="en-GB" sz="1400">
                          <a:solidFill>
                            <a:srgbClr val="2C3E50"/>
                          </a:solidFill>
                          <a:latin typeface="Calibri"/>
                          <a:ea typeface="Calibri"/>
                          <a:cs typeface="Calibri"/>
                        </a:rPr>
                        <a:t>Manages RFI process, coordinates evaluation</a:t>
                      </a:r>
                    </a:p>
                  </a:txBody>
                  <a:tcPr anchor="ctr">
                    <a:solidFill>
                      <a:srgbClr val="F8F9FA"/>
                    </a:solidFill>
                  </a:tcPr>
                </a:tc>
                <a:tc>
                  <a:txBody>
                    <a:bodyPr/>
                    <a:lstStyle/>
                    <a:p>
                      <a:r>
                        <a:rPr lang="en-GB" sz="1400">
                          <a:solidFill>
                            <a:srgbClr val="2C3E50"/>
                          </a:solidFill>
                          <a:latin typeface="Calibri"/>
                          <a:ea typeface="Calibri"/>
                          <a:cs typeface="Calibri"/>
                        </a:rPr>
                        <a:t>Runs demo logistics, manages scoring</a:t>
                      </a:r>
                    </a:p>
                  </a:txBody>
                  <a:tcPr anchor="ctr">
                    <a:solidFill>
                      <a:srgbClr val="F8F9FA"/>
                    </a:solidFill>
                  </a:tcPr>
                </a:tc>
                <a:tc>
                  <a:txBody>
                    <a:bodyPr/>
                    <a:lstStyle/>
                    <a:p>
                      <a:r>
                        <a:rPr lang="en-GB" sz="1400">
                          <a:solidFill>
                            <a:srgbClr val="2C3E50"/>
                          </a:solidFill>
                          <a:latin typeface="Calibri"/>
                          <a:ea typeface="Calibri"/>
                          <a:cs typeface="Calibri"/>
                        </a:rPr>
                        <a:t>Manages RFP, coordinates negotiation</a:t>
                      </a:r>
                    </a:p>
                  </a:txBody>
                  <a:tcPr anchor="ctr">
                    <a:solidFill>
                      <a:srgbClr val="F8F9FA"/>
                    </a:solidFill>
                  </a:tcPr>
                </a:tc>
                <a:extLst>
                  <a:ext uri="{0D108BD9-81ED-4DB2-BD59-A6C34878D82A}">
                    <a16:rowId xmlns:a16="http://schemas.microsoft.com/office/drawing/2014/main" val="4166894531"/>
                  </a:ext>
                </a:extLst>
              </a:tr>
              <a:tr h="660400">
                <a:tc>
                  <a:txBody>
                    <a:bodyPr/>
                    <a:lstStyle/>
                    <a:p>
                      <a:pPr algn="ctr"/>
                      <a:r>
                        <a:rPr lang="en-GB" sz="1400" b="1">
                          <a:solidFill>
                            <a:srgbClr val="2C3E50"/>
                          </a:solidFill>
                          <a:latin typeface="Calibri"/>
                          <a:ea typeface="Calibri"/>
                          <a:cs typeface="Calibri"/>
                        </a:rPr>
                        <a:t>Business
Architect</a:t>
                      </a:r>
                    </a:p>
                  </a:txBody>
                  <a:tcPr anchor="ctr">
                    <a:solidFill>
                      <a:srgbClr val="FFFFFF"/>
                    </a:solidFill>
                  </a:tcPr>
                </a:tc>
                <a:tc>
                  <a:txBody>
                    <a:bodyPr/>
                    <a:lstStyle/>
                    <a:p>
                      <a:r>
                        <a:rPr lang="en-GB" sz="1400">
                          <a:solidFill>
                            <a:srgbClr val="2C3E50"/>
                          </a:solidFill>
                          <a:latin typeface="Calibri"/>
                          <a:ea typeface="Calibri"/>
                          <a:cs typeface="Calibri"/>
                        </a:rPr>
                        <a:t>Validates strategic alignment, maps Heatmap</a:t>
                      </a:r>
                    </a:p>
                  </a:txBody>
                  <a:tcPr anchor="ctr">
                    <a:solidFill>
                      <a:srgbClr val="FFFFFF"/>
                    </a:solidFill>
                  </a:tcPr>
                </a:tc>
                <a:tc>
                  <a:txBody>
                    <a:bodyPr/>
                    <a:lstStyle/>
                    <a:p>
                      <a:r>
                        <a:rPr lang="en-GB" sz="1400">
                          <a:solidFill>
                            <a:srgbClr val="2C3E50"/>
                          </a:solidFill>
                          <a:latin typeface="Calibri"/>
                          <a:ea typeface="Calibri"/>
                          <a:cs typeface="Calibri"/>
                        </a:rPr>
                        <a:t>Designs RFI questions from Heatmap</a:t>
                      </a:r>
                    </a:p>
                  </a:txBody>
                  <a:tcPr anchor="ctr">
                    <a:solidFill>
                      <a:srgbClr val="FFFFFF"/>
                    </a:solidFill>
                  </a:tcPr>
                </a:tc>
                <a:tc>
                  <a:txBody>
                    <a:bodyPr/>
                    <a:lstStyle/>
                    <a:p>
                      <a:r>
                        <a:rPr lang="en-GB" sz="1400">
                          <a:solidFill>
                            <a:srgbClr val="2C3E50"/>
                          </a:solidFill>
                          <a:latin typeface="Calibri"/>
                          <a:ea typeface="Calibri"/>
                          <a:cs typeface="Calibri"/>
                        </a:rPr>
                        <a:t>Creates scripted demos, validates fit</a:t>
                      </a:r>
                    </a:p>
                  </a:txBody>
                  <a:tcPr anchor="ctr">
                    <a:solidFill>
                      <a:srgbClr val="FFFFFF"/>
                    </a:solidFill>
                  </a:tcPr>
                </a:tc>
                <a:tc>
                  <a:txBody>
                    <a:bodyPr/>
                    <a:lstStyle/>
                    <a:p>
                      <a:r>
                        <a:rPr lang="en-GB" sz="1400">
                          <a:solidFill>
                            <a:srgbClr val="2C3E50"/>
                          </a:solidFill>
                          <a:latin typeface="Calibri"/>
                          <a:ea typeface="Calibri"/>
                          <a:cs typeface="Calibri"/>
                        </a:rPr>
                        <a:t>Maps scope to Heatmap, validates SI approach</a:t>
                      </a:r>
                    </a:p>
                  </a:txBody>
                  <a:tcPr anchor="ctr">
                    <a:solidFill>
                      <a:srgbClr val="FFFFFF"/>
                    </a:solidFill>
                  </a:tcPr>
                </a:tc>
                <a:extLst>
                  <a:ext uri="{0D108BD9-81ED-4DB2-BD59-A6C34878D82A}">
                    <a16:rowId xmlns:a16="http://schemas.microsoft.com/office/drawing/2014/main" val="759963429"/>
                  </a:ext>
                </a:extLst>
              </a:tr>
              <a:tr h="660400">
                <a:tc>
                  <a:txBody>
                    <a:bodyPr/>
                    <a:lstStyle/>
                    <a:p>
                      <a:pPr algn="ctr"/>
                      <a:r>
                        <a:rPr lang="en-GB" sz="1400" b="1">
                          <a:solidFill>
                            <a:srgbClr val="2C3E50"/>
                          </a:solidFill>
                          <a:latin typeface="Calibri"/>
                          <a:ea typeface="Calibri"/>
                          <a:cs typeface="Calibri"/>
                        </a:rPr>
                        <a:t>CFO /
Finance</a:t>
                      </a:r>
                    </a:p>
                  </a:txBody>
                  <a:tcPr anchor="ctr">
                    <a:solidFill>
                      <a:srgbClr val="F8F9FA"/>
                    </a:solidFill>
                  </a:tcPr>
                </a:tc>
                <a:tc>
                  <a:txBody>
                    <a:bodyPr/>
                    <a:lstStyle/>
                    <a:p>
                      <a:r>
                        <a:rPr lang="en-GB" sz="1400">
                          <a:solidFill>
                            <a:srgbClr val="2C3E50"/>
                          </a:solidFill>
                          <a:latin typeface="Calibri"/>
                          <a:ea typeface="Calibri"/>
                          <a:cs typeface="Calibri"/>
                        </a:rPr>
                        <a:t>Validates financials, confirms budget</a:t>
                      </a:r>
                    </a:p>
                  </a:txBody>
                  <a:tcPr anchor="ctr">
                    <a:solidFill>
                      <a:srgbClr val="F8F9FA"/>
                    </a:solidFill>
                  </a:tcPr>
                </a:tc>
                <a:tc>
                  <a:txBody>
                    <a:bodyPr/>
                    <a:lstStyle/>
                    <a:p>
                      <a:r>
                        <a:rPr lang="en-GB" sz="1400">
                          <a:solidFill>
                            <a:srgbClr val="2C3E50"/>
                          </a:solidFill>
                          <a:latin typeface="Calibri"/>
                          <a:ea typeface="Calibri"/>
                          <a:cs typeface="Calibri"/>
                        </a:rPr>
                        <a:t>Reviews indicative pricing</a:t>
                      </a:r>
                    </a:p>
                  </a:txBody>
                  <a:tcPr anchor="ctr">
                    <a:solidFill>
                      <a:srgbClr val="F8F9FA"/>
                    </a:solidFill>
                  </a:tcPr>
                </a:tc>
                <a:tc>
                  <a:txBody>
                    <a:bodyPr/>
                    <a:lstStyle/>
                    <a:p>
                      <a:r>
                        <a:rPr lang="en-GB" sz="1400">
                          <a:solidFill>
                            <a:srgbClr val="2C3E50"/>
                          </a:solidFill>
                          <a:latin typeface="Calibri"/>
                          <a:ea typeface="Calibri"/>
                          <a:cs typeface="Calibri"/>
                        </a:rPr>
                        <a:t>Reviews commercial proposals</a:t>
                      </a:r>
                    </a:p>
                  </a:txBody>
                  <a:tcPr anchor="ctr">
                    <a:solidFill>
                      <a:srgbClr val="F8F9FA"/>
                    </a:solidFill>
                  </a:tcPr>
                </a:tc>
                <a:tc>
                  <a:txBody>
                    <a:bodyPr/>
                    <a:lstStyle/>
                    <a:p>
                      <a:r>
                        <a:rPr lang="en-GB" sz="1400">
                          <a:solidFill>
                            <a:srgbClr val="2C3E50"/>
                          </a:solidFill>
                          <a:latin typeface="Calibri"/>
                          <a:ea typeface="Calibri"/>
                          <a:cs typeface="Calibri"/>
                        </a:rPr>
                        <a:t>Approves commercial terms</a:t>
                      </a:r>
                    </a:p>
                  </a:txBody>
                  <a:tcPr anchor="ctr">
                    <a:solidFill>
                      <a:srgbClr val="F8F9FA"/>
                    </a:solidFill>
                  </a:tcPr>
                </a:tc>
                <a:extLst>
                  <a:ext uri="{0D108BD9-81ED-4DB2-BD59-A6C34878D82A}">
                    <a16:rowId xmlns:a16="http://schemas.microsoft.com/office/drawing/2014/main" val="2315785426"/>
                  </a:ext>
                </a:extLst>
              </a:tr>
              <a:tr h="660400">
                <a:tc>
                  <a:txBody>
                    <a:bodyPr/>
                    <a:lstStyle/>
                    <a:p>
                      <a:pPr algn="ctr"/>
                      <a:r>
                        <a:rPr lang="en-GB" sz="1400" b="1">
                          <a:solidFill>
                            <a:srgbClr val="2C3E50"/>
                          </a:solidFill>
                          <a:latin typeface="Calibri"/>
                          <a:ea typeface="Calibri"/>
                          <a:cs typeface="Calibri"/>
                        </a:rPr>
                        <a:t>Procurement
Lead</a:t>
                      </a:r>
                    </a:p>
                  </a:txBody>
                  <a:tcPr anchor="ctr">
                    <a:solidFill>
                      <a:srgbClr val="FFFFFF"/>
                    </a:solidFill>
                  </a:tcPr>
                </a:tc>
                <a:tc>
                  <a:txBody>
                    <a:bodyPr/>
                    <a:lstStyle/>
                    <a:p>
                      <a:r>
                        <a:rPr lang="en-GB" sz="1400">
                          <a:solidFill>
                            <a:srgbClr val="2C3E50"/>
                          </a:solidFill>
                          <a:latin typeface="Calibri"/>
                          <a:ea typeface="Calibri"/>
                          <a:cs typeface="Calibri"/>
                        </a:rPr>
                        <a:t>Advises procurement approach</a:t>
                      </a:r>
                    </a:p>
                  </a:txBody>
                  <a:tcPr anchor="ctr">
                    <a:solidFill>
                      <a:srgbClr val="FFFFFF"/>
                    </a:solidFill>
                  </a:tcPr>
                </a:tc>
                <a:tc>
                  <a:txBody>
                    <a:bodyPr/>
                    <a:lstStyle/>
                    <a:p>
                      <a:r>
                        <a:rPr lang="en-GB" sz="1400">
                          <a:solidFill>
                            <a:srgbClr val="2C3E50"/>
                          </a:solidFill>
                          <a:latin typeface="Calibri"/>
                          <a:ea typeface="Calibri"/>
                          <a:cs typeface="Calibri"/>
                        </a:rPr>
                        <a:t>Manages vendor engagement, issues RFI</a:t>
                      </a:r>
                    </a:p>
                  </a:txBody>
                  <a:tcPr anchor="ctr">
                    <a:solidFill>
                      <a:srgbClr val="FFFFFF"/>
                    </a:solidFill>
                  </a:tcPr>
                </a:tc>
                <a:tc>
                  <a:txBody>
                    <a:bodyPr/>
                    <a:lstStyle/>
                    <a:p>
                      <a:r>
                        <a:rPr lang="en-GB" sz="1400">
                          <a:solidFill>
                            <a:srgbClr val="2C3E50"/>
                          </a:solidFill>
                          <a:latin typeface="Calibri"/>
                          <a:ea typeface="Calibri"/>
                          <a:cs typeface="Calibri"/>
                        </a:rPr>
                        <a:t>Manages commercial negotiations</a:t>
                      </a:r>
                    </a:p>
                  </a:txBody>
                  <a:tcPr anchor="ctr">
                    <a:solidFill>
                      <a:srgbClr val="FFFFFF"/>
                    </a:solidFill>
                  </a:tcPr>
                </a:tc>
                <a:tc>
                  <a:txBody>
                    <a:bodyPr/>
                    <a:lstStyle/>
                    <a:p>
                      <a:r>
                        <a:rPr lang="en-GB" sz="1400">
                          <a:solidFill>
                            <a:srgbClr val="2C3E50"/>
                          </a:solidFill>
                          <a:latin typeface="Calibri"/>
                          <a:ea typeface="Calibri"/>
                          <a:cs typeface="Calibri"/>
                        </a:rPr>
                        <a:t>Leads contract negotiation</a:t>
                      </a:r>
                    </a:p>
                  </a:txBody>
                  <a:tcPr anchor="ctr">
                    <a:solidFill>
                      <a:srgbClr val="FFFFFF"/>
                    </a:solidFill>
                  </a:tcPr>
                </a:tc>
                <a:extLst>
                  <a:ext uri="{0D108BD9-81ED-4DB2-BD59-A6C34878D82A}">
                    <a16:rowId xmlns:a16="http://schemas.microsoft.com/office/drawing/2014/main" val="620665727"/>
                  </a:ext>
                </a:extLst>
              </a:tr>
              <a:tr h="660400">
                <a:tc>
                  <a:txBody>
                    <a:bodyPr/>
                    <a:lstStyle/>
                    <a:p>
                      <a:pPr algn="ctr"/>
                      <a:r>
                        <a:rPr lang="en-GB" sz="1400" b="1">
                          <a:solidFill>
                            <a:srgbClr val="2C3E50"/>
                          </a:solidFill>
                          <a:latin typeface="Calibri"/>
                          <a:ea typeface="Calibri"/>
                          <a:cs typeface="Calibri"/>
                        </a:rPr>
                        <a:t>Functional
Leaders</a:t>
                      </a:r>
                    </a:p>
                  </a:txBody>
                  <a:tcPr anchor="ctr">
                    <a:solidFill>
                      <a:srgbClr val="F8F9FA"/>
                    </a:solidFill>
                  </a:tcPr>
                </a:tc>
                <a:tc>
                  <a:txBody>
                    <a:bodyPr/>
                    <a:lstStyle/>
                    <a:p>
                      <a:r>
                        <a:rPr lang="en-GB" sz="1400">
                          <a:solidFill>
                            <a:srgbClr val="2C3E50"/>
                          </a:solidFill>
                          <a:latin typeface="Calibri"/>
                          <a:ea typeface="Calibri"/>
                          <a:cs typeface="Calibri"/>
                        </a:rPr>
                        <a:t>Input from Benefits Map</a:t>
                      </a:r>
                    </a:p>
                  </a:txBody>
                  <a:tcPr anchor="ctr">
                    <a:solidFill>
                      <a:srgbClr val="F8F9FA"/>
                    </a:solidFill>
                  </a:tcPr>
                </a:tc>
                <a:tc>
                  <a:txBody>
                    <a:bodyPr/>
                    <a:lstStyle/>
                    <a:p>
                      <a:r>
                        <a:rPr lang="en-GB" sz="1400">
                          <a:solidFill>
                            <a:srgbClr val="2C3E50"/>
                          </a:solidFill>
                          <a:latin typeface="Calibri"/>
                          <a:ea typeface="Calibri"/>
                          <a:cs typeface="Calibri"/>
                        </a:rPr>
                        <a:t>Score RFI for their area</a:t>
                      </a:r>
                    </a:p>
                  </a:txBody>
                  <a:tcPr anchor="ctr">
                    <a:solidFill>
                      <a:srgbClr val="F8F9FA"/>
                    </a:solidFill>
                  </a:tcPr>
                </a:tc>
                <a:tc>
                  <a:txBody>
                    <a:bodyPr/>
                    <a:lstStyle/>
                    <a:p>
                      <a:r>
                        <a:rPr lang="en-GB" sz="1400">
                          <a:solidFill>
                            <a:srgbClr val="2C3E50"/>
                          </a:solidFill>
                          <a:latin typeface="Calibri"/>
                          <a:ea typeface="Calibri"/>
                          <a:cs typeface="Calibri"/>
                        </a:rPr>
                        <a:t>Score demos for their process area</a:t>
                      </a:r>
                    </a:p>
                  </a:txBody>
                  <a:tcPr anchor="ctr">
                    <a:solidFill>
                      <a:srgbClr val="F8F9FA"/>
                    </a:solidFill>
                  </a:tcPr>
                </a:tc>
                <a:tc>
                  <a:txBody>
                    <a:bodyPr/>
                    <a:lstStyle/>
                    <a:p>
                      <a:r>
                        <a:rPr lang="en-GB" sz="1400">
                          <a:solidFill>
                            <a:srgbClr val="2C3E50"/>
                          </a:solidFill>
                          <a:latin typeface="Calibri"/>
                          <a:ea typeface="Calibri"/>
                          <a:cs typeface="Calibri"/>
                        </a:rPr>
                        <a:t>Validate SI approach for their function</a:t>
                      </a:r>
                    </a:p>
                  </a:txBody>
                  <a:tcPr anchor="ctr">
                    <a:solidFill>
                      <a:srgbClr val="F8F9FA"/>
                    </a:solidFill>
                  </a:tcPr>
                </a:tc>
                <a:extLst>
                  <a:ext uri="{0D108BD9-81ED-4DB2-BD59-A6C34878D82A}">
                    <a16:rowId xmlns:a16="http://schemas.microsoft.com/office/drawing/2014/main" val="3777199685"/>
                  </a:ext>
                </a:extLst>
              </a:tr>
              <a:tr h="660400">
                <a:tc>
                  <a:txBody>
                    <a:bodyPr/>
                    <a:lstStyle/>
                    <a:p>
                      <a:pPr algn="ctr"/>
                      <a:r>
                        <a:rPr lang="en-GB" sz="1400" b="1">
                          <a:solidFill>
                            <a:srgbClr val="2C3E50"/>
                          </a:solidFill>
                          <a:latin typeface="Calibri"/>
                          <a:ea typeface="Calibri"/>
                          <a:cs typeface="Calibri"/>
                        </a:rPr>
                        <a:t>Management
Accountant</a:t>
                      </a:r>
                    </a:p>
                  </a:txBody>
                  <a:tcPr anchor="ctr">
                    <a:solidFill>
                      <a:srgbClr val="FFFFFF"/>
                    </a:solidFill>
                  </a:tcPr>
                </a:tc>
                <a:tc>
                  <a:txBody>
                    <a:bodyPr/>
                    <a:lstStyle/>
                    <a:p>
                      <a:r>
                        <a:rPr lang="en-GB" sz="1400">
                          <a:solidFill>
                            <a:srgbClr val="2C3E50"/>
                          </a:solidFill>
                          <a:latin typeface="Calibri"/>
                          <a:ea typeface="Calibri"/>
                          <a:cs typeface="Calibri"/>
                        </a:rPr>
                        <a:t>Supports cost modelling, TCO</a:t>
                      </a:r>
                    </a:p>
                  </a:txBody>
                  <a:tcPr anchor="ctr">
                    <a:solidFill>
                      <a:srgbClr val="FFFFFF"/>
                    </a:solidFill>
                  </a:tcPr>
                </a:tc>
                <a:tc>
                  <a:txBody>
                    <a:bodyPr/>
                    <a:lstStyle/>
                    <a:p>
                      <a:r>
                        <a:rPr lang="en-GB" sz="1400">
                          <a:solidFill>
                            <a:srgbClr val="2C3E50"/>
                          </a:solidFill>
                          <a:latin typeface="Calibri"/>
                          <a:ea typeface="Calibri"/>
                          <a:cs typeface="Calibri"/>
                        </a:rPr>
                        <a:t>Reviews vendor cost structures</a:t>
                      </a:r>
                    </a:p>
                  </a:txBody>
                  <a:tcPr anchor="ctr">
                    <a:solidFill>
                      <a:srgbClr val="FFFFFF"/>
                    </a:solidFill>
                  </a:tcPr>
                </a:tc>
                <a:tc>
                  <a:txBody>
                    <a:bodyPr/>
                    <a:lstStyle/>
                    <a:p>
                      <a:r>
                        <a:rPr lang="en-GB" sz="1400">
                          <a:solidFill>
                            <a:srgbClr val="2C3E50"/>
                          </a:solidFill>
                          <a:latin typeface="Calibri"/>
                          <a:ea typeface="Calibri"/>
                          <a:cs typeface="Calibri"/>
                        </a:rPr>
                        <a:t>Validates TCO calculations</a:t>
                      </a:r>
                    </a:p>
                  </a:txBody>
                  <a:tcPr anchor="ctr">
                    <a:solidFill>
                      <a:srgbClr val="FFFFFF"/>
                    </a:solidFill>
                  </a:tcPr>
                </a:tc>
                <a:tc>
                  <a:txBody>
                    <a:bodyPr/>
                    <a:lstStyle/>
                    <a:p>
                      <a:r>
                        <a:rPr lang="en-GB" sz="1400">
                          <a:solidFill>
                            <a:srgbClr val="2C3E50"/>
                          </a:solidFill>
                          <a:latin typeface="Calibri"/>
                          <a:ea typeface="Calibri"/>
                          <a:cs typeface="Calibri"/>
                        </a:rPr>
                        <a:t>Reviews contract financial terms</a:t>
                      </a:r>
                    </a:p>
                  </a:txBody>
                  <a:tcPr anchor="ctr">
                    <a:solidFill>
                      <a:srgbClr val="FFFFFF"/>
                    </a:solidFill>
                  </a:tcPr>
                </a:tc>
                <a:extLst>
                  <a:ext uri="{0D108BD9-81ED-4DB2-BD59-A6C34878D82A}">
                    <a16:rowId xmlns:a16="http://schemas.microsoft.com/office/drawing/2014/main" val="688489566"/>
                  </a:ext>
                </a:extLst>
              </a:tr>
            </a:tbl>
          </a:graphicData>
        </a:graphic>
      </p:graphicFrame>
      <p:sp>
        <p:nvSpPr>
          <p:cNvPr id="3" name="TitleAccentLine">
            <a:extLst>
              <a:ext uri="{FF2B5EF4-FFF2-40B4-BE49-F238E27FC236}">
                <a16:creationId xmlns:a16="http://schemas.microsoft.com/office/drawing/2014/main" id="{376E1F90-70DB-4D33-9F0C-E1B1F1D95928}"/>
              </a:ext>
            </a:extLst>
          </p:cNvPr>
          <p:cNvSpPr/>
          <p:nvPr/>
        </p:nvSpPr>
        <p:spPr>
          <a:xfrm>
            <a:off x="609600" y="8382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4E0C3FBB-B046-483F-B321-2E0547F6DA82}"/>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38996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F302AA-7ECA-4A3E-8BFD-89DF04E27716}"/>
              </a:ext>
            </a:extLst>
          </p:cNvPr>
          <p:cNvSpPr txBox="1"/>
          <p:nvPr/>
        </p:nvSpPr>
        <p:spPr>
          <a:xfrm>
            <a:off x="609600" y="304800"/>
            <a:ext cx="8890000" cy="523220"/>
          </a:xfrm>
          <a:prstGeom prst="rect">
            <a:avLst/>
          </a:prstGeom>
          <a:noFill/>
          <a:ln>
            <a:noFill/>
          </a:ln>
        </p:spPr>
        <p:txBody>
          <a:bodyPr vertOverflow="overflow" vert="horz" wrap="square" rtlCol="0" anchor="t">
            <a:spAutoFit/>
          </a:bodyPr>
          <a:lstStyle/>
          <a:p>
            <a:pPr algn="l"/>
            <a:r>
              <a:rPr lang="en-GB" sz="2800" b="1">
                <a:solidFill>
                  <a:srgbClr val="1B2A4A"/>
                </a:solidFill>
                <a:latin typeface="Trebuchet MS"/>
              </a:rPr>
              <a:t>What This Deck Covers</a:t>
            </a:r>
          </a:p>
        </p:txBody>
      </p:sp>
      <p:sp>
        <p:nvSpPr>
          <p:cNvPr id="10" name="IntroText"/>
          <p:cNvSpPr txBox="1"/>
          <p:nvPr/>
        </p:nvSpPr>
        <p:spPr>
          <a:xfrm>
            <a:off x="609600" y="1371600"/>
            <a:ext cx="10922000" cy="307777"/>
          </a:xfrm>
          <a:prstGeom prst="rect">
            <a:avLst/>
          </a:prstGeom>
          <a:noFill/>
          <a:ln>
            <a:noFill/>
          </a:ln>
        </p:spPr>
        <p:txBody>
          <a:bodyPr wrap="square" rtlCol="0">
            <a:spAutoFit/>
          </a:bodyPr>
          <a:lstStyle/>
          <a:p>
            <a:pPr>
              <a:buNone/>
            </a:pPr>
            <a:r>
              <a:rPr lang="en-US" sz="1400" dirty="0">
                <a:solidFill>
                  <a:srgbClr val="2C3E6B"/>
                </a:solidFill>
              </a:rPr>
              <a:t>A practical guide for executives and programme teams on how we will run an evidence-based selection process across four stages:</a:t>
            </a:r>
          </a:p>
        </p:txBody>
      </p:sp>
      <p:sp>
        <p:nvSpPr>
          <p:cNvPr id="20" name="Card0Bg"/>
          <p:cNvSpPr/>
          <p:nvPr/>
        </p:nvSpPr>
        <p:spPr>
          <a:xfrm>
            <a:off x="609600" y="1752600"/>
            <a:ext cx="2540000" cy="2413000"/>
          </a:xfrm>
          <a:prstGeom prst="rect">
            <a:avLst/>
          </a:prstGeom>
          <a:solidFill>
            <a:srgbClr val="F0F3F7"/>
          </a:solidFill>
          <a:ln w="0">
            <a:noFill/>
          </a:ln>
        </p:spPr>
        <p:txBody>
          <a:bodyPr/>
          <a:lstStyle/>
          <a:p>
            <a:endParaRPr lang="en-US"/>
          </a:p>
        </p:txBody>
      </p:sp>
      <p:sp>
        <p:nvSpPr>
          <p:cNvPr id="21" name="Card0TopBar"/>
          <p:cNvSpPr/>
          <p:nvPr/>
        </p:nvSpPr>
        <p:spPr>
          <a:xfrm>
            <a:off x="609600" y="1752600"/>
            <a:ext cx="2540000" cy="76200"/>
          </a:xfrm>
          <a:prstGeom prst="rect">
            <a:avLst/>
          </a:prstGeom>
          <a:solidFill>
            <a:srgbClr val="1B2A4A"/>
          </a:solidFill>
          <a:ln w="0">
            <a:noFill/>
          </a:ln>
        </p:spPr>
        <p:txBody>
          <a:bodyPr/>
          <a:lstStyle/>
          <a:p>
            <a:endParaRPr lang="en-US"/>
          </a:p>
        </p:txBody>
      </p:sp>
      <p:sp>
        <p:nvSpPr>
          <p:cNvPr id="22" name="Card0Text"/>
          <p:cNvSpPr txBox="1"/>
          <p:nvPr/>
        </p:nvSpPr>
        <p:spPr>
          <a:xfrm>
            <a:off x="762000" y="1930400"/>
            <a:ext cx="2235200" cy="1856919"/>
          </a:xfrm>
          <a:prstGeom prst="rect">
            <a:avLst/>
          </a:prstGeom>
          <a:noFill/>
          <a:ln>
            <a:noFill/>
          </a:ln>
        </p:spPr>
        <p:txBody>
          <a:bodyPr wrap="square" rtlCol="0">
            <a:spAutoFit/>
          </a:bodyPr>
          <a:lstStyle/>
          <a:p>
            <a:pPr>
              <a:buNone/>
            </a:pPr>
            <a:r>
              <a:rPr lang="en-US" sz="2400" b="1" dirty="0">
                <a:solidFill>
                  <a:srgbClr val="1B2A4A"/>
                </a:solidFill>
              </a:rPr>
              <a:t>6</a:t>
            </a:r>
          </a:p>
          <a:p>
            <a:pPr>
              <a:spcBef>
                <a:spcPts val="200"/>
              </a:spcBef>
              <a:buNone/>
            </a:pPr>
            <a:r>
              <a:rPr lang="en-US" sz="1400" b="1" dirty="0">
                <a:solidFill>
                  <a:srgbClr val="1B2A4A"/>
                </a:solidFill>
              </a:rPr>
              <a:t>Funding Approval Case
&amp; Budget Envelope</a:t>
            </a:r>
          </a:p>
          <a:p>
            <a:pPr>
              <a:spcBef>
                <a:spcPts val="400"/>
              </a:spcBef>
              <a:buNone/>
            </a:pPr>
            <a:r>
              <a:rPr lang="en-US" sz="1400" dirty="0">
                <a:solidFill>
                  <a:srgbClr val="5B7FA5"/>
                </a:solidFill>
              </a:rPr>
              <a:t>Translate the Case for Change from Value Definition &amp; Case for Change (S2) into a board-ready funding decision</a:t>
            </a:r>
          </a:p>
        </p:txBody>
      </p:sp>
      <p:sp>
        <p:nvSpPr>
          <p:cNvPr id="23" name="Card1Bg"/>
          <p:cNvSpPr/>
          <p:nvPr/>
        </p:nvSpPr>
        <p:spPr>
          <a:xfrm>
            <a:off x="3302000" y="1752600"/>
            <a:ext cx="2540000" cy="2413000"/>
          </a:xfrm>
          <a:prstGeom prst="rect">
            <a:avLst/>
          </a:prstGeom>
          <a:solidFill>
            <a:srgbClr val="F0F3F7"/>
          </a:solidFill>
          <a:ln w="0">
            <a:noFill/>
          </a:ln>
        </p:spPr>
        <p:txBody>
          <a:bodyPr/>
          <a:lstStyle/>
          <a:p>
            <a:endParaRPr lang="en-US"/>
          </a:p>
        </p:txBody>
      </p:sp>
      <p:sp>
        <p:nvSpPr>
          <p:cNvPr id="24" name="Card1TopBar"/>
          <p:cNvSpPr/>
          <p:nvPr/>
        </p:nvSpPr>
        <p:spPr>
          <a:xfrm>
            <a:off x="3302000" y="1752600"/>
            <a:ext cx="2540000" cy="76200"/>
          </a:xfrm>
          <a:prstGeom prst="rect">
            <a:avLst/>
          </a:prstGeom>
          <a:solidFill>
            <a:srgbClr val="2C3E6B"/>
          </a:solidFill>
          <a:ln w="0">
            <a:noFill/>
          </a:ln>
        </p:spPr>
        <p:txBody>
          <a:bodyPr/>
          <a:lstStyle/>
          <a:p>
            <a:endParaRPr lang="en-US"/>
          </a:p>
        </p:txBody>
      </p:sp>
      <p:sp>
        <p:nvSpPr>
          <p:cNvPr id="25" name="Card1Text"/>
          <p:cNvSpPr txBox="1"/>
          <p:nvPr/>
        </p:nvSpPr>
        <p:spPr>
          <a:xfrm>
            <a:off x="3454400" y="1930400"/>
            <a:ext cx="2235200" cy="1641475"/>
          </a:xfrm>
          <a:prstGeom prst="rect">
            <a:avLst/>
          </a:prstGeom>
          <a:noFill/>
          <a:ln>
            <a:noFill/>
          </a:ln>
        </p:spPr>
        <p:txBody>
          <a:bodyPr wrap="square" rtlCol="0">
            <a:spAutoFit/>
          </a:bodyPr>
          <a:lstStyle/>
          <a:p>
            <a:pPr>
              <a:buNone/>
            </a:pPr>
            <a:r>
              <a:rPr lang="en-US" sz="2400" b="1" dirty="0">
                <a:solidFill>
                  <a:srgbClr val="2C3E6B"/>
                </a:solidFill>
              </a:rPr>
              <a:t>7</a:t>
            </a:r>
          </a:p>
          <a:p>
            <a:pPr>
              <a:spcBef>
                <a:spcPts val="200"/>
              </a:spcBef>
              <a:buNone/>
            </a:pPr>
            <a:r>
              <a:rPr lang="en-US" sz="1400" b="1" dirty="0">
                <a:solidFill>
                  <a:srgbClr val="1B2A4A"/>
                </a:solidFill>
              </a:rPr>
              <a:t>Market Engagement
&amp; RFI</a:t>
            </a:r>
          </a:p>
          <a:p>
            <a:pPr>
              <a:spcBef>
                <a:spcPts val="400"/>
              </a:spcBef>
              <a:buNone/>
            </a:pPr>
            <a:r>
              <a:rPr lang="en-US" sz="1400" dirty="0">
                <a:solidFill>
                  <a:srgbClr val="5B7FA5"/>
                </a:solidFill>
              </a:rPr>
              <a:t>Use the Capability Heatmap to target the right vendors with the right questions</a:t>
            </a:r>
          </a:p>
        </p:txBody>
      </p:sp>
      <p:sp>
        <p:nvSpPr>
          <p:cNvPr id="26" name="Card2Bg"/>
          <p:cNvSpPr/>
          <p:nvPr/>
        </p:nvSpPr>
        <p:spPr>
          <a:xfrm>
            <a:off x="5994400" y="1752600"/>
            <a:ext cx="2540000" cy="2413000"/>
          </a:xfrm>
          <a:prstGeom prst="rect">
            <a:avLst/>
          </a:prstGeom>
          <a:solidFill>
            <a:srgbClr val="F0F3F7"/>
          </a:solidFill>
          <a:ln w="0">
            <a:noFill/>
          </a:ln>
        </p:spPr>
        <p:txBody>
          <a:bodyPr/>
          <a:lstStyle/>
          <a:p>
            <a:endParaRPr lang="en-US"/>
          </a:p>
        </p:txBody>
      </p:sp>
      <p:sp>
        <p:nvSpPr>
          <p:cNvPr id="27" name="Card2TopBar"/>
          <p:cNvSpPr/>
          <p:nvPr/>
        </p:nvSpPr>
        <p:spPr>
          <a:xfrm>
            <a:off x="5994400" y="1752600"/>
            <a:ext cx="2540000" cy="76200"/>
          </a:xfrm>
          <a:prstGeom prst="rect">
            <a:avLst/>
          </a:prstGeom>
          <a:solidFill>
            <a:srgbClr val="E89A35"/>
          </a:solidFill>
          <a:ln w="0">
            <a:noFill/>
          </a:ln>
        </p:spPr>
        <p:txBody>
          <a:bodyPr/>
          <a:lstStyle/>
          <a:p>
            <a:endParaRPr lang="en-US"/>
          </a:p>
        </p:txBody>
      </p:sp>
      <p:sp>
        <p:nvSpPr>
          <p:cNvPr id="28" name="Card2Text"/>
          <p:cNvSpPr txBox="1"/>
          <p:nvPr/>
        </p:nvSpPr>
        <p:spPr>
          <a:xfrm>
            <a:off x="6146800" y="1930400"/>
            <a:ext cx="2235200" cy="1400383"/>
          </a:xfrm>
          <a:prstGeom prst="rect">
            <a:avLst/>
          </a:prstGeom>
          <a:noFill/>
          <a:ln>
            <a:noFill/>
          </a:ln>
        </p:spPr>
        <p:txBody>
          <a:bodyPr wrap="square" rtlCol="0">
            <a:spAutoFit/>
          </a:bodyPr>
          <a:lstStyle/>
          <a:p>
            <a:pPr>
              <a:buNone/>
            </a:pPr>
            <a:r>
              <a:rPr lang="en-US" sz="2400" b="1" dirty="0">
                <a:solidFill>
                  <a:srgbClr val="E8913A"/>
                </a:solidFill>
              </a:rPr>
              <a:t>8</a:t>
            </a:r>
          </a:p>
          <a:p>
            <a:pPr>
              <a:spcBef>
                <a:spcPts val="200"/>
              </a:spcBef>
              <a:buNone/>
            </a:pPr>
            <a:r>
              <a:rPr lang="en-US" sz="1400" b="1" dirty="0">
                <a:solidFill>
                  <a:srgbClr val="1B2A4A"/>
                </a:solidFill>
              </a:rPr>
              <a:t>Software Selection</a:t>
            </a:r>
          </a:p>
          <a:p>
            <a:pPr>
              <a:spcBef>
                <a:spcPts val="400"/>
              </a:spcBef>
              <a:buNone/>
            </a:pPr>
            <a:r>
              <a:rPr lang="en-US" sz="1400" dirty="0">
                <a:solidFill>
                  <a:srgbClr val="5B7FA5"/>
                </a:solidFill>
              </a:rPr>
              <a:t>Evaluate, score, and select against pre-agreed strategic criteria</a:t>
            </a:r>
          </a:p>
        </p:txBody>
      </p:sp>
      <p:sp>
        <p:nvSpPr>
          <p:cNvPr id="29" name="Card3Bg"/>
          <p:cNvSpPr/>
          <p:nvPr/>
        </p:nvSpPr>
        <p:spPr>
          <a:xfrm>
            <a:off x="8686800" y="1752600"/>
            <a:ext cx="2540000" cy="2413000"/>
          </a:xfrm>
          <a:prstGeom prst="rect">
            <a:avLst/>
          </a:prstGeom>
          <a:solidFill>
            <a:srgbClr val="F0F3F7"/>
          </a:solidFill>
          <a:ln w="0">
            <a:noFill/>
          </a:ln>
        </p:spPr>
        <p:txBody>
          <a:bodyPr/>
          <a:lstStyle/>
          <a:p>
            <a:endParaRPr lang="en-US"/>
          </a:p>
        </p:txBody>
      </p:sp>
      <p:sp>
        <p:nvSpPr>
          <p:cNvPr id="30" name="Card3TopBar"/>
          <p:cNvSpPr/>
          <p:nvPr/>
        </p:nvSpPr>
        <p:spPr>
          <a:xfrm>
            <a:off x="8686800" y="1752600"/>
            <a:ext cx="2540000" cy="76200"/>
          </a:xfrm>
          <a:prstGeom prst="rect">
            <a:avLst/>
          </a:prstGeom>
          <a:solidFill>
            <a:srgbClr val="E89A35"/>
          </a:solidFill>
          <a:ln w="0">
            <a:noFill/>
          </a:ln>
        </p:spPr>
        <p:txBody>
          <a:bodyPr/>
          <a:lstStyle/>
          <a:p>
            <a:endParaRPr lang="en-US"/>
          </a:p>
        </p:txBody>
      </p:sp>
      <p:sp>
        <p:nvSpPr>
          <p:cNvPr id="31" name="Card3Text"/>
          <p:cNvSpPr txBox="1"/>
          <p:nvPr/>
        </p:nvSpPr>
        <p:spPr>
          <a:xfrm>
            <a:off x="8839200" y="1930400"/>
            <a:ext cx="2235200" cy="1400383"/>
          </a:xfrm>
          <a:prstGeom prst="rect">
            <a:avLst/>
          </a:prstGeom>
          <a:noFill/>
          <a:ln>
            <a:noFill/>
          </a:ln>
        </p:spPr>
        <p:txBody>
          <a:bodyPr wrap="square" rtlCol="0">
            <a:spAutoFit/>
          </a:bodyPr>
          <a:lstStyle/>
          <a:p>
            <a:pPr>
              <a:buNone/>
            </a:pPr>
            <a:r>
              <a:rPr lang="en-US" sz="2400" b="1" dirty="0">
                <a:solidFill>
                  <a:srgbClr val="E8913A"/>
                </a:solidFill>
              </a:rPr>
              <a:t>9</a:t>
            </a:r>
          </a:p>
          <a:p>
            <a:pPr>
              <a:spcBef>
                <a:spcPts val="200"/>
              </a:spcBef>
              <a:buNone/>
            </a:pPr>
            <a:r>
              <a:rPr lang="en-US" sz="1400" b="1" dirty="0">
                <a:solidFill>
                  <a:srgbClr val="1B2A4A"/>
                </a:solidFill>
              </a:rPr>
              <a:t>SI / Supplier Selection</a:t>
            </a:r>
          </a:p>
          <a:p>
            <a:pPr>
              <a:spcBef>
                <a:spcPts val="400"/>
              </a:spcBef>
              <a:buNone/>
            </a:pPr>
            <a:r>
              <a:rPr lang="en-US" sz="1400" dirty="0">
                <a:solidFill>
                  <a:srgbClr val="5B7FA5"/>
                </a:solidFill>
              </a:rPr>
              <a:t>Select the delivery partner with rigour, governed by the Decision Rights Framework</a:t>
            </a:r>
          </a:p>
        </p:txBody>
      </p:sp>
      <p:sp>
        <p:nvSpPr>
          <p:cNvPr id="40" name="AppendixBg"/>
          <p:cNvSpPr/>
          <p:nvPr/>
        </p:nvSpPr>
        <p:spPr>
          <a:xfrm>
            <a:off x="609600" y="4521200"/>
            <a:ext cx="10922000" cy="1016000"/>
          </a:xfrm>
          <a:prstGeom prst="rect">
            <a:avLst/>
          </a:prstGeom>
          <a:solidFill>
            <a:srgbClr val="FDF3EB"/>
          </a:solidFill>
          <a:ln w="0">
            <a:noFill/>
          </a:ln>
        </p:spPr>
        <p:txBody>
          <a:bodyPr/>
          <a:lstStyle/>
          <a:p>
            <a:endParaRPr lang="en-US"/>
          </a:p>
        </p:txBody>
      </p:sp>
      <p:sp>
        <p:nvSpPr>
          <p:cNvPr id="41" name="AppendixBorder"/>
          <p:cNvSpPr/>
          <p:nvPr/>
        </p:nvSpPr>
        <p:spPr>
          <a:xfrm>
            <a:off x="609600" y="4521200"/>
            <a:ext cx="63500" cy="1016000"/>
          </a:xfrm>
          <a:prstGeom prst="rect">
            <a:avLst/>
          </a:prstGeom>
          <a:solidFill>
            <a:srgbClr val="E89A35"/>
          </a:solidFill>
          <a:ln w="0">
            <a:noFill/>
          </a:ln>
        </p:spPr>
        <p:txBody>
          <a:bodyPr/>
          <a:lstStyle/>
          <a:p>
            <a:endParaRPr lang="en-US"/>
          </a:p>
        </p:txBody>
      </p:sp>
      <p:sp>
        <p:nvSpPr>
          <p:cNvPr id="42" name="AppendixNote"/>
          <p:cNvSpPr txBox="1"/>
          <p:nvPr/>
        </p:nvSpPr>
        <p:spPr>
          <a:xfrm>
            <a:off x="838200" y="4622800"/>
            <a:ext cx="10541000" cy="812800"/>
          </a:xfrm>
          <a:prstGeom prst="rect">
            <a:avLst/>
          </a:prstGeom>
          <a:noFill/>
          <a:ln>
            <a:noFill/>
          </a:ln>
        </p:spPr>
        <p:txBody>
          <a:bodyPr wrap="square" rtlCol="0">
            <a:spAutoFit/>
          </a:bodyPr>
          <a:lstStyle/>
          <a:p>
            <a:pPr>
              <a:buNone/>
            </a:pPr>
            <a:r>
              <a:rPr lang="en-US" sz="1400" b="1" dirty="0">
                <a:solidFill>
                  <a:srgbClr val="E8913A"/>
                </a:solidFill>
              </a:rPr>
              <a:t>Appendix: Selection Playbook</a:t>
            </a:r>
          </a:p>
          <a:p>
            <a:pPr>
              <a:spcBef>
                <a:spcPts val="200"/>
              </a:spcBef>
              <a:buNone/>
            </a:pPr>
            <a:r>
              <a:rPr lang="en-US" sz="1400" dirty="0">
                <a:solidFill>
                  <a:srgbClr val="1B2A4A"/>
                </a:solidFill>
              </a:rPr>
              <a:t>Templates, scoring frameworks, example evaluation criteria, and stage gate checklists for the programme team.</a:t>
            </a:r>
          </a:p>
          <a:p>
            <a:pPr>
              <a:spcBef>
                <a:spcPts val="200"/>
              </a:spcBef>
              <a:buNone/>
            </a:pPr>
            <a:r>
              <a:rPr lang="en-US" sz="1400" b="1" dirty="0">
                <a:solidFill>
                  <a:srgbClr val="E8913A"/>
                </a:solidFill>
              </a:rPr>
              <a:t>Parallel activity: Client-side requirements mapping during Market Engagement through SI Selection (S7–S9) (detailed in the Setup &amp; Design deck)</a:t>
            </a:r>
            <a:r>
              <a:rPr lang="en-US" sz="1400" dirty="0">
                <a:solidFill>
                  <a:srgbClr val="1B2A4A"/>
                </a:solidFill>
              </a:rPr>
              <a:t/>
            </a:r>
          </a:p>
        </p:txBody>
      </p:sp>
      <p:sp>
        <p:nvSpPr>
          <p:cNvPr id="43" name="Footer"/>
          <p:cNvSpPr txBox="1"/>
          <p:nvPr/>
        </p:nvSpPr>
        <p:spPr>
          <a:xfrm>
            <a:off x="609600" y="5969000"/>
            <a:ext cx="10922000" cy="307777"/>
          </a:xfrm>
          <a:prstGeom prst="rect">
            <a:avLst/>
          </a:prstGeom>
          <a:noFill/>
          <a:ln>
            <a:noFill/>
          </a:ln>
        </p:spPr>
        <p:txBody>
          <a:bodyPr wrap="square" rtlCol="0">
            <a:spAutoFit/>
          </a:bodyPr>
          <a:lstStyle/>
          <a:p>
            <a:pPr algn="ctr">
              <a:buNone/>
            </a:pPr>
            <a:r>
              <a:rPr lang="en-US" sz="1400" i="1" dirty="0">
                <a:solidFill>
                  <a:srgbClr val="90A4AE"/>
                </a:solidFill>
              </a:rPr>
              <a:t>Illustrative — to be adapted to your organisation’s context and procurement requirements</a:t>
            </a:r>
          </a:p>
        </p:txBody>
      </p:sp>
      <p:sp>
        <p:nvSpPr>
          <p:cNvPr id="3" name="TitleAccentLine">
            <a:extLst>
              <a:ext uri="{FF2B5EF4-FFF2-40B4-BE49-F238E27FC236}">
                <a16:creationId xmlns:a16="http://schemas.microsoft.com/office/drawing/2014/main" id="{A4DBD85C-A0F2-48DE-8586-83C30BC5DC8E}"/>
              </a:ext>
            </a:extLst>
          </p:cNvPr>
          <p:cNvSpPr/>
          <p:nvPr/>
        </p:nvSpPr>
        <p:spPr>
          <a:xfrm>
            <a:off x="609600" y="98042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39047A22-7137-455F-8906-B5A760787470}"/>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381513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21D6D1-8F8B-490D-98B3-DB5863E05B84}"/>
              </a:ext>
            </a:extLst>
          </p:cNvPr>
          <p:cNvSpPr txBox="1"/>
          <p:nvPr/>
        </p:nvSpPr>
        <p:spPr>
          <a:xfrm>
            <a:off x="609600" y="304800"/>
            <a:ext cx="10160000" cy="492443"/>
          </a:xfrm>
          <a:prstGeom prst="rect">
            <a:avLst/>
          </a:prstGeom>
          <a:noFill/>
          <a:ln>
            <a:noFill/>
          </a:ln>
        </p:spPr>
        <p:txBody>
          <a:bodyPr vertOverflow="overflow" vert="horz" wrap="square" rtlCol="0" anchor="t">
            <a:spAutoFit/>
          </a:bodyPr>
          <a:lstStyle/>
          <a:p>
            <a:pPr algn="l"/>
            <a:r>
              <a:rPr lang="en-GB" sz="2600" b="1">
                <a:solidFill>
                  <a:srgbClr val="1B2A4A"/>
                </a:solidFill>
                <a:latin typeface="Trebuchet MS"/>
              </a:rPr>
              <a:t>Selection Phase · Stages 6–9 at a Glance</a:t>
            </a:r>
          </a:p>
        </p:txBody>
      </p:sp>
      <p:sp>
        <p:nvSpPr>
          <p:cNvPr id="20" name="StageBox0"/>
          <p:cNvSpPr/>
          <p:nvPr/>
        </p:nvSpPr>
        <p:spPr>
          <a:xfrm>
            <a:off x="609600" y="1701800"/>
            <a:ext cx="2476500" cy="787400"/>
          </a:xfrm>
          <a:prstGeom prst="roundRect">
            <a:avLst>
              <a:gd name="adj" fmla="val 10000"/>
            </a:avLst>
          </a:prstGeom>
          <a:solidFill>
            <a:srgbClr val="1B2A4A"/>
          </a:solidFill>
          <a:ln w="0">
            <a:noFill/>
          </a:ln>
        </p:spPr>
        <p:txBody>
          <a:bodyPr wrap="square" lIns="45720" tIns="36576" rIns="45720" bIns="36576" anchor="ctr"/>
          <a:lstStyle/>
          <a:p>
            <a:endParaRPr lang="en-US"/>
          </a:p>
        </p:txBody>
      </p:sp>
      <p:sp>
        <p:nvSpPr>
          <p:cNvPr id="21" name="StageLabel0"/>
          <p:cNvSpPr txBox="1"/>
          <p:nvPr/>
        </p:nvSpPr>
        <p:spPr>
          <a:xfrm>
            <a:off x="736600" y="1778000"/>
            <a:ext cx="2222500" cy="536044"/>
          </a:xfrm>
          <a:prstGeom prst="rect">
            <a:avLst/>
          </a:prstGeom>
          <a:noFill/>
          <a:ln>
            <a:noFill/>
          </a:ln>
        </p:spPr>
        <p:txBody>
          <a:bodyPr wrap="square" rtlCol="0">
            <a:spAutoFit/>
          </a:bodyPr>
          <a:lstStyle/>
          <a:p>
            <a:pPr algn="ctr">
              <a:buNone/>
            </a:pPr>
            <a:r>
              <a:rPr lang="en-US" sz="1400" dirty="0">
                <a:solidFill>
                  <a:srgbClr val="FFFFFF"/>
                </a:solidFill>
              </a:rPr>
              <a:t>STAGE 6</a:t>
            </a:r>
          </a:p>
          <a:p>
            <a:pPr algn="ctr">
              <a:spcBef>
                <a:spcPts val="100"/>
              </a:spcBef>
              <a:buNone/>
            </a:pPr>
            <a:r>
              <a:rPr lang="en-US" sz="1400" b="1" dirty="0">
                <a:solidFill>
                  <a:srgbClr val="FFFFFF"/>
                </a:solidFill>
                <a:latin typeface="Trebuchet MS"/>
              </a:rPr>
              <a:t>Funding Approval</a:t>
            </a:r>
          </a:p>
        </p:txBody>
      </p:sp>
      <p:sp>
        <p:nvSpPr>
          <p:cNvPr id="22" name="Arrow0"/>
          <p:cNvSpPr txBox="1"/>
          <p:nvPr/>
        </p:nvSpPr>
        <p:spPr>
          <a:xfrm>
            <a:off x="3111500" y="1930400"/>
            <a:ext cx="203200" cy="307777"/>
          </a:xfrm>
          <a:prstGeom prst="rect">
            <a:avLst/>
          </a:prstGeom>
          <a:noFill/>
          <a:ln>
            <a:noFill/>
          </a:ln>
        </p:spPr>
        <p:txBody>
          <a:bodyPr wrap="square" rtlCol="0">
            <a:spAutoFit/>
          </a:bodyPr>
          <a:lstStyle/>
          <a:p>
            <a:pPr algn="ctr">
              <a:buNone/>
            </a:pPr>
            <a:r>
              <a:rPr lang="en-US" sz="1400" b="1" dirty="0">
                <a:solidFill>
                  <a:srgbClr val="E8913A"/>
                </a:solidFill>
              </a:rPr>
              <a:t>›</a:t>
            </a:r>
          </a:p>
        </p:txBody>
      </p:sp>
      <p:sp>
        <p:nvSpPr>
          <p:cNvPr id="23" name="Output0"/>
          <p:cNvSpPr txBox="1"/>
          <p:nvPr/>
        </p:nvSpPr>
        <p:spPr>
          <a:xfrm>
            <a:off x="609600" y="2616200"/>
            <a:ext cx="2476500" cy="751488"/>
          </a:xfrm>
          <a:prstGeom prst="rect">
            <a:avLst/>
          </a:prstGeom>
          <a:noFill/>
          <a:ln>
            <a:noFill/>
          </a:ln>
        </p:spPr>
        <p:txBody>
          <a:bodyPr wrap="square" rtlCol="0">
            <a:spAutoFit/>
          </a:bodyPr>
          <a:lstStyle/>
          <a:p>
            <a:pPr algn="ctr">
              <a:buNone/>
            </a:pPr>
            <a:r>
              <a:rPr lang="en-US" sz="1400" b="1" dirty="0">
                <a:solidFill>
                  <a:srgbClr val="E8913A"/>
                </a:solidFill>
              </a:rPr>
              <a:t>Key Output</a:t>
            </a:r>
          </a:p>
          <a:p>
            <a:pPr algn="ctr">
              <a:spcBef>
                <a:spcPts val="100"/>
              </a:spcBef>
              <a:buNone/>
            </a:pPr>
            <a:r>
              <a:rPr lang="en-US" sz="1400" dirty="0">
                <a:solidFill>
                  <a:srgbClr val="1B2A4A"/>
                </a:solidFill>
              </a:rPr>
              <a:t>Board-approved investment case with budget envelope</a:t>
            </a:r>
          </a:p>
        </p:txBody>
      </p:sp>
      <p:sp>
        <p:nvSpPr>
          <p:cNvPr id="24" name="Dur0"/>
          <p:cNvSpPr/>
          <p:nvPr/>
        </p:nvSpPr>
        <p:spPr>
          <a:xfrm>
            <a:off x="1244600" y="3810000"/>
            <a:ext cx="1206500" cy="355600"/>
          </a:xfrm>
          <a:prstGeom prst="roundRect">
            <a:avLst>
              <a:gd name="adj" fmla="val 10000"/>
            </a:avLst>
          </a:prstGeom>
          <a:solidFill>
            <a:srgbClr val="F0F3F7"/>
          </a:solidFill>
          <a:ln w="0">
            <a:noFill/>
          </a:ln>
        </p:spPr>
        <p:txBody>
          <a:bodyPr wrap="square" lIns="45720" tIns="36576" rIns="45720" bIns="36576" anchor="ctr"/>
          <a:lstStyle/>
          <a:p>
            <a:endParaRPr lang="en-US"/>
          </a:p>
        </p:txBody>
      </p:sp>
      <p:sp>
        <p:nvSpPr>
          <p:cNvPr id="25" name="DurText0"/>
          <p:cNvSpPr txBox="1"/>
          <p:nvPr/>
        </p:nvSpPr>
        <p:spPr>
          <a:xfrm>
            <a:off x="1244600" y="3810000"/>
            <a:ext cx="1206500" cy="307777"/>
          </a:xfrm>
          <a:prstGeom prst="rect">
            <a:avLst/>
          </a:prstGeom>
          <a:noFill/>
          <a:ln>
            <a:noFill/>
          </a:ln>
        </p:spPr>
        <p:txBody>
          <a:bodyPr wrap="square" rtlCol="0">
            <a:spAutoFit/>
          </a:bodyPr>
          <a:lstStyle/>
          <a:p>
            <a:pPr algn="ctr">
              <a:buNone/>
            </a:pPr>
            <a:r>
              <a:rPr lang="en-US" sz="1400" dirty="0">
                <a:solidFill>
                  <a:srgbClr val="5B7FA5"/>
                </a:solidFill>
              </a:rPr>
              <a:t>3–4 weeks</a:t>
            </a:r>
          </a:p>
        </p:txBody>
      </p:sp>
      <p:sp>
        <p:nvSpPr>
          <p:cNvPr id="4" name="StageBox1"/>
          <p:cNvSpPr/>
          <p:nvPr/>
        </p:nvSpPr>
        <p:spPr>
          <a:xfrm>
            <a:off x="3340100" y="1701800"/>
            <a:ext cx="2476500" cy="787400"/>
          </a:xfrm>
          <a:prstGeom prst="roundRect">
            <a:avLst>
              <a:gd name="adj" fmla="val 10000"/>
            </a:avLst>
          </a:prstGeom>
          <a:solidFill>
            <a:srgbClr val="2C3E6B"/>
          </a:solidFill>
          <a:ln w="0">
            <a:noFill/>
          </a:ln>
        </p:spPr>
        <p:txBody>
          <a:bodyPr wrap="square" lIns="45720" tIns="36576" rIns="45720" bIns="36576" anchor="ctr"/>
          <a:lstStyle/>
          <a:p>
            <a:endParaRPr lang="en-US"/>
          </a:p>
        </p:txBody>
      </p:sp>
      <p:sp>
        <p:nvSpPr>
          <p:cNvPr id="26" name="StageLabel1"/>
          <p:cNvSpPr txBox="1"/>
          <p:nvPr/>
        </p:nvSpPr>
        <p:spPr>
          <a:xfrm>
            <a:off x="3467100" y="1778000"/>
            <a:ext cx="2222500" cy="536044"/>
          </a:xfrm>
          <a:prstGeom prst="rect">
            <a:avLst/>
          </a:prstGeom>
          <a:noFill/>
          <a:ln>
            <a:noFill/>
          </a:ln>
        </p:spPr>
        <p:txBody>
          <a:bodyPr wrap="square" rtlCol="0">
            <a:spAutoFit/>
          </a:bodyPr>
          <a:lstStyle/>
          <a:p>
            <a:pPr algn="ctr">
              <a:buNone/>
            </a:pPr>
            <a:r>
              <a:rPr lang="en-US" sz="1400" dirty="0">
                <a:solidFill>
                  <a:srgbClr val="FFFFFF"/>
                </a:solidFill>
              </a:rPr>
              <a:t>STAGE 7</a:t>
            </a:r>
          </a:p>
          <a:p>
            <a:pPr algn="ctr">
              <a:spcBef>
                <a:spcPts val="100"/>
              </a:spcBef>
              <a:buNone/>
            </a:pPr>
            <a:r>
              <a:rPr lang="en-US" sz="1400" b="1" dirty="0">
                <a:solidFill>
                  <a:srgbClr val="FFFFFF"/>
                </a:solidFill>
                <a:latin typeface="Trebuchet MS"/>
              </a:rPr>
              <a:t>Market Engagement</a:t>
            </a:r>
          </a:p>
        </p:txBody>
      </p:sp>
      <p:sp>
        <p:nvSpPr>
          <p:cNvPr id="27" name="Arrow1"/>
          <p:cNvSpPr txBox="1"/>
          <p:nvPr/>
        </p:nvSpPr>
        <p:spPr>
          <a:xfrm>
            <a:off x="5842000" y="1930400"/>
            <a:ext cx="203200" cy="307777"/>
          </a:xfrm>
          <a:prstGeom prst="rect">
            <a:avLst/>
          </a:prstGeom>
          <a:noFill/>
          <a:ln>
            <a:noFill/>
          </a:ln>
        </p:spPr>
        <p:txBody>
          <a:bodyPr wrap="square" rtlCol="0">
            <a:spAutoFit/>
          </a:bodyPr>
          <a:lstStyle/>
          <a:p>
            <a:pPr algn="ctr">
              <a:buNone/>
            </a:pPr>
            <a:r>
              <a:rPr lang="en-US" sz="1400" b="1" dirty="0">
                <a:solidFill>
                  <a:srgbClr val="E8913A"/>
                </a:solidFill>
              </a:rPr>
              <a:t>›</a:t>
            </a:r>
          </a:p>
        </p:txBody>
      </p:sp>
      <p:sp>
        <p:nvSpPr>
          <p:cNvPr id="28" name="Output1"/>
          <p:cNvSpPr txBox="1"/>
          <p:nvPr/>
        </p:nvSpPr>
        <p:spPr>
          <a:xfrm>
            <a:off x="3340100" y="2616200"/>
            <a:ext cx="2476500" cy="751488"/>
          </a:xfrm>
          <a:prstGeom prst="rect">
            <a:avLst/>
          </a:prstGeom>
          <a:noFill/>
          <a:ln>
            <a:noFill/>
          </a:ln>
        </p:spPr>
        <p:txBody>
          <a:bodyPr wrap="square" rtlCol="0">
            <a:spAutoFit/>
          </a:bodyPr>
          <a:lstStyle/>
          <a:p>
            <a:pPr algn="ctr">
              <a:buNone/>
            </a:pPr>
            <a:r>
              <a:rPr lang="en-US" sz="1400" b="1" dirty="0">
                <a:solidFill>
                  <a:srgbClr val="E8913A"/>
                </a:solidFill>
              </a:rPr>
              <a:t>Key Output</a:t>
            </a:r>
          </a:p>
          <a:p>
            <a:pPr algn="ctr">
              <a:spcBef>
                <a:spcPts val="100"/>
              </a:spcBef>
              <a:buNone/>
            </a:pPr>
            <a:r>
              <a:rPr lang="en-US" sz="1400" dirty="0">
                <a:solidFill>
                  <a:srgbClr val="1B2A4A"/>
                </a:solidFill>
              </a:rPr>
              <a:t>Vendor longlist refined to shortlist of 3–5</a:t>
            </a:r>
          </a:p>
        </p:txBody>
      </p:sp>
      <p:sp>
        <p:nvSpPr>
          <p:cNvPr id="29" name="Dur1"/>
          <p:cNvSpPr/>
          <p:nvPr/>
        </p:nvSpPr>
        <p:spPr>
          <a:xfrm>
            <a:off x="3975100" y="3810000"/>
            <a:ext cx="1206500" cy="355600"/>
          </a:xfrm>
          <a:prstGeom prst="roundRect">
            <a:avLst>
              <a:gd name="adj" fmla="val 10000"/>
            </a:avLst>
          </a:prstGeom>
          <a:solidFill>
            <a:srgbClr val="F0F3F7"/>
          </a:solidFill>
          <a:ln w="0">
            <a:noFill/>
          </a:ln>
        </p:spPr>
        <p:txBody>
          <a:bodyPr wrap="square" lIns="45720" tIns="36576" rIns="45720" bIns="36576" anchor="ctr"/>
          <a:lstStyle/>
          <a:p>
            <a:endParaRPr lang="en-US"/>
          </a:p>
        </p:txBody>
      </p:sp>
      <p:sp>
        <p:nvSpPr>
          <p:cNvPr id="30" name="DurText1"/>
          <p:cNvSpPr txBox="1"/>
          <p:nvPr/>
        </p:nvSpPr>
        <p:spPr>
          <a:xfrm>
            <a:off x="3975100" y="3810000"/>
            <a:ext cx="1206500" cy="307777"/>
          </a:xfrm>
          <a:prstGeom prst="rect">
            <a:avLst/>
          </a:prstGeom>
          <a:noFill/>
          <a:ln>
            <a:noFill/>
          </a:ln>
        </p:spPr>
        <p:txBody>
          <a:bodyPr wrap="square" rtlCol="0">
            <a:spAutoFit/>
          </a:bodyPr>
          <a:lstStyle/>
          <a:p>
            <a:pPr algn="ctr">
              <a:buNone/>
            </a:pPr>
            <a:r>
              <a:rPr lang="en-US" sz="1400" dirty="0">
                <a:solidFill>
                  <a:srgbClr val="5B7FA5"/>
                </a:solidFill>
              </a:rPr>
              <a:t>4–6 weeks</a:t>
            </a:r>
          </a:p>
        </p:txBody>
      </p:sp>
      <p:sp>
        <p:nvSpPr>
          <p:cNvPr id="5" name="StageBox2"/>
          <p:cNvSpPr/>
          <p:nvPr/>
        </p:nvSpPr>
        <p:spPr>
          <a:xfrm>
            <a:off x="6070600" y="1701800"/>
            <a:ext cx="2476500" cy="787400"/>
          </a:xfrm>
          <a:prstGeom prst="roundRect">
            <a:avLst>
              <a:gd name="adj" fmla="val 10000"/>
            </a:avLst>
          </a:prstGeom>
          <a:solidFill>
            <a:srgbClr val="E89A35"/>
          </a:solidFill>
          <a:ln w="0">
            <a:noFill/>
          </a:ln>
        </p:spPr>
        <p:txBody>
          <a:bodyPr wrap="square" lIns="45720" tIns="36576" rIns="45720" bIns="36576" anchor="ctr"/>
          <a:lstStyle/>
          <a:p>
            <a:endParaRPr lang="en-US"/>
          </a:p>
        </p:txBody>
      </p:sp>
      <p:sp>
        <p:nvSpPr>
          <p:cNvPr id="31" name="StageLabel2"/>
          <p:cNvSpPr txBox="1"/>
          <p:nvPr/>
        </p:nvSpPr>
        <p:spPr>
          <a:xfrm>
            <a:off x="6197600" y="1778000"/>
            <a:ext cx="2222500" cy="536044"/>
          </a:xfrm>
          <a:prstGeom prst="rect">
            <a:avLst/>
          </a:prstGeom>
          <a:noFill/>
          <a:ln>
            <a:noFill/>
          </a:ln>
        </p:spPr>
        <p:txBody>
          <a:bodyPr wrap="square" rtlCol="0">
            <a:spAutoFit/>
          </a:bodyPr>
          <a:lstStyle/>
          <a:p>
            <a:pPr algn="ctr">
              <a:buNone/>
            </a:pPr>
            <a:r>
              <a:rPr lang="en-US" sz="1400" dirty="0">
                <a:solidFill>
                  <a:srgbClr val="FFFFFF"/>
                </a:solidFill>
              </a:rPr>
              <a:t>STAGE 8</a:t>
            </a:r>
          </a:p>
          <a:p>
            <a:pPr algn="ctr">
              <a:spcBef>
                <a:spcPts val="100"/>
              </a:spcBef>
              <a:buNone/>
            </a:pPr>
            <a:r>
              <a:rPr lang="en-US" sz="1400" b="1" dirty="0">
                <a:solidFill>
                  <a:srgbClr val="FFFFFF"/>
                </a:solidFill>
                <a:latin typeface="Trebuchet MS"/>
              </a:rPr>
              <a:t>Software Selection</a:t>
            </a:r>
          </a:p>
        </p:txBody>
      </p:sp>
      <p:sp>
        <p:nvSpPr>
          <p:cNvPr id="32" name="Arrow2"/>
          <p:cNvSpPr txBox="1"/>
          <p:nvPr/>
        </p:nvSpPr>
        <p:spPr>
          <a:xfrm>
            <a:off x="8572500" y="1930400"/>
            <a:ext cx="203200" cy="307777"/>
          </a:xfrm>
          <a:prstGeom prst="rect">
            <a:avLst/>
          </a:prstGeom>
          <a:noFill/>
          <a:ln>
            <a:noFill/>
          </a:ln>
        </p:spPr>
        <p:txBody>
          <a:bodyPr wrap="square" rtlCol="0">
            <a:spAutoFit/>
          </a:bodyPr>
          <a:lstStyle/>
          <a:p>
            <a:pPr algn="ctr">
              <a:buNone/>
            </a:pPr>
            <a:r>
              <a:rPr lang="en-US" sz="1400" b="1" dirty="0">
                <a:solidFill>
                  <a:srgbClr val="E8913A"/>
                </a:solidFill>
              </a:rPr>
              <a:t>›</a:t>
            </a:r>
          </a:p>
        </p:txBody>
      </p:sp>
      <p:sp>
        <p:nvSpPr>
          <p:cNvPr id="33" name="Output2"/>
          <p:cNvSpPr txBox="1"/>
          <p:nvPr/>
        </p:nvSpPr>
        <p:spPr>
          <a:xfrm>
            <a:off x="6070600" y="2616200"/>
            <a:ext cx="2476500" cy="751488"/>
          </a:xfrm>
          <a:prstGeom prst="rect">
            <a:avLst/>
          </a:prstGeom>
          <a:noFill/>
          <a:ln>
            <a:noFill/>
          </a:ln>
        </p:spPr>
        <p:txBody>
          <a:bodyPr wrap="square" rtlCol="0">
            <a:spAutoFit/>
          </a:bodyPr>
          <a:lstStyle/>
          <a:p>
            <a:pPr algn="ctr">
              <a:buNone/>
            </a:pPr>
            <a:r>
              <a:rPr lang="en-US" sz="1400" b="1" dirty="0">
                <a:solidFill>
                  <a:srgbClr val="E8913A"/>
                </a:solidFill>
              </a:rPr>
              <a:t>Key Output</a:t>
            </a:r>
          </a:p>
          <a:p>
            <a:pPr algn="ctr">
              <a:spcBef>
                <a:spcPts val="100"/>
              </a:spcBef>
              <a:buNone/>
            </a:pPr>
            <a:r>
              <a:rPr lang="en-US" sz="1400" dirty="0">
                <a:solidFill>
                  <a:srgbClr val="1B2A4A"/>
                </a:solidFill>
              </a:rPr>
              <a:t>Preferred vendor selected with documented rationale</a:t>
            </a:r>
          </a:p>
        </p:txBody>
      </p:sp>
      <p:sp>
        <p:nvSpPr>
          <p:cNvPr id="34" name="Dur2"/>
          <p:cNvSpPr/>
          <p:nvPr/>
        </p:nvSpPr>
        <p:spPr>
          <a:xfrm>
            <a:off x="6705600" y="3810000"/>
            <a:ext cx="1206500" cy="355600"/>
          </a:xfrm>
          <a:prstGeom prst="roundRect">
            <a:avLst>
              <a:gd name="adj" fmla="val 10000"/>
            </a:avLst>
          </a:prstGeom>
          <a:solidFill>
            <a:srgbClr val="F0F3F7"/>
          </a:solidFill>
          <a:ln w="0">
            <a:noFill/>
          </a:ln>
        </p:spPr>
        <p:txBody>
          <a:bodyPr wrap="square" lIns="45720" tIns="36576" rIns="45720" bIns="36576" anchor="ctr"/>
          <a:lstStyle/>
          <a:p>
            <a:endParaRPr lang="en-US"/>
          </a:p>
        </p:txBody>
      </p:sp>
      <p:sp>
        <p:nvSpPr>
          <p:cNvPr id="35" name="DurText2"/>
          <p:cNvSpPr txBox="1"/>
          <p:nvPr/>
        </p:nvSpPr>
        <p:spPr>
          <a:xfrm>
            <a:off x="6705600" y="3810000"/>
            <a:ext cx="1206500" cy="307777"/>
          </a:xfrm>
          <a:prstGeom prst="rect">
            <a:avLst/>
          </a:prstGeom>
          <a:noFill/>
          <a:ln>
            <a:noFill/>
          </a:ln>
        </p:spPr>
        <p:txBody>
          <a:bodyPr wrap="square" rtlCol="0">
            <a:spAutoFit/>
          </a:bodyPr>
          <a:lstStyle/>
          <a:p>
            <a:pPr algn="ctr">
              <a:buNone/>
            </a:pPr>
            <a:r>
              <a:rPr lang="en-US" sz="1400" dirty="0">
                <a:solidFill>
                  <a:srgbClr val="5B7FA5"/>
                </a:solidFill>
              </a:rPr>
              <a:t>6–8 weeks</a:t>
            </a:r>
          </a:p>
        </p:txBody>
      </p:sp>
      <p:sp>
        <p:nvSpPr>
          <p:cNvPr id="6" name="StageBox3"/>
          <p:cNvSpPr/>
          <p:nvPr/>
        </p:nvSpPr>
        <p:spPr>
          <a:xfrm>
            <a:off x="8801100" y="1701800"/>
            <a:ext cx="2476500" cy="787400"/>
          </a:xfrm>
          <a:prstGeom prst="roundRect">
            <a:avLst>
              <a:gd name="adj" fmla="val 10000"/>
            </a:avLst>
          </a:prstGeom>
          <a:solidFill>
            <a:srgbClr val="E89A35"/>
          </a:solidFill>
          <a:ln w="0">
            <a:noFill/>
          </a:ln>
        </p:spPr>
        <p:txBody>
          <a:bodyPr wrap="square" lIns="45720" tIns="36576" rIns="45720" bIns="36576" anchor="ctr"/>
          <a:lstStyle/>
          <a:p>
            <a:endParaRPr lang="en-US"/>
          </a:p>
        </p:txBody>
      </p:sp>
      <p:sp>
        <p:nvSpPr>
          <p:cNvPr id="36" name="StageLabel3"/>
          <p:cNvSpPr txBox="1"/>
          <p:nvPr/>
        </p:nvSpPr>
        <p:spPr>
          <a:xfrm>
            <a:off x="8928100" y="1778000"/>
            <a:ext cx="2222500" cy="536044"/>
          </a:xfrm>
          <a:prstGeom prst="rect">
            <a:avLst/>
          </a:prstGeom>
          <a:noFill/>
          <a:ln>
            <a:noFill/>
          </a:ln>
        </p:spPr>
        <p:txBody>
          <a:bodyPr wrap="square" rtlCol="0">
            <a:spAutoFit/>
          </a:bodyPr>
          <a:lstStyle/>
          <a:p>
            <a:pPr algn="ctr">
              <a:buNone/>
            </a:pPr>
            <a:r>
              <a:rPr lang="en-US" sz="1400" dirty="0">
                <a:solidFill>
                  <a:srgbClr val="FFFFFF"/>
                </a:solidFill>
              </a:rPr>
              <a:t>STAGE 9</a:t>
            </a:r>
          </a:p>
          <a:p>
            <a:pPr algn="ctr">
              <a:spcBef>
                <a:spcPts val="100"/>
              </a:spcBef>
              <a:buNone/>
            </a:pPr>
            <a:r>
              <a:rPr lang="en-US" sz="1400" b="1" dirty="0">
                <a:solidFill>
                  <a:srgbClr val="FFFFFF"/>
                </a:solidFill>
                <a:latin typeface="Trebuchet MS"/>
              </a:rPr>
              <a:t>SI / Supplier Selection</a:t>
            </a:r>
          </a:p>
        </p:txBody>
      </p:sp>
      <p:sp>
        <p:nvSpPr>
          <p:cNvPr id="38" name="Output3"/>
          <p:cNvSpPr txBox="1"/>
          <p:nvPr/>
        </p:nvSpPr>
        <p:spPr>
          <a:xfrm>
            <a:off x="8801100" y="2616200"/>
            <a:ext cx="2476500" cy="751488"/>
          </a:xfrm>
          <a:prstGeom prst="rect">
            <a:avLst/>
          </a:prstGeom>
          <a:noFill/>
          <a:ln>
            <a:noFill/>
          </a:ln>
        </p:spPr>
        <p:txBody>
          <a:bodyPr wrap="square" rtlCol="0">
            <a:spAutoFit/>
          </a:bodyPr>
          <a:lstStyle/>
          <a:p>
            <a:pPr algn="ctr">
              <a:buNone/>
            </a:pPr>
            <a:r>
              <a:rPr lang="en-US" sz="1400" b="1" dirty="0">
                <a:solidFill>
                  <a:srgbClr val="E8913A"/>
                </a:solidFill>
              </a:rPr>
              <a:t>Key Output</a:t>
            </a:r>
          </a:p>
          <a:p>
            <a:pPr algn="ctr">
              <a:spcBef>
                <a:spcPts val="100"/>
              </a:spcBef>
              <a:buNone/>
            </a:pPr>
            <a:r>
              <a:rPr lang="en-US" sz="1400" dirty="0">
                <a:solidFill>
                  <a:srgbClr val="1B2A4A"/>
                </a:solidFill>
              </a:rPr>
              <a:t>Preferred SI selected, contracts signed</a:t>
            </a:r>
          </a:p>
        </p:txBody>
      </p:sp>
      <p:sp>
        <p:nvSpPr>
          <p:cNvPr id="39" name="Dur3"/>
          <p:cNvSpPr/>
          <p:nvPr/>
        </p:nvSpPr>
        <p:spPr>
          <a:xfrm>
            <a:off x="9436100" y="3810000"/>
            <a:ext cx="1206500" cy="355600"/>
          </a:xfrm>
          <a:prstGeom prst="roundRect">
            <a:avLst>
              <a:gd name="adj" fmla="val 10000"/>
            </a:avLst>
          </a:prstGeom>
          <a:solidFill>
            <a:srgbClr val="F0F3F7"/>
          </a:solidFill>
          <a:ln w="0">
            <a:noFill/>
          </a:ln>
        </p:spPr>
        <p:txBody>
          <a:bodyPr wrap="square" lIns="45720" tIns="36576" rIns="45720" bIns="36576" anchor="ctr"/>
          <a:lstStyle/>
          <a:p>
            <a:endParaRPr lang="en-US"/>
          </a:p>
        </p:txBody>
      </p:sp>
      <p:sp>
        <p:nvSpPr>
          <p:cNvPr id="40" name="DurText3"/>
          <p:cNvSpPr txBox="1"/>
          <p:nvPr/>
        </p:nvSpPr>
        <p:spPr>
          <a:xfrm>
            <a:off x="9436100" y="3810000"/>
            <a:ext cx="1206500" cy="307777"/>
          </a:xfrm>
          <a:prstGeom prst="rect">
            <a:avLst/>
          </a:prstGeom>
          <a:noFill/>
          <a:ln>
            <a:noFill/>
          </a:ln>
        </p:spPr>
        <p:txBody>
          <a:bodyPr wrap="square" rtlCol="0">
            <a:spAutoFit/>
          </a:bodyPr>
          <a:lstStyle/>
          <a:p>
            <a:pPr algn="ctr">
              <a:buNone/>
            </a:pPr>
            <a:r>
              <a:rPr lang="en-US" sz="1400" dirty="0">
                <a:solidFill>
                  <a:srgbClr val="5B7FA5"/>
                </a:solidFill>
              </a:rPr>
              <a:t>4–6 weeks</a:t>
            </a:r>
          </a:p>
        </p:txBody>
      </p:sp>
      <p:sp>
        <p:nvSpPr>
          <p:cNvPr id="60" name="SummaryBg"/>
          <p:cNvSpPr/>
          <p:nvPr/>
        </p:nvSpPr>
        <p:spPr>
          <a:xfrm>
            <a:off x="609600" y="4699000"/>
            <a:ext cx="10922000" cy="787400"/>
          </a:xfrm>
          <a:prstGeom prst="rect">
            <a:avLst/>
          </a:prstGeom>
          <a:solidFill>
            <a:srgbClr val="F0F3F7"/>
          </a:solidFill>
          <a:ln w="0">
            <a:noFill/>
          </a:ln>
        </p:spPr>
        <p:txBody>
          <a:bodyPr/>
          <a:lstStyle/>
          <a:p>
            <a:endParaRPr lang="en-US"/>
          </a:p>
        </p:txBody>
      </p:sp>
      <p:sp>
        <p:nvSpPr>
          <p:cNvPr id="61" name="SummaryText"/>
          <p:cNvSpPr txBox="1"/>
          <p:nvPr/>
        </p:nvSpPr>
        <p:spPr>
          <a:xfrm>
            <a:off x="762000" y="4749800"/>
            <a:ext cx="10617200" cy="561692"/>
          </a:xfrm>
          <a:prstGeom prst="rect">
            <a:avLst/>
          </a:prstGeom>
          <a:noFill/>
          <a:ln>
            <a:noFill/>
          </a:ln>
        </p:spPr>
        <p:txBody>
          <a:bodyPr wrap="square" rtlCol="0">
            <a:spAutoFit/>
          </a:bodyPr>
          <a:lstStyle/>
          <a:p>
            <a:pPr>
              <a:buNone/>
            </a:pPr>
            <a:r>
              <a:rPr lang="en-US" sz="1400" b="1" dirty="0">
                <a:solidFill>
                  <a:srgbClr val="1B2A4A"/>
                </a:solidFill>
              </a:rPr>
              <a:t>Total Selection duration: typically 17–24 weeks</a:t>
            </a:r>
            <a:r>
              <a:rPr lang="en-US" sz="1400" dirty="0">
                <a:solidFill>
                  <a:srgbClr val="1B2A4A"/>
                </a:solidFill>
              </a:rPr>
              <a:t> depending on procurement complexity</a:t>
            </a:r>
          </a:p>
          <a:p>
            <a:pPr>
              <a:spcBef>
                <a:spcPts val="300"/>
              </a:spcBef>
              <a:buNone/>
            </a:pPr>
            <a:r>
              <a:rPr lang="en-US" sz="1400" dirty="0">
                <a:solidFill>
                  <a:srgbClr val="5B7FA5"/>
                </a:solidFill>
              </a:rPr>
              <a:t>Pre-requisite: All Pre-Programme artefacts (Pre-Programme (S0–S5)) must be signed off before Funding Envelope &amp; Benchmark Costs (S6) begins</a:t>
            </a:r>
          </a:p>
        </p:txBody>
      </p:sp>
      <p:sp>
        <p:nvSpPr>
          <p:cNvPr id="62" name="Footer"/>
          <p:cNvSpPr txBox="1"/>
          <p:nvPr/>
        </p:nvSpPr>
        <p:spPr>
          <a:xfrm>
            <a:off x="609600" y="63500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Stages 6–9</a:t>
            </a:r>
          </a:p>
        </p:txBody>
      </p:sp>
      <p:sp>
        <p:nvSpPr>
          <p:cNvPr id="3" name="TextBox 2">
            <a:extLst>
              <a:ext uri="{FF2B5EF4-FFF2-40B4-BE49-F238E27FC236}">
                <a16:creationId xmlns:a16="http://schemas.microsoft.com/office/drawing/2014/main" id="{E0FBFF0C-1E00-4C08-BD29-7FA7A8BF0DA5}"/>
              </a:ext>
            </a:extLst>
          </p:cNvPr>
          <p:cNvSpPr txBox="1"/>
          <p:nvPr/>
        </p:nvSpPr>
        <p:spPr>
          <a:xfrm>
            <a:off x="609600" y="5588000"/>
            <a:ext cx="10922000" cy="523220"/>
          </a:xfrm>
          <a:prstGeom prst="rect">
            <a:avLst/>
          </a:prstGeom>
          <a:noFill/>
          <a:ln>
            <a:noFill/>
          </a:ln>
        </p:spPr>
        <p:txBody>
          <a:bodyPr vertOverflow="overflow" vert="horz" wrap="square" rtlCol="0" anchor="t">
            <a:spAutoFit/>
          </a:bodyPr>
          <a:lstStyle/>
          <a:p>
            <a:pPr algn="l">
              <a:buNone/>
            </a:pPr>
            <a:r>
              <a:rPr lang="en-US" sz="1400" b="1" dirty="0">
                <a:solidFill>
                  <a:srgbClr val="E8913A"/>
                </a:solidFill>
                <a:latin typeface="Calibri"/>
              </a:rPr>
              <a:t>Parallel activity: Client BAs and Process Owners conduct requirements mapping workshops during Market Engagement through SI Selection (S7–S9), producing Epics, Features, and draft User Stories. This work runs alongside selection activities and is handed to the SI at Programme Setup &amp; Mobilisation (S10). See Setup &amp; Design deck for full methodology.</a:t>
            </a:r>
            <a:r>
              <a:rPr lang="en-US" sz="1400" dirty="0">
                <a:solidFill>
                  <a:srgbClr val="1B2A4A"/>
                </a:solidFill>
                <a:latin typeface="Calibri"/>
              </a:rPr>
              <a:t/>
            </a:r>
          </a:p>
        </p:txBody>
      </p:sp>
      <p:sp>
        <p:nvSpPr>
          <p:cNvPr id="7" name="TitleAccentLine">
            <a:extLst>
              <a:ext uri="{FF2B5EF4-FFF2-40B4-BE49-F238E27FC236}">
                <a16:creationId xmlns:a16="http://schemas.microsoft.com/office/drawing/2014/main" id="{EB763617-B5BB-4021-A185-F03AF1F0B401}"/>
              </a:ext>
            </a:extLst>
          </p:cNvPr>
          <p:cNvSpPr/>
          <p:nvPr/>
        </p:nvSpPr>
        <p:spPr>
          <a:xfrm>
            <a:off x="609600" y="949642"/>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8" name="BottomBar">
            <a:extLst>
              <a:ext uri="{FF2B5EF4-FFF2-40B4-BE49-F238E27FC236}">
                <a16:creationId xmlns:a16="http://schemas.microsoft.com/office/drawing/2014/main" id="{2FEE667B-12B5-4ABC-AFA7-2299E9704B25}"/>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99708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7E7102-C7F2-43A6-AE41-289CC8FB8DE6}"/>
              </a:ext>
            </a:extLst>
          </p:cNvPr>
          <p:cNvSpPr txBox="1"/>
          <p:nvPr/>
        </p:nvSpPr>
        <p:spPr>
          <a:xfrm>
            <a:off x="609600" y="304800"/>
            <a:ext cx="7874000" cy="461665"/>
          </a:xfrm>
          <a:prstGeom prst="rect">
            <a:avLst/>
          </a:prstGeom>
          <a:noFill/>
          <a:ln>
            <a:noFill/>
          </a:ln>
        </p:spPr>
        <p:txBody>
          <a:bodyPr vertOverflow="overflow" vert="horz" wrap="square" rtlCol="0" anchor="t">
            <a:spAutoFit/>
          </a:bodyPr>
          <a:lstStyle/>
          <a:p>
            <a:pPr algn="l"/>
            <a:r>
              <a:rPr lang="en-GB" sz="2400" b="1">
                <a:solidFill>
                  <a:srgbClr val="1B2A4A"/>
                </a:solidFill>
                <a:latin typeface="Trebuchet MS"/>
              </a:rPr>
              <a:t>Funding Envelope (S6): Funding Approval Case &amp; Budget Envelope</a:t>
            </a:r>
          </a:p>
        </p:txBody>
      </p:sp>
      <p:sp>
        <p:nvSpPr>
          <p:cNvPr id="10" name="ObjHeader"/>
          <p:cNvSpPr txBox="1"/>
          <p:nvPr/>
        </p:nvSpPr>
        <p:spPr>
          <a:xfrm>
            <a:off x="635000" y="1274465"/>
            <a:ext cx="7874000" cy="307777"/>
          </a:xfrm>
          <a:prstGeom prst="rect">
            <a:avLst/>
          </a:prstGeom>
          <a:noFill/>
          <a:ln>
            <a:noFill/>
          </a:ln>
        </p:spPr>
        <p:txBody>
          <a:bodyPr wrap="square" rtlCol="0">
            <a:spAutoFit/>
          </a:bodyPr>
          <a:lstStyle/>
          <a:p>
            <a:pPr>
              <a:buNone/>
            </a:pPr>
            <a:r>
              <a:rPr lang="en-US" sz="1400" b="1" dirty="0">
                <a:solidFill>
                  <a:srgbClr val="E8913A"/>
                </a:solidFill>
              </a:rPr>
              <a:t>Key Objectives</a:t>
            </a:r>
          </a:p>
        </p:txBody>
      </p:sp>
      <p:sp>
        <p:nvSpPr>
          <p:cNvPr id="11" name="ObjBullets"/>
          <p:cNvSpPr txBox="1"/>
          <p:nvPr/>
        </p:nvSpPr>
        <p:spPr>
          <a:xfrm>
            <a:off x="609600" y="1633042"/>
            <a:ext cx="7874000" cy="1323439"/>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Translate the Value Definition &amp; Case for Change (S2) Case for Change into a board-ready investment case</a:t>
            </a:r>
          </a:p>
          <a:p>
            <a:pPr marL="228600" indent="-228600">
              <a:spcBef>
                <a:spcPts val="300"/>
              </a:spcBef>
              <a:buFont typeface="Arial"/>
              <a:buChar char="•"/>
            </a:pPr>
            <a:r>
              <a:rPr lang="en-US" sz="1400" dirty="0">
                <a:solidFill>
                  <a:srgbClr val="2C3E50"/>
                </a:solidFill>
              </a:rPr>
              <a:t>Include full cost/benefit analysis with real baselines (not estimates)</a:t>
            </a:r>
          </a:p>
          <a:p>
            <a:pPr marL="228600" indent="-228600">
              <a:spcBef>
                <a:spcPts val="300"/>
              </a:spcBef>
              <a:buFont typeface="Arial"/>
              <a:buChar char="•"/>
            </a:pPr>
            <a:r>
              <a:rPr lang="en-US" sz="1400" dirty="0">
                <a:solidFill>
                  <a:srgbClr val="2C3E50"/>
                </a:solidFill>
              </a:rPr>
              <a:t>Document options appraisal with recommended approach</a:t>
            </a:r>
          </a:p>
          <a:p>
            <a:pPr marL="228600" indent="-228600">
              <a:spcBef>
                <a:spcPts val="300"/>
              </a:spcBef>
              <a:buFont typeface="Arial"/>
              <a:buChar char="•"/>
            </a:pPr>
            <a:r>
              <a:rPr lang="en-US" sz="1400" dirty="0">
                <a:solidFill>
                  <a:srgbClr val="2C3E50"/>
                </a:solidFill>
              </a:rPr>
              <a:t>Obtain formal funding approval with agreed budget envelope</a:t>
            </a:r>
          </a:p>
          <a:p>
            <a:pPr marL="228600" indent="-228600">
              <a:spcBef>
                <a:spcPts val="300"/>
              </a:spcBef>
              <a:buFont typeface="Arial"/>
              <a:buChar char="•"/>
            </a:pPr>
            <a:r>
              <a:rPr lang="en-US" sz="1400" dirty="0">
                <a:solidFill>
                  <a:srgbClr val="2C3E50"/>
                </a:solidFill>
              </a:rPr>
              <a:t>Confirm named executive sponsor and programme initiation authority</a:t>
            </a:r>
          </a:p>
        </p:txBody>
      </p:sp>
      <p:sp>
        <p:nvSpPr>
          <p:cNvPr id="12" name="OutHeader"/>
          <p:cNvSpPr txBox="1"/>
          <p:nvPr/>
        </p:nvSpPr>
        <p:spPr>
          <a:xfrm>
            <a:off x="609600" y="3159681"/>
            <a:ext cx="7874000" cy="307777"/>
          </a:xfrm>
          <a:prstGeom prst="rect">
            <a:avLst/>
          </a:prstGeom>
          <a:noFill/>
          <a:ln>
            <a:noFill/>
          </a:ln>
        </p:spPr>
        <p:txBody>
          <a:bodyPr wrap="square" rtlCol="0">
            <a:spAutoFit/>
          </a:bodyPr>
          <a:lstStyle/>
          <a:p>
            <a:pPr>
              <a:buNone/>
            </a:pPr>
            <a:r>
              <a:rPr lang="en-US" sz="1400" b="1" dirty="0">
                <a:solidFill>
                  <a:srgbClr val="E8913A"/>
                </a:solidFill>
              </a:rPr>
              <a:t>Outputs</a:t>
            </a:r>
          </a:p>
        </p:txBody>
      </p:sp>
      <p:sp>
        <p:nvSpPr>
          <p:cNvPr id="13" name="OutBullets"/>
          <p:cNvSpPr txBox="1"/>
          <p:nvPr/>
        </p:nvSpPr>
        <p:spPr>
          <a:xfrm>
            <a:off x="609600" y="3518258"/>
            <a:ext cx="7874000" cy="1031051"/>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Funding Approval Case (board-ready)</a:t>
            </a:r>
          </a:p>
          <a:p>
            <a:pPr marL="228600" indent="-228600">
              <a:spcBef>
                <a:spcPts val="200"/>
              </a:spcBef>
              <a:buFont typeface="Arial"/>
              <a:buChar char="•"/>
            </a:pPr>
            <a:r>
              <a:rPr lang="en-US" sz="1400" dirty="0">
                <a:solidFill>
                  <a:srgbClr val="2C3E50"/>
                </a:solidFill>
              </a:rPr>
              <a:t>Options Appraisal with recommended approach</a:t>
            </a:r>
          </a:p>
          <a:p>
            <a:pPr marL="228600" indent="-228600">
              <a:spcBef>
                <a:spcPts val="200"/>
              </a:spcBef>
              <a:buFont typeface="Arial"/>
              <a:buChar char="•"/>
            </a:pPr>
            <a:r>
              <a:rPr lang="en-US" sz="1400" dirty="0">
                <a:solidFill>
                  <a:srgbClr val="2C3E50"/>
                </a:solidFill>
              </a:rPr>
              <a:t>Budget envelope and funding approval</a:t>
            </a:r>
          </a:p>
          <a:p>
            <a:pPr marL="228600" indent="-228600">
              <a:spcBef>
                <a:spcPts val="200"/>
              </a:spcBef>
              <a:buFont typeface="Arial"/>
              <a:buChar char="•"/>
            </a:pPr>
            <a:r>
              <a:rPr lang="en-US" sz="1400" dirty="0">
                <a:solidFill>
                  <a:srgbClr val="2C3E50"/>
                </a:solidFill>
              </a:rPr>
              <a:t>Programme initiation authority</a:t>
            </a:r>
          </a:p>
        </p:txBody>
      </p:sp>
      <p:sp>
        <p:nvSpPr>
          <p:cNvPr id="14" name="CalloutBg"/>
          <p:cNvSpPr/>
          <p:nvPr/>
        </p:nvSpPr>
        <p:spPr>
          <a:xfrm>
            <a:off x="8636000" y="254000"/>
            <a:ext cx="3556000" cy="6223000"/>
          </a:xfrm>
          <a:prstGeom prst="rect">
            <a:avLst/>
          </a:prstGeom>
          <a:solidFill>
            <a:srgbClr val="FAF3E8"/>
          </a:solidFill>
          <a:ln w="0">
            <a:noFill/>
          </a:ln>
        </p:spPr>
        <p:txBody>
          <a:bodyPr/>
          <a:lstStyle/>
          <a:p>
            <a:endParaRPr lang="en-US"/>
          </a:p>
        </p:txBody>
      </p:sp>
      <p:sp>
        <p:nvSpPr>
          <p:cNvPr id="15" name="CalloutBorder"/>
          <p:cNvSpPr/>
          <p:nvPr/>
        </p:nvSpPr>
        <p:spPr>
          <a:xfrm>
            <a:off x="8636000" y="2159000"/>
            <a:ext cx="50800" cy="2413000"/>
          </a:xfrm>
          <a:prstGeom prst="rect">
            <a:avLst/>
          </a:prstGeom>
          <a:solidFill>
            <a:srgbClr val="E89A35"/>
          </a:solidFill>
          <a:ln w="0">
            <a:noFill/>
          </a:ln>
        </p:spPr>
        <p:txBody>
          <a:bodyPr/>
          <a:lstStyle/>
          <a:p>
            <a:endParaRPr lang="en-US"/>
          </a:p>
        </p:txBody>
      </p:sp>
      <p:sp>
        <p:nvSpPr>
          <p:cNvPr id="16" name="CalloutText"/>
          <p:cNvSpPr txBox="1"/>
          <p:nvPr/>
        </p:nvSpPr>
        <p:spPr>
          <a:xfrm>
            <a:off x="8864600" y="2540000"/>
            <a:ext cx="3111500" cy="1651734"/>
          </a:xfrm>
          <a:prstGeom prst="rect">
            <a:avLst/>
          </a:prstGeom>
          <a:noFill/>
          <a:ln>
            <a:noFill/>
          </a:ln>
        </p:spPr>
        <p:txBody>
          <a:bodyPr wrap="square" rtlCol="0">
            <a:spAutoFit/>
          </a:bodyPr>
          <a:lstStyle/>
          <a:p>
            <a:pPr>
              <a:buNone/>
            </a:pPr>
            <a:r>
              <a:rPr lang="en-US" sz="1400" i="1" dirty="0">
                <a:solidFill>
                  <a:srgbClr val="2C3E6B"/>
                </a:solidFill>
              </a:rPr>
              <a:t>“The Case for Change from Value Definition &amp; Case for Change (S2) provides the value story. Funding Envelope &amp; Benchmark Costs (S6) adds cost estimates and options analysis to secure a funding envelope.</a:t>
            </a:r>
          </a:p>
          <a:p>
            <a:pPr>
              <a:spcBef>
                <a:spcPts val="400"/>
              </a:spcBef>
              <a:buNone/>
            </a:pPr>
            <a:r>
              <a:rPr lang="en-US" sz="1400" i="1" dirty="0">
                <a:solidFill>
                  <a:srgbClr val="2C3E6B"/>
                </a:solidFill>
              </a:rPr>
              <a:t>The full investment case is confirmed at the end of SI Selection with ROM Pricing (S9) when actual vendor and SI costs are known.”</a:t>
            </a:r>
          </a:p>
        </p:txBody>
      </p:sp>
      <p:sp>
        <p:nvSpPr>
          <p:cNvPr id="17" name="Footer"/>
          <p:cNvSpPr txBox="1"/>
          <p:nvPr/>
        </p:nvSpPr>
        <p:spPr>
          <a:xfrm>
            <a:off x="609600" y="63500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S6</a:t>
            </a:r>
          </a:p>
        </p:txBody>
      </p:sp>
      <p:sp>
        <p:nvSpPr>
          <p:cNvPr id="3" name="TitleAccentLine">
            <a:extLst>
              <a:ext uri="{FF2B5EF4-FFF2-40B4-BE49-F238E27FC236}">
                <a16:creationId xmlns:a16="http://schemas.microsoft.com/office/drawing/2014/main" id="{DDADC355-ADFE-4CFC-B309-514CA525B760}"/>
              </a:ext>
            </a:extLst>
          </p:cNvPr>
          <p:cNvSpPr/>
          <p:nvPr/>
        </p:nvSpPr>
        <p:spPr>
          <a:xfrm>
            <a:off x="609600" y="918865"/>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9F6A55CB-E26A-4602-AB9B-98E99E15D67B}"/>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1430019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4DDC53-CB97-4973-AE17-A4773B90ECF2}"/>
              </a:ext>
            </a:extLst>
          </p:cNvPr>
          <p:cNvSpPr txBox="1"/>
          <p:nvPr/>
        </p:nvSpPr>
        <p:spPr>
          <a:xfrm>
            <a:off x="609600" y="304800"/>
            <a:ext cx="7874000" cy="461665"/>
          </a:xfrm>
          <a:prstGeom prst="rect">
            <a:avLst/>
          </a:prstGeom>
          <a:noFill/>
          <a:ln>
            <a:noFill/>
          </a:ln>
        </p:spPr>
        <p:txBody>
          <a:bodyPr vertOverflow="overflow" vert="horz" wrap="square" rtlCol="0" anchor="t">
            <a:spAutoFit/>
          </a:bodyPr>
          <a:lstStyle/>
          <a:p>
            <a:pPr algn="l"/>
            <a:r>
              <a:rPr lang="en-GB" sz="2400" b="1">
                <a:solidFill>
                  <a:srgbClr val="1B2A4A"/>
                </a:solidFill>
                <a:latin typeface="Trebuchet MS"/>
              </a:rPr>
              <a:t>Market Engagement &amp; RFI (S7)</a:t>
            </a:r>
          </a:p>
        </p:txBody>
      </p:sp>
      <p:sp>
        <p:nvSpPr>
          <p:cNvPr id="10" name="ObjH"/>
          <p:cNvSpPr txBox="1"/>
          <p:nvPr/>
        </p:nvSpPr>
        <p:spPr>
          <a:xfrm>
            <a:off x="635000" y="1274465"/>
            <a:ext cx="7874000" cy="307777"/>
          </a:xfrm>
          <a:prstGeom prst="rect">
            <a:avLst/>
          </a:prstGeom>
          <a:noFill/>
          <a:ln>
            <a:noFill/>
          </a:ln>
        </p:spPr>
        <p:txBody>
          <a:bodyPr wrap="square" rtlCol="0">
            <a:spAutoFit/>
          </a:bodyPr>
          <a:lstStyle/>
          <a:p>
            <a:pPr>
              <a:buNone/>
            </a:pPr>
            <a:r>
              <a:rPr lang="en-US" sz="1400" b="1" dirty="0">
                <a:solidFill>
                  <a:srgbClr val="E8913A"/>
                </a:solidFill>
              </a:rPr>
              <a:t>Key Objectives</a:t>
            </a:r>
          </a:p>
        </p:txBody>
      </p:sp>
      <p:sp>
        <p:nvSpPr>
          <p:cNvPr id="11" name="ObjB"/>
          <p:cNvSpPr txBox="1"/>
          <p:nvPr/>
        </p:nvSpPr>
        <p:spPr>
          <a:xfrm>
            <a:off x="609600" y="1633042"/>
            <a:ext cx="7874000" cy="1323439"/>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Engage the market using targeted criteria derived from the Capability Heatmap</a:t>
            </a:r>
          </a:p>
          <a:p>
            <a:pPr marL="228600" indent="-228600">
              <a:spcBef>
                <a:spcPts val="300"/>
              </a:spcBef>
              <a:buFont typeface="Arial"/>
              <a:buChar char="•"/>
            </a:pPr>
            <a:r>
              <a:rPr lang="en-US" sz="1400" dirty="0">
                <a:solidFill>
                  <a:srgbClr val="2C3E50"/>
                </a:solidFill>
              </a:rPr>
              <a:t>Issue RFI to longlist of vendors with structured questions aligned to strategic priorities</a:t>
            </a:r>
          </a:p>
          <a:p>
            <a:pPr marL="228600" indent="-228600">
              <a:spcBef>
                <a:spcPts val="300"/>
              </a:spcBef>
              <a:buFont typeface="Arial"/>
              <a:buChar char="•"/>
            </a:pPr>
            <a:r>
              <a:rPr lang="en-US" sz="1400" dirty="0">
                <a:solidFill>
                  <a:srgbClr val="2C3E50"/>
                </a:solidFill>
              </a:rPr>
              <a:t>Evaluate RFI responses against pre-agreed criteria</a:t>
            </a:r>
          </a:p>
          <a:p>
            <a:pPr marL="228600" indent="-228600">
              <a:spcBef>
                <a:spcPts val="300"/>
              </a:spcBef>
              <a:buFont typeface="Arial"/>
              <a:buChar char="•"/>
            </a:pPr>
            <a:r>
              <a:rPr lang="en-US" sz="1400" dirty="0">
                <a:solidFill>
                  <a:srgbClr val="2C3E50"/>
                </a:solidFill>
              </a:rPr>
              <a:t>Refine longlist to a shortlist of 3–5 vendors for formal evaluation</a:t>
            </a:r>
          </a:p>
          <a:p>
            <a:pPr marL="228600" indent="-228600">
              <a:spcBef>
                <a:spcPts val="300"/>
              </a:spcBef>
              <a:buFont typeface="Arial"/>
              <a:buChar char="•"/>
            </a:pPr>
            <a:r>
              <a:rPr lang="en-US" sz="1400" dirty="0">
                <a:solidFill>
                  <a:srgbClr val="2C3E50"/>
                </a:solidFill>
              </a:rPr>
              <a:t>Complete reference site visits and analyst briefings</a:t>
            </a:r>
          </a:p>
        </p:txBody>
      </p:sp>
      <p:sp>
        <p:nvSpPr>
          <p:cNvPr id="12" name="OutH"/>
          <p:cNvSpPr txBox="1"/>
          <p:nvPr/>
        </p:nvSpPr>
        <p:spPr>
          <a:xfrm>
            <a:off x="609600" y="3159681"/>
            <a:ext cx="7874000" cy="307777"/>
          </a:xfrm>
          <a:prstGeom prst="rect">
            <a:avLst/>
          </a:prstGeom>
          <a:noFill/>
          <a:ln>
            <a:noFill/>
          </a:ln>
        </p:spPr>
        <p:txBody>
          <a:bodyPr wrap="square" rtlCol="0">
            <a:spAutoFit/>
          </a:bodyPr>
          <a:lstStyle/>
          <a:p>
            <a:pPr>
              <a:buNone/>
            </a:pPr>
            <a:r>
              <a:rPr lang="en-US" sz="1400" b="1" dirty="0">
                <a:solidFill>
                  <a:srgbClr val="E8913A"/>
                </a:solidFill>
              </a:rPr>
              <a:t>Outputs</a:t>
            </a:r>
          </a:p>
        </p:txBody>
      </p:sp>
      <p:sp>
        <p:nvSpPr>
          <p:cNvPr id="13" name="OutB"/>
          <p:cNvSpPr txBox="1"/>
          <p:nvPr/>
        </p:nvSpPr>
        <p:spPr>
          <a:xfrm>
            <a:off x="609600" y="3518258"/>
            <a:ext cx="7874000" cy="1069524"/>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RFI document aligned to Heatmap gaps and strategic priorities</a:t>
            </a:r>
          </a:p>
          <a:p>
            <a:pPr marL="228600" indent="-228600">
              <a:spcBef>
                <a:spcPts val="300"/>
              </a:spcBef>
              <a:buFont typeface="Arial"/>
              <a:buChar char="•"/>
            </a:pPr>
            <a:r>
              <a:rPr lang="en-US" sz="1400" dirty="0">
                <a:solidFill>
                  <a:srgbClr val="2C3E50"/>
                </a:solidFill>
              </a:rPr>
              <a:t>Vendor longlist with initial assessment</a:t>
            </a:r>
          </a:p>
          <a:p>
            <a:pPr marL="228600" indent="-228600">
              <a:spcBef>
                <a:spcPts val="300"/>
              </a:spcBef>
              <a:buFont typeface="Arial"/>
              <a:buChar char="•"/>
            </a:pPr>
            <a:r>
              <a:rPr lang="en-US" sz="1400" dirty="0">
                <a:solidFill>
                  <a:srgbClr val="2C3E50"/>
                </a:solidFill>
              </a:rPr>
              <a:t>Shortlist of 3–5 vendors with documented rationale</a:t>
            </a:r>
          </a:p>
          <a:p>
            <a:pPr marL="228600" indent="-228600">
              <a:spcBef>
                <a:spcPts val="300"/>
              </a:spcBef>
              <a:buFont typeface="Arial"/>
              <a:buChar char="•"/>
            </a:pPr>
            <a:r>
              <a:rPr lang="en-US" sz="1400" dirty="0">
                <a:solidFill>
                  <a:srgbClr val="2C3E50"/>
                </a:solidFill>
              </a:rPr>
              <a:t>Reference site and analyst briefing summaries</a:t>
            </a:r>
          </a:p>
        </p:txBody>
      </p:sp>
      <p:sp>
        <p:nvSpPr>
          <p:cNvPr id="14" name="CBg"/>
          <p:cNvSpPr/>
          <p:nvPr/>
        </p:nvSpPr>
        <p:spPr>
          <a:xfrm>
            <a:off x="8636000" y="254000"/>
            <a:ext cx="3556000" cy="6223000"/>
          </a:xfrm>
          <a:prstGeom prst="rect">
            <a:avLst/>
          </a:prstGeom>
          <a:solidFill>
            <a:srgbClr val="FAF3E8"/>
          </a:solidFill>
          <a:ln w="0">
            <a:noFill/>
          </a:ln>
        </p:spPr>
        <p:txBody>
          <a:bodyPr/>
          <a:lstStyle/>
          <a:p>
            <a:endParaRPr lang="en-US"/>
          </a:p>
        </p:txBody>
      </p:sp>
      <p:sp>
        <p:nvSpPr>
          <p:cNvPr id="15" name="CBdr"/>
          <p:cNvSpPr/>
          <p:nvPr/>
        </p:nvSpPr>
        <p:spPr>
          <a:xfrm>
            <a:off x="8636000" y="2159000"/>
            <a:ext cx="50800" cy="2413000"/>
          </a:xfrm>
          <a:prstGeom prst="rect">
            <a:avLst/>
          </a:prstGeom>
          <a:solidFill>
            <a:srgbClr val="E89A35"/>
          </a:solidFill>
          <a:ln w="0">
            <a:noFill/>
          </a:ln>
        </p:spPr>
        <p:txBody>
          <a:bodyPr/>
          <a:lstStyle/>
          <a:p>
            <a:endParaRPr lang="en-US"/>
          </a:p>
        </p:txBody>
      </p:sp>
      <p:sp>
        <p:nvSpPr>
          <p:cNvPr id="16" name="CTxt"/>
          <p:cNvSpPr txBox="1"/>
          <p:nvPr/>
        </p:nvSpPr>
        <p:spPr>
          <a:xfrm>
            <a:off x="8864600" y="2540000"/>
            <a:ext cx="3111500" cy="789960"/>
          </a:xfrm>
          <a:prstGeom prst="rect">
            <a:avLst/>
          </a:prstGeom>
          <a:noFill/>
          <a:ln>
            <a:noFill/>
          </a:ln>
        </p:spPr>
        <p:txBody>
          <a:bodyPr wrap="square" rtlCol="0">
            <a:spAutoFit/>
          </a:bodyPr>
          <a:lstStyle/>
          <a:p>
            <a:pPr>
              <a:buNone/>
            </a:pPr>
            <a:r>
              <a:rPr lang="en-US" sz="1400" i="1" dirty="0">
                <a:solidFill>
                  <a:srgbClr val="2C3E6B"/>
                </a:solidFill>
              </a:rPr>
              <a:t>“The Capability Heatmap defines exactly which gaps need addressing.</a:t>
            </a:r>
          </a:p>
          <a:p>
            <a:pPr>
              <a:spcBef>
                <a:spcPts val="400"/>
              </a:spcBef>
              <a:buNone/>
            </a:pPr>
            <a:r>
              <a:rPr lang="en-US" sz="1400" i="1" dirty="0">
                <a:solidFill>
                  <a:srgbClr val="2C3E6B"/>
                </a:solidFill>
              </a:rPr>
              <a:t>RFIs are targeted, not a fishing exercise.”</a:t>
            </a:r>
          </a:p>
        </p:txBody>
      </p:sp>
      <p:sp>
        <p:nvSpPr>
          <p:cNvPr id="17" name="Footer"/>
          <p:cNvSpPr txBox="1"/>
          <p:nvPr/>
        </p:nvSpPr>
        <p:spPr>
          <a:xfrm>
            <a:off x="609600" y="63500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S7</a:t>
            </a:r>
          </a:p>
        </p:txBody>
      </p:sp>
      <p:sp>
        <p:nvSpPr>
          <p:cNvPr id="3" name="TitleAccentLine">
            <a:extLst>
              <a:ext uri="{FF2B5EF4-FFF2-40B4-BE49-F238E27FC236}">
                <a16:creationId xmlns:a16="http://schemas.microsoft.com/office/drawing/2014/main" id="{894162A5-8BD7-4FB6-9CDB-2E6A0C5CA5B3}"/>
              </a:ext>
            </a:extLst>
          </p:cNvPr>
          <p:cNvSpPr/>
          <p:nvPr/>
        </p:nvSpPr>
        <p:spPr>
          <a:xfrm>
            <a:off x="609600" y="918865"/>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81A9927B-95B0-4B2D-8C0D-48106EE3C89B}"/>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877196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5E7435-CD53-4EC8-944E-8D10903821D0}"/>
              </a:ext>
            </a:extLst>
          </p:cNvPr>
          <p:cNvSpPr txBox="1"/>
          <p:nvPr/>
        </p:nvSpPr>
        <p:spPr>
          <a:xfrm>
            <a:off x="609600" y="304800"/>
            <a:ext cx="7874000" cy="461665"/>
          </a:xfrm>
          <a:prstGeom prst="rect">
            <a:avLst/>
          </a:prstGeom>
          <a:noFill/>
          <a:ln>
            <a:noFill/>
          </a:ln>
        </p:spPr>
        <p:txBody>
          <a:bodyPr vertOverflow="overflow" vert="horz" wrap="square" rtlCol="0" anchor="t">
            <a:spAutoFit/>
          </a:bodyPr>
          <a:lstStyle/>
          <a:p>
            <a:pPr algn="l"/>
            <a:r>
              <a:rPr lang="en-GB" sz="2400" b="1">
                <a:solidFill>
                  <a:srgbClr val="1B2A4A"/>
                </a:solidFill>
                <a:latin typeface="Trebuchet MS"/>
              </a:rPr>
              <a:t>Software Selection (S8)</a:t>
            </a:r>
          </a:p>
        </p:txBody>
      </p:sp>
      <p:sp>
        <p:nvSpPr>
          <p:cNvPr id="10" name="ObjH"/>
          <p:cNvSpPr txBox="1"/>
          <p:nvPr/>
        </p:nvSpPr>
        <p:spPr>
          <a:xfrm>
            <a:off x="609600" y="1274465"/>
            <a:ext cx="7874000" cy="307777"/>
          </a:xfrm>
          <a:prstGeom prst="rect">
            <a:avLst/>
          </a:prstGeom>
          <a:noFill/>
          <a:ln>
            <a:noFill/>
          </a:ln>
        </p:spPr>
        <p:txBody>
          <a:bodyPr wrap="square" rtlCol="0">
            <a:spAutoFit/>
          </a:bodyPr>
          <a:lstStyle/>
          <a:p>
            <a:pPr>
              <a:buNone/>
            </a:pPr>
            <a:r>
              <a:rPr lang="en-US" sz="1400" b="1" dirty="0">
                <a:solidFill>
                  <a:srgbClr val="E8913A"/>
                </a:solidFill>
              </a:rPr>
              <a:t>Key Objectives</a:t>
            </a:r>
          </a:p>
        </p:txBody>
      </p:sp>
      <p:sp>
        <p:nvSpPr>
          <p:cNvPr id="11" name="ObjB"/>
          <p:cNvSpPr txBox="1"/>
          <p:nvPr/>
        </p:nvSpPr>
        <p:spPr>
          <a:xfrm>
            <a:off x="609600" y="1633042"/>
            <a:ext cx="7874000" cy="1323439"/>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Conduct structured evaluation of shortlisted vendors</a:t>
            </a:r>
          </a:p>
          <a:p>
            <a:pPr marL="228600" indent="-228600">
              <a:spcBef>
                <a:spcPts val="300"/>
              </a:spcBef>
              <a:buFont typeface="Arial"/>
              <a:buChar char="•"/>
            </a:pPr>
            <a:r>
              <a:rPr lang="en-US" sz="1400" dirty="0">
                <a:solidFill>
                  <a:srgbClr val="2C3E50"/>
                </a:solidFill>
              </a:rPr>
              <a:t>Run scripted demonstrations against key business scenarios from the Heatmap</a:t>
            </a:r>
          </a:p>
          <a:p>
            <a:pPr marL="228600" indent="-228600">
              <a:spcBef>
                <a:spcPts val="300"/>
              </a:spcBef>
              <a:buFont typeface="Arial"/>
              <a:buChar char="•"/>
            </a:pPr>
            <a:r>
              <a:rPr lang="en-US" sz="1400" dirty="0">
                <a:solidFill>
                  <a:srgbClr val="2C3E50"/>
                </a:solidFill>
              </a:rPr>
              <a:t>Complete proof of concept where required for high-risk capability gaps</a:t>
            </a:r>
          </a:p>
          <a:p>
            <a:pPr marL="228600" indent="-228600">
              <a:spcBef>
                <a:spcPts val="300"/>
              </a:spcBef>
              <a:buFont typeface="Arial"/>
              <a:buChar char="•"/>
            </a:pPr>
            <a:r>
              <a:rPr lang="en-US" sz="1400" dirty="0">
                <a:solidFill>
                  <a:srgbClr val="2C3E50"/>
                </a:solidFill>
              </a:rPr>
              <a:t>Apply weighted scoring evaluation against pre-agreed criteria</a:t>
            </a:r>
          </a:p>
          <a:p>
            <a:pPr marL="228600" indent="-228600">
              <a:spcBef>
                <a:spcPts val="300"/>
              </a:spcBef>
              <a:buFont typeface="Arial"/>
              <a:buChar char="•"/>
            </a:pPr>
            <a:r>
              <a:rPr lang="en-US" sz="1400" dirty="0">
                <a:solidFill>
                  <a:srgbClr val="2C3E50"/>
                </a:solidFill>
              </a:rPr>
              <a:t>Select preferred vendor with fully documented rationale</a:t>
            </a:r>
          </a:p>
        </p:txBody>
      </p:sp>
      <p:sp>
        <p:nvSpPr>
          <p:cNvPr id="12" name="OutH"/>
          <p:cNvSpPr txBox="1"/>
          <p:nvPr/>
        </p:nvSpPr>
        <p:spPr>
          <a:xfrm>
            <a:off x="609600" y="3159681"/>
            <a:ext cx="7874000" cy="307777"/>
          </a:xfrm>
          <a:prstGeom prst="rect">
            <a:avLst/>
          </a:prstGeom>
          <a:noFill/>
          <a:ln>
            <a:noFill/>
          </a:ln>
        </p:spPr>
        <p:txBody>
          <a:bodyPr wrap="square" rtlCol="0">
            <a:spAutoFit/>
          </a:bodyPr>
          <a:lstStyle/>
          <a:p>
            <a:pPr>
              <a:buNone/>
            </a:pPr>
            <a:r>
              <a:rPr lang="en-US" sz="1400" b="1" dirty="0">
                <a:solidFill>
                  <a:srgbClr val="E8913A"/>
                </a:solidFill>
              </a:rPr>
              <a:t>Outputs</a:t>
            </a:r>
          </a:p>
        </p:txBody>
      </p:sp>
      <p:sp>
        <p:nvSpPr>
          <p:cNvPr id="13" name="OutB"/>
          <p:cNvSpPr txBox="1"/>
          <p:nvPr/>
        </p:nvSpPr>
        <p:spPr>
          <a:xfrm>
            <a:off x="609600" y="3518258"/>
            <a:ext cx="7874000" cy="1323439"/>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Scripted demo evaluation scores</a:t>
            </a:r>
          </a:p>
          <a:p>
            <a:pPr marL="228600" indent="-228600">
              <a:spcBef>
                <a:spcPts val="300"/>
              </a:spcBef>
              <a:buFont typeface="Arial"/>
              <a:buChar char="•"/>
            </a:pPr>
            <a:r>
              <a:rPr lang="en-US" sz="1400" dirty="0">
                <a:solidFill>
                  <a:srgbClr val="2C3E50"/>
                </a:solidFill>
              </a:rPr>
              <a:t>Proof of concept results (where applicable)</a:t>
            </a:r>
          </a:p>
          <a:p>
            <a:pPr marL="228600" indent="-228600">
              <a:spcBef>
                <a:spcPts val="300"/>
              </a:spcBef>
              <a:buFont typeface="Arial"/>
              <a:buChar char="•"/>
            </a:pPr>
            <a:r>
              <a:rPr lang="en-US" sz="1400" dirty="0">
                <a:solidFill>
                  <a:srgbClr val="2C3E50"/>
                </a:solidFill>
              </a:rPr>
              <a:t>Weighted scoring matrix with final rankings</a:t>
            </a:r>
          </a:p>
          <a:p>
            <a:pPr marL="228600" indent="-228600">
              <a:spcBef>
                <a:spcPts val="300"/>
              </a:spcBef>
              <a:buFont typeface="Arial"/>
              <a:buChar char="•"/>
            </a:pPr>
            <a:r>
              <a:rPr lang="en-US" sz="1400" dirty="0">
                <a:solidFill>
                  <a:srgbClr val="2C3E50"/>
                </a:solidFill>
              </a:rPr>
              <a:t>Preferred vendor recommendation with documented rationale</a:t>
            </a:r>
          </a:p>
          <a:p>
            <a:pPr marL="228600" indent="-228600">
              <a:spcBef>
                <a:spcPts val="300"/>
              </a:spcBef>
              <a:buFont typeface="Arial"/>
              <a:buChar char="•"/>
            </a:pPr>
            <a:r>
              <a:rPr lang="en-US" sz="1400" dirty="0">
                <a:solidFill>
                  <a:srgbClr val="2C3E50"/>
                </a:solidFill>
              </a:rPr>
              <a:t>Commercial terms and licensing model agreed in principle</a:t>
            </a:r>
          </a:p>
        </p:txBody>
      </p:sp>
      <p:sp>
        <p:nvSpPr>
          <p:cNvPr id="14" name="CBg"/>
          <p:cNvSpPr/>
          <p:nvPr/>
        </p:nvSpPr>
        <p:spPr>
          <a:xfrm>
            <a:off x="8636000" y="254000"/>
            <a:ext cx="3556000" cy="6223000"/>
          </a:xfrm>
          <a:prstGeom prst="rect">
            <a:avLst/>
          </a:prstGeom>
          <a:solidFill>
            <a:srgbClr val="FAF3E8"/>
          </a:solidFill>
          <a:ln w="0">
            <a:noFill/>
          </a:ln>
        </p:spPr>
        <p:txBody>
          <a:bodyPr/>
          <a:lstStyle/>
          <a:p>
            <a:endParaRPr lang="en-US"/>
          </a:p>
        </p:txBody>
      </p:sp>
      <p:sp>
        <p:nvSpPr>
          <p:cNvPr id="15" name="CBdr"/>
          <p:cNvSpPr/>
          <p:nvPr/>
        </p:nvSpPr>
        <p:spPr>
          <a:xfrm>
            <a:off x="8636000" y="2159000"/>
            <a:ext cx="50800" cy="2413000"/>
          </a:xfrm>
          <a:prstGeom prst="rect">
            <a:avLst/>
          </a:prstGeom>
          <a:solidFill>
            <a:srgbClr val="E89A35"/>
          </a:solidFill>
          <a:ln w="0">
            <a:noFill/>
          </a:ln>
        </p:spPr>
        <p:txBody>
          <a:bodyPr/>
          <a:lstStyle/>
          <a:p>
            <a:endParaRPr lang="en-US"/>
          </a:p>
        </p:txBody>
      </p:sp>
      <p:sp>
        <p:nvSpPr>
          <p:cNvPr id="16" name="CTxt"/>
          <p:cNvSpPr txBox="1"/>
          <p:nvPr/>
        </p:nvSpPr>
        <p:spPr>
          <a:xfrm>
            <a:off x="8864600" y="2540000"/>
            <a:ext cx="3111500" cy="1436291"/>
          </a:xfrm>
          <a:prstGeom prst="rect">
            <a:avLst/>
          </a:prstGeom>
          <a:noFill/>
          <a:ln>
            <a:noFill/>
          </a:ln>
        </p:spPr>
        <p:txBody>
          <a:bodyPr wrap="square" rtlCol="0">
            <a:spAutoFit/>
          </a:bodyPr>
          <a:lstStyle/>
          <a:p>
            <a:pPr>
              <a:buNone/>
            </a:pPr>
            <a:r>
              <a:rPr lang="en-US" sz="1400" i="1" dirty="0">
                <a:solidFill>
                  <a:srgbClr val="2C3E6B"/>
                </a:solidFill>
              </a:rPr>
              <a:t>“Selection criteria come directly from the Vision Alignment Charter and Capability Heatmap.</a:t>
            </a:r>
          </a:p>
          <a:p>
            <a:pPr>
              <a:spcBef>
                <a:spcPts val="400"/>
              </a:spcBef>
              <a:buNone/>
            </a:pPr>
            <a:r>
              <a:rPr lang="en-US" sz="1400" i="1" dirty="0">
                <a:solidFill>
                  <a:srgbClr val="2C3E6B"/>
                </a:solidFill>
              </a:rPr>
              <a:t>The preferred vendor is the one that best addresses our strategic gaps, not the one with the best demo.”</a:t>
            </a:r>
          </a:p>
        </p:txBody>
      </p:sp>
      <p:sp>
        <p:nvSpPr>
          <p:cNvPr id="17" name="Footer"/>
          <p:cNvSpPr txBox="1"/>
          <p:nvPr/>
        </p:nvSpPr>
        <p:spPr>
          <a:xfrm>
            <a:off x="609600" y="63500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S8</a:t>
            </a:r>
          </a:p>
        </p:txBody>
      </p:sp>
      <p:sp>
        <p:nvSpPr>
          <p:cNvPr id="3" name="TitleAccentLine">
            <a:extLst>
              <a:ext uri="{FF2B5EF4-FFF2-40B4-BE49-F238E27FC236}">
                <a16:creationId xmlns:a16="http://schemas.microsoft.com/office/drawing/2014/main" id="{6D96FFD9-93D3-4797-985C-0F4C20713E5F}"/>
              </a:ext>
            </a:extLst>
          </p:cNvPr>
          <p:cNvSpPr/>
          <p:nvPr/>
        </p:nvSpPr>
        <p:spPr>
          <a:xfrm>
            <a:off x="609600" y="918865"/>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DA7AF51C-EAB9-4C70-BEE4-05135612AA04}"/>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4103074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FEBD67-07F1-4CC8-BBB5-8ECDF5DB92B3}"/>
              </a:ext>
            </a:extLst>
          </p:cNvPr>
          <p:cNvSpPr txBox="1"/>
          <p:nvPr/>
        </p:nvSpPr>
        <p:spPr>
          <a:xfrm>
            <a:off x="609600" y="304800"/>
            <a:ext cx="7874000" cy="461665"/>
          </a:xfrm>
          <a:prstGeom prst="rect">
            <a:avLst/>
          </a:prstGeom>
          <a:noFill/>
          <a:ln>
            <a:noFill/>
          </a:ln>
        </p:spPr>
        <p:txBody>
          <a:bodyPr vertOverflow="overflow" vert="horz" wrap="square" rtlCol="0" anchor="t">
            <a:spAutoFit/>
          </a:bodyPr>
          <a:lstStyle/>
          <a:p>
            <a:pPr algn="l"/>
            <a:r>
              <a:rPr lang="en-GB" sz="2400" b="1">
                <a:solidFill>
                  <a:srgbClr val="1B2A4A"/>
                </a:solidFill>
                <a:latin typeface="Trebuchet MS"/>
              </a:rPr>
              <a:t>SI Selection (S9): SI / Supplier Selection</a:t>
            </a:r>
          </a:p>
        </p:txBody>
      </p:sp>
      <p:sp>
        <p:nvSpPr>
          <p:cNvPr id="10" name="ObjH"/>
          <p:cNvSpPr txBox="1"/>
          <p:nvPr/>
        </p:nvSpPr>
        <p:spPr>
          <a:xfrm>
            <a:off x="635000" y="1274465"/>
            <a:ext cx="7874000" cy="307777"/>
          </a:xfrm>
          <a:prstGeom prst="rect">
            <a:avLst/>
          </a:prstGeom>
          <a:noFill/>
          <a:ln>
            <a:noFill/>
          </a:ln>
        </p:spPr>
        <p:txBody>
          <a:bodyPr wrap="square" rtlCol="0">
            <a:spAutoFit/>
          </a:bodyPr>
          <a:lstStyle/>
          <a:p>
            <a:pPr>
              <a:buNone/>
            </a:pPr>
            <a:r>
              <a:rPr lang="en-US" sz="1400" b="1" dirty="0">
                <a:solidFill>
                  <a:srgbClr val="E8913A"/>
                </a:solidFill>
              </a:rPr>
              <a:t>Key Objectives</a:t>
            </a:r>
          </a:p>
        </p:txBody>
      </p:sp>
      <p:sp>
        <p:nvSpPr>
          <p:cNvPr id="11" name="ObjB"/>
          <p:cNvSpPr txBox="1"/>
          <p:nvPr/>
        </p:nvSpPr>
        <p:spPr>
          <a:xfrm>
            <a:off x="609600" y="1633042"/>
            <a:ext cx="7874000" cy="2439129"/>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Issue RFP to shortlisted systems integrators with defined scope and delivery expectations</a:t>
            </a:r>
          </a:p>
          <a:p>
            <a:pPr marL="228600" indent="-228600">
              <a:spcBef>
                <a:spcPts val="250"/>
              </a:spcBef>
              <a:buFont typeface="Arial"/>
              <a:buChar char="•"/>
            </a:pPr>
            <a:r>
              <a:rPr lang="en-US" sz="1400" dirty="0">
                <a:solidFill>
                  <a:srgbClr val="2C3E50"/>
                </a:solidFill>
              </a:rPr>
              <a:t>Evaluate SI proposals against delivery capability, sector experience, team quality, and commercial terms</a:t>
            </a:r>
          </a:p>
          <a:p>
            <a:pPr marL="228600" indent="-228600">
              <a:spcBef>
                <a:spcPts val="250"/>
              </a:spcBef>
              <a:buFont typeface="Arial"/>
              <a:buChar char="•"/>
            </a:pPr>
            <a:r>
              <a:rPr lang="en-US" sz="1400" dirty="0">
                <a:solidFill>
                  <a:srgbClr val="2C3E50"/>
                </a:solidFill>
              </a:rPr>
              <a:t>Conduct SI team interviews and reference checks</a:t>
            </a:r>
          </a:p>
          <a:p>
            <a:pPr marL="228600" indent="-228600">
              <a:spcBef>
                <a:spcPts val="250"/>
              </a:spcBef>
              <a:buFont typeface="Arial"/>
              <a:buChar char="•"/>
            </a:pPr>
            <a:r>
              <a:rPr lang="en-US" sz="1400" dirty="0">
                <a:solidFill>
                  <a:srgbClr val="2C3E50"/>
                </a:solidFill>
              </a:rPr>
              <a:t>Negotiate contracts, statements of work, and commercial terms</a:t>
            </a:r>
          </a:p>
          <a:p>
            <a:pPr marL="228600" indent="-228600">
              <a:spcBef>
                <a:spcPts val="250"/>
              </a:spcBef>
              <a:buFont typeface="Arial"/>
              <a:buChar char="•"/>
            </a:pPr>
            <a:r>
              <a:rPr lang="en-US" sz="1400" dirty="0">
                <a:solidFill>
                  <a:srgbClr val="2C3E50"/>
                </a:solidFill>
              </a:rPr>
              <a:t>Confirm programme governance integration — SI accountability mapped to RACI and Decision Rights Framework</a:t>
            </a:r>
          </a:p>
          <a:p>
            <a:pPr marL="228600" indent="-228600">
              <a:spcBef>
                <a:spcPts val="250"/>
              </a:spcBef>
              <a:buFont typeface="Arial"/>
              <a:buChar char="•"/>
            </a:pPr>
            <a:r>
              <a:rPr lang="en-US" sz="1400" dirty="0">
                <a:solidFill>
                  <a:srgbClr val="2C3E50"/>
                </a:solidFill>
              </a:rPr>
              <a:t>Define SI governance integration requirements in contract — Design Authority co-chair, RACI mapping, named personnel, knowledge transfer</a:t>
            </a:r>
          </a:p>
        </p:txBody>
      </p:sp>
      <p:sp>
        <p:nvSpPr>
          <p:cNvPr id="12" name="OutH"/>
          <p:cNvSpPr txBox="1"/>
          <p:nvPr/>
        </p:nvSpPr>
        <p:spPr>
          <a:xfrm>
            <a:off x="609600" y="4275370"/>
            <a:ext cx="7874000" cy="307777"/>
          </a:xfrm>
          <a:prstGeom prst="rect">
            <a:avLst/>
          </a:prstGeom>
          <a:noFill/>
          <a:ln>
            <a:noFill/>
          </a:ln>
        </p:spPr>
        <p:txBody>
          <a:bodyPr wrap="square" rtlCol="0">
            <a:spAutoFit/>
          </a:bodyPr>
          <a:lstStyle/>
          <a:p>
            <a:pPr>
              <a:buNone/>
            </a:pPr>
            <a:r>
              <a:rPr lang="en-US" sz="1400" b="1" dirty="0">
                <a:solidFill>
                  <a:srgbClr val="E8913A"/>
                </a:solidFill>
              </a:rPr>
              <a:t>Outputs</a:t>
            </a:r>
          </a:p>
        </p:txBody>
      </p:sp>
      <p:sp>
        <p:nvSpPr>
          <p:cNvPr id="13" name="OutB"/>
          <p:cNvSpPr txBox="1"/>
          <p:nvPr/>
        </p:nvSpPr>
        <p:spPr>
          <a:xfrm>
            <a:off x="609600" y="4633947"/>
            <a:ext cx="7874000" cy="1323439"/>
          </a:xfrm>
          <a:prstGeom prst="rect">
            <a:avLst/>
          </a:prstGeom>
          <a:noFill/>
          <a:ln>
            <a:noFill/>
          </a:ln>
        </p:spPr>
        <p:txBody>
          <a:bodyPr wrap="square" rtlCol="0">
            <a:spAutoFit/>
          </a:bodyPr>
          <a:lstStyle/>
          <a:p>
            <a:pPr marL="228600" indent="-228600">
              <a:buFont typeface="Arial"/>
              <a:buChar char="•"/>
            </a:pPr>
            <a:r>
              <a:rPr lang="en-US" sz="1400" dirty="0">
                <a:solidFill>
                  <a:srgbClr val="2C3E50"/>
                </a:solidFill>
              </a:rPr>
              <a:t>RFP document with defined scope, timelines, and governance expectations</a:t>
            </a:r>
          </a:p>
          <a:p>
            <a:pPr marL="228600" indent="-228600">
              <a:spcBef>
                <a:spcPts val="250"/>
              </a:spcBef>
              <a:buFont typeface="Arial"/>
              <a:buChar char="•"/>
            </a:pPr>
            <a:r>
              <a:rPr lang="en-US" sz="1400" dirty="0">
                <a:solidFill>
                  <a:srgbClr val="2C3E50"/>
                </a:solidFill>
              </a:rPr>
              <a:t>SI evaluation scoring matrix</a:t>
            </a:r>
          </a:p>
          <a:p>
            <a:pPr marL="228600" indent="-228600">
              <a:spcBef>
                <a:spcPts val="250"/>
              </a:spcBef>
              <a:buFont typeface="Arial"/>
              <a:buChar char="•"/>
            </a:pPr>
            <a:r>
              <a:rPr lang="en-US" sz="1400" dirty="0">
                <a:solidFill>
                  <a:srgbClr val="2C3E50"/>
                </a:solidFill>
              </a:rPr>
              <a:t>Preferred SI selected with documented rationale</a:t>
            </a:r>
          </a:p>
          <a:p>
            <a:pPr marL="228600" indent="-228600">
              <a:spcBef>
                <a:spcPts val="250"/>
              </a:spcBef>
              <a:buFont typeface="Arial"/>
              <a:buChar char="•"/>
            </a:pPr>
            <a:r>
              <a:rPr lang="en-US" sz="1400" dirty="0">
                <a:solidFill>
                  <a:srgbClr val="2C3E50"/>
                </a:solidFill>
              </a:rPr>
              <a:t>Signed contracts and statements of work</a:t>
            </a:r>
          </a:p>
          <a:p>
            <a:pPr marL="228600" indent="-228600">
              <a:spcBef>
                <a:spcPts val="250"/>
              </a:spcBef>
              <a:buFont typeface="Arial"/>
              <a:buChar char="•"/>
            </a:pPr>
            <a:r>
              <a:rPr lang="en-US" sz="1400" dirty="0">
                <a:solidFill>
                  <a:srgbClr val="2C3E50"/>
                </a:solidFill>
              </a:rPr>
              <a:t>SI team mapped into programme RACI</a:t>
            </a:r>
          </a:p>
        </p:txBody>
      </p:sp>
      <p:sp>
        <p:nvSpPr>
          <p:cNvPr id="14" name="CBg"/>
          <p:cNvSpPr/>
          <p:nvPr/>
        </p:nvSpPr>
        <p:spPr>
          <a:xfrm>
            <a:off x="8636000" y="254000"/>
            <a:ext cx="3556000" cy="6223000"/>
          </a:xfrm>
          <a:prstGeom prst="rect">
            <a:avLst/>
          </a:prstGeom>
          <a:solidFill>
            <a:srgbClr val="FAF3E8"/>
          </a:solidFill>
          <a:ln w="0">
            <a:noFill/>
          </a:ln>
        </p:spPr>
        <p:txBody>
          <a:bodyPr/>
          <a:lstStyle/>
          <a:p>
            <a:endParaRPr lang="en-US"/>
          </a:p>
        </p:txBody>
      </p:sp>
      <p:sp>
        <p:nvSpPr>
          <p:cNvPr id="15" name="CBdr"/>
          <p:cNvSpPr/>
          <p:nvPr/>
        </p:nvSpPr>
        <p:spPr>
          <a:xfrm>
            <a:off x="8636000" y="2159000"/>
            <a:ext cx="50800" cy="2413000"/>
          </a:xfrm>
          <a:prstGeom prst="rect">
            <a:avLst/>
          </a:prstGeom>
          <a:solidFill>
            <a:srgbClr val="E89A35"/>
          </a:solidFill>
          <a:ln w="0">
            <a:noFill/>
          </a:ln>
        </p:spPr>
        <p:txBody>
          <a:bodyPr/>
          <a:lstStyle/>
          <a:p>
            <a:endParaRPr lang="en-US"/>
          </a:p>
        </p:txBody>
      </p:sp>
      <p:sp>
        <p:nvSpPr>
          <p:cNvPr id="16" name="CTxt"/>
          <p:cNvSpPr txBox="1"/>
          <p:nvPr/>
        </p:nvSpPr>
        <p:spPr>
          <a:xfrm>
            <a:off x="8864600" y="2540000"/>
            <a:ext cx="3111500" cy="1220847"/>
          </a:xfrm>
          <a:prstGeom prst="rect">
            <a:avLst/>
          </a:prstGeom>
          <a:noFill/>
          <a:ln>
            <a:noFill/>
          </a:ln>
        </p:spPr>
        <p:txBody>
          <a:bodyPr wrap="square" rtlCol="0">
            <a:spAutoFit/>
          </a:bodyPr>
          <a:lstStyle/>
          <a:p>
            <a:pPr>
              <a:buNone/>
            </a:pPr>
            <a:r>
              <a:rPr lang="en-US" sz="1400" i="1" dirty="0">
                <a:solidFill>
                  <a:srgbClr val="2C3E6B"/>
                </a:solidFill>
              </a:rPr>
              <a:t>"At SI Selection with ROM Pricing (S9) the SI provides a Rough Order of Magnitude for end-to-end delivery. Firm costs for Build and Test are confirmed after Design is complete (Solution Design &amp; Full Business Case (S12)).</a:t>
            </a:r>
          </a:p>
          <a:p>
            <a:pPr>
              <a:spcBef>
                <a:spcPts val="400"/>
              </a:spcBef>
              <a:buNone/>
            </a:pPr>
            <a:r>
              <a:rPr lang="en-US" sz="1400" i="1" dirty="0">
                <a:solidFill>
                  <a:srgbClr val="2C3E6B"/>
                </a:solidFill>
              </a:rPr>
              <a:t>The SI may fix-price Discovery and Design (Setup &amp; Design (S10–S12)) as a discrete engagement."</a:t>
            </a:r>
          </a:p>
        </p:txBody>
      </p:sp>
      <p:sp>
        <p:nvSpPr>
          <p:cNvPr id="17" name="Footer"/>
          <p:cNvSpPr txBox="1"/>
          <p:nvPr/>
        </p:nvSpPr>
        <p:spPr>
          <a:xfrm>
            <a:off x="609600" y="6350000"/>
            <a:ext cx="6350000" cy="307777"/>
          </a:xfrm>
          <a:prstGeom prst="rect">
            <a:avLst/>
          </a:prstGeom>
          <a:noFill/>
          <a:ln>
            <a:noFill/>
          </a:ln>
        </p:spPr>
        <p:txBody>
          <a:bodyPr wrap="square" rtlCol="0">
            <a:spAutoFit/>
          </a:bodyPr>
          <a:lstStyle/>
          <a:p>
            <a:r>
              <a:rPr lang="en-US" sz="1400" dirty="0">
                <a:solidFill>
                  <a:srgbClr val="90A4AE"/>
                </a:solidFill>
              </a:rPr>
              <a:t>Programme Lifecycle · Selection Phase · S9</a:t>
            </a:r>
          </a:p>
        </p:txBody>
      </p:sp>
      <p:sp>
        <p:nvSpPr>
          <p:cNvPr id="3" name="TitleAccentLine">
            <a:extLst>
              <a:ext uri="{FF2B5EF4-FFF2-40B4-BE49-F238E27FC236}">
                <a16:creationId xmlns:a16="http://schemas.microsoft.com/office/drawing/2014/main" id="{2658E8E9-69D2-4A18-B0D9-5CC69A6E4733}"/>
              </a:ext>
            </a:extLst>
          </p:cNvPr>
          <p:cNvSpPr/>
          <p:nvPr/>
        </p:nvSpPr>
        <p:spPr>
          <a:xfrm>
            <a:off x="609600" y="918865"/>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EFB04396-AE9A-4980-8F21-C57B2494AAAF}"/>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52034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76A63B-FFF6-4FFF-93A7-325DE2BD66C4}"/>
              </a:ext>
            </a:extLst>
          </p:cNvPr>
          <p:cNvSpPr txBox="1"/>
          <p:nvPr/>
        </p:nvSpPr>
        <p:spPr>
          <a:xfrm>
            <a:off x="609600" y="254000"/>
            <a:ext cx="10160000" cy="558800"/>
          </a:xfrm>
          <a:prstGeom prst="rect">
            <a:avLst/>
          </a:prstGeom>
          <a:noFill/>
          <a:ln>
            <a:noFill/>
          </a:ln>
        </p:spPr>
        <p:txBody>
          <a:bodyPr vertOverflow="overflow" vert="horz" wrap="square" rtlCol="0" anchor="t">
            <a:noAutofit/>
          </a:bodyPr>
          <a:lstStyle/>
          <a:p>
            <a:pPr algn="l"/>
            <a:r>
              <a:rPr lang="en-GB" sz="2200" b="1">
                <a:solidFill>
                  <a:srgbClr val="1B2A4A"/>
                </a:solidFill>
                <a:latin typeface="Trebuchet MS"/>
              </a:rPr>
              <a:t>Inputs &amp; Outputs Across the Selection Stages</a:t>
            </a:r>
          </a:p>
        </p:txBody>
      </p:sp>
      <p:graphicFrame>
        <p:nvGraphicFramePr>
          <p:cNvPr id="5" name="Table 4">
            <a:extLst>
              <a:ext uri="{FF2B5EF4-FFF2-40B4-BE49-F238E27FC236}">
                <a16:creationId xmlns:a16="http://schemas.microsoft.com/office/drawing/2014/main" id="{C974792A-92E7-44F0-9737-939BC9004F3B}"/>
              </a:ext>
            </a:extLst>
          </p:cNvPr>
          <p:cNvGraphicFramePr>
            <a:graphicFrameLocks noGrp="1"/>
          </p:cNvGraphicFramePr>
          <p:nvPr/>
        </p:nvGraphicFramePr>
        <p:xfrm>
          <a:off x="609600" y="1016000"/>
          <a:ext cx="10972800" cy="5080000"/>
        </p:xfrm>
        <a:graphic>
          <a:graphicData uri="http://schemas.openxmlformats.org/drawingml/2006/table">
            <a:tbl>
              <a:tblPr firstRow="1" bandRow="1">
                <a:tableStyleId>{5C22544A-7EE6-4342-B048-85BDC9FD1C3A}</a:tableStyleId>
              </a:tblPr>
              <a:tblGrid>
                <a:gridCol w="635000">
                  <a:extLst>
                    <a:ext uri="{9D8B030D-6E8A-4147-A177-3AD203B41FA5}">
                      <a16:colId xmlns:a16="http://schemas.microsoft.com/office/drawing/2014/main" val="2603729463"/>
                    </a:ext>
                  </a:extLst>
                </a:gridCol>
                <a:gridCol w="2032000">
                  <a:extLst>
                    <a:ext uri="{9D8B030D-6E8A-4147-A177-3AD203B41FA5}">
                      <a16:colId xmlns:a16="http://schemas.microsoft.com/office/drawing/2014/main" val="3185053176"/>
                    </a:ext>
                  </a:extLst>
                </a:gridCol>
                <a:gridCol w="4152900">
                  <a:extLst>
                    <a:ext uri="{9D8B030D-6E8A-4147-A177-3AD203B41FA5}">
                      <a16:colId xmlns:a16="http://schemas.microsoft.com/office/drawing/2014/main" val="2370935836"/>
                    </a:ext>
                  </a:extLst>
                </a:gridCol>
                <a:gridCol w="4152900">
                  <a:extLst>
                    <a:ext uri="{9D8B030D-6E8A-4147-A177-3AD203B41FA5}">
                      <a16:colId xmlns:a16="http://schemas.microsoft.com/office/drawing/2014/main" val="4244302255"/>
                    </a:ext>
                  </a:extLst>
                </a:gridCol>
              </a:tblGrid>
              <a:tr h="1016000">
                <a:tc>
                  <a:txBody>
                    <a:bodyPr/>
                    <a:lstStyle/>
                    <a:p>
                      <a:pPr algn="ctr"/>
                      <a:r>
                        <a:rPr lang="en-GB" sz="1400" b="1">
                          <a:solidFill>
                            <a:srgbClr val="FFFFFF"/>
                          </a:solidFill>
                          <a:latin typeface="Trebuchet MS"/>
                        </a:rPr>
                        <a:t>Stage</a:t>
                      </a:r>
                    </a:p>
                  </a:txBody>
                  <a:tcPr anchor="ctr">
                    <a:solidFill>
                      <a:srgbClr val="E8832A"/>
                    </a:solidFill>
                  </a:tcPr>
                </a:tc>
                <a:tc>
                  <a:txBody>
                    <a:bodyPr/>
                    <a:lstStyle/>
                    <a:p>
                      <a:pPr algn="ctr"/>
                      <a:r>
                        <a:rPr lang="en-GB" sz="1400" b="1">
                          <a:solidFill>
                            <a:srgbClr val="FFFFFF"/>
                          </a:solidFill>
                          <a:latin typeface="Trebuchet MS"/>
                        </a:rPr>
                        <a:t>Name</a:t>
                      </a:r>
                    </a:p>
                  </a:txBody>
                  <a:tcPr anchor="ctr">
                    <a:solidFill>
                      <a:srgbClr val="E8832A"/>
                    </a:solidFill>
                  </a:tcPr>
                </a:tc>
                <a:tc>
                  <a:txBody>
                    <a:bodyPr/>
                    <a:lstStyle/>
                    <a:p>
                      <a:pPr algn="ctr"/>
                      <a:r>
                        <a:rPr lang="en-GB" sz="1400" b="1">
                          <a:solidFill>
                            <a:srgbClr val="FFFFFF"/>
                          </a:solidFill>
                          <a:latin typeface="Trebuchet MS"/>
                        </a:rPr>
                        <a:t>Key Inputs</a:t>
                      </a:r>
                    </a:p>
                  </a:txBody>
                  <a:tcPr anchor="ctr">
                    <a:solidFill>
                      <a:srgbClr val="E8832A"/>
                    </a:solidFill>
                  </a:tcPr>
                </a:tc>
                <a:tc>
                  <a:txBody>
                    <a:bodyPr/>
                    <a:lstStyle/>
                    <a:p>
                      <a:pPr algn="ctr"/>
                      <a:r>
                        <a:rPr lang="en-GB" sz="1400" b="1">
                          <a:solidFill>
                            <a:srgbClr val="FFFFFF"/>
                          </a:solidFill>
                          <a:latin typeface="Trebuchet MS"/>
                        </a:rPr>
                        <a:t>Key Outputs</a:t>
                      </a:r>
                    </a:p>
                  </a:txBody>
                  <a:tcPr anchor="ctr">
                    <a:solidFill>
                      <a:srgbClr val="E8832A"/>
                    </a:solidFill>
                  </a:tcPr>
                </a:tc>
                <a:extLst>
                  <a:ext uri="{0D108BD9-81ED-4DB2-BD59-A6C34878D82A}">
                    <a16:rowId xmlns:a16="http://schemas.microsoft.com/office/drawing/2014/main" val="1697696750"/>
                  </a:ext>
                </a:extLst>
              </a:tr>
              <a:tr h="1016000">
                <a:tc>
                  <a:txBody>
                    <a:bodyPr/>
                    <a:lstStyle/>
                    <a:p>
                      <a:pPr algn="ctr"/>
                      <a:r>
                        <a:rPr lang="en-GB" sz="1400" b="1">
                          <a:solidFill>
                            <a:srgbClr val="2C3E50"/>
                          </a:solidFill>
                          <a:latin typeface="Calibri"/>
                          <a:ea typeface="Calibri"/>
                          <a:cs typeface="Calibri"/>
                        </a:rPr>
                        <a:t>6</a:t>
                      </a:r>
                    </a:p>
                  </a:txBody>
                  <a:tcPr anchor="ctr">
                    <a:solidFill>
                      <a:srgbClr val="FFFFFF"/>
                    </a:solidFill>
                  </a:tcPr>
                </a:tc>
                <a:tc>
                  <a:txBody>
                    <a:bodyPr/>
                    <a:lstStyle/>
                    <a:p>
                      <a:r>
                        <a:rPr lang="en-GB" sz="1400" b="1">
                          <a:solidFill>
                            <a:srgbClr val="2C3E50"/>
                          </a:solidFill>
                          <a:latin typeface="Calibri"/>
                          <a:ea typeface="Calibri"/>
                          <a:cs typeface="Calibri"/>
                        </a:rPr>
                        <a:t>Funding Approval Case</a:t>
                      </a:r>
                    </a:p>
                  </a:txBody>
                  <a:tcPr anchor="ctr">
                    <a:solidFill>
                      <a:srgbClr val="FFFFFF"/>
                    </a:solidFill>
                  </a:tcPr>
                </a:tc>
                <a:tc>
                  <a:txBody>
                    <a:bodyPr/>
                    <a:lstStyle/>
                    <a:p>
                      <a:r>
                        <a:rPr lang="en-GB" sz="1400">
                          <a:solidFill>
                            <a:srgbClr val="2C3E50"/>
                          </a:solidFill>
                          <a:latin typeface="Calibri"/>
                          <a:ea typeface="Calibri"/>
                          <a:cs typeface="Calibri"/>
                        </a:rPr>
                        <a:t>Case for Change (S2), Benefits Map, ROI Driver Matrix</a:t>
                      </a:r>
                    </a:p>
                  </a:txBody>
                  <a:tcPr anchor="ctr">
                    <a:solidFill>
                      <a:srgbClr val="FFFFFF"/>
                    </a:solidFill>
                  </a:tcPr>
                </a:tc>
                <a:tc>
                  <a:txBody>
                    <a:bodyPr/>
                    <a:lstStyle/>
                    <a:p>
                      <a:r>
                        <a:rPr lang="en-GB" sz="1400">
                          <a:solidFill>
                            <a:srgbClr val="2C3E50"/>
                          </a:solidFill>
                          <a:latin typeface="Calibri"/>
                          <a:ea typeface="Calibri"/>
                          <a:cs typeface="Calibri"/>
                        </a:rPr>
                        <a:t>Funding Approval Case, Options Appraisal, Budget Envelope, Programme initiation authority</a:t>
                      </a:r>
                    </a:p>
                  </a:txBody>
                  <a:tcPr anchor="ctr">
                    <a:solidFill>
                      <a:srgbClr val="FFFFFF"/>
                    </a:solidFill>
                  </a:tcPr>
                </a:tc>
                <a:extLst>
                  <a:ext uri="{0D108BD9-81ED-4DB2-BD59-A6C34878D82A}">
                    <a16:rowId xmlns:a16="http://schemas.microsoft.com/office/drawing/2014/main" val="3100013346"/>
                  </a:ext>
                </a:extLst>
              </a:tr>
              <a:tr h="1016000">
                <a:tc>
                  <a:txBody>
                    <a:bodyPr/>
                    <a:lstStyle/>
                    <a:p>
                      <a:pPr algn="ctr"/>
                      <a:r>
                        <a:rPr lang="en-GB" sz="1400" b="1">
                          <a:solidFill>
                            <a:srgbClr val="2C3E50"/>
                          </a:solidFill>
                          <a:latin typeface="Calibri"/>
                          <a:ea typeface="Calibri"/>
                          <a:cs typeface="Calibri"/>
                        </a:rPr>
                        <a:t>7</a:t>
                      </a:r>
                    </a:p>
                  </a:txBody>
                  <a:tcPr anchor="ctr">
                    <a:solidFill>
                      <a:srgbClr val="F8F9FA"/>
                    </a:solidFill>
                  </a:tcPr>
                </a:tc>
                <a:tc>
                  <a:txBody>
                    <a:bodyPr/>
                    <a:lstStyle/>
                    <a:p>
                      <a:r>
                        <a:rPr lang="en-GB" sz="1400" b="1">
                          <a:solidFill>
                            <a:srgbClr val="2C3E50"/>
                          </a:solidFill>
                          <a:latin typeface="Calibri"/>
                          <a:ea typeface="Calibri"/>
                          <a:cs typeface="Calibri"/>
                        </a:rPr>
                        <a:t>Market Engagement &amp; RFI</a:t>
                      </a:r>
                    </a:p>
                  </a:txBody>
                  <a:tcPr anchor="ctr">
                    <a:solidFill>
                      <a:srgbClr val="F8F9FA"/>
                    </a:solidFill>
                  </a:tcPr>
                </a:tc>
                <a:tc>
                  <a:txBody>
                    <a:bodyPr/>
                    <a:lstStyle/>
                    <a:p>
                      <a:r>
                        <a:rPr lang="en-GB" sz="1400">
                          <a:solidFill>
                            <a:srgbClr val="2C3E50"/>
                          </a:solidFill>
                          <a:latin typeface="Calibri"/>
                          <a:ea typeface="Calibri"/>
                          <a:cs typeface="Calibri"/>
                        </a:rPr>
                        <a:t>Capability Heatmap, Strategic Priorities, Budget Envelope</a:t>
                      </a:r>
                    </a:p>
                  </a:txBody>
                  <a:tcPr anchor="ctr">
                    <a:solidFill>
                      <a:srgbClr val="F8F9FA"/>
                    </a:solidFill>
                  </a:tcPr>
                </a:tc>
                <a:tc>
                  <a:txBody>
                    <a:bodyPr/>
                    <a:lstStyle/>
                    <a:p>
                      <a:r>
                        <a:rPr lang="en-GB" sz="1400">
                          <a:solidFill>
                            <a:srgbClr val="2C3E50"/>
                          </a:solidFill>
                          <a:latin typeface="Calibri"/>
                          <a:ea typeface="Calibri"/>
                          <a:cs typeface="Calibri"/>
                        </a:rPr>
                        <a:t>RFI, Vendor Longlist, Shortlist of 3–5, Reference Summaries</a:t>
                      </a:r>
                    </a:p>
                  </a:txBody>
                  <a:tcPr anchor="ctr">
                    <a:solidFill>
                      <a:srgbClr val="F8F9FA"/>
                    </a:solidFill>
                  </a:tcPr>
                </a:tc>
                <a:extLst>
                  <a:ext uri="{0D108BD9-81ED-4DB2-BD59-A6C34878D82A}">
                    <a16:rowId xmlns:a16="http://schemas.microsoft.com/office/drawing/2014/main" val="1530386751"/>
                  </a:ext>
                </a:extLst>
              </a:tr>
              <a:tr h="1016000">
                <a:tc>
                  <a:txBody>
                    <a:bodyPr/>
                    <a:lstStyle/>
                    <a:p>
                      <a:pPr algn="ctr"/>
                      <a:r>
                        <a:rPr lang="en-GB" sz="1400" b="1">
                          <a:solidFill>
                            <a:srgbClr val="2C3E50"/>
                          </a:solidFill>
                          <a:latin typeface="Calibri"/>
                          <a:ea typeface="Calibri"/>
                          <a:cs typeface="Calibri"/>
                        </a:rPr>
                        <a:t>8</a:t>
                      </a:r>
                    </a:p>
                  </a:txBody>
                  <a:tcPr anchor="ctr">
                    <a:solidFill>
                      <a:srgbClr val="FFFFFF"/>
                    </a:solidFill>
                  </a:tcPr>
                </a:tc>
                <a:tc>
                  <a:txBody>
                    <a:bodyPr/>
                    <a:lstStyle/>
                    <a:p>
                      <a:r>
                        <a:rPr lang="en-GB" sz="1400" b="1">
                          <a:solidFill>
                            <a:srgbClr val="2C3E50"/>
                          </a:solidFill>
                          <a:latin typeface="Calibri"/>
                          <a:ea typeface="Calibri"/>
                          <a:cs typeface="Calibri"/>
                        </a:rPr>
                        <a:t>Software Selection</a:t>
                      </a:r>
                    </a:p>
                  </a:txBody>
                  <a:tcPr anchor="ctr">
                    <a:solidFill>
                      <a:srgbClr val="FFFFFF"/>
                    </a:solidFill>
                  </a:tcPr>
                </a:tc>
                <a:tc>
                  <a:txBody>
                    <a:bodyPr/>
                    <a:lstStyle/>
                    <a:p>
                      <a:r>
                        <a:rPr lang="en-GB" sz="1400">
                          <a:solidFill>
                            <a:srgbClr val="2C3E50"/>
                          </a:solidFill>
                          <a:latin typeface="Calibri"/>
                          <a:ea typeface="Calibri"/>
                          <a:cs typeface="Calibri"/>
                        </a:rPr>
                        <a:t>Shortlist, Heatmap Scenarios, Guiding Principles, Scoring Weights</a:t>
                      </a:r>
                    </a:p>
                  </a:txBody>
                  <a:tcPr anchor="ctr">
                    <a:solidFill>
                      <a:srgbClr val="FFFFFF"/>
                    </a:solidFill>
                  </a:tcPr>
                </a:tc>
                <a:tc>
                  <a:txBody>
                    <a:bodyPr/>
                    <a:lstStyle/>
                    <a:p>
                      <a:r>
                        <a:rPr lang="en-GB" sz="1400">
                          <a:solidFill>
                            <a:srgbClr val="2C3E50"/>
                          </a:solidFill>
                          <a:latin typeface="Calibri"/>
                          <a:ea typeface="Calibri"/>
                          <a:cs typeface="Calibri"/>
                        </a:rPr>
                        <a:t>Scripted Demo Scores, PoC Results, Weighted Scoring Matrix, Preferred Vendor</a:t>
                      </a:r>
                    </a:p>
                  </a:txBody>
                  <a:tcPr anchor="ctr">
                    <a:solidFill>
                      <a:srgbClr val="FFFFFF"/>
                    </a:solidFill>
                  </a:tcPr>
                </a:tc>
                <a:extLst>
                  <a:ext uri="{0D108BD9-81ED-4DB2-BD59-A6C34878D82A}">
                    <a16:rowId xmlns:a16="http://schemas.microsoft.com/office/drawing/2014/main" val="3483278646"/>
                  </a:ext>
                </a:extLst>
              </a:tr>
              <a:tr h="1016000">
                <a:tc>
                  <a:txBody>
                    <a:bodyPr/>
                    <a:lstStyle/>
                    <a:p>
                      <a:pPr algn="ctr"/>
                      <a:r>
                        <a:rPr lang="en-GB" sz="1400" b="1">
                          <a:solidFill>
                            <a:srgbClr val="2C3E50"/>
                          </a:solidFill>
                          <a:latin typeface="Calibri"/>
                          <a:ea typeface="Calibri"/>
                          <a:cs typeface="Calibri"/>
                        </a:rPr>
                        <a:t>9</a:t>
                      </a:r>
                    </a:p>
                  </a:txBody>
                  <a:tcPr anchor="ctr">
                    <a:solidFill>
                      <a:srgbClr val="F8F9FA"/>
                    </a:solidFill>
                  </a:tcPr>
                </a:tc>
                <a:tc>
                  <a:txBody>
                    <a:bodyPr/>
                    <a:lstStyle/>
                    <a:p>
                      <a:r>
                        <a:rPr lang="en-GB" sz="1400" b="1" dirty="0">
                          <a:solidFill>
                            <a:srgbClr val="2C3E50"/>
                          </a:solidFill>
                          <a:latin typeface="Calibri"/>
                          <a:ea typeface="Calibri"/>
                          <a:cs typeface="Calibri"/>
                        </a:rPr>
                        <a:t>SI / Supplier Selection</a:t>
                      </a:r>
                    </a:p>
                  </a:txBody>
                  <a:tcPr anchor="ctr">
                    <a:solidFill>
                      <a:srgbClr val="F8F9FA"/>
                    </a:solidFill>
                  </a:tcPr>
                </a:tc>
                <a:tc>
                  <a:txBody>
                    <a:bodyPr/>
                    <a:lstStyle/>
                    <a:p>
                      <a:r>
                        <a:rPr lang="en-GB" sz="1400">
                          <a:solidFill>
                            <a:srgbClr val="2C3E50"/>
                          </a:solidFill>
                          <a:latin typeface="Calibri"/>
                          <a:ea typeface="Calibri"/>
                          <a:cs typeface="Calibri"/>
                        </a:rPr>
                        <a:t>Scope from Heatmap/Benefits Map, Governance Charter, RACI</a:t>
                      </a:r>
                    </a:p>
                  </a:txBody>
                  <a:tcPr anchor="ctr">
                    <a:solidFill>
                      <a:srgbClr val="F8F9FA"/>
                    </a:solidFill>
                  </a:tcPr>
                </a:tc>
                <a:tc>
                  <a:txBody>
                    <a:bodyPr/>
                    <a:lstStyle/>
                    <a:p>
                      <a:r>
                        <a:rPr lang="en-GB" sz="1400" dirty="0">
                          <a:solidFill>
                            <a:srgbClr val="2C3E50"/>
                          </a:solidFill>
                          <a:latin typeface="Calibri"/>
                          <a:ea typeface="Calibri"/>
                          <a:cs typeface="Calibri"/>
                        </a:rPr>
                        <a:t>Signed contracts, SI ROM estimate (±30%), fixed-price agreement for Setup &amp; Design (S10–S12) (if applicable), SI team mapped into RACI, mobilisation plan</a:t>
                      </a:r>
                    </a:p>
                  </a:txBody>
                  <a:tcPr anchor="ctr">
                    <a:solidFill>
                      <a:srgbClr val="F8F9FA"/>
                    </a:solidFill>
                  </a:tcPr>
                </a:tc>
                <a:extLst>
                  <a:ext uri="{0D108BD9-81ED-4DB2-BD59-A6C34878D82A}">
                    <a16:rowId xmlns:a16="http://schemas.microsoft.com/office/drawing/2014/main" val="546993768"/>
                  </a:ext>
                </a:extLst>
              </a:tr>
            </a:tbl>
          </a:graphicData>
        </a:graphic>
      </p:graphicFrame>
      <p:sp>
        <p:nvSpPr>
          <p:cNvPr id="3" name="TitleAccentLine">
            <a:extLst>
              <a:ext uri="{FF2B5EF4-FFF2-40B4-BE49-F238E27FC236}">
                <a16:creationId xmlns:a16="http://schemas.microsoft.com/office/drawing/2014/main" id="{A687A24D-26E0-430F-A4B0-77A16C0EFC1D}"/>
              </a:ext>
            </a:extLst>
          </p:cNvPr>
          <p:cNvSpPr/>
          <p:nvPr/>
        </p:nvSpPr>
        <p:spPr>
          <a:xfrm>
            <a:off x="609600" y="965200"/>
            <a:ext cx="1524000" cy="381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
        <p:nvSpPr>
          <p:cNvPr id="4" name="BottomBar">
            <a:extLst>
              <a:ext uri="{FF2B5EF4-FFF2-40B4-BE49-F238E27FC236}">
                <a16:creationId xmlns:a16="http://schemas.microsoft.com/office/drawing/2014/main" id="{91B774A6-5B69-4243-8223-F2E5B21ECA41}"/>
              </a:ext>
            </a:extLst>
          </p:cNvPr>
          <p:cNvSpPr/>
          <p:nvPr/>
        </p:nvSpPr>
        <p:spPr>
          <a:xfrm>
            <a:off x="0" y="6769100"/>
            <a:ext cx="12192000" cy="88900"/>
          </a:xfrm>
          <a:prstGeom prst="rect">
            <a:avLst/>
          </a:prstGeom>
          <a:solidFill>
            <a:srgbClr val="E89A35"/>
          </a:solidFill>
          <a:ln w="19050" cap="flat" cmpd="sng" algn="ctr">
            <a:noFill/>
            <a:prstDash val="solid"/>
            <a:miter lim="800000"/>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rtlCol="0" anchor="t"/>
          <a:lstStyle/>
          <a:p>
            <a:pPr algn="l"/>
            <a:endParaRPr lang="en-GB"/>
          </a:p>
        </p:txBody>
      </p:sp>
    </p:spTree>
    <p:extLst>
      <p:ext uri="{BB962C8B-B14F-4D97-AF65-F5344CB8AC3E}">
        <p14:creationId xmlns:p14="http://schemas.microsoft.com/office/powerpoint/2010/main" val="2617889922"/>
      </p:ext>
    </p:extLst>
  </p:cSld>
  <p:clrMapOvr>
    <a:masterClrMapping/>
  </p:clrMapOvr>
</p:sld>
</file>

<file path=ppt/theme/theme1.xml><?xml version="1.0" encoding="utf-8"?>
<a:theme xmlns:a="http://schemas.openxmlformats.org/drawingml/2006/main" name="Office Theme">
  <a:themeElements>
    <a:clrScheme name="Investment Grade Selection">
      <a:dk1>
        <a:srgbClr val="1B2A4A"/>
      </a:dk1>
      <a:lt1>
        <a:srgbClr val="FFFFFF"/>
      </a:lt1>
      <a:dk2>
        <a:srgbClr val="2C3E6B"/>
      </a:dk2>
      <a:lt2>
        <a:srgbClr val="F0F3F7"/>
      </a:lt2>
      <a:accent1>
        <a:srgbClr val="E8913A"/>
      </a:accent1>
      <a:accent2>
        <a:srgbClr val="D4782A"/>
      </a:accent2>
      <a:accent3>
        <a:srgbClr val="1B2A4A"/>
      </a:accent3>
      <a:accent4>
        <a:srgbClr val="F0A85C"/>
      </a:accent4>
      <a:accent5>
        <a:srgbClr val="5B7FA5"/>
      </a:accent5>
      <a:accent6>
        <a:srgbClr val="C46A20"/>
      </a:accent6>
      <a:hlink>
        <a:srgbClr val="467886"/>
      </a:hlink>
      <a:folHlink>
        <a:srgbClr val="96607D"/>
      </a:folHlink>
    </a:clrScheme>
    <a:fontScheme name="Selection Suite">
      <a:majorFont>
        <a:latin typeface="Trebuchet MS"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C9019F0-F449-4D79-B9D5-7A825B91B3AB}">
  <we:reference id="wa200010001" version="1.0.0.0" store="en-US" storeType="OMEX"/>
  <we:alternateReferences>
    <we:reference id="WA200010001" version="1.0.0.0" store="" storeType="OMEX"/>
  </we:alternateReferences>
  <we:properties>
    <we:property name="Office.AutoShowTaskpaneWithDocument" value="true"/>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15506</TotalTime>
  <Words>10560</Words>
  <Application>Microsoft Office PowerPoint</Application>
  <PresentationFormat>Widescreen</PresentationFormat>
  <Paragraphs>702</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Peel</dc:creator>
  <cp:lastModifiedBy>Andrew Peel</cp:lastModifiedBy>
  <cp:revision>9</cp:revision>
  <dcterms:created xsi:type="dcterms:W3CDTF">2026-02-26T14:50:44Z</dcterms:created>
  <dcterms:modified xsi:type="dcterms:W3CDTF">2026-03-26T17:18:43Z</dcterms:modified>
</cp:coreProperties>
</file>