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webextensions/taskpanes.xml" ContentType="application/vnd.ms-office.webextensiontaskpanes+xml"/>
  <Override PartName="/ppt/webextensions/webextension1.xml" ContentType="application/vnd.ms-office.webextension+xml"/>
</Types>
</file>

<file path=_rels/.rels><?xml version='1.0' encoding='UTF-8' standalone='yes'?>
<Relationships xmlns="http://schemas.openxmlformats.org/package/2006/relationships"><Relationship Id="rId1" Type="http://schemas.microsoft.com/office/2011/relationships/webextensiontaskpanes" Target="ppt/webextensions/taskpanes.xml"/><Relationship Id="rId2" Type="http://schemas.openxmlformats.org/officeDocument/2006/relationships/officeDocument" Target="ppt/presentation.xml"/><Relationship Id="rId3" Type="http://schemas.openxmlformats.org/package/2006/relationships/metadata/thumbnail" Target="docProps/thumbnail.jpeg"/><Relationship Id="rId4" Type="http://schemas.openxmlformats.org/package/2006/relationships/metadata/core-properties" Target="docProps/core.xml"/><Relationship Id="rId5"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300" r:id="rId2"/>
    <p:sldId id="373" r:id="rId3"/>
    <p:sldId id="376" r:id="rId4"/>
    <p:sldId id="412" r:id="rId5"/>
    <p:sldId id="367" r:id="rId6"/>
    <p:sldId id="422" r:id="rId36"/>
    <p:sldId id="369" r:id="rId7"/>
    <p:sldId id="421" r:id="rId8"/>
    <p:sldId id="418" r:id="rId9"/>
    <p:sldId id="408" r:id="rId10"/>
    <p:sldId id="371" r:id="rId11"/>
    <p:sldId id="381" r:id="rId12"/>
    <p:sldId id="382" r:id="rId13"/>
    <p:sldId id="409" r:id="rId14"/>
    <p:sldId id="410" r:id="rId15"/>
    <p:sldId id="420" r:id="rId16"/>
    <p:sldId id="375" r:id="rId17"/>
    <p:sldId id="301" r:id="rId18"/>
    <p:sldId id="386" r:id="rId19"/>
    <p:sldId id="387" r:id="rId20"/>
    <p:sldId id="416" r:id="rId21"/>
    <p:sldId id="419" r:id="rId22"/>
    <p:sldId id="390" r:id="rId23"/>
    <p:sldId id="391" r:id="rId24"/>
    <p:sldId id="392" r:id="rId25"/>
    <p:sldId id="417" r:id="rId26"/>
    <p:sldId id="414" r:id="rId27"/>
    <p:sldId id="415" r:id="rId28"/>
    <p:sldId id="396" r:id="rId29"/>
    <p:sldId id="397"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7" autoAdjust="0"/>
    <p:restoredTop sz="94660"/>
  </p:normalViewPr>
  <p:slideViewPr>
    <p:cSldViewPr snapToGrid="0">
      <p:cViewPr varScale="1">
        <p:scale>
          <a:sx n="48" d="100"/>
          <a:sy n="48" d="100"/>
        </p:scale>
        <p:origin x="54" y="11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7.xml"/><Relationship Id="rId8" Type="http://schemas.openxmlformats.org/officeDocument/2006/relationships/slide" Target="slides/slide8.xml"/><Relationship Id="rId9" Type="http://schemas.openxmlformats.org/officeDocument/2006/relationships/slide" Target="slides/slide9.xml"/><Relationship Id="rId10" Type="http://schemas.openxmlformats.org/officeDocument/2006/relationships/slide" Target="slides/slide10.xml"/><Relationship Id="rId11" Type="http://schemas.openxmlformats.org/officeDocument/2006/relationships/slide" Target="slides/slide11.xml"/><Relationship Id="rId12" Type="http://schemas.openxmlformats.org/officeDocument/2006/relationships/slide" Target="slides/slide12.xml"/><Relationship Id="rId13" Type="http://schemas.openxmlformats.org/officeDocument/2006/relationships/slide" Target="slides/slide13.xml"/><Relationship Id="rId14" Type="http://schemas.openxmlformats.org/officeDocument/2006/relationships/slide" Target="slides/slide14.xml"/><Relationship Id="rId15" Type="http://schemas.openxmlformats.org/officeDocument/2006/relationships/slide" Target="slides/slide15.xml"/><Relationship Id="rId16" Type="http://schemas.openxmlformats.org/officeDocument/2006/relationships/slide" Target="slides/slide16.xml"/><Relationship Id="rId17" Type="http://schemas.openxmlformats.org/officeDocument/2006/relationships/slide" Target="slides/slide17.xml"/><Relationship Id="rId18" Type="http://schemas.openxmlformats.org/officeDocument/2006/relationships/slide" Target="slides/slide18.xml"/><Relationship Id="rId19" Type="http://schemas.openxmlformats.org/officeDocument/2006/relationships/slide" Target="slides/slide19.xml"/><Relationship Id="rId20" Type="http://schemas.openxmlformats.org/officeDocument/2006/relationships/slide" Target="slides/slide20.xml"/><Relationship Id="rId21" Type="http://schemas.openxmlformats.org/officeDocument/2006/relationships/slide" Target="slides/slide21.xml"/><Relationship Id="rId22" Type="http://schemas.openxmlformats.org/officeDocument/2006/relationships/slide" Target="slides/slide22.xml"/><Relationship Id="rId23" Type="http://schemas.openxmlformats.org/officeDocument/2006/relationships/slide" Target="slides/slide23.xml"/><Relationship Id="rId24" Type="http://schemas.openxmlformats.org/officeDocument/2006/relationships/slide" Target="slides/slide24.xml"/><Relationship Id="rId25" Type="http://schemas.openxmlformats.org/officeDocument/2006/relationships/slide" Target="slides/slide25.xml"/><Relationship Id="rId26" Type="http://schemas.openxmlformats.org/officeDocument/2006/relationships/slide" Target="slides/slide26.xml"/><Relationship Id="rId27" Type="http://schemas.openxmlformats.org/officeDocument/2006/relationships/slide" Target="slides/slide27.xml"/><Relationship Id="rId28" Type="http://schemas.openxmlformats.org/officeDocument/2006/relationships/slide" Target="slides/slide28.xml"/><Relationship Id="rId29" Type="http://schemas.openxmlformats.org/officeDocument/2006/relationships/slide" Target="slides/slide29.xml"/><Relationship Id="rId30" Type="http://schemas.openxmlformats.org/officeDocument/2006/relationships/slide" Target="slides/slide30.xml"/><Relationship Id="rId31" Type="http://schemas.openxmlformats.org/officeDocument/2006/relationships/notesMaster" Target="notesMasters/notesMaster1.xml"/><Relationship Id="rId32" Type="http://schemas.openxmlformats.org/officeDocument/2006/relationships/presProps" Target="presProps.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36"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B95E5-98AE-48E2-9D59-95ED9E1DE888}" type="datetimeFigureOut">
              <a:rPr lang="en-GB" smtClean="0"/>
              <a:t>27/04/2026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830585-3BFB-4B9C-AC08-75A74C8E6E0E}" type="slidenum">
              <a:rPr lang="en-GB" smtClean="0"/>
              <a:t>‹#›</a:t>
            </a:fld>
            <a:endParaRPr lang="en-GB"/>
          </a:p>
        </p:txBody>
      </p:sp>
    </p:spTree>
    <p:extLst>
      <p:ext uri="{BB962C8B-B14F-4D97-AF65-F5344CB8AC3E}">
        <p14:creationId xmlns:p14="http://schemas.microsoft.com/office/powerpoint/2010/main" val="860734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lstStyle/>
          <a:p>
            <a:r>
              <a:t>This deck covers the first three stages of delivery — from the moment the SI is on board through to approved solution designs ready for build.</a:t>
            </a:r>
          </a:p>
          <a:p>
            <a:r>
              <a:t/>
            </a:r>
          </a:p>
          <a:p>
            <a:r>
              <a:t>Programme Setup &amp; Mobilisation (S10) sets up the programme: team structure, environments, governance cadence, Agile working agreements with the SI. Discovery (S11) is detailed requirements, gap analysis, and product backlog. Solution Design &amp; Full Business Case (S12) is functional design, technical architecture, data migration design — all signed off by Design Authority.</a:t>
            </a:r>
          </a:p>
          <a:p>
            <a:r>
              <a:t/>
            </a:r>
          </a:p>
          <a:p>
            <a:r>
              <a:t>The SI is embedded throughout. Vendor deployment services (LCS, FastTrack, SAP Activate, Oracle CSM, Workday Launch) become operationally relevant from S10 onwards — that's the "third pillar" alongside Client and SI. End of S12 is Board Gate 2 — the second of two board funding decisions. Worth flagging that gate up front.</a:t>
            </a:r>
          </a:p>
        </p:txBody>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Discovery Workshop Approach. Joint Client–SI workshops, structured by process stream. Each workshop has a Process Owner (sign-off authority), SMEs (current state experts), SI Functional Lead (target state and platform fit), Client BA (synthesis).</a:t>
            </a:r>
          </a:p>
          <a:p>
            <a:r>
              <a:t/>
            </a:r>
          </a:p>
          <a:p>
            <a:r>
              <a:t>Common trap: running open-ended "tell us about your process" workshops. Output is unfocused and re-work is heavy. Better: structured workshops with pre-mapped current state and a clear hypothesis to test.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User Story Writing Guide, part 1. Format, common pitfalls, INVEST criteria (Independent, Negotiable, Valuable, Estimable, Small, Testable).</a:t>
            </a:r>
          </a:p>
          <a:p>
            <a:r>
              <a:t/>
            </a:r>
          </a:p>
          <a:p>
            <a:r>
              <a:t>The two pitfalls to flag hardest: stories without a "so that" clause (no traceable benefit), and stories sized larger than a sprint (which means it's actually a feature in disguise).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User Story Writing Guide, part 2. Acceptance criteria, definition of done, traceability to features and epics.</a:t>
            </a:r>
          </a:p>
          <a:p>
            <a:r>
              <a:t/>
            </a:r>
          </a:p>
          <a:p>
            <a:r>
              <a:t>Acceptance criteria are how the SI knows when it's done and how testing builds test cases. They're not optional. A story without acceptance criteria is a wish, not a deliverable.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S11 Gate Checklist — Discovery Complete. Eight criteria, all must be met before S12 Design starts. Most-missed: configuration-vs-customisation calls signed off by DA for every gap. People defer the call to S12 "to keep momentum." Don't. Discovery is incomplete until the calls are made.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FDD Structure &amp; DA Sign-Off. Use the FDD template — every FDD has the same sections so DA can review them efficiently. Section headings: Process scope, Functional design, Configuration approach, Integration touchpoints, Data implications, Test approach, Open issues.</a:t>
            </a:r>
          </a:p>
          <a:p>
            <a:r>
              <a:t/>
            </a:r>
          </a:p>
          <a:p>
            <a:r>
              <a:t>Worth flagging: incomplete FDDs slow DA. If a section is "TBC", the FDD isn't ready for sign-off. Don't book DA time for incomplete FDDs.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DA Operating Procedures. Cadence, agenda, decision logging, escalation. Worth pausing on the decision log — every DA decision is recorded with date, decision, owner, and rationale. Without the log, DA decisions get relitigated every fortnight.</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Prototype Review Process. Where DA reviews working prototypes alongside FDDs. Two reasons it matters: catches design errors early (before build), and gives Process Owners visibility of what they're about to sign off.</a:t>
            </a:r>
          </a:p>
          <a:p>
            <a:r>
              <a:t/>
            </a:r>
          </a:p>
          <a:p>
            <a:r>
              <a:t>Common trap: prototype review without DA in the room. Process Owners give feedback that DA hasn't seen and the design splits. Always run prototype review with DA.</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S12 Gate Checklist — DA Sign-Off plus Full Business Case approval. This is Board Gate 2. Six criteria for DA Sign-Off, plus the Full Business Case package for the board.</a:t>
            </a:r>
          </a:p>
          <a:p>
            <a:r>
              <a:t/>
            </a:r>
          </a:p>
          <a:p>
            <a:r>
              <a:t>Most-missed criterion: data migration design signed off by Data Lead AND Data Owners. People forget the Data Owners — they're the ones whose data it is. Without their sign-off, you'll discover problems at cutover.</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 Team Structure &amp; RACI Matrix. The structural reference — every SI role mapped against every workstream activity. Use it when assigning people during S10. Worth flagging: this is the same RACI the Client team uses. One programme, one RACI.</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Programme Setup &amp; Mobilisation (S10) is where the SI shows up and the programme actually starts running. Four things to land:</a:t>
            </a:r>
          </a:p>
          <a:p>
            <a:r>
              <a:t/>
            </a:r>
          </a:p>
          <a:p>
            <a:r>
              <a:t>Team structure. SI roles mapped into the RACI from day one — named individuals, not generic roles.</a:t>
            </a:r>
          </a:p>
          <a:p>
            <a:r>
              <a:t/>
            </a:r>
          </a:p>
          <a:p>
            <a:r>
              <a:t>Environments. Development, test, staging, production all provisioned. IT often underestimates how long this takes; if you don't start at S10, the SI sits idle.</a:t>
            </a:r>
          </a:p>
          <a:p>
            <a:r>
              <a:t/>
            </a:r>
          </a:p>
          <a:p>
            <a:r>
              <a:t>Governance cadence. Design Authority calendar set, sprint ceremonies agreed, escalation paths confirmed.</a:t>
            </a:r>
          </a:p>
          <a:p>
            <a:r>
              <a:t/>
            </a:r>
          </a:p>
          <a:p>
            <a:r>
              <a:t>Vendor service tier. This is where you confirm Microsoft FastTrack, SAP Activate level, Oracle CSM engagement, Workday Launch — the third pillar. It runs alongside the SI, not instead of them.</a:t>
            </a:r>
          </a:p>
          <a:p>
            <a:r>
              <a:t/>
            </a:r>
          </a:p>
          <a:p>
            <a:r>
              <a:t>Gate at end of S10: Governance Live. Without that gate, you can't start Discovery cleanly.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The SI relationship is a partnership but it needs governance. Without it, three things happen.</a:t>
            </a:r>
          </a:p>
          <a:p>
            <a:r>
              <a:rPr lang="en-US" dirty="0"/>
              <a:t/>
            </a:r>
          </a:p>
          <a:p>
            <a:r>
              <a:rPr lang="en-US" dirty="0"/>
              <a:t>Scope drift. I worked with an organisation where the SI ran 6 weeks of Discovery workshops with 80 stakeholders, documented over 400 requirements. Nobody filtered them against the Benefits Map or the Guiding Principles. Original scope was 120 requirements. The SI was happy — more scope means more revenue. The programme team was drowning. When Design Authority finally reviewed the backlog, 40 per cent of requirements were out of scope or low value. Six weeks of work was partly wasted.</a:t>
            </a:r>
          </a:p>
          <a:p>
            <a:r>
              <a:rPr lang="en-US" dirty="0"/>
              <a:t/>
            </a:r>
          </a:p>
          <a:p>
            <a:r>
              <a:rPr lang="en-US" dirty="0"/>
              <a:t>Design by committee. Multiple stakeholders weighing in on every design decision, no clear owner, designs relitigated every fortnight. Build starts with conflicting designs, rework consumes 30 per cent of effort.</a:t>
            </a:r>
          </a:p>
          <a:p>
            <a:r>
              <a:rPr lang="en-US" dirty="0"/>
              <a:t/>
            </a:r>
          </a:p>
          <a:p>
            <a:r>
              <a:rPr lang="en-US" dirty="0"/>
              <a:t>SI marking their own homework. Without strong DA, the SI signs off their own designs. Quality drops, scope creeps, the Client team realises too late that what's being built isn't what was needed.</a:t>
            </a:r>
          </a:p>
          <a:p>
            <a:r>
              <a:rPr lang="en-US" dirty="0"/>
              <a:t/>
            </a:r>
          </a:p>
          <a:p>
            <a:r>
              <a:rPr lang="en-US" dirty="0"/>
              <a:t>Governance prevents all three. DA is the discipline that makes the SI relationship work.</a:t>
            </a:r>
          </a:p>
        </p:txBody>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S10 Mobilisation Checklist. Use this as the operational running list for the first 4–6 weeks. Twelve items grouped under Team, Environments, Governance, and Vendor Services. Tick them off; you're not done until every item is signed.</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S10 Gate Checklist — Governance Live. Six criteria, all must be met before you start S11 Discovery cleanly. Most-missed: the Vendor Service tier confirmation. People assume the SI handles it. They don't — that's a Client commitment via the platform vendor.</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Map for the deck. First 17 slides are the strategic walkthrough for the room — what we're doing in S10 to S12, who does what, what gets signed off. Appendix from slide 18 is the Setup &amp; Design Playbook for the team — checklists, gap analysis frameworks, FDD structures, gate criteria.</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Three stages, brisk overview.</a:t>
            </a:r>
          </a:p>
          <a:p>
            <a:r>
              <a:rPr lang="en-GB"/>
              <a:t/>
            </a:r>
          </a:p>
          <a:p>
            <a:r>
              <a:rPr lang="en-GB"/>
              <a:t>Programme Setup &amp; Mobilisation (S10): 4 to 6 weeks. Mobilise teams, provision environments, agree governance cadence with the SI, confirm vendor service tier (LCS / FastTrack / Activate / etc).</a:t>
            </a:r>
          </a:p>
          <a:p>
            <a:r>
              <a:rPr lang="en-GB"/>
              <a:t/>
            </a:r>
          </a:p>
          <a:p>
            <a:r>
              <a:rPr lang="en-GB"/>
              <a:t>Discovery (S11): 6 to 10 weeks. Joint Client–SI workshops. Detailed requirements, gap analysis, product backlog.</a:t>
            </a:r>
          </a:p>
          <a:p>
            <a:r>
              <a:rPr lang="en-GB"/>
              <a:t/>
            </a:r>
          </a:p>
          <a:p>
            <a:r>
              <a:rPr lang="en-GB"/>
              <a:t>Solution Design &amp; Full Business Case (S12): 6 to 10 weeks. FDDs per workstream, technical architecture, data migration design. End with Board Gate 2 — the Full Business Case with firm SI build and test pricing.</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New slide flagging vendor deployment services as the third pillar.</a:t>
            </a:r>
          </a:p>
          <a:p>
            <a:r>
              <a:rPr lang="en-GB"/>
              <a:t/>
            </a:r>
          </a:p>
          <a:p>
            <a:r>
              <a:rPr lang="en-GB"/>
              <a:t>Land the point clearly: every major ERP platform has its own vendor-led delivery framework that runs alongside your SI. These aren't optional. The vendor methodology shapes what's possible, what's supported, and what isn't.</a:t>
            </a:r>
          </a:p>
          <a:p>
            <a:r>
              <a:rPr lang="en-GB"/>
              <a:t/>
            </a:r>
          </a:p>
          <a:p>
            <a:r>
              <a:rPr lang="en-GB"/>
              <a:t>Walk the table briefly: D365 has LCS plus FastTrack, owned by the FastTrack Solution Architect. SAP has Activate plus MaxAttention or Premium Engagement, owned by the CTM. Oracle has the Cloud Implementation Methodology plus Customer Success, owned by the CSM. Workday has Launch and Tenant Lifecycle Management, owned by the Engagement Manager.</a:t>
            </a:r>
          </a:p>
          <a:p>
            <a:r>
              <a:rPr lang="en-GB"/>
              <a:t/>
            </a:r>
          </a:p>
          <a:p>
            <a:r>
              <a:rPr lang="en-GB"/>
              <a:t>Common trap: cutting across vendor services or working without them. Creates support gaps post-go-live. Build it into governance from S10, not after the fact. Refer the room to the Command Centre Vendor &amp; Platform tab for the full RACI.</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Discovery (S11) is where requirements get nailed down. Joint Client–SI workshops. Worth flagging two things up front:</a:t>
            </a:r>
          </a:p>
          <a:p>
            <a:r>
              <a:rPr lang="en-GB"/>
              <a:t/>
            </a:r>
          </a:p>
          <a:p>
            <a:r>
              <a:rPr lang="en-GB"/>
              <a:t>One — Process Owners and SMEs are NOT interchangeable. Process Owners own the business outcome and sign off the work. SMEs know how the work is currently done. You need both, doing different jobs.</a:t>
            </a:r>
          </a:p>
          <a:p>
            <a:r>
              <a:rPr lang="en-GB"/>
              <a:t/>
            </a:r>
          </a:p>
          <a:p>
            <a:r>
              <a:rPr lang="en-GB"/>
              <a:t>Two — gap analysis runs every requirement against the platform. Three outcomes: out-of-the-box (no work), configuration (settings only), customisation (build). The configuration vs customisation call sits with Design Authority. Default to out-of-the-box; treat customisation as exception, not norm.</a:t>
            </a:r>
          </a:p>
          <a:p>
            <a:r>
              <a:rPr lang="en-GB"/>
              <a:t/>
            </a:r>
          </a:p>
          <a:p>
            <a:r>
              <a:rPr lang="en-GB"/>
              <a:t>Output is the product backlog: epics, features, user stories — all traceable to the Benefits Map.</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Inputs and outputs across S10–S12. Each stage's outputs feed the next. Walk the linkage left to right; the value is the chain. Spend a moment on the FDDs at S12 — that's the artefact set that drives every build sprint.</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Timeline for S10–S12. 12 to 18 weeks total. S10 is short and intense (4–6 weeks). S11 and S12 are the workhorse stages.</a:t>
            </a:r>
          </a:p>
          <a:p>
            <a:r>
              <a:rPr lang="en-GB"/>
              <a:t/>
            </a:r>
          </a:p>
          <a:p>
            <a:r>
              <a:rPr lang="en-GB"/>
              <a:t>Worth flagging: don't compress S11 to start S12 early. Discovery output drives Design quality. A rushed Discovery means a re-worked Design.</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Handover to Build &amp; Test (Build &amp; Configuration (S13)). What moves: signed-off FDDs, approved technical architecture, agreed data migration design, prioritised product backlog, full RACI with named SI personnel.</a:t>
            </a:r>
          </a:p>
          <a:p>
            <a:r>
              <a:rPr lang="en-GB"/>
              <a:t/>
            </a:r>
          </a:p>
          <a:p>
            <a:r>
              <a:rPr lang="en-GB"/>
              <a:t>Worth flagging: handover is a moment, not an event. The same teams continue — they just shift from designing to building. No team handover, no knowledge loss.</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Appendix opens here. Setup &amp; Design Playbook for the team — mobilisation checklist, gap analysis framework, FDD structure, DA operating procedures, gate checklists. Not exec material; reference for the PM, BA, and SI leads running the work.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structure: Epics roll up to a strategic outcome. Features sit under epics — distinct pieces of capability. User stories sit under features — granular, sized for a sprint.</a:t>
            </a:r>
          </a:p>
          <a:p>
            <a:r>
              <a:t/>
            </a:r>
          </a:p>
          <a:p>
            <a:r>
              <a:t>Worth landing for the room: every user story traces upward to a benefit. No benefit, no story. That's the discipline that prevents scope drift.</a:t>
            </a:r>
          </a:p>
          <a:p>
            <a:r>
              <a:t/>
            </a:r>
          </a:p>
          <a:p>
            <a:r>
              <a:t>Common trap: writing user stories without epics. The result is a flat backlog of 600 stories, no narrative, no prioritisation logic. Always start at epic.</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Gap Analysis Decision Framework. Three outcomes per requirement: out-of-the-box, configuration, customisation.</a:t>
            </a:r>
          </a:p>
          <a:p>
            <a:r>
              <a:rPr lang="en-GB"/>
              <a:t/>
            </a:r>
          </a:p>
          <a:p>
            <a:r>
              <a:rPr lang="en-GB"/>
              <a:t>The discipline: default is out-of-the-box. Configuration only when business value justifies it. Customisation only when there's no alternative — and customisations need DA sign-off and a documented business case.</a:t>
            </a:r>
          </a:p>
          <a:p>
            <a:r>
              <a:rPr lang="en-GB"/>
              <a:t/>
            </a:r>
          </a:p>
          <a:p>
            <a:r>
              <a:rPr lang="en-GB"/>
              <a:t>Worth flagging: customisations have hidden cost. They break under vendor upgrades, they slow upgrades, and they create support burden post-go-live. The TCO of a customisation is typically 5x its build cost over 5 years.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good user story is small, testable, and benefit-linked. The format: As a [role], I want [capability], so that [benefit].</a:t>
            </a:r>
          </a:p>
          <a:p>
            <a:r>
              <a:t/>
            </a:r>
          </a:p>
          <a:p>
            <a:r>
              <a:t>Watch for stories that lack the "so that" — those are scope items, not stories. The "so that" is the reason this matters. If nobody can write it, the story shouldn't be in the backlog.</a:t>
            </a:r>
          </a:p>
          <a:p>
            <a:r>
              <a:t/>
            </a:r>
          </a:p>
          <a:p>
            <a:r>
              <a:t>Acceptance criteria sit on the story. They're how the SI knows when it's done and how the Client Test Manager builds test cases. Without acceptance criteria, "done" is a negotiation, not a definition.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Design Authority is the discipline that makes everything else work. It's the joint Client + SI body where every design decision lands.</a:t>
            </a:r>
          </a:p>
          <a:p>
            <a:r>
              <a:t/>
            </a:r>
          </a:p>
          <a:p>
            <a:r>
              <a:t>Membership: Client Solution Architect, SI Solution Architect, Functional Leaders for the workstream, Business Architect. Not 15 people — usually 6 to 8.</a:t>
            </a:r>
          </a:p>
          <a:p>
            <a:r>
              <a:t/>
            </a:r>
          </a:p>
          <a:p>
            <a:r>
              <a:t>Cadence: weekly during S11–S12, then twice-weekly during build for change control.</a:t>
            </a:r>
          </a:p>
          <a:p>
            <a:r>
              <a:t/>
            </a:r>
          </a:p>
          <a:p>
            <a:r>
              <a:t>The thing to flag hard: DA decisions are binding. If the SI builds something DA hasn't approved, the programme has lost control of scope. And if the Client team raises a design change after DA sign-off, it goes back through DA — no shortcuts.</a:t>
            </a:r>
          </a:p>
          <a:p>
            <a:r>
              <a:t/>
            </a:r>
          </a:p>
          <a:p>
            <a:r>
              <a:t>Worth pausing on: this is co-governance, not Client-led. The SI Solution Architect is in the room, not waiting outside it.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Solution Design &amp; Full Business Case (S12) is the final design phase before build. SI Functional Leads produce FDDs per workstream. SI Solution Architect confirms technical architecture and integration design. SI Data Migration Lead designs migration approach, cleansing strategy, validation rules.</a:t>
            </a:r>
          </a:p>
          <a:p>
            <a:r>
              <a:t/>
            </a:r>
          </a:p>
          <a:p>
            <a:r>
              <a:t>Everything signed off by Design Authority. Nothing goes into Build &amp; Configuration (S13) without DA sign-off.</a:t>
            </a:r>
          </a:p>
          <a:p>
            <a:r>
              <a:t/>
            </a:r>
          </a:p>
          <a:p>
            <a:r>
              <a:t>End of S12 is the second Board Gate. The Full Business Case lands here — firm SI build and test pricing at plus-or-minus 10 to 15 per cent. This is the real investment decision, not the original board approval. Worth flagging that distinction loud.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Roles for Setup &amp; Design.</a:t>
            </a:r>
          </a:p>
          <a:p>
            <a:r>
              <a:t/>
            </a:r>
          </a:p>
          <a:p>
            <a:r>
              <a:t>Programme Manager: Client-side, owns delivery and governance cadence.</a:t>
            </a:r>
          </a:p>
          <a:p>
            <a:r>
              <a:t>Project Managers (one per workstream): cut by discipline (Functional, Data, Integration, NFT, Change) or by process area depending on programme shape.</a:t>
            </a:r>
          </a:p>
          <a:p>
            <a:r>
              <a:t>Business Architect: anchors decisions to the Benefits Map.</a:t>
            </a:r>
          </a:p>
          <a:p>
            <a:r>
              <a:t>SI Solution Architect: owns the technical design.</a:t>
            </a:r>
          </a:p>
          <a:p>
            <a:r>
              <a:t>SI Functional Leads: own the FDDs.</a:t>
            </a:r>
          </a:p>
          <a:p>
            <a:r>
              <a:t>Process Owners: sign off business design.</a:t>
            </a:r>
          </a:p>
          <a:p>
            <a:r>
              <a:t>Design Authority: governs the lot.</a:t>
            </a:r>
          </a:p>
          <a:p>
            <a:r>
              <a:t/>
            </a:r>
          </a:p>
          <a:p>
            <a:r>
              <a:t>Worth flagging: the SI roles are mapped into the same RACI as the Client roles. There isn't a separate SI RACI. One programme, one RACI.</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big decision points across S10–S12.</a:t>
            </a:r>
          </a:p>
          <a:p>
            <a:r>
              <a:t/>
            </a:r>
          </a:p>
          <a:p>
            <a:r>
              <a:t>End of S10: Governance Live gate. Are teams in, environments up, governance cadence running. Phase Checkpoint.</a:t>
            </a:r>
          </a:p>
          <a:p>
            <a:r>
              <a:t/>
            </a:r>
          </a:p>
          <a:p>
            <a:r>
              <a:t>End of S11: Discovery Complete gate. Product backlog ready, gap analysis done, configuration-vs-customisation calls made. Phase Checkpoint.</a:t>
            </a:r>
          </a:p>
          <a:p>
            <a:r>
              <a:t/>
            </a:r>
          </a:p>
          <a:p>
            <a:r>
              <a:t>End of S12: Board Gate 2 — DA sign-off plus Full Business Case approval. Real money decision. Don't conflate with the Phase Checkpoints — this is board level.</a:t>
            </a:r>
          </a:p>
          <a:p>
            <a:r>
              <a:t/>
            </a:r>
          </a:p>
          <a:p>
            <a:r>
              <a:t>Worth flagging: the Go-Live Gate is later, at end of S15, and it's an Exec Sponsor decision, not a Board Gate.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How the SI integrates. They're not a separate workstream — they're embedded in the programme RACI from day one. They attend Design Authority. They run sprint ceremonies. They're governed by the same Decision Rights Framework as the Client team.</a:t>
            </a:r>
          </a:p>
          <a:p>
            <a:r>
              <a:t/>
            </a:r>
          </a:p>
          <a:p>
            <a:r>
              <a:t>The line to land: the SI is governed BY the programme, not just delivering TO it. That's the difference between a partnership and a vendor relationship.</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7EEAD-6F0A-3310-CA76-30331CFA41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86981AB-3FDA-8674-8B64-E2EA11494C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0E8D410-DB38-2D19-B32C-4DBF17770A5A}"/>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5" name="Footer Placeholder 4">
            <a:extLst>
              <a:ext uri="{FF2B5EF4-FFF2-40B4-BE49-F238E27FC236}">
                <a16:creationId xmlns:a16="http://schemas.microsoft.com/office/drawing/2014/main" id="{02B5BE15-4312-04AC-A46E-FF6FCAE7CC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59D0E0-611C-CF2B-4F81-1A51CB0DED80}"/>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3536120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26720-DFCA-EA9F-5C56-B7CBDA40577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E106197-CAD8-9368-7603-B36DFB9601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5026E2-6660-47EE-D87B-BD1FF51D1ED3}"/>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5" name="Footer Placeholder 4">
            <a:extLst>
              <a:ext uri="{FF2B5EF4-FFF2-40B4-BE49-F238E27FC236}">
                <a16:creationId xmlns:a16="http://schemas.microsoft.com/office/drawing/2014/main" id="{252471EA-DBF5-7A42-9CA6-D6BC374253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61EDBE-0F61-A8EA-98FF-1ACDD745CC85}"/>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235992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2EA72F-525B-F5C6-E70A-A4E0E07D98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B726FB-E167-FD8B-6545-035BB1321D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C65731-3209-CF6A-9372-35B57E5C4F42}"/>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5" name="Footer Placeholder 4">
            <a:extLst>
              <a:ext uri="{FF2B5EF4-FFF2-40B4-BE49-F238E27FC236}">
                <a16:creationId xmlns:a16="http://schemas.microsoft.com/office/drawing/2014/main" id="{3BA57A4D-71C8-02A3-3F93-35E369B208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85F4E0-BE44-284D-E0AA-2F5B2E949A9C}"/>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2527009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74282-5442-9CA0-A9EE-0D1BCB3843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74AEF1-BD98-99BA-A907-9D37F4C3B3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328D1A-EAE6-A3B0-6B23-85DA5FF9D3E8}"/>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5" name="Footer Placeholder 4">
            <a:extLst>
              <a:ext uri="{FF2B5EF4-FFF2-40B4-BE49-F238E27FC236}">
                <a16:creationId xmlns:a16="http://schemas.microsoft.com/office/drawing/2014/main" id="{67E58166-0801-942D-CC34-A1781BBF54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7D9F8F-A490-33CF-0F8C-06CBBE8A2528}"/>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888800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1ACF5-48E8-0CE1-3AB2-29ADDD6C1D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F6F5D29-13AC-375B-F356-7B326B11656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DFBA39-3065-9540-F411-1D373807FD44}"/>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5" name="Footer Placeholder 4">
            <a:extLst>
              <a:ext uri="{FF2B5EF4-FFF2-40B4-BE49-F238E27FC236}">
                <a16:creationId xmlns:a16="http://schemas.microsoft.com/office/drawing/2014/main" id="{F418CB29-CDC8-2AD9-66CF-23AB59C5B6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9B8E31-0296-B9CC-C2B4-2554DB0980AD}"/>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1502100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B5233-5CB9-1897-8B79-7C069A01AA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F3BC0B5-FC7A-78A0-DEC0-4B984616E2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4CF7A26-5F60-4248-B114-BFF8B948806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33EE283-137B-9286-9A2D-9066F410F764}"/>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6" name="Footer Placeholder 5">
            <a:extLst>
              <a:ext uri="{FF2B5EF4-FFF2-40B4-BE49-F238E27FC236}">
                <a16:creationId xmlns:a16="http://schemas.microsoft.com/office/drawing/2014/main" id="{972DEE53-7623-B349-7DAA-06424B8395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E0A4B9-1A3D-40CD-7A61-2AB2AD03B7AF}"/>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4066298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00D36-96E2-AE59-0666-017B672F26F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75B94B3-7C35-29F4-6B4D-CB6279302B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67012D-FC00-BDF1-316E-B08D1B44A1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DA4C111-0919-34DE-E9B1-938D8AD71E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6D961E-994D-51DC-EC60-B5446ABE13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6334138-D9BB-E76C-9AC3-E876D6BF513D}"/>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8" name="Footer Placeholder 7">
            <a:extLst>
              <a:ext uri="{FF2B5EF4-FFF2-40B4-BE49-F238E27FC236}">
                <a16:creationId xmlns:a16="http://schemas.microsoft.com/office/drawing/2014/main" id="{0E6FE454-757B-B2C4-FB60-FE8AB7741E4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275194F-45AE-AD1C-A8FD-7FD7A8C2992D}"/>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1056751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E66A7-0299-6999-B8E7-266EF82A499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98AF822-846D-B890-0FF4-96A962277255}"/>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4" name="Footer Placeholder 3">
            <a:extLst>
              <a:ext uri="{FF2B5EF4-FFF2-40B4-BE49-F238E27FC236}">
                <a16:creationId xmlns:a16="http://schemas.microsoft.com/office/drawing/2014/main" id="{90A9755F-3BF2-1E1A-501D-7396FCD85DD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0923A5D-65B2-06C1-2476-892BDBD37443}"/>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1603439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DFE8AD-A5BA-19DF-C1CE-13AD04D2DB48}"/>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3" name="Footer Placeholder 2">
            <a:extLst>
              <a:ext uri="{FF2B5EF4-FFF2-40B4-BE49-F238E27FC236}">
                <a16:creationId xmlns:a16="http://schemas.microsoft.com/office/drawing/2014/main" id="{4D447BE4-B3F6-E5AC-7052-D0B68E89A55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3F564E4-3982-345C-DFE4-BAEDD90EA280}"/>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253189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43E8E-6EA6-0B11-43A5-1D2E37224E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685D2EC-8B03-5BB5-82D3-8606757561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BD814F4-7700-33C6-C13E-708E401FAC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9E4212-860A-92E4-73CB-0F8F5B95735B}"/>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6" name="Footer Placeholder 5">
            <a:extLst>
              <a:ext uri="{FF2B5EF4-FFF2-40B4-BE49-F238E27FC236}">
                <a16:creationId xmlns:a16="http://schemas.microsoft.com/office/drawing/2014/main" id="{2978BB6D-C158-5167-4E3E-29A2EA3ED3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9BC3E98-2646-A0ED-1D45-9578FA97B06A}"/>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396237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17324-7098-B2EA-53F3-218418D7BF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9742E7-6C75-6983-BF06-503093D304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148AB6-85D7-49E6-DD20-1927BDA40F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2F23A3-3467-30F2-DA6C-783B6BE4CF8A}"/>
              </a:ext>
            </a:extLst>
          </p:cNvPr>
          <p:cNvSpPr>
            <a:spLocks noGrp="1"/>
          </p:cNvSpPr>
          <p:nvPr>
            <p:ph type="dt" sz="half" idx="10"/>
          </p:nvPr>
        </p:nvSpPr>
        <p:spPr/>
        <p:txBody>
          <a:bodyPr/>
          <a:lstStyle/>
          <a:p>
            <a:fld id="{D5B867AD-8249-4F54-A1C7-EC4A83DB35AB}" type="datetimeFigureOut">
              <a:rPr lang="en-GB" smtClean="0"/>
              <a:t>27/04/2026</a:t>
            </a:fld>
            <a:endParaRPr lang="en-GB"/>
          </a:p>
        </p:txBody>
      </p:sp>
      <p:sp>
        <p:nvSpPr>
          <p:cNvPr id="6" name="Footer Placeholder 5">
            <a:extLst>
              <a:ext uri="{FF2B5EF4-FFF2-40B4-BE49-F238E27FC236}">
                <a16:creationId xmlns:a16="http://schemas.microsoft.com/office/drawing/2014/main" id="{26AF2EB0-CC76-DBDB-5A04-7F50B47753F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7EA6241-94B0-4D40-B6F0-A4DAC60344EB}"/>
              </a:ext>
            </a:extLst>
          </p:cNvPr>
          <p:cNvSpPr>
            <a:spLocks noGrp="1"/>
          </p:cNvSpPr>
          <p:nvPr>
            <p:ph type="sldNum" sz="quarter" idx="12"/>
          </p:nvPr>
        </p:nvSpPr>
        <p:spPr/>
        <p:txBody>
          <a:bodyPr/>
          <a:lstStyle/>
          <a:p>
            <a:fld id="{D55C4054-9B7A-436A-A9F6-AF4A5ADE7678}" type="slidenum">
              <a:rPr lang="en-GB" smtClean="0"/>
              <a:t>‹#›</a:t>
            </a:fld>
            <a:endParaRPr lang="en-GB"/>
          </a:p>
        </p:txBody>
      </p:sp>
    </p:spTree>
    <p:extLst>
      <p:ext uri="{BB962C8B-B14F-4D97-AF65-F5344CB8AC3E}">
        <p14:creationId xmlns:p14="http://schemas.microsoft.com/office/powerpoint/2010/main" val="2950966224"/>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597D57-DD03-189D-8108-3A457036F7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C90FB33-1968-97CD-3C9F-A9EFFC9524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5459DF-88B3-63F7-C02F-B59C4F7E87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5B867AD-8249-4F54-A1C7-EC4A83DB35AB}" type="datetimeFigureOut">
              <a:rPr lang="en-GB" smtClean="0"/>
              <a:t>27/04/2026</a:t>
            </a:fld>
            <a:endParaRPr lang="en-GB"/>
          </a:p>
        </p:txBody>
      </p:sp>
      <p:sp>
        <p:nvSpPr>
          <p:cNvPr id="5" name="Footer Placeholder 4">
            <a:extLst>
              <a:ext uri="{FF2B5EF4-FFF2-40B4-BE49-F238E27FC236}">
                <a16:creationId xmlns:a16="http://schemas.microsoft.com/office/drawing/2014/main" id="{82B3DB32-8FCA-36B1-6659-9039B5D079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EB77274-49B9-F2D0-D7D0-34C3D69285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55C4054-9B7A-436A-A9F6-AF4A5ADE7678}" type="slidenum">
              <a:rPr lang="en-GB" smtClean="0"/>
              <a:t>‹#›</a:t>
            </a:fld>
            <a:endParaRPr lang="en-GB"/>
          </a:p>
        </p:txBody>
      </p:sp>
    </p:spTree>
    <p:extLst>
      <p:ext uri="{BB962C8B-B14F-4D97-AF65-F5344CB8AC3E}">
        <p14:creationId xmlns:p14="http://schemas.microsoft.com/office/powerpoint/2010/main" val="6703434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rgbClr val="1B2A4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B2A4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B2A4A"/>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B2A4A"/>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B2A4A"/>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B2A4A"/>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rgbClr val="1B2A4A"/>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rgbClr val="1B2A4A"/>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rgbClr val="1B2A4A"/>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rgbClr val="1B2A4A"/>
          </a:solidFill>
          <a:latin typeface="+mn-lt"/>
          <a:ea typeface="+mn-ea"/>
          <a:cs typeface="+mn-cs"/>
        </a:defRPr>
      </a:lvl9pPr>
    </p:bodyStyle>
    <p:otherStyle>
      <a:defPPr>
        <a:defRPr lang="en-US">
          <a:solidFill>
            <a:srgbClr val="1B2A4A"/>
          </a:solidFill>
        </a:defRPr>
      </a:defPPr>
      <a:lvl1pPr marL="0" algn="l" defTabSz="914400" rtl="0" eaLnBrk="1" latinLnBrk="0" hangingPunct="1">
        <a:defRPr sz="1800" kern="1200">
          <a:solidFill>
            <a:srgbClr val="1B2A4A"/>
          </a:solidFill>
          <a:latin typeface="+mn-lt"/>
          <a:ea typeface="+mn-ea"/>
          <a:cs typeface="+mn-cs"/>
        </a:defRPr>
      </a:lvl1pPr>
      <a:lvl2pPr marL="457200" algn="l" defTabSz="914400" rtl="0" eaLnBrk="1" latinLnBrk="0" hangingPunct="1">
        <a:defRPr sz="1800" kern="1200">
          <a:solidFill>
            <a:srgbClr val="1B2A4A"/>
          </a:solidFill>
          <a:latin typeface="+mn-lt"/>
          <a:ea typeface="+mn-ea"/>
          <a:cs typeface="+mn-cs"/>
        </a:defRPr>
      </a:lvl2pPr>
      <a:lvl3pPr marL="914400" algn="l" defTabSz="914400" rtl="0" eaLnBrk="1" latinLnBrk="0" hangingPunct="1">
        <a:defRPr sz="1800" kern="1200">
          <a:solidFill>
            <a:srgbClr val="1B2A4A"/>
          </a:solidFill>
          <a:latin typeface="+mn-lt"/>
          <a:ea typeface="+mn-ea"/>
          <a:cs typeface="+mn-cs"/>
        </a:defRPr>
      </a:lvl3pPr>
      <a:lvl4pPr marL="1371600" algn="l" defTabSz="914400" rtl="0" eaLnBrk="1" latinLnBrk="0" hangingPunct="1">
        <a:defRPr sz="1800" kern="1200">
          <a:solidFill>
            <a:srgbClr val="1B2A4A"/>
          </a:solidFill>
          <a:latin typeface="+mn-lt"/>
          <a:ea typeface="+mn-ea"/>
          <a:cs typeface="+mn-cs"/>
        </a:defRPr>
      </a:lvl4pPr>
      <a:lvl5pPr marL="1828800" algn="l" defTabSz="914400" rtl="0" eaLnBrk="1" latinLnBrk="0" hangingPunct="1">
        <a:defRPr sz="1800" kern="1200">
          <a:solidFill>
            <a:srgbClr val="1B2A4A"/>
          </a:solidFill>
          <a:latin typeface="+mn-lt"/>
          <a:ea typeface="+mn-ea"/>
          <a:cs typeface="+mn-cs"/>
        </a:defRPr>
      </a:lvl5pPr>
      <a:lvl6pPr marL="2286000" algn="l" defTabSz="914400" rtl="0" eaLnBrk="1" latinLnBrk="0" hangingPunct="1">
        <a:defRPr sz="1800" kern="1200">
          <a:solidFill>
            <a:srgbClr val="1B2A4A"/>
          </a:solidFill>
          <a:latin typeface="+mn-lt"/>
          <a:ea typeface="+mn-ea"/>
          <a:cs typeface="+mn-cs"/>
        </a:defRPr>
      </a:lvl6pPr>
      <a:lvl7pPr marL="2743200" algn="l" defTabSz="914400" rtl="0" eaLnBrk="1" latinLnBrk="0" hangingPunct="1">
        <a:defRPr sz="1800" kern="1200">
          <a:solidFill>
            <a:srgbClr val="1B2A4A"/>
          </a:solidFill>
          <a:latin typeface="+mn-lt"/>
          <a:ea typeface="+mn-ea"/>
          <a:cs typeface="+mn-cs"/>
        </a:defRPr>
      </a:lvl7pPr>
      <a:lvl8pPr marL="3200400" algn="l" defTabSz="914400" rtl="0" eaLnBrk="1" latinLnBrk="0" hangingPunct="1">
        <a:defRPr sz="1800" kern="1200">
          <a:solidFill>
            <a:srgbClr val="1B2A4A"/>
          </a:solidFill>
          <a:latin typeface="+mn-lt"/>
          <a:ea typeface="+mn-ea"/>
          <a:cs typeface="+mn-cs"/>
        </a:defRPr>
      </a:lvl8pPr>
      <a:lvl9pPr marL="3657600" algn="l" defTabSz="914400" rtl="0" eaLnBrk="1" latinLnBrk="0" hangingPunct="1">
        <a:defRPr sz="1800" kern="1200">
          <a:solidFill>
            <a:srgbClr val="1B2A4A"/>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074F112-AA92-44EA-9AC2-029B71EFA029}"/>
              </a:ext>
            </a:extLst>
          </p:cNvPr>
          <p:cNvSpPr/>
          <p:nvPr/>
        </p:nvSpPr>
        <p:spPr>
          <a:xfrm>
            <a:off x="1016000" y="2133600"/>
            <a:ext cx="1778000" cy="762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TextBox 4">
            <a:extLst>
              <a:ext uri="{FF2B5EF4-FFF2-40B4-BE49-F238E27FC236}">
                <a16:creationId xmlns:a16="http://schemas.microsoft.com/office/drawing/2014/main" id="{A1432497-028C-414E-9028-9C79CED84E44}"/>
              </a:ext>
            </a:extLst>
          </p:cNvPr>
          <p:cNvSpPr txBox="1"/>
          <p:nvPr/>
        </p:nvSpPr>
        <p:spPr>
          <a:xfrm>
            <a:off x="1016000" y="2286000"/>
            <a:ext cx="8890000" cy="707886"/>
          </a:xfrm>
          <a:prstGeom prst="rect">
            <a:avLst/>
          </a:prstGeom>
          <a:noFill/>
        </p:spPr>
        <p:txBody>
          <a:bodyPr vertOverflow="overflow" vert="horz" wrap="square" rtlCol="0" anchor="t">
            <a:spAutoFit/>
          </a:bodyPr>
          <a:lstStyle/>
          <a:p>
            <a:pPr algn="l"/>
            <a:r>
              <a:rPr lang="en-GB" sz="4000" b="1">
                <a:solidFill>
                  <a:srgbClr val="FFFFFF"/>
                </a:solidFill>
                <a:latin typeface="Calibri Light"/>
                <a:ea typeface="Calibri Light"/>
                <a:cs typeface="Calibri Light"/>
              </a:rPr>
              <a:t>Setup &amp; Design</a:t>
            </a:r>
          </a:p>
        </p:txBody>
      </p:sp>
      <p:sp>
        <p:nvSpPr>
          <p:cNvPr id="6" name="TextBox 5">
            <a:extLst>
              <a:ext uri="{FF2B5EF4-FFF2-40B4-BE49-F238E27FC236}">
                <a16:creationId xmlns:a16="http://schemas.microsoft.com/office/drawing/2014/main" id="{2BDC1B43-CCFE-405C-B5BA-C89B13BF6421}"/>
              </a:ext>
            </a:extLst>
          </p:cNvPr>
          <p:cNvSpPr txBox="1"/>
          <p:nvPr/>
        </p:nvSpPr>
        <p:spPr>
          <a:xfrm>
            <a:off x="1016000" y="3238500"/>
            <a:ext cx="8890000" cy="400110"/>
          </a:xfrm>
          <a:prstGeom prst="rect">
            <a:avLst/>
          </a:prstGeom>
          <a:noFill/>
        </p:spPr>
        <p:txBody>
          <a:bodyPr vertOverflow="overflow" vert="horz" wrap="square" rtlCol="0" anchor="t">
            <a:spAutoFit/>
          </a:bodyPr>
          <a:lstStyle/>
          <a:p>
            <a:pPr algn="l"/>
            <a:r>
              <a:rPr lang="en-GB" sz="2000">
                <a:solidFill>
                  <a:srgbClr val="E8D5B7"/>
                </a:solidFill>
                <a:latin typeface="Calibri"/>
                <a:ea typeface="Calibri"/>
                <a:cs typeface="Calibri"/>
              </a:rPr>
              <a:t>Setup &amp; Design (S10–S12): From Mobilisation to Approved Design</a:t>
            </a:r>
          </a:p>
        </p:txBody>
      </p:sp>
      <p:sp>
        <p:nvSpPr>
          <p:cNvPr id="2" name="Rectangle 1">
            <a:extLst>
              <a:ext uri="{FF2B5EF4-FFF2-40B4-BE49-F238E27FC236}">
                <a16:creationId xmlns:a16="http://schemas.microsoft.com/office/drawing/2014/main" id="{8BF048B1-B158-48D9-BA9B-EFC8C7094326}"/>
              </a:ext>
            </a:extLst>
          </p:cNvPr>
          <p:cNvSpPr/>
          <p:nvPr/>
        </p:nvSpPr>
        <p:spPr>
          <a:xfrm>
            <a:off x="1016000" y="6223000"/>
            <a:ext cx="10160000" cy="254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3" name="TextBox 2">
            <a:extLst>
              <a:ext uri="{FF2B5EF4-FFF2-40B4-BE49-F238E27FC236}">
                <a16:creationId xmlns:a16="http://schemas.microsoft.com/office/drawing/2014/main" id="{31FB0C9B-E507-481F-A4C7-55B4FB792843}"/>
              </a:ext>
            </a:extLst>
          </p:cNvPr>
          <p:cNvSpPr txBox="1"/>
          <p:nvPr/>
        </p:nvSpPr>
        <p:spPr>
          <a:xfrm>
            <a:off x="1016000" y="6299200"/>
            <a:ext cx="7620000" cy="279400"/>
          </a:xfrm>
          <a:prstGeom prst="rect">
            <a:avLst/>
          </a:prstGeom>
          <a:noFill/>
        </p:spPr>
        <p:txBody>
          <a:bodyPr vertOverflow="overflow" vert="horz" wrap="square" rtlCol="0" anchor="t">
            <a:spAutoFit/>
          </a:bodyPr>
          <a:lstStyle/>
          <a:p>
            <a:pPr algn="l"/>
            <a:r>
              <a:rPr lang="en-GB" sz="900">
                <a:solidFill>
                  <a:srgbClr val="888888"/>
                </a:solidFill>
                <a:latin typeface="Calibri"/>
                <a:ea typeface="Calibri"/>
                <a:cs typeface="Calibri"/>
              </a:rPr>
              <a:t>Programme Lifecycle · Setup &amp; Design Phase · Stages 10–12</a:t>
            </a:r>
          </a:p>
        </p:txBody>
      </p:sp>
    </p:spTree>
    <p:extLst>
      <p:ext uri="{BB962C8B-B14F-4D97-AF65-F5344CB8AC3E}">
        <p14:creationId xmlns:p14="http://schemas.microsoft.com/office/powerpoint/2010/main" val="1296688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E127A7-2A34-4B49-ADC9-B00145296115}"/>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Design Authority: Client + SI Co-Governance</a:t>
            </a:r>
          </a:p>
        </p:txBody>
      </p:sp>
      <p:sp>
        <p:nvSpPr>
          <p:cNvPr id="4" name="Rectangle 3">
            <a:extLst>
              <a:ext uri="{FF2B5EF4-FFF2-40B4-BE49-F238E27FC236}">
                <a16:creationId xmlns:a16="http://schemas.microsoft.com/office/drawing/2014/main" id="{F64D88F4-51D2-4751-B468-47921ED6C541}"/>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TextBox 4">
            <a:extLst>
              <a:ext uri="{FF2B5EF4-FFF2-40B4-BE49-F238E27FC236}">
                <a16:creationId xmlns:a16="http://schemas.microsoft.com/office/drawing/2014/main" id="{8B10AA74-38A0-4D80-9D70-AC905A1B1DD2}"/>
              </a:ext>
            </a:extLst>
          </p:cNvPr>
          <p:cNvSpPr txBox="1"/>
          <p:nvPr/>
        </p:nvSpPr>
        <p:spPr>
          <a:xfrm>
            <a:off x="635000" y="1460500"/>
            <a:ext cx="5842000" cy="2540000"/>
          </a:xfrm>
          <a:prstGeom prst="rect">
            <a:avLst/>
          </a:prstGeom>
          <a:noFill/>
        </p:spPr>
        <p:txBody>
          <a:bodyPr vertOverflow="overflow" vert="horz" wrap="square" rtlCol="0" anchor="t">
            <a:noAutofit/>
          </a:bodyPr>
          <a:lstStyle/>
          <a:p>
            <a:pPr>
              <a:buNone/>
            </a:pPr>
            <a:r>
              <a:rPr lang="en-US" sz="1400" dirty="0">
                <a:solidFill>
                  <a:srgbClr val="1B2A4A"/>
                </a:solidFill>
                <a:latin typeface="Calibri"/>
              </a:rPr>
              <a:t>Govern every design and scope decision against the Benefits Map, Guiding Principles, and approved architecture.</a:t>
            </a:r>
          </a:p>
          <a:p>
            <a:pPr>
              <a:buNone/>
            </a:pPr>
            <a:r>
              <a:rPr lang="en-US" sz="1400" b="1" dirty="0">
                <a:solidFill>
                  <a:srgbClr val="7D3C98"/>
                </a:solidFill>
                <a:latin typeface="Calibri"/>
              </a:rPr>
              <a:t>Co-chairs: </a:t>
            </a:r>
            <a:r>
              <a:rPr lang="en-US" sz="1400" dirty="0">
                <a:solidFill>
                  <a:srgbClr val="1B2A4A"/>
                </a:solidFill>
                <a:latin typeface="Calibri"/>
              </a:rPr>
              <a:t>Solution Architect + SI Solution Architect</a:t>
            </a:r>
          </a:p>
          <a:p>
            <a:pPr>
              <a:buNone/>
            </a:pPr>
            <a:r>
              <a:rPr lang="en-US" sz="1400" b="1" dirty="0">
                <a:solidFill>
                  <a:srgbClr val="7D3C98"/>
                </a:solidFill>
                <a:latin typeface="Calibri"/>
              </a:rPr>
              <a:t>Cadence: </a:t>
            </a:r>
            <a:r>
              <a:rPr lang="en-US" sz="1400" dirty="0">
                <a:solidFill>
                  <a:srgbClr val="1B2A4A"/>
                </a:solidFill>
                <a:latin typeface="Calibri"/>
              </a:rPr>
              <a:t>Bi-weekly, 90 minutes</a:t>
            </a:r>
          </a:p>
          <a:p>
            <a:pPr>
              <a:buNone/>
            </a:pPr>
            <a:r>
              <a:rPr lang="en-US" sz="1400" b="1" dirty="0">
                <a:solidFill>
                  <a:srgbClr val="7D3C98"/>
                </a:solidFill>
                <a:latin typeface="Calibri"/>
              </a:rPr>
              <a:t>Members: </a:t>
            </a:r>
            <a:r>
              <a:rPr lang="en-US" sz="1400" dirty="0">
                <a:solidFill>
                  <a:srgbClr val="1B2A4A"/>
                </a:solidFill>
                <a:latin typeface="Calibri"/>
              </a:rPr>
              <a:t>Client BA, SI Functional Leads, Client Process Owners, SI Technical Lead</a:t>
            </a:r>
          </a:p>
          <a:p>
            <a:pPr>
              <a:buNone/>
            </a:pPr>
            <a:r>
              <a:rPr lang="en-US" sz="1500" b="1" dirty="0">
                <a:solidFill>
                  <a:srgbClr val="7D3C98"/>
                </a:solidFill>
                <a:latin typeface="Calibri"/>
              </a:rPr>
              <a:t>Standing Agenda</a:t>
            </a:r>
          </a:p>
          <a:p>
            <a:pPr marL="228600" indent="-228600">
              <a:buFont typeface="Arial"/>
              <a:buChar char="•"/>
            </a:pPr>
            <a:r>
              <a:rPr lang="en-US" sz="1400" dirty="0">
                <a:solidFill>
                  <a:srgbClr val="1B2A4A"/>
                </a:solidFill>
                <a:latin typeface="Calibri"/>
              </a:rPr>
              <a:t>Design decisions requiring approval (20 min)</a:t>
            </a:r>
          </a:p>
          <a:p>
            <a:pPr marL="228600" indent="-228600">
              <a:buFont typeface="Arial"/>
              <a:buChar char="•"/>
            </a:pPr>
            <a:r>
              <a:rPr lang="en-US" sz="1400" dirty="0">
                <a:solidFill>
                  <a:srgbClr val="1B2A4A"/>
                </a:solidFill>
                <a:latin typeface="Calibri"/>
              </a:rPr>
              <a:t>Customisation requests — SI cost-benefit, DA decides (30 min)</a:t>
            </a:r>
          </a:p>
          <a:p>
            <a:pPr marL="228600" indent="-228600">
              <a:buFont typeface="Arial"/>
              <a:buChar char="•"/>
            </a:pPr>
            <a:r>
              <a:rPr lang="en-US" sz="1400" dirty="0">
                <a:solidFill>
                  <a:srgbClr val="1B2A4A"/>
                </a:solidFill>
                <a:latin typeface="Calibri"/>
              </a:rPr>
              <a:t>Scope changes assessed against Benefits Map (20 min)</a:t>
            </a:r>
          </a:p>
          <a:p>
            <a:pPr marL="228600" indent="-228600">
              <a:buFont typeface="Arial"/>
              <a:buChar char="•"/>
            </a:pPr>
            <a:r>
              <a:rPr lang="en-US" sz="1400" dirty="0">
                <a:solidFill>
                  <a:srgbClr val="1B2A4A"/>
                </a:solidFill>
                <a:latin typeface="Calibri"/>
              </a:rPr>
              <a:t>Integration and architecture decisions (15 min)</a:t>
            </a:r>
          </a:p>
          <a:p>
            <a:pPr marL="228600" indent="-228600">
              <a:buFont typeface="Arial"/>
              <a:buChar char="•"/>
            </a:pPr>
            <a:r>
              <a:rPr lang="en-US" sz="1400" dirty="0">
                <a:solidFill>
                  <a:srgbClr val="1B2A4A"/>
                </a:solidFill>
                <a:latin typeface="Calibri"/>
              </a:rPr>
              <a:t>Actions and next meeting preparation (5 min)</a:t>
            </a:r>
          </a:p>
        </p:txBody>
      </p:sp>
      <p:graphicFrame>
        <p:nvGraphicFramePr>
          <p:cNvPr id="7" name="Table 6">
            <a:extLst>
              <a:ext uri="{FF2B5EF4-FFF2-40B4-BE49-F238E27FC236}">
                <a16:creationId xmlns:a16="http://schemas.microsoft.com/office/drawing/2014/main" id="{64AEADF0-1A25-4984-AEB6-F24096C7C595}"/>
              </a:ext>
            </a:extLst>
          </p:cNvPr>
          <p:cNvGraphicFramePr>
            <a:graphicFrameLocks noGrp="1"/>
          </p:cNvGraphicFramePr>
          <p:nvPr/>
        </p:nvGraphicFramePr>
        <p:xfrm>
          <a:off x="508000" y="3937000"/>
          <a:ext cx="11176000" cy="2286000"/>
        </p:xfrm>
        <a:graphic>
          <a:graphicData uri="http://schemas.openxmlformats.org/drawingml/2006/table">
            <a:tbl>
              <a:tblPr firstRow="1" bandRow="1">
                <a:tableStyleId>{5C22544A-7EE6-4342-B048-85BDC9FD1C3A}</a:tableStyleId>
              </a:tblPr>
              <a:tblGrid>
                <a:gridCol w="1397000">
                  <a:extLst>
                    <a:ext uri="{9D8B030D-6E8A-4147-A177-3AD203B41FA5}">
                      <a16:colId xmlns:a16="http://schemas.microsoft.com/office/drawing/2014/main" val="1065356973"/>
                    </a:ext>
                  </a:extLst>
                </a:gridCol>
                <a:gridCol w="4699000">
                  <a:extLst>
                    <a:ext uri="{9D8B030D-6E8A-4147-A177-3AD203B41FA5}">
                      <a16:colId xmlns:a16="http://schemas.microsoft.com/office/drawing/2014/main" val="1769354318"/>
                    </a:ext>
                  </a:extLst>
                </a:gridCol>
                <a:gridCol w="2540000">
                  <a:extLst>
                    <a:ext uri="{9D8B030D-6E8A-4147-A177-3AD203B41FA5}">
                      <a16:colId xmlns:a16="http://schemas.microsoft.com/office/drawing/2014/main" val="1592789893"/>
                    </a:ext>
                  </a:extLst>
                </a:gridCol>
                <a:gridCol w="2540000">
                  <a:extLst>
                    <a:ext uri="{9D8B030D-6E8A-4147-A177-3AD203B41FA5}">
                      <a16:colId xmlns:a16="http://schemas.microsoft.com/office/drawing/2014/main" val="4022081975"/>
                    </a:ext>
                  </a:extLst>
                </a:gridCol>
              </a:tblGrid>
              <a:tr h="457200">
                <a:tc>
                  <a:txBody>
                    <a:bodyPr/>
                    <a:lstStyle/>
                    <a:p>
                      <a:pPr algn="ctr"/>
                      <a:r>
                        <a:rPr lang="en-GB" sz="1400" b="1">
                          <a:solidFill>
                            <a:srgbClr val="FFFFFF"/>
                          </a:solidFill>
                          <a:latin typeface="Calibri"/>
                          <a:ea typeface="Calibri"/>
                          <a:cs typeface="Calibri"/>
                        </a:rPr>
                        <a:t>Gap Type</a:t>
                      </a:r>
                    </a:p>
                  </a:txBody>
                  <a:tcPr anchor="ctr">
                    <a:solidFill>
                      <a:srgbClr val="1B2A4A"/>
                    </a:solidFill>
                  </a:tcPr>
                </a:tc>
                <a:tc>
                  <a:txBody>
                    <a:bodyPr/>
                    <a:lstStyle/>
                    <a:p>
                      <a:pPr algn="ctr"/>
                      <a:r>
                        <a:rPr lang="en-GB" sz="1400" b="1">
                          <a:solidFill>
                            <a:srgbClr val="FFFFFF"/>
                          </a:solidFill>
                          <a:latin typeface="Calibri"/>
                          <a:ea typeface="Calibri"/>
                          <a:cs typeface="Calibri"/>
                        </a:rPr>
                        <a:t>Decision</a:t>
                      </a:r>
                    </a:p>
                  </a:txBody>
                  <a:tcPr anchor="ctr">
                    <a:solidFill>
                      <a:srgbClr val="1B2A4A"/>
                    </a:solidFill>
                  </a:tcPr>
                </a:tc>
                <a:tc>
                  <a:txBody>
                    <a:bodyPr/>
                    <a:lstStyle/>
                    <a:p>
                      <a:pPr algn="ctr"/>
                      <a:r>
                        <a:rPr lang="en-GB" sz="1400" b="1">
                          <a:solidFill>
                            <a:srgbClr val="FFFFFF"/>
                          </a:solidFill>
                          <a:latin typeface="Calibri"/>
                          <a:ea typeface="Calibri"/>
                          <a:cs typeface="Calibri"/>
                        </a:rPr>
                        <a:t>Who Proposes</a:t>
                      </a:r>
                    </a:p>
                  </a:txBody>
                  <a:tcPr anchor="ctr">
                    <a:solidFill>
                      <a:srgbClr val="1B2A4A"/>
                    </a:solidFill>
                  </a:tcPr>
                </a:tc>
                <a:tc>
                  <a:txBody>
                    <a:bodyPr/>
                    <a:lstStyle/>
                    <a:p>
                      <a:pPr algn="ctr"/>
                      <a:r>
                        <a:rPr lang="en-GB" sz="1400" b="1">
                          <a:solidFill>
                            <a:srgbClr val="FFFFFF"/>
                          </a:solidFill>
                          <a:latin typeface="Calibri"/>
                          <a:ea typeface="Calibri"/>
                          <a:cs typeface="Calibri"/>
                        </a:rPr>
                        <a:t>Who Decides</a:t>
                      </a:r>
                    </a:p>
                  </a:txBody>
                  <a:tcPr anchor="ctr">
                    <a:solidFill>
                      <a:srgbClr val="1B2A4A"/>
                    </a:solidFill>
                  </a:tcPr>
                </a:tc>
                <a:extLst>
                  <a:ext uri="{0D108BD9-81ED-4DB2-BD59-A6C34878D82A}">
                    <a16:rowId xmlns:a16="http://schemas.microsoft.com/office/drawing/2014/main" val="1182437010"/>
                  </a:ext>
                </a:extLst>
              </a:tr>
              <a:tr h="457200">
                <a:tc>
                  <a:txBody>
                    <a:bodyPr/>
                    <a:lstStyle/>
                    <a:p>
                      <a:r>
                        <a:rPr lang="en-GB" sz="900" b="1">
                          <a:solidFill>
                            <a:srgbClr val="1B2A4A"/>
                          </a:solidFill>
                          <a:latin typeface="Calibri"/>
                          <a:ea typeface="Calibri"/>
                          <a:cs typeface="Calibri"/>
                        </a:rPr>
                        <a:t>Fit</a:t>
                      </a:r>
                    </a:p>
                  </a:txBody>
                  <a:tcPr anchor="ctr">
                    <a:solidFill>
                      <a:srgbClr val="F0EBF5"/>
                    </a:solidFill>
                  </a:tcPr>
                </a:tc>
                <a:tc>
                  <a:txBody>
                    <a:bodyPr/>
                    <a:lstStyle/>
                    <a:p>
                      <a:r>
                        <a:rPr lang="en-GB" sz="900">
                          <a:solidFill>
                            <a:srgbClr val="1B2A4A"/>
                          </a:solidFill>
                          <a:latin typeface="Calibri"/>
                          <a:ea typeface="Calibri"/>
                          <a:cs typeface="Calibri"/>
                        </a:rPr>
                        <a:t>Configure standard — no DA approval needed</a:t>
                      </a:r>
                    </a:p>
                  </a:txBody>
                  <a:tcPr anchor="ctr"/>
                </a:tc>
                <a:tc>
                  <a:txBody>
                    <a:bodyPr/>
                    <a:lstStyle/>
                    <a:p>
                      <a:r>
                        <a:rPr lang="en-GB" sz="900">
                          <a:solidFill>
                            <a:srgbClr val="1B2A4A"/>
                          </a:solidFill>
                          <a:latin typeface="Calibri"/>
                          <a:ea typeface="Calibri"/>
                          <a:cs typeface="Calibri"/>
                        </a:rPr>
                        <a:t>SI Functional Lead</a:t>
                      </a:r>
                    </a:p>
                  </a:txBody>
                  <a:tcPr anchor="ctr"/>
                </a:tc>
                <a:tc>
                  <a:txBody>
                    <a:bodyPr/>
                    <a:lstStyle/>
                    <a:p>
                      <a:r>
                        <a:rPr lang="en-GB" sz="900">
                          <a:solidFill>
                            <a:srgbClr val="1B2A4A"/>
                          </a:solidFill>
                          <a:latin typeface="Calibri"/>
                          <a:ea typeface="Calibri"/>
                          <a:cs typeface="Calibri"/>
                        </a:rPr>
                        <a:t>SI Functional Lead</a:t>
                      </a:r>
                    </a:p>
                  </a:txBody>
                  <a:tcPr anchor="ctr"/>
                </a:tc>
                <a:extLst>
                  <a:ext uri="{0D108BD9-81ED-4DB2-BD59-A6C34878D82A}">
                    <a16:rowId xmlns:a16="http://schemas.microsoft.com/office/drawing/2014/main" val="2856450896"/>
                  </a:ext>
                </a:extLst>
              </a:tr>
              <a:tr h="457200">
                <a:tc>
                  <a:txBody>
                    <a:bodyPr/>
                    <a:lstStyle/>
                    <a:p>
                      <a:r>
                        <a:rPr lang="en-GB" sz="900" b="1">
                          <a:solidFill>
                            <a:srgbClr val="1B2A4A"/>
                          </a:solidFill>
                          <a:latin typeface="Calibri"/>
                          <a:ea typeface="Calibri"/>
                          <a:cs typeface="Calibri"/>
                        </a:rPr>
                        <a:t>Process Change</a:t>
                      </a:r>
                    </a:p>
                  </a:txBody>
                  <a:tcPr anchor="ctr">
                    <a:solidFill>
                      <a:srgbClr val="F0EBF5"/>
                    </a:solidFill>
                  </a:tcPr>
                </a:tc>
                <a:tc>
                  <a:txBody>
                    <a:bodyPr/>
                    <a:lstStyle/>
                    <a:p>
                      <a:r>
                        <a:rPr lang="en-GB" sz="900">
                          <a:solidFill>
                            <a:srgbClr val="1B2A4A"/>
                          </a:solidFill>
                          <a:latin typeface="Calibri"/>
                          <a:ea typeface="Calibri"/>
                          <a:cs typeface="Calibri"/>
                        </a:rPr>
                        <a:t>Adapt business process to match platform</a:t>
                      </a:r>
                    </a:p>
                  </a:txBody>
                  <a:tcPr anchor="ctr">
                    <a:solidFill>
                      <a:srgbClr val="FAFAFA"/>
                    </a:solidFill>
                  </a:tcPr>
                </a:tc>
                <a:tc>
                  <a:txBody>
                    <a:bodyPr/>
                    <a:lstStyle/>
                    <a:p>
                      <a:r>
                        <a:rPr lang="en-GB" sz="900">
                          <a:solidFill>
                            <a:srgbClr val="1B2A4A"/>
                          </a:solidFill>
                          <a:latin typeface="Calibri"/>
                          <a:ea typeface="Calibri"/>
                          <a:cs typeface="Calibri"/>
                        </a:rPr>
                        <a:t>SI Functional Lead</a:t>
                      </a:r>
                    </a:p>
                  </a:txBody>
                  <a:tcPr anchor="ctr">
                    <a:solidFill>
                      <a:srgbClr val="FAFAFA"/>
                    </a:solidFill>
                  </a:tcPr>
                </a:tc>
                <a:tc>
                  <a:txBody>
                    <a:bodyPr/>
                    <a:lstStyle/>
                    <a:p>
                      <a:r>
                        <a:rPr lang="en-GB" sz="900">
                          <a:solidFill>
                            <a:srgbClr val="1B2A4A"/>
                          </a:solidFill>
                          <a:latin typeface="Calibri"/>
                          <a:ea typeface="Calibri"/>
                          <a:cs typeface="Calibri"/>
                        </a:rPr>
                        <a:t>Design Authority</a:t>
                      </a:r>
                    </a:p>
                  </a:txBody>
                  <a:tcPr anchor="ctr">
                    <a:solidFill>
                      <a:srgbClr val="FAFAFA"/>
                    </a:solidFill>
                  </a:tcPr>
                </a:tc>
                <a:extLst>
                  <a:ext uri="{0D108BD9-81ED-4DB2-BD59-A6C34878D82A}">
                    <a16:rowId xmlns:a16="http://schemas.microsoft.com/office/drawing/2014/main" val="2963372408"/>
                  </a:ext>
                </a:extLst>
              </a:tr>
              <a:tr h="457200">
                <a:tc>
                  <a:txBody>
                    <a:bodyPr/>
                    <a:lstStyle/>
                    <a:p>
                      <a:r>
                        <a:rPr lang="en-GB" sz="900" b="1">
                          <a:solidFill>
                            <a:srgbClr val="1B2A4A"/>
                          </a:solidFill>
                          <a:latin typeface="Calibri"/>
                          <a:ea typeface="Calibri"/>
                          <a:cs typeface="Calibri"/>
                        </a:rPr>
                        <a:t>Workaround</a:t>
                      </a:r>
                    </a:p>
                  </a:txBody>
                  <a:tcPr anchor="ctr">
                    <a:solidFill>
                      <a:srgbClr val="F0EBF5"/>
                    </a:solidFill>
                  </a:tcPr>
                </a:tc>
                <a:tc>
                  <a:txBody>
                    <a:bodyPr/>
                    <a:lstStyle/>
                    <a:p>
                      <a:r>
                        <a:rPr lang="en-GB" sz="900">
                          <a:solidFill>
                            <a:srgbClr val="1B2A4A"/>
                          </a:solidFill>
                          <a:latin typeface="Calibri"/>
                          <a:ea typeface="Calibri"/>
                          <a:cs typeface="Calibri"/>
                        </a:rPr>
                        <a:t>Use standard tools (Power Automate etc.)</a:t>
                      </a:r>
                    </a:p>
                  </a:txBody>
                  <a:tcPr anchor="ctr"/>
                </a:tc>
                <a:tc>
                  <a:txBody>
                    <a:bodyPr/>
                    <a:lstStyle/>
                    <a:p>
                      <a:r>
                        <a:rPr lang="en-GB" sz="900">
                          <a:solidFill>
                            <a:srgbClr val="1B2A4A"/>
                          </a:solidFill>
                          <a:latin typeface="Calibri"/>
                          <a:ea typeface="Calibri"/>
                          <a:cs typeface="Calibri"/>
                        </a:rPr>
                        <a:t>SI Functional Lead</a:t>
                      </a:r>
                    </a:p>
                  </a:txBody>
                  <a:tcPr anchor="ctr"/>
                </a:tc>
                <a:tc>
                  <a:txBody>
                    <a:bodyPr/>
                    <a:lstStyle/>
                    <a:p>
                      <a:r>
                        <a:rPr lang="en-GB" sz="900">
                          <a:solidFill>
                            <a:srgbClr val="1B2A4A"/>
                          </a:solidFill>
                          <a:latin typeface="Calibri"/>
                          <a:ea typeface="Calibri"/>
                          <a:cs typeface="Calibri"/>
                        </a:rPr>
                        <a:t>Design Authority</a:t>
                      </a:r>
                    </a:p>
                  </a:txBody>
                  <a:tcPr anchor="ctr"/>
                </a:tc>
                <a:extLst>
                  <a:ext uri="{0D108BD9-81ED-4DB2-BD59-A6C34878D82A}">
                    <a16:rowId xmlns:a16="http://schemas.microsoft.com/office/drawing/2014/main" val="3191083890"/>
                  </a:ext>
                </a:extLst>
              </a:tr>
              <a:tr h="457200">
                <a:tc>
                  <a:txBody>
                    <a:bodyPr/>
                    <a:lstStyle/>
                    <a:p>
                      <a:r>
                        <a:rPr lang="en-GB" sz="900" b="1">
                          <a:solidFill>
                            <a:srgbClr val="1B2A4A"/>
                          </a:solidFill>
                          <a:latin typeface="Calibri"/>
                          <a:ea typeface="Calibri"/>
                          <a:cs typeface="Calibri"/>
                        </a:rPr>
                        <a:t>Customise</a:t>
                      </a:r>
                    </a:p>
                  </a:txBody>
                  <a:tcPr anchor="ctr">
                    <a:solidFill>
                      <a:srgbClr val="F0EBF5"/>
                    </a:solidFill>
                  </a:tcPr>
                </a:tc>
                <a:tc>
                  <a:txBody>
                    <a:bodyPr/>
                    <a:lstStyle/>
                    <a:p>
                      <a:r>
                        <a:rPr lang="en-GB" sz="900">
                          <a:solidFill>
                            <a:srgbClr val="1B2A4A"/>
                          </a:solidFill>
                          <a:latin typeface="Calibri"/>
                          <a:ea typeface="Calibri"/>
                          <a:cs typeface="Calibri"/>
                        </a:rPr>
                        <a:t>Custom dev — cost-benefit required</a:t>
                      </a:r>
                    </a:p>
                  </a:txBody>
                  <a:tcPr anchor="ctr">
                    <a:solidFill>
                      <a:srgbClr val="FAFAFA"/>
                    </a:solidFill>
                  </a:tcPr>
                </a:tc>
                <a:tc>
                  <a:txBody>
                    <a:bodyPr/>
                    <a:lstStyle/>
                    <a:p>
                      <a:r>
                        <a:rPr lang="en-GB" sz="900">
                          <a:solidFill>
                            <a:srgbClr val="1B2A4A"/>
                          </a:solidFill>
                          <a:latin typeface="Calibri"/>
                          <a:ea typeface="Calibri"/>
                          <a:cs typeface="Calibri"/>
                        </a:rPr>
                        <a:t>SI Functional Lead</a:t>
                      </a:r>
                    </a:p>
                  </a:txBody>
                  <a:tcPr anchor="ctr">
                    <a:solidFill>
                      <a:srgbClr val="FAFAFA"/>
                    </a:solidFill>
                  </a:tcPr>
                </a:tc>
                <a:tc>
                  <a:txBody>
                    <a:bodyPr/>
                    <a:lstStyle/>
                    <a:p>
                      <a:r>
                        <a:rPr lang="en-GB" sz="900">
                          <a:solidFill>
                            <a:srgbClr val="1B2A4A"/>
                          </a:solidFill>
                          <a:latin typeface="Calibri"/>
                          <a:ea typeface="Calibri"/>
                          <a:cs typeface="Calibri"/>
                        </a:rPr>
                        <a:t>Design Authority</a:t>
                      </a:r>
                    </a:p>
                  </a:txBody>
                  <a:tcPr anchor="ctr">
                    <a:solidFill>
                      <a:srgbClr val="FAFAFA"/>
                    </a:solidFill>
                  </a:tcPr>
                </a:tc>
                <a:extLst>
                  <a:ext uri="{0D108BD9-81ED-4DB2-BD59-A6C34878D82A}">
                    <a16:rowId xmlns:a16="http://schemas.microsoft.com/office/drawing/2014/main" val="1478807737"/>
                  </a:ext>
                </a:extLst>
              </a:tr>
            </a:tbl>
          </a:graphicData>
        </a:graphic>
      </p:graphicFrame>
      <p:sp>
        <p:nvSpPr>
          <p:cNvPr id="8" name="TextBox 7">
            <a:extLst>
              <a:ext uri="{FF2B5EF4-FFF2-40B4-BE49-F238E27FC236}">
                <a16:creationId xmlns:a16="http://schemas.microsoft.com/office/drawing/2014/main" id="{30C3815D-D985-4CB6-B8C6-E8F8E80AE9B1}"/>
              </a:ext>
            </a:extLst>
          </p:cNvPr>
          <p:cNvSpPr txBox="1"/>
          <p:nvPr/>
        </p:nvSpPr>
        <p:spPr>
          <a:xfrm>
            <a:off x="635000" y="6286500"/>
            <a:ext cx="11176000" cy="254000"/>
          </a:xfrm>
          <a:prstGeom prst="rect">
            <a:avLst/>
          </a:prstGeom>
          <a:noFill/>
        </p:spPr>
        <p:txBody>
          <a:bodyPr vertOverflow="overflow" vert="horz" wrap="square" rtlCol="0" anchor="t">
            <a:spAutoFit/>
          </a:bodyPr>
          <a:lstStyle/>
          <a:p>
            <a:pPr algn="l"/>
            <a:r>
              <a:rPr lang="en-GB" sz="1400" b="1">
                <a:solidFill>
                  <a:srgbClr val="7D3C98"/>
                </a:solidFill>
                <a:latin typeface="Calibri"/>
                <a:ea typeface="Calibri"/>
                <a:cs typeface="Calibri"/>
              </a:rPr>
              <a:t>Key rule: The SI does not build anything that Design Authority has not approved. No exceptions.</a:t>
            </a:r>
          </a:p>
        </p:txBody>
      </p:sp>
      <p:sp>
        <p:nvSpPr>
          <p:cNvPr id="9" name="Rectangle 8">
            <a:extLst>
              <a:ext uri="{FF2B5EF4-FFF2-40B4-BE49-F238E27FC236}">
                <a16:creationId xmlns:a16="http://schemas.microsoft.com/office/drawing/2014/main" id="{2D7244B6-5BE8-4659-B82E-1EDE6ACBE1C4}"/>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0" name="TextBox 9">
            <a:extLst>
              <a:ext uri="{FF2B5EF4-FFF2-40B4-BE49-F238E27FC236}">
                <a16:creationId xmlns:a16="http://schemas.microsoft.com/office/drawing/2014/main" id="{59E9116E-EB14-4653-8299-87857845D0B4}"/>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Phase · Stages 10–12</a:t>
            </a:r>
          </a:p>
        </p:txBody>
      </p:sp>
      <p:sp>
        <p:nvSpPr>
          <p:cNvPr id="6" name="TextBox 5">
            <a:extLst>
              <a:ext uri="{FF2B5EF4-FFF2-40B4-BE49-F238E27FC236}">
                <a16:creationId xmlns:a16="http://schemas.microsoft.com/office/drawing/2014/main" id="{39CCAD3A-236A-43ED-A0BC-ADF4F443FD00}"/>
              </a:ext>
            </a:extLst>
          </p:cNvPr>
          <p:cNvSpPr txBox="1"/>
          <p:nvPr/>
        </p:nvSpPr>
        <p:spPr>
          <a:xfrm>
            <a:off x="6477000" y="1460500"/>
            <a:ext cx="5207000" cy="2540000"/>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Escalation</a:t>
            </a:r>
          </a:p>
          <a:p>
            <a:pPr>
              <a:buNone/>
            </a:pPr>
            <a:r>
              <a:rPr lang="en-US" sz="1400" dirty="0">
                <a:solidFill>
                  <a:srgbClr val="1B2A4A"/>
                </a:solidFill>
                <a:latin typeface="Calibri"/>
              </a:rPr>
              <a:t>If DA cannot reach consensus, escalate to Steering Committee. Do not delay design — park the item and continue with agreed scope.</a:t>
            </a:r>
          </a:p>
          <a:p>
            <a:pPr>
              <a:buNone/>
            </a:pPr>
            <a:r>
              <a:rPr lang="en-US" sz="1500" b="1" dirty="0">
                <a:solidFill>
                  <a:srgbClr val="7D3C98"/>
                </a:solidFill>
                <a:latin typeface="Calibri"/>
              </a:rPr>
              <a:t>Decision Framework</a:t>
            </a:r>
          </a:p>
          <a:p>
            <a:pPr>
              <a:buNone/>
            </a:pPr>
            <a:r>
              <a:rPr lang="en-US" sz="1400" dirty="0">
                <a:solidFill>
                  <a:srgbClr val="1B2A4A"/>
                </a:solidFill>
                <a:latin typeface="Calibri"/>
              </a:rPr>
              <a:t>See table below — the SI Functional Lead identifies gaps and proposes the approach. Design Authority decides for anything beyond standard configuration.</a:t>
            </a:r>
          </a:p>
        </p:txBody>
      </p:sp>
    </p:spTree>
    <p:extLst>
      <p:ext uri="{BB962C8B-B14F-4D97-AF65-F5344CB8AC3E}">
        <p14:creationId xmlns:p14="http://schemas.microsoft.com/office/powerpoint/2010/main" val="1016055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F2A41FF-567E-44EB-A5E2-5E9CBDB6FC53}"/>
              </a:ext>
            </a:extLst>
          </p:cNvPr>
          <p:cNvSpPr/>
          <p:nvPr/>
        </p:nvSpPr>
        <p:spPr>
          <a:xfrm>
            <a:off x="8636000" y="254000"/>
            <a:ext cx="3302000" cy="6223000"/>
          </a:xfrm>
          <a:prstGeom prst="rect">
            <a:avLst/>
          </a:prstGeom>
          <a:solidFill>
            <a:srgbClr val="F5F0E8"/>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2" name="TextBox 1">
            <a:extLst>
              <a:ext uri="{FF2B5EF4-FFF2-40B4-BE49-F238E27FC236}">
                <a16:creationId xmlns:a16="http://schemas.microsoft.com/office/drawing/2014/main" id="{67C816E8-579E-49AD-9134-F069C295DEE4}"/>
              </a:ext>
            </a:extLst>
          </p:cNvPr>
          <p:cNvSpPr txBox="1"/>
          <p:nvPr/>
        </p:nvSpPr>
        <p:spPr>
          <a:xfrm>
            <a:off x="635000" y="571500"/>
            <a:ext cx="7620000" cy="492443"/>
          </a:xfrm>
          <a:prstGeom prst="rect">
            <a:avLst/>
          </a:prstGeom>
          <a:noFill/>
        </p:spPr>
        <p:txBody>
          <a:bodyPr vertOverflow="overflow" vert="horz" wrap="square" rtlCol="0" anchor="t">
            <a:spAutoFit/>
          </a:bodyPr>
          <a:lstStyle/>
          <a:p>
            <a:pPr algn="l"/>
            <a:r>
              <a:rPr lang="en-GB" sz="2600" b="1">
                <a:solidFill>
                  <a:srgbClr val="1B2A4A"/>
                </a:solidFill>
                <a:latin typeface="Georgia"/>
              </a:rPr>
              <a:t>Solution Design &amp; Full Business Case (S12)</a:t>
            </a:r>
          </a:p>
        </p:txBody>
      </p:sp>
      <p:sp>
        <p:nvSpPr>
          <p:cNvPr id="3" name="Rectangle 2">
            <a:extLst>
              <a:ext uri="{FF2B5EF4-FFF2-40B4-BE49-F238E27FC236}">
                <a16:creationId xmlns:a16="http://schemas.microsoft.com/office/drawing/2014/main" id="{C300FA1C-A413-437E-9B0B-C5201F778297}"/>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TextBox 3">
            <a:extLst>
              <a:ext uri="{FF2B5EF4-FFF2-40B4-BE49-F238E27FC236}">
                <a16:creationId xmlns:a16="http://schemas.microsoft.com/office/drawing/2014/main" id="{555E1379-9A6B-4EA0-A360-72464099004E}"/>
              </a:ext>
            </a:extLst>
          </p:cNvPr>
          <p:cNvSpPr txBox="1"/>
          <p:nvPr/>
        </p:nvSpPr>
        <p:spPr>
          <a:xfrm>
            <a:off x="635000" y="1460500"/>
            <a:ext cx="7620000" cy="5080000"/>
          </a:xfrm>
          <a:prstGeom prst="rect">
            <a:avLst/>
          </a:prstGeom>
          <a:noFill/>
        </p:spPr>
        <p:txBody>
          <a:bodyPr vertOverflow="overflow" vert="horz" wrap="square" rtlCol="0" anchor="t">
            <a:noAutofit/>
          </a:bodyPr>
          <a:lstStyle/>
          <a:p>
            <a:pPr marL="0" indent="0">
              <a:buNone/>
            </a:pPr>
            <a:r>
              <a:rPr lang="en-US" sz="1500" b="1" dirty="0">
                <a:solidFill>
                  <a:srgbClr val="7D3C98"/>
                </a:solidFill>
                <a:latin typeface="Calibri"/>
              </a:rPr>
              <a:t>Key Objectives</a:t>
            </a:r>
          </a:p>
          <a:p>
            <a:pPr marL="228600" indent="-228600">
              <a:buFont typeface="Arial"/>
              <a:buChar char="•"/>
            </a:pPr>
            <a:r>
              <a:rPr lang="en-US" sz="1400" dirty="0">
                <a:solidFill>
                  <a:srgbClr val="1B2A4A"/>
                </a:solidFill>
                <a:latin typeface="Calibri"/>
              </a:rPr>
              <a:t>SI Functional Leads produce FDDs per workstream</a:t>
            </a:r>
          </a:p>
          <a:p>
            <a:pPr marL="228600" indent="-228600">
              <a:buFont typeface="Arial"/>
              <a:buChar char="•"/>
            </a:pPr>
            <a:r>
              <a:rPr lang="en-US" sz="1400" dirty="0">
                <a:solidFill>
                  <a:srgbClr val="1B2A4A"/>
                </a:solidFill>
                <a:latin typeface="Calibri"/>
              </a:rPr>
              <a:t>SI Solution Architect confirms technical architecture and integration design</a:t>
            </a:r>
          </a:p>
          <a:p>
            <a:pPr marL="228600" indent="-228600">
              <a:buFont typeface="Arial"/>
              <a:buChar char="•"/>
            </a:pPr>
            <a:r>
              <a:rPr lang="en-US" sz="1400" dirty="0">
                <a:solidFill>
                  <a:srgbClr val="1B2A4A"/>
                </a:solidFill>
                <a:latin typeface="Calibri"/>
              </a:rPr>
              <a:t>SI Data Migration Lead designs migration approach and cleansing rules</a:t>
            </a:r>
          </a:p>
          <a:p>
            <a:pPr marL="228600" indent="-228600">
              <a:buFont typeface="Arial"/>
              <a:buChar char="•"/>
            </a:pPr>
            <a:r>
              <a:rPr lang="en-US" sz="1400" dirty="0">
                <a:solidFill>
                  <a:srgbClr val="1B2A4A"/>
                </a:solidFill>
                <a:latin typeface="Calibri"/>
              </a:rPr>
              <a:t>DA (Client + SI co-chaired) reviews and signs off all designs</a:t>
            </a:r>
          </a:p>
          <a:p>
            <a:pPr marL="228600" indent="-228600">
              <a:buFont typeface="Arial"/>
              <a:buChar char="•"/>
            </a:pPr>
            <a:r>
              <a:rPr lang="en-US" sz="1400" dirty="0">
                <a:solidFill>
                  <a:srgbClr val="1B2A4A"/>
                </a:solidFill>
                <a:latin typeface="Calibri"/>
              </a:rPr>
              <a:t>SI demonstrates prototype of key scenarios to Process Owners</a:t>
            </a:r>
          </a:p>
          <a:p>
            <a:pPr marL="228600" indent="-228600">
              <a:buFont typeface="Arial"/>
              <a:buChar char="•"/>
            </a:pPr>
            <a:r>
              <a:rPr lang="en-US" sz="1400" dirty="0">
                <a:solidFill>
                  <a:srgbClr val="1B2A4A"/>
                </a:solidFill>
                <a:latin typeface="Calibri"/>
              </a:rPr>
              <a:t>All customisation decisions documented with DA rationale</a:t>
            </a:r>
          </a:p>
          <a:p>
            <a:pPr marL="0" indent="0">
              <a:buNone/>
            </a:pPr>
            <a:r>
              <a:rPr lang="en-US" sz="1500" b="1" dirty="0">
                <a:solidFill>
                  <a:srgbClr val="7D3C98"/>
                </a:solidFill>
                <a:latin typeface="Calibri"/>
              </a:rPr>
              <a:t>Outputs</a:t>
            </a:r>
          </a:p>
          <a:p>
            <a:pPr marL="228600" indent="-228600">
              <a:buFont typeface="Arial"/>
              <a:buChar char="•"/>
            </a:pPr>
            <a:r>
              <a:rPr lang="en-US" sz="1400" dirty="0">
                <a:solidFill>
                  <a:srgbClr val="1B2A4A"/>
                </a:solidFill>
                <a:latin typeface="Calibri"/>
              </a:rPr>
              <a:t>Functional Design Documents per workstream (DA signed off)</a:t>
            </a:r>
          </a:p>
          <a:p>
            <a:pPr marL="228600" indent="-228600">
              <a:buFont typeface="Arial"/>
              <a:buChar char="•"/>
            </a:pPr>
            <a:r>
              <a:rPr lang="en-US" sz="1400" dirty="0">
                <a:solidFill>
                  <a:srgbClr val="1B2A4A"/>
                </a:solidFill>
                <a:latin typeface="Calibri"/>
              </a:rPr>
              <a:t>Technical architecture document (SI Solution Architect)</a:t>
            </a:r>
          </a:p>
          <a:p>
            <a:pPr marL="228600" indent="-228600">
              <a:buFont typeface="Arial"/>
              <a:buChar char="•"/>
            </a:pPr>
            <a:r>
              <a:rPr lang="en-US" sz="1400" dirty="0">
                <a:solidFill>
                  <a:srgbClr val="1B2A4A"/>
                </a:solidFill>
                <a:latin typeface="Calibri"/>
              </a:rPr>
              <a:t>Integration design per interface (SI Technical Lead)</a:t>
            </a:r>
          </a:p>
          <a:p>
            <a:pPr marL="228600" indent="-228600">
              <a:buFont typeface="Arial"/>
              <a:buChar char="•"/>
            </a:pPr>
            <a:r>
              <a:rPr lang="en-US" sz="1400" dirty="0">
                <a:solidFill>
                  <a:srgbClr val="1B2A4A"/>
                </a:solidFill>
                <a:latin typeface="Calibri"/>
              </a:rPr>
              <a:t>Data migration design with cleansing rules</a:t>
            </a:r>
          </a:p>
          <a:p>
            <a:pPr marL="228600" indent="-228600">
              <a:buFont typeface="Arial"/>
              <a:buChar char="•"/>
            </a:pPr>
            <a:r>
              <a:rPr lang="en-US" sz="1400" dirty="0">
                <a:solidFill>
                  <a:srgbClr val="1B2A4A"/>
                </a:solidFill>
                <a:latin typeface="Calibri"/>
              </a:rPr>
              <a:t>Prototype reviewed and approved by Process Owners</a:t>
            </a:r>
          </a:p>
          <a:p>
            <a:pPr marL="228600" indent="-228600">
              <a:buFont typeface="Arial"/>
              <a:buChar char="•"/>
            </a:pPr>
            <a:r>
              <a:rPr lang="en-US" sz="1400" dirty="0">
                <a:solidFill>
                  <a:srgbClr val="1B2A4A"/>
                </a:solidFill>
                <a:latin typeface="Calibri"/>
              </a:rPr>
              <a:t>DA decision log — all customisation decisions with rationale</a:t>
            </a:r>
          </a:p>
        </p:txBody>
      </p:sp>
      <p:sp>
        <p:nvSpPr>
          <p:cNvPr id="6" name="Rectangle 5">
            <a:extLst>
              <a:ext uri="{FF2B5EF4-FFF2-40B4-BE49-F238E27FC236}">
                <a16:creationId xmlns:a16="http://schemas.microsoft.com/office/drawing/2014/main" id="{D08A70D4-146D-4822-B4DD-47950ACD2EEB}"/>
              </a:ext>
            </a:extLst>
          </p:cNvPr>
          <p:cNvSpPr/>
          <p:nvPr/>
        </p:nvSpPr>
        <p:spPr>
          <a:xfrm>
            <a:off x="8636000" y="2540000"/>
            <a:ext cx="50800" cy="24130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327A1F69-9702-4F2B-8641-5ED14F2DDF80}"/>
              </a:ext>
            </a:extLst>
          </p:cNvPr>
          <p:cNvSpPr txBox="1"/>
          <p:nvPr/>
        </p:nvSpPr>
        <p:spPr>
          <a:xfrm>
            <a:off x="8890000" y="2540000"/>
            <a:ext cx="2794000" cy="2413000"/>
          </a:xfrm>
          <a:prstGeom prst="rect">
            <a:avLst/>
          </a:prstGeom>
          <a:noFill/>
        </p:spPr>
        <p:txBody>
          <a:bodyPr vertOverflow="overflow" vert="horz" wrap="square" rtlCol="0" anchor="ctr" anchorCtr="0">
            <a:noAutofit/>
          </a:bodyPr>
          <a:lstStyle/>
          <a:p>
            <a:pPr algn="l">
              <a:buNone/>
            </a:pPr>
            <a:r>
              <a:rPr lang="en-US" sz="1500" i="1" dirty="0">
                <a:solidFill>
                  <a:srgbClr val="1B2A4A"/>
                </a:solidFill>
                <a:latin typeface="Georgia"/>
              </a:rPr>
              <a:t>“Every design decision passes through Design Authority. If it is not in the FDD and signed off, it does not get built. No exceptions.”</a:t>
            </a:r>
          </a:p>
        </p:txBody>
      </p:sp>
      <p:sp>
        <p:nvSpPr>
          <p:cNvPr id="8" name="TextBox 7">
            <a:extLst>
              <a:ext uri="{FF2B5EF4-FFF2-40B4-BE49-F238E27FC236}">
                <a16:creationId xmlns:a16="http://schemas.microsoft.com/office/drawing/2014/main" id="{5BE12591-47C6-4F41-A682-589CAA14D183}"/>
              </a:ext>
            </a:extLst>
          </p:cNvPr>
          <p:cNvSpPr txBox="1"/>
          <p:nvPr/>
        </p:nvSpPr>
        <p:spPr>
          <a:xfrm>
            <a:off x="635000" y="6413500"/>
            <a:ext cx="6350000" cy="3175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 S12</a:t>
            </a:r>
          </a:p>
        </p:txBody>
      </p:sp>
      <p:sp>
        <p:nvSpPr>
          <p:cNvPr id="9" name="Rectangle 8">
            <a:extLst>
              <a:ext uri="{FF2B5EF4-FFF2-40B4-BE49-F238E27FC236}">
                <a16:creationId xmlns:a16="http://schemas.microsoft.com/office/drawing/2014/main" id="{BD3DF10D-1A51-4CE4-B41C-6FB4BFF1CFFB}"/>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553932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767AB6-44F1-4EA2-B73F-5D17F3AC9D36}"/>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Inputs &amp; Outputs Across Stages 10–12</a:t>
            </a:r>
          </a:p>
        </p:txBody>
      </p:sp>
      <p:sp>
        <p:nvSpPr>
          <p:cNvPr id="4" name="Rectangle 3">
            <a:extLst>
              <a:ext uri="{FF2B5EF4-FFF2-40B4-BE49-F238E27FC236}">
                <a16:creationId xmlns:a16="http://schemas.microsoft.com/office/drawing/2014/main" id="{CBF98C0C-7D3C-4254-955D-2A257066ACC5}"/>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9531DF55-C178-4341-84BD-E3041A2D14C2}"/>
              </a:ext>
            </a:extLst>
          </p:cNvPr>
          <p:cNvGraphicFramePr>
            <a:graphicFrameLocks noGrp="1"/>
          </p:cNvGraphicFramePr>
          <p:nvPr/>
        </p:nvGraphicFramePr>
        <p:xfrm>
          <a:off x="508000" y="1143000"/>
          <a:ext cx="11176000" cy="3314700"/>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3982196505"/>
                    </a:ext>
                  </a:extLst>
                </a:gridCol>
                <a:gridCol w="2032000">
                  <a:extLst>
                    <a:ext uri="{9D8B030D-6E8A-4147-A177-3AD203B41FA5}">
                      <a16:colId xmlns:a16="http://schemas.microsoft.com/office/drawing/2014/main" val="1698984184"/>
                    </a:ext>
                  </a:extLst>
                </a:gridCol>
                <a:gridCol w="4318000">
                  <a:extLst>
                    <a:ext uri="{9D8B030D-6E8A-4147-A177-3AD203B41FA5}">
                      <a16:colId xmlns:a16="http://schemas.microsoft.com/office/drawing/2014/main" val="94359156"/>
                    </a:ext>
                  </a:extLst>
                </a:gridCol>
                <a:gridCol w="4318000">
                  <a:extLst>
                    <a:ext uri="{9D8B030D-6E8A-4147-A177-3AD203B41FA5}">
                      <a16:colId xmlns:a16="http://schemas.microsoft.com/office/drawing/2014/main" val="2717159788"/>
                    </a:ext>
                  </a:extLst>
                </a:gridCol>
              </a:tblGrid>
              <a:tr h="457200">
                <a:tc>
                  <a:txBody>
                    <a:bodyPr/>
                    <a:lstStyle/>
                    <a:p>
                      <a:pPr algn="ctr"/>
                      <a:r>
                        <a:rPr lang="en-GB" sz="1400" b="1">
                          <a:solidFill>
                            <a:srgbClr val="FFFFFF"/>
                          </a:solidFill>
                          <a:latin typeface="Calibri"/>
                          <a:ea typeface="Calibri"/>
                          <a:cs typeface="Calibri"/>
                        </a:rPr>
                        <a:t>#</a:t>
                      </a:r>
                    </a:p>
                  </a:txBody>
                  <a:tcPr anchor="ctr">
                    <a:solidFill>
                      <a:srgbClr val="1B2A4A"/>
                    </a:solidFill>
                  </a:tcPr>
                </a:tc>
                <a:tc>
                  <a:txBody>
                    <a:bodyPr/>
                    <a:lstStyle/>
                    <a:p>
                      <a:pPr algn="ctr"/>
                      <a:r>
                        <a:rPr lang="en-GB" sz="1400" b="1">
                          <a:solidFill>
                            <a:srgbClr val="FFFFFF"/>
                          </a:solidFill>
                          <a:latin typeface="Calibri"/>
                          <a:ea typeface="Calibri"/>
                          <a:cs typeface="Calibri"/>
                        </a:rPr>
                        <a:t>Stage</a:t>
                      </a:r>
                    </a:p>
                  </a:txBody>
                  <a:tcPr anchor="ctr">
                    <a:solidFill>
                      <a:srgbClr val="1B2A4A"/>
                    </a:solidFill>
                  </a:tcPr>
                </a:tc>
                <a:tc>
                  <a:txBody>
                    <a:bodyPr/>
                    <a:lstStyle/>
                    <a:p>
                      <a:pPr algn="ctr"/>
                      <a:r>
                        <a:rPr lang="en-GB" sz="1400" b="1">
                          <a:solidFill>
                            <a:srgbClr val="FFFFFF"/>
                          </a:solidFill>
                          <a:latin typeface="Calibri"/>
                          <a:ea typeface="Calibri"/>
                          <a:cs typeface="Calibri"/>
                        </a:rPr>
                        <a:t>Key Inputs</a:t>
                      </a:r>
                    </a:p>
                  </a:txBody>
                  <a:tcPr anchor="ctr">
                    <a:solidFill>
                      <a:srgbClr val="1B2A4A"/>
                    </a:solidFill>
                  </a:tcPr>
                </a:tc>
                <a:tc>
                  <a:txBody>
                    <a:bodyPr/>
                    <a:lstStyle/>
                    <a:p>
                      <a:pPr algn="ctr"/>
                      <a:r>
                        <a:rPr lang="en-GB" sz="1400" b="1">
                          <a:solidFill>
                            <a:srgbClr val="FFFFFF"/>
                          </a:solidFill>
                          <a:latin typeface="Calibri"/>
                          <a:ea typeface="Calibri"/>
                          <a:cs typeface="Calibri"/>
                        </a:rPr>
                        <a:t>Key Outputs</a:t>
                      </a:r>
                    </a:p>
                  </a:txBody>
                  <a:tcPr anchor="ctr">
                    <a:solidFill>
                      <a:srgbClr val="1B2A4A"/>
                    </a:solidFill>
                  </a:tcPr>
                </a:tc>
                <a:extLst>
                  <a:ext uri="{0D108BD9-81ED-4DB2-BD59-A6C34878D82A}">
                    <a16:rowId xmlns:a16="http://schemas.microsoft.com/office/drawing/2014/main" val="486336669"/>
                  </a:ext>
                </a:extLst>
              </a:tr>
              <a:tr h="952500">
                <a:tc>
                  <a:txBody>
                    <a:bodyPr/>
                    <a:lstStyle/>
                    <a:p>
                      <a:pPr algn="ctr"/>
                      <a:r>
                        <a:rPr lang="en-GB" sz="1100" b="1">
                          <a:solidFill>
                            <a:srgbClr val="1B2A4A"/>
                          </a:solidFill>
                          <a:latin typeface="Calibri"/>
                          <a:ea typeface="Calibri"/>
                          <a:cs typeface="Calibri"/>
                        </a:rPr>
                        <a:t>10</a:t>
                      </a:r>
                    </a:p>
                  </a:txBody>
                  <a:tcPr anchor="ctr">
                    <a:solidFill>
                      <a:srgbClr val="F0EBF5"/>
                    </a:solidFill>
                  </a:tcPr>
                </a:tc>
                <a:tc>
                  <a:txBody>
                    <a:bodyPr/>
                    <a:lstStyle/>
                    <a:p>
                      <a:r>
                        <a:rPr lang="en-GB" sz="1100" b="1">
                          <a:solidFill>
                            <a:srgbClr val="1B2A4A"/>
                          </a:solidFill>
                          <a:latin typeface="Calibri"/>
                          <a:ea typeface="Calibri"/>
                          <a:cs typeface="Calibri"/>
                        </a:rPr>
                        <a:t>Setup &amp; Mobilisation</a:t>
                      </a:r>
                    </a:p>
                  </a:txBody>
                  <a:tcPr/>
                </a:tc>
                <a:tc>
                  <a:txBody>
                    <a:bodyPr/>
                    <a:lstStyle/>
                    <a:p>
                      <a:r>
                        <a:rPr lang="en-GB" sz="1100">
                          <a:solidFill>
                            <a:srgbClr val="1B2A4A"/>
                          </a:solidFill>
                          <a:latin typeface="Calibri"/>
                          <a:ea typeface="Calibri"/>
                          <a:cs typeface="Calibri"/>
                        </a:rPr>
                        <a:t>SI contract, RACI, mobilisation plan, scope matrix</a:t>
                      </a:r>
                    </a:p>
                  </a:txBody>
                  <a:tcPr/>
                </a:tc>
                <a:tc>
                  <a:txBody>
                    <a:bodyPr/>
                    <a:lstStyle/>
                    <a:p>
                      <a:r>
                        <a:rPr lang="en-GB" sz="1100">
                          <a:solidFill>
                            <a:srgbClr val="1B2A4A"/>
                          </a:solidFill>
                          <a:latin typeface="Calibri"/>
                          <a:ea typeface="Calibri"/>
                          <a:cs typeface="Calibri"/>
                        </a:rPr>
                        <a:t>Team structure (Client + SI), environments, governance cadence, Agile agreements</a:t>
                      </a:r>
                    </a:p>
                  </a:txBody>
                  <a:tcPr/>
                </a:tc>
                <a:extLst>
                  <a:ext uri="{0D108BD9-81ED-4DB2-BD59-A6C34878D82A}">
                    <a16:rowId xmlns:a16="http://schemas.microsoft.com/office/drawing/2014/main" val="4179239533"/>
                  </a:ext>
                </a:extLst>
              </a:tr>
              <a:tr h="952500">
                <a:tc>
                  <a:txBody>
                    <a:bodyPr/>
                    <a:lstStyle/>
                    <a:p>
                      <a:pPr algn="ctr"/>
                      <a:r>
                        <a:rPr lang="en-GB" sz="1100" b="1">
                          <a:solidFill>
                            <a:srgbClr val="1B2A4A"/>
                          </a:solidFill>
                          <a:latin typeface="Calibri"/>
                          <a:ea typeface="Calibri"/>
                          <a:cs typeface="Calibri"/>
                        </a:rPr>
                        <a:t>11</a:t>
                      </a:r>
                    </a:p>
                  </a:txBody>
                  <a:tcPr anchor="ctr">
                    <a:solidFill>
                      <a:srgbClr val="F0EBF5"/>
                    </a:solidFill>
                  </a:tcPr>
                </a:tc>
                <a:tc>
                  <a:txBody>
                    <a:bodyPr/>
                    <a:lstStyle/>
                    <a:p>
                      <a:r>
                        <a:rPr lang="en-GB" sz="1100" b="1">
                          <a:solidFill>
                            <a:srgbClr val="1B2A4A"/>
                          </a:solidFill>
                          <a:latin typeface="Calibri"/>
                          <a:ea typeface="Calibri"/>
                          <a:cs typeface="Calibri"/>
                        </a:rPr>
                        <a:t>Discovery</a:t>
                      </a:r>
                    </a:p>
                  </a:txBody>
                  <a:tcPr>
                    <a:solidFill>
                      <a:srgbClr val="FAFAFA"/>
                    </a:solidFill>
                  </a:tcPr>
                </a:tc>
                <a:tc>
                  <a:txBody>
                    <a:bodyPr/>
                    <a:lstStyle/>
                    <a:p>
                      <a:r>
                        <a:rPr lang="en-GB" sz="1100">
                          <a:solidFill>
                            <a:srgbClr val="1B2A4A"/>
                          </a:solidFill>
                          <a:latin typeface="Calibri"/>
                          <a:ea typeface="Calibri"/>
                          <a:cs typeface="Calibri"/>
                        </a:rPr>
                        <a:t>Heatmap, Benefits Map, Guiding Principles, SI platform knowledge</a:t>
                      </a:r>
                    </a:p>
                  </a:txBody>
                  <a:tcPr>
                    <a:solidFill>
                      <a:srgbClr val="FAFAFA"/>
                    </a:solidFill>
                  </a:tcPr>
                </a:tc>
                <a:tc>
                  <a:txBody>
                    <a:bodyPr/>
                    <a:lstStyle/>
                    <a:p>
                      <a:r>
                        <a:rPr lang="en-GB" sz="1100">
                          <a:solidFill>
                            <a:srgbClr val="1B2A4A"/>
                          </a:solidFill>
                          <a:latin typeface="Calibri"/>
                          <a:ea typeface="Calibri"/>
                          <a:cs typeface="Calibri"/>
                        </a:rPr>
                        <a:t>As-is maps, gap analysis, product backlog, integration catalogue, data assessment</a:t>
                      </a:r>
                    </a:p>
                  </a:txBody>
                  <a:tcPr>
                    <a:solidFill>
                      <a:srgbClr val="FAFAFA"/>
                    </a:solidFill>
                  </a:tcPr>
                </a:tc>
                <a:extLst>
                  <a:ext uri="{0D108BD9-81ED-4DB2-BD59-A6C34878D82A}">
                    <a16:rowId xmlns:a16="http://schemas.microsoft.com/office/drawing/2014/main" val="3030948412"/>
                  </a:ext>
                </a:extLst>
              </a:tr>
              <a:tr h="952500">
                <a:tc>
                  <a:txBody>
                    <a:bodyPr/>
                    <a:lstStyle/>
                    <a:p>
                      <a:pPr algn="ctr"/>
                      <a:r>
                        <a:rPr lang="en-GB" sz="1100" b="1">
                          <a:solidFill>
                            <a:srgbClr val="1B2A4A"/>
                          </a:solidFill>
                          <a:latin typeface="Calibri"/>
                          <a:ea typeface="Calibri"/>
                          <a:cs typeface="Calibri"/>
                        </a:rPr>
                        <a:t>12</a:t>
                      </a:r>
                    </a:p>
                  </a:txBody>
                  <a:tcPr anchor="ctr">
                    <a:solidFill>
                      <a:srgbClr val="F0EBF5"/>
                    </a:solidFill>
                  </a:tcPr>
                </a:tc>
                <a:tc>
                  <a:txBody>
                    <a:bodyPr/>
                    <a:lstStyle/>
                    <a:p>
                      <a:r>
                        <a:rPr lang="en-GB" sz="1100" b="1">
                          <a:solidFill>
                            <a:srgbClr val="1B2A4A"/>
                          </a:solidFill>
                          <a:latin typeface="Calibri"/>
                          <a:ea typeface="Calibri"/>
                          <a:cs typeface="Calibri"/>
                        </a:rPr>
                        <a:t>Solution Design</a:t>
                      </a:r>
                    </a:p>
                  </a:txBody>
                  <a:tcPr/>
                </a:tc>
                <a:tc>
                  <a:txBody>
                    <a:bodyPr/>
                    <a:lstStyle/>
                    <a:p>
                      <a:r>
                        <a:rPr lang="en-GB" sz="1100">
                          <a:solidFill>
                            <a:srgbClr val="1B2A4A"/>
                          </a:solidFill>
                          <a:latin typeface="Calibri"/>
                          <a:ea typeface="Calibri"/>
                          <a:cs typeface="Calibri"/>
                        </a:rPr>
                        <a:t>Gap analysis, backlog, technical architecture, SI best practice</a:t>
                      </a:r>
                    </a:p>
                  </a:txBody>
                  <a:tcPr/>
                </a:tc>
                <a:tc>
                  <a:txBody>
                    <a:bodyPr/>
                    <a:lstStyle/>
                    <a:p>
                      <a:r>
                        <a:rPr lang="en-GB" sz="1100">
                          <a:solidFill>
                            <a:srgbClr val="1B2A4A"/>
                          </a:solidFill>
                          <a:latin typeface="Calibri"/>
                          <a:ea typeface="Calibri"/>
                          <a:cs typeface="Calibri"/>
                        </a:rPr>
                        <a:t>FDDs (DA signed off), prototype, data migration design, integration design, DA log</a:t>
                      </a:r>
                    </a:p>
                  </a:txBody>
                  <a:tcPr/>
                </a:tc>
                <a:extLst>
                  <a:ext uri="{0D108BD9-81ED-4DB2-BD59-A6C34878D82A}">
                    <a16:rowId xmlns:a16="http://schemas.microsoft.com/office/drawing/2014/main" val="2065006566"/>
                  </a:ext>
                </a:extLst>
              </a:tr>
            </a:tbl>
          </a:graphicData>
        </a:graphic>
      </p:graphicFrame>
      <p:sp>
        <p:nvSpPr>
          <p:cNvPr id="7" name="Rectangle 6">
            <a:extLst>
              <a:ext uri="{FF2B5EF4-FFF2-40B4-BE49-F238E27FC236}">
                <a16:creationId xmlns:a16="http://schemas.microsoft.com/office/drawing/2014/main" id="{17F80D21-5374-4435-A2BE-AD8FCE7CC865}"/>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3C0045B3-4F1B-4377-86AF-FDC85DC0C2D5}"/>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Phase · Stages 10–12</a:t>
            </a:r>
          </a:p>
        </p:txBody>
      </p:sp>
    </p:spTree>
    <p:extLst>
      <p:ext uri="{BB962C8B-B14F-4D97-AF65-F5344CB8AC3E}">
        <p14:creationId xmlns:p14="http://schemas.microsoft.com/office/powerpoint/2010/main" val="3295960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643C8D-FCB6-4A45-B967-3F793218DC67}"/>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Roles &amp; Responsibilities During Setup &amp; Design</a:t>
            </a:r>
          </a:p>
        </p:txBody>
      </p:sp>
      <p:sp>
        <p:nvSpPr>
          <p:cNvPr id="4" name="Rectangle 3">
            <a:extLst>
              <a:ext uri="{FF2B5EF4-FFF2-40B4-BE49-F238E27FC236}">
                <a16:creationId xmlns:a16="http://schemas.microsoft.com/office/drawing/2014/main" id="{45216A77-0498-4B25-A6C6-C8BFC62D7E04}"/>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2753A7D3-6C87-41EB-ABAC-4B128613D24C}"/>
              </a:ext>
            </a:extLst>
          </p:cNvPr>
          <p:cNvGraphicFramePr>
            <a:graphicFrameLocks noGrp="1"/>
          </p:cNvGraphicFramePr>
          <p:nvPr/>
        </p:nvGraphicFramePr>
        <p:xfrm>
          <a:off x="190500" y="990600"/>
          <a:ext cx="11811000" cy="5127615"/>
        </p:xfrm>
        <a:graphic>
          <a:graphicData uri="http://schemas.openxmlformats.org/drawingml/2006/table">
            <a:tbl>
              <a:tblPr firstRow="1" bandRow="1">
                <a:tableStyleId>{5C22544A-7EE6-4342-B048-85BDC9FD1C3A}</a:tableStyleId>
              </a:tblPr>
              <a:tblGrid>
                <a:gridCol w="1968500">
                  <a:extLst>
                    <a:ext uri="{9D8B030D-6E8A-4147-A177-3AD203B41FA5}">
                      <a16:colId xmlns:a16="http://schemas.microsoft.com/office/drawing/2014/main" val="1363560723"/>
                    </a:ext>
                  </a:extLst>
                </a:gridCol>
                <a:gridCol w="3175000">
                  <a:extLst>
                    <a:ext uri="{9D8B030D-6E8A-4147-A177-3AD203B41FA5}">
                      <a16:colId xmlns:a16="http://schemas.microsoft.com/office/drawing/2014/main" val="1255870542"/>
                    </a:ext>
                  </a:extLst>
                </a:gridCol>
                <a:gridCol w="3429000">
                  <a:extLst>
                    <a:ext uri="{9D8B030D-6E8A-4147-A177-3AD203B41FA5}">
                      <a16:colId xmlns:a16="http://schemas.microsoft.com/office/drawing/2014/main" val="4143033162"/>
                    </a:ext>
                  </a:extLst>
                </a:gridCol>
                <a:gridCol w="3238500">
                  <a:extLst>
                    <a:ext uri="{9D8B030D-6E8A-4147-A177-3AD203B41FA5}">
                      <a16:colId xmlns:a16="http://schemas.microsoft.com/office/drawing/2014/main" val="3211054664"/>
                    </a:ext>
                  </a:extLst>
                </a:gridCol>
              </a:tblGrid>
              <a:tr h="341841">
                <a:tc>
                  <a:txBody>
                    <a:bodyPr/>
                    <a:lstStyle/>
                    <a:p>
                      <a:pPr algn="ctr"/>
                      <a:r>
                        <a:rPr lang="en-GB" sz="900" b="1">
                          <a:solidFill>
                            <a:srgbClr val="FFFFFF"/>
                          </a:solidFill>
                          <a:latin typeface="Calibri"/>
                          <a:ea typeface="Calibri"/>
                          <a:cs typeface="Calibri"/>
                        </a:rPr>
                        <a:t>Role</a:t>
                      </a:r>
                    </a:p>
                  </a:txBody>
                  <a:tcPr anchor="ctr">
                    <a:solidFill>
                      <a:srgbClr val="1B2A4A"/>
                    </a:solidFill>
                  </a:tcPr>
                </a:tc>
                <a:tc>
                  <a:txBody>
                    <a:bodyPr/>
                    <a:lstStyle/>
                    <a:p>
                      <a:pPr algn="ctr"/>
                      <a:r>
                        <a:rPr lang="en-GB" sz="900" b="1">
                          <a:solidFill>
                            <a:srgbClr val="FFFFFF"/>
                          </a:solidFill>
                          <a:latin typeface="Calibri"/>
                          <a:ea typeface="Calibri"/>
                          <a:cs typeface="Calibri"/>
                        </a:rPr>
                        <a:t>S10: Setup</a:t>
                      </a:r>
                    </a:p>
                  </a:txBody>
                  <a:tcPr anchor="ctr">
                    <a:solidFill>
                      <a:srgbClr val="1B2A4A"/>
                    </a:solidFill>
                  </a:tcPr>
                </a:tc>
                <a:tc>
                  <a:txBody>
                    <a:bodyPr/>
                    <a:lstStyle/>
                    <a:p>
                      <a:pPr algn="ctr"/>
                      <a:r>
                        <a:rPr lang="en-GB" sz="900" b="1">
                          <a:solidFill>
                            <a:srgbClr val="FFFFFF"/>
                          </a:solidFill>
                          <a:latin typeface="Calibri"/>
                          <a:ea typeface="Calibri"/>
                          <a:cs typeface="Calibri"/>
                        </a:rPr>
                        <a:t>S11: Discovery</a:t>
                      </a:r>
                    </a:p>
                  </a:txBody>
                  <a:tcPr anchor="ctr">
                    <a:solidFill>
                      <a:srgbClr val="1B2A4A"/>
                    </a:solidFill>
                  </a:tcPr>
                </a:tc>
                <a:tc>
                  <a:txBody>
                    <a:bodyPr/>
                    <a:lstStyle/>
                    <a:p>
                      <a:pPr algn="ctr"/>
                      <a:r>
                        <a:rPr lang="en-GB" sz="900" b="1">
                          <a:solidFill>
                            <a:srgbClr val="FFFFFF"/>
                          </a:solidFill>
                          <a:latin typeface="Calibri"/>
                          <a:ea typeface="Calibri"/>
                          <a:cs typeface="Calibri"/>
                        </a:rPr>
                        <a:t>S12: Design</a:t>
                      </a:r>
                    </a:p>
                  </a:txBody>
                  <a:tcPr anchor="ctr">
                    <a:solidFill>
                      <a:srgbClr val="1B2A4A"/>
                    </a:solidFill>
                  </a:tcPr>
                </a:tc>
                <a:extLst>
                  <a:ext uri="{0D108BD9-81ED-4DB2-BD59-A6C34878D82A}">
                    <a16:rowId xmlns:a16="http://schemas.microsoft.com/office/drawing/2014/main" val="516844640"/>
                  </a:ext>
                </a:extLst>
              </a:tr>
              <a:tr h="341841">
                <a:tc>
                  <a:txBody>
                    <a:bodyPr/>
                    <a:lstStyle/>
                    <a:p>
                      <a:r>
                        <a:rPr lang="en-GB" sz="800" b="1">
                          <a:solidFill>
                            <a:srgbClr val="1B2A4A"/>
                          </a:solidFill>
                          <a:latin typeface="Calibri"/>
                          <a:ea typeface="Calibri"/>
                          <a:cs typeface="Calibri"/>
                        </a:rPr>
                        <a:t>Executive Sponsor</a:t>
                      </a:r>
                    </a:p>
                  </a:txBody>
                  <a:tcPr anchor="ctr">
                    <a:solidFill>
                      <a:srgbClr val="F0EBF5"/>
                    </a:solidFill>
                  </a:tcPr>
                </a:tc>
                <a:tc>
                  <a:txBody>
                    <a:bodyPr/>
                    <a:lstStyle/>
                    <a:p>
                      <a:r>
                        <a:rPr lang="en-GB" sz="800">
                          <a:solidFill>
                            <a:srgbClr val="1B2A4A"/>
                          </a:solidFill>
                          <a:latin typeface="Calibri"/>
                          <a:ea typeface="Calibri"/>
                          <a:cs typeface="Calibri"/>
                        </a:rPr>
                        <a:t>Confirms team, activates governance</a:t>
                      </a:r>
                    </a:p>
                  </a:txBody>
                  <a:tcPr anchor="ctr"/>
                </a:tc>
                <a:tc>
                  <a:txBody>
                    <a:bodyPr/>
                    <a:lstStyle/>
                    <a:p>
                      <a:r>
                        <a:rPr lang="en-GB" sz="800">
                          <a:solidFill>
                            <a:srgbClr val="1B2A4A"/>
                          </a:solidFill>
                          <a:latin typeface="Calibri"/>
                          <a:ea typeface="Calibri"/>
                          <a:cs typeface="Calibri"/>
                        </a:rPr>
                        <a:t>Reviews progress at Steering</a:t>
                      </a:r>
                    </a:p>
                  </a:txBody>
                  <a:tcPr anchor="ctr"/>
                </a:tc>
                <a:tc>
                  <a:txBody>
                    <a:bodyPr/>
                    <a:lstStyle/>
                    <a:p>
                      <a:r>
                        <a:rPr lang="en-GB" sz="800">
                          <a:solidFill>
                            <a:srgbClr val="1B2A4A"/>
                          </a:solidFill>
                          <a:latin typeface="Calibri"/>
                          <a:ea typeface="Calibri"/>
                          <a:cs typeface="Calibri"/>
                        </a:rPr>
                        <a:t>Approves DA decisions via Steering</a:t>
                      </a:r>
                    </a:p>
                  </a:txBody>
                  <a:tcPr anchor="ctr"/>
                </a:tc>
                <a:extLst>
                  <a:ext uri="{0D108BD9-81ED-4DB2-BD59-A6C34878D82A}">
                    <a16:rowId xmlns:a16="http://schemas.microsoft.com/office/drawing/2014/main" val="2144623070"/>
                  </a:ext>
                </a:extLst>
              </a:tr>
              <a:tr h="341841">
                <a:tc>
                  <a:txBody>
                    <a:bodyPr/>
                    <a:lstStyle/>
                    <a:p>
                      <a:r>
                        <a:rPr lang="en-GB" sz="800" b="1">
                          <a:solidFill>
                            <a:srgbClr val="1B2A4A"/>
                          </a:solidFill>
                          <a:latin typeface="Calibri"/>
                          <a:ea typeface="Calibri"/>
                          <a:cs typeface="Calibri"/>
                        </a:rPr>
                        <a:t>Programme Manager</a:t>
                      </a:r>
                    </a:p>
                  </a:txBody>
                  <a:tcPr anchor="ctr">
                    <a:solidFill>
                      <a:srgbClr val="F0EBF5"/>
                    </a:solidFill>
                  </a:tcPr>
                </a:tc>
                <a:tc>
                  <a:txBody>
                    <a:bodyPr/>
                    <a:lstStyle/>
                    <a:p>
                      <a:r>
                        <a:rPr lang="en-GB" sz="800">
                          <a:solidFill>
                            <a:srgbClr val="1B2A4A"/>
                          </a:solidFill>
                          <a:latin typeface="Calibri"/>
                          <a:ea typeface="Calibri"/>
                          <a:cs typeface="Calibri"/>
                        </a:rPr>
                        <a:t>Runs mobilisation, establishes cadence</a:t>
                      </a:r>
                    </a:p>
                  </a:txBody>
                  <a:tcPr anchor="ctr">
                    <a:solidFill>
                      <a:srgbClr val="FAFAFA"/>
                    </a:solidFill>
                  </a:tcPr>
                </a:tc>
                <a:tc>
                  <a:txBody>
                    <a:bodyPr/>
                    <a:lstStyle/>
                    <a:p>
                      <a:r>
                        <a:rPr lang="en-GB" sz="800">
                          <a:solidFill>
                            <a:srgbClr val="1B2A4A"/>
                          </a:solidFill>
                          <a:latin typeface="Calibri"/>
                          <a:ea typeface="Calibri"/>
                          <a:cs typeface="Calibri"/>
                        </a:rPr>
                        <a:t>Manages workstream coordination</a:t>
                      </a:r>
                    </a:p>
                  </a:txBody>
                  <a:tcPr anchor="ctr">
                    <a:solidFill>
                      <a:srgbClr val="FAFAFA"/>
                    </a:solidFill>
                  </a:tcPr>
                </a:tc>
                <a:tc>
                  <a:txBody>
                    <a:bodyPr/>
                    <a:lstStyle/>
                    <a:p>
                      <a:r>
                        <a:rPr lang="en-GB" sz="800">
                          <a:solidFill>
                            <a:srgbClr val="1B2A4A"/>
                          </a:solidFill>
                          <a:latin typeface="Calibri"/>
                          <a:ea typeface="Calibri"/>
                          <a:cs typeface="Calibri"/>
                        </a:rPr>
                        <a:t>Manages design review schedule</a:t>
                      </a:r>
                    </a:p>
                  </a:txBody>
                  <a:tcPr anchor="ctr">
                    <a:solidFill>
                      <a:srgbClr val="FAFAFA"/>
                    </a:solidFill>
                  </a:tcPr>
                </a:tc>
                <a:extLst>
                  <a:ext uri="{0D108BD9-81ED-4DB2-BD59-A6C34878D82A}">
                    <a16:rowId xmlns:a16="http://schemas.microsoft.com/office/drawing/2014/main" val="3832639424"/>
                  </a:ext>
                </a:extLst>
              </a:tr>
              <a:tr h="341841">
                <a:tc>
                  <a:txBody>
                    <a:bodyPr/>
                    <a:lstStyle/>
                    <a:p>
                      <a:r>
                        <a:rPr lang="en-GB" sz="800" b="1">
                          <a:solidFill>
                            <a:srgbClr val="1B2A4A"/>
                          </a:solidFill>
                          <a:latin typeface="Calibri"/>
                          <a:ea typeface="Calibri"/>
                          <a:cs typeface="Calibri"/>
                        </a:rPr>
                        <a:t>Project Manager(s)</a:t>
                      </a:r>
                    </a:p>
                  </a:txBody>
                  <a:tcPr anchor="ctr">
                    <a:solidFill>
                      <a:srgbClr val="F0EBF5"/>
                    </a:solidFill>
                  </a:tcPr>
                </a:tc>
                <a:tc>
                  <a:txBody>
                    <a:bodyPr/>
                    <a:lstStyle/>
                    <a:p>
                      <a:r>
                        <a:rPr lang="en-GB" sz="800">
                          <a:solidFill>
                            <a:srgbClr val="1B2A4A"/>
                          </a:solidFill>
                          <a:latin typeface="Calibri"/>
                          <a:ea typeface="Calibri"/>
                          <a:cs typeface="Calibri"/>
                        </a:rPr>
                        <a:t>Confirms workstream team and plan</a:t>
                      </a:r>
                    </a:p>
                  </a:txBody>
                  <a:tcPr anchor="ctr">
                    <a:solidFill>
                      <a:srgbClr val="FAFAFA"/>
                    </a:solidFill>
                  </a:tcPr>
                </a:tc>
                <a:tc>
                  <a:txBody>
                    <a:bodyPr/>
                    <a:lstStyle/>
                    <a:p>
                      <a:r>
                        <a:rPr lang="en-GB" sz="800">
                          <a:solidFill>
                            <a:srgbClr val="1B2A4A"/>
                          </a:solidFill>
                          <a:latin typeface="Calibri"/>
                          <a:ea typeface="Calibri"/>
                          <a:cs typeface="Calibri"/>
                        </a:rPr>
                        <a:t>Manages workstream discovery</a:t>
                      </a:r>
                    </a:p>
                  </a:txBody>
                  <a:tcPr anchor="ctr">
                    <a:solidFill>
                      <a:srgbClr val="FAFAFA"/>
                    </a:solidFill>
                  </a:tcPr>
                </a:tc>
                <a:tc>
                  <a:txBody>
                    <a:bodyPr/>
                    <a:lstStyle/>
                    <a:p>
                      <a:r>
                        <a:rPr lang="en-GB" sz="800">
                          <a:solidFill>
                            <a:srgbClr val="1B2A4A"/>
                          </a:solidFill>
                          <a:latin typeface="Calibri"/>
                          <a:ea typeface="Calibri"/>
                          <a:cs typeface="Calibri"/>
                        </a:rPr>
                        <a:t>Manages workstream design delivery</a:t>
                      </a:r>
                    </a:p>
                  </a:txBody>
                  <a:tcPr anchor="ctr">
                    <a:solidFill>
                      <a:srgbClr val="FAFAFA"/>
                    </a:solidFill>
                  </a:tcPr>
                </a:tc>
                <a:extLst>
                  <a:ext uri="{0D108BD9-81ED-4DB2-BD59-A6C34878D82A}">
                    <a16:rowId xmlns:a16="http://schemas.microsoft.com/office/drawing/2014/main" val="3832639424"/>
                  </a:ext>
                </a:extLst>
              </a:tr>
              <a:tr h="341841">
                <a:tc>
                  <a:txBody>
                    <a:bodyPr/>
                    <a:lstStyle/>
                    <a:p>
                      <a:r>
                        <a:rPr lang="en-GB" sz="800" b="1">
                          <a:solidFill>
                            <a:srgbClr val="1B2A4A"/>
                          </a:solidFill>
                          <a:latin typeface="Calibri"/>
                          <a:ea typeface="Calibri"/>
                          <a:cs typeface="Calibri"/>
                        </a:rPr>
                        <a:t>Solution Architect</a:t>
                      </a:r>
                    </a:p>
                  </a:txBody>
                  <a:tcPr anchor="ctr">
                    <a:solidFill>
                      <a:srgbClr val="F0EBF5"/>
                    </a:solidFill>
                  </a:tcPr>
                </a:tc>
                <a:tc>
                  <a:txBody>
                    <a:bodyPr/>
                    <a:lstStyle/>
                    <a:p>
                      <a:r>
                        <a:rPr lang="en-GB" sz="800">
                          <a:solidFill>
                            <a:srgbClr val="1B2A4A"/>
                          </a:solidFill>
                          <a:latin typeface="Calibri"/>
                          <a:ea typeface="Calibri"/>
                          <a:cs typeface="Calibri"/>
                        </a:rPr>
                        <a:t>Co-activates DA with SI SA</a:t>
                      </a:r>
                    </a:p>
                  </a:txBody>
                  <a:tcPr anchor="ctr"/>
                </a:tc>
                <a:tc>
                  <a:txBody>
                    <a:bodyPr/>
                    <a:lstStyle/>
                    <a:p>
                      <a:r>
                        <a:rPr lang="en-GB" sz="800">
                          <a:solidFill>
                            <a:srgbClr val="1B2A4A"/>
                          </a:solidFill>
                          <a:latin typeface="Calibri"/>
                          <a:ea typeface="Calibri"/>
                          <a:cs typeface="Calibri"/>
                        </a:rPr>
                        <a:t>Validates integration approach</a:t>
                      </a:r>
                    </a:p>
                  </a:txBody>
                  <a:tcPr anchor="ctr"/>
                </a:tc>
                <a:tc>
                  <a:txBody>
                    <a:bodyPr/>
                    <a:lstStyle/>
                    <a:p>
                      <a:r>
                        <a:rPr lang="en-GB" sz="800">
                          <a:solidFill>
                            <a:srgbClr val="1B2A4A"/>
                          </a:solidFill>
                          <a:latin typeface="Calibri"/>
                          <a:ea typeface="Calibri"/>
                          <a:cs typeface="Calibri"/>
                        </a:rPr>
                        <a:t>Co-chairs DA, co-signs architecture</a:t>
                      </a:r>
                    </a:p>
                  </a:txBody>
                  <a:tcPr anchor="ctr"/>
                </a:tc>
                <a:extLst>
                  <a:ext uri="{0D108BD9-81ED-4DB2-BD59-A6C34878D82A}">
                    <a16:rowId xmlns:a16="http://schemas.microsoft.com/office/drawing/2014/main" val="1508845521"/>
                  </a:ext>
                </a:extLst>
              </a:tr>
              <a:tr h="341841">
                <a:tc>
                  <a:txBody>
                    <a:bodyPr/>
                    <a:lstStyle/>
                    <a:p>
                      <a:r>
                        <a:rPr lang="en-GB" sz="800" b="1">
                          <a:solidFill>
                            <a:srgbClr val="1B2A4A"/>
                          </a:solidFill>
                          <a:latin typeface="Calibri"/>
                          <a:ea typeface="Calibri"/>
                          <a:cs typeface="Calibri"/>
                        </a:rPr>
                        <a:t>Business Architect</a:t>
                      </a:r>
                    </a:p>
                  </a:txBody>
                  <a:tcPr anchor="ctr">
                    <a:solidFill>
                      <a:srgbClr val="F0EBF5"/>
                    </a:solidFill>
                  </a:tcPr>
                </a:tc>
                <a:tc>
                  <a:txBody>
                    <a:bodyPr/>
                    <a:lstStyle/>
                    <a:p>
                      <a:r>
                        <a:rPr lang="en-GB" sz="800">
                          <a:solidFill>
                            <a:srgbClr val="1B2A4A"/>
                          </a:solidFill>
                          <a:latin typeface="Calibri"/>
                          <a:ea typeface="Calibri"/>
                          <a:cs typeface="Calibri"/>
                        </a:rPr>
                        <a:t>Confirms scope prioritisation</a:t>
                      </a:r>
                    </a:p>
                  </a:txBody>
                  <a:tcPr anchor="ctr">
                    <a:solidFill>
                      <a:srgbClr val="FAFAFA"/>
                    </a:solidFill>
                  </a:tcPr>
                </a:tc>
                <a:tc>
                  <a:txBody>
                    <a:bodyPr/>
                    <a:lstStyle/>
                    <a:p>
                      <a:r>
                        <a:rPr lang="en-GB" sz="800">
                          <a:solidFill>
                            <a:srgbClr val="1B2A4A"/>
                          </a:solidFill>
                          <a:latin typeface="Calibri"/>
                          <a:ea typeface="Calibri"/>
                          <a:cs typeface="Calibri"/>
                        </a:rPr>
                        <a:t>Leads gap analysis (business side)</a:t>
                      </a:r>
                    </a:p>
                  </a:txBody>
                  <a:tcPr anchor="ctr">
                    <a:solidFill>
                      <a:srgbClr val="FAFAFA"/>
                    </a:solidFill>
                  </a:tcPr>
                </a:tc>
                <a:tc>
                  <a:txBody>
                    <a:bodyPr/>
                    <a:lstStyle/>
                    <a:p>
                      <a:r>
                        <a:rPr lang="en-GB" sz="800">
                          <a:solidFill>
                            <a:srgbClr val="1B2A4A"/>
                          </a:solidFill>
                          <a:latin typeface="Calibri"/>
                          <a:ea typeface="Calibri"/>
                          <a:cs typeface="Calibri"/>
                        </a:rPr>
                        <a:t>Validates strategic fit of designs</a:t>
                      </a:r>
                    </a:p>
                  </a:txBody>
                  <a:tcPr anchor="ctr">
                    <a:solidFill>
                      <a:srgbClr val="FAFAFA"/>
                    </a:solidFill>
                  </a:tcPr>
                </a:tc>
                <a:extLst>
                  <a:ext uri="{0D108BD9-81ED-4DB2-BD59-A6C34878D82A}">
                    <a16:rowId xmlns:a16="http://schemas.microsoft.com/office/drawing/2014/main" val="3715725747"/>
                  </a:ext>
                </a:extLst>
              </a:tr>
              <a:tr h="341841">
                <a:tc>
                  <a:txBody>
                    <a:bodyPr/>
                    <a:lstStyle/>
                    <a:p>
                      <a:r>
                        <a:rPr lang="en-GB" sz="800" b="1">
                          <a:solidFill>
                            <a:srgbClr val="1B2A4A"/>
                          </a:solidFill>
                          <a:latin typeface="Calibri"/>
                          <a:ea typeface="Calibri"/>
                          <a:cs typeface="Calibri"/>
                        </a:rPr>
                        <a:t>Process Owners</a:t>
                      </a:r>
                    </a:p>
                  </a:txBody>
                  <a:tcPr anchor="ctr">
                    <a:solidFill>
                      <a:srgbClr val="F0EBF5"/>
                    </a:solidFill>
                  </a:tcPr>
                </a:tc>
                <a:tc>
                  <a:txBody>
                    <a:bodyPr/>
                    <a:lstStyle/>
                    <a:p>
                      <a:r>
                        <a:rPr lang="en-GB" sz="800">
                          <a:solidFill>
                            <a:srgbClr val="1B2A4A"/>
                          </a:solidFill>
                          <a:latin typeface="Calibri"/>
                          <a:ea typeface="Calibri"/>
                          <a:cs typeface="Calibri"/>
                        </a:rPr>
                        <a:t>Confirm workstream scope</a:t>
                      </a:r>
                    </a:p>
                  </a:txBody>
                  <a:tcPr anchor="ctr"/>
                </a:tc>
                <a:tc>
                  <a:txBody>
                    <a:bodyPr/>
                    <a:lstStyle/>
                    <a:p>
                      <a:r>
                        <a:rPr lang="en-GB" sz="800">
                          <a:solidFill>
                            <a:srgbClr val="1B2A4A"/>
                          </a:solidFill>
                          <a:latin typeface="Calibri"/>
                          <a:ea typeface="Calibri"/>
                          <a:cs typeface="Calibri"/>
                        </a:rPr>
                        <a:t>Provide requirements, validate as-is</a:t>
                      </a:r>
                    </a:p>
                  </a:txBody>
                  <a:tcPr anchor="ctr"/>
                </a:tc>
                <a:tc>
                  <a:txBody>
                    <a:bodyPr/>
                    <a:lstStyle/>
                    <a:p>
                      <a:r>
                        <a:rPr lang="en-GB" sz="800">
                          <a:solidFill>
                            <a:srgbClr val="1B2A4A"/>
                          </a:solidFill>
                          <a:latin typeface="Calibri"/>
                          <a:ea typeface="Calibri"/>
                          <a:cs typeface="Calibri"/>
                        </a:rPr>
                        <a:t>Review and sign off FDDs</a:t>
                      </a:r>
                    </a:p>
                  </a:txBody>
                  <a:tcPr anchor="ctr"/>
                </a:tc>
                <a:extLst>
                  <a:ext uri="{0D108BD9-81ED-4DB2-BD59-A6C34878D82A}">
                    <a16:rowId xmlns:a16="http://schemas.microsoft.com/office/drawing/2014/main" val="3202224245"/>
                  </a:ext>
                </a:extLst>
              </a:tr>
              <a:tr h="341841">
                <a:tc>
                  <a:txBody>
                    <a:bodyPr/>
                    <a:lstStyle/>
                    <a:p>
                      <a:r>
                        <a:rPr lang="en-GB" sz="800" b="1">
                          <a:solidFill>
                            <a:srgbClr val="1B2A4A"/>
                          </a:solidFill>
                          <a:latin typeface="Calibri"/>
                          <a:ea typeface="Calibri"/>
                          <a:cs typeface="Calibri"/>
                        </a:rPr>
                        <a:t>Change Lead</a:t>
                      </a:r>
                    </a:p>
                  </a:txBody>
                  <a:tcPr anchor="ctr">
                    <a:solidFill>
                      <a:srgbClr val="F0EBF5"/>
                    </a:solidFill>
                  </a:tcPr>
                </a:tc>
                <a:tc>
                  <a:txBody>
                    <a:bodyPr/>
                    <a:lstStyle/>
                    <a:p>
                      <a:r>
                        <a:rPr lang="en-GB" sz="800">
                          <a:solidFill>
                            <a:srgbClr val="1B2A4A"/>
                          </a:solidFill>
                          <a:latin typeface="Calibri"/>
                          <a:ea typeface="Calibri"/>
                          <a:cs typeface="Calibri"/>
                        </a:rPr>
                        <a:t>Plans change approach</a:t>
                      </a:r>
                    </a:p>
                  </a:txBody>
                  <a:tcPr anchor="ctr">
                    <a:solidFill>
                      <a:srgbClr val="FAFAFA"/>
                    </a:solidFill>
                  </a:tcPr>
                </a:tc>
                <a:tc>
                  <a:txBody>
                    <a:bodyPr/>
                    <a:lstStyle/>
                    <a:p>
                      <a:r>
                        <a:rPr lang="en-GB" sz="800">
                          <a:solidFill>
                            <a:srgbClr val="1B2A4A"/>
                          </a:solidFill>
                          <a:latin typeface="Calibri"/>
                          <a:ea typeface="Calibri"/>
                          <a:cs typeface="Calibri"/>
                        </a:rPr>
                        <a:t>Assesses change impact</a:t>
                      </a:r>
                    </a:p>
                  </a:txBody>
                  <a:tcPr anchor="ctr">
                    <a:solidFill>
                      <a:srgbClr val="FAFAFA"/>
                    </a:solidFill>
                  </a:tcPr>
                </a:tc>
                <a:tc>
                  <a:txBody>
                    <a:bodyPr/>
                    <a:lstStyle/>
                    <a:p>
                      <a:r>
                        <a:rPr lang="en-GB" sz="800">
                          <a:solidFill>
                            <a:srgbClr val="1B2A4A"/>
                          </a:solidFill>
                          <a:latin typeface="Calibri"/>
                          <a:ea typeface="Calibri"/>
                          <a:cs typeface="Calibri"/>
                        </a:rPr>
                        <a:t>Begins training strategy</a:t>
                      </a:r>
                    </a:p>
                  </a:txBody>
                  <a:tcPr anchor="ctr">
                    <a:solidFill>
                      <a:srgbClr val="FAFAFA"/>
                    </a:solidFill>
                  </a:tcPr>
                </a:tc>
                <a:extLst>
                  <a:ext uri="{0D108BD9-81ED-4DB2-BD59-A6C34878D82A}">
                    <a16:rowId xmlns:a16="http://schemas.microsoft.com/office/drawing/2014/main" val="3835116609"/>
                  </a:ext>
                </a:extLst>
              </a:tr>
              <a:tr h="341841">
                <a:tc>
                  <a:txBody>
                    <a:bodyPr/>
                    <a:lstStyle/>
                    <a:p>
                      <a:r>
                        <a:rPr lang="en-GB" sz="800" b="1">
                          <a:solidFill>
                            <a:srgbClr val="1B2A4A"/>
                          </a:solidFill>
                          <a:latin typeface="Calibri"/>
                          <a:ea typeface="Calibri"/>
                          <a:cs typeface="Calibri"/>
                        </a:rPr>
                        <a:t>Client Test Manager</a:t>
                      </a:r>
                    </a:p>
                  </a:txBody>
                  <a:tcPr anchor="ctr">
                    <a:solidFill>
                      <a:srgbClr val="F0EBF5"/>
                    </a:solidFill>
                  </a:tcPr>
                </a:tc>
                <a:tc>
                  <a:txBody>
                    <a:bodyPr/>
                    <a:lstStyle/>
                    <a:p>
                      <a:r>
                        <a:rPr lang="en-GB" sz="800">
                          <a:solidFill>
                            <a:srgbClr val="1B2A4A"/>
                          </a:solidFill>
                          <a:latin typeface="Calibri"/>
                          <a:ea typeface="Calibri"/>
                          <a:cs typeface="Calibri"/>
                        </a:rPr>
                        <a:t>Drafts test strategy</a:t>
                      </a:r>
                    </a:p>
                  </a:txBody>
                  <a:tcPr anchor="ctr"/>
                </a:tc>
                <a:tc>
                  <a:txBody>
                    <a:bodyPr/>
                    <a:lstStyle/>
                    <a:p>
                      <a:r>
                        <a:rPr lang="en-GB" sz="800">
                          <a:solidFill>
                            <a:srgbClr val="1B2A4A"/>
                          </a:solidFill>
                          <a:latin typeface="Calibri"/>
                          <a:ea typeface="Calibri"/>
                          <a:cs typeface="Calibri"/>
                        </a:rPr>
                        <a:t>Identifies test scenarios</a:t>
                      </a:r>
                    </a:p>
                  </a:txBody>
                  <a:tcPr anchor="ctr"/>
                </a:tc>
                <a:tc>
                  <a:txBody>
                    <a:bodyPr/>
                    <a:lstStyle/>
                    <a:p>
                      <a:r>
                        <a:rPr lang="en-GB" sz="800">
                          <a:solidFill>
                            <a:srgbClr val="1B2A4A"/>
                          </a:solidFill>
                          <a:latin typeface="Calibri"/>
                          <a:ea typeface="Calibri"/>
                          <a:cs typeface="Calibri"/>
                        </a:rPr>
                        <a:t>Designs test cases from FDDs</a:t>
                      </a:r>
                    </a:p>
                  </a:txBody>
                  <a:tcPr anchor="ctr"/>
                </a:tc>
                <a:extLst>
                  <a:ext uri="{0D108BD9-81ED-4DB2-BD59-A6C34878D82A}">
                    <a16:rowId xmlns:a16="http://schemas.microsoft.com/office/drawing/2014/main" val="1753453716"/>
                  </a:ext>
                </a:extLst>
              </a:tr>
              <a:tr h="341841">
                <a:tc>
                  <a:txBody>
                    <a:bodyPr/>
                    <a:lstStyle/>
                    <a:p>
                      <a:r>
                        <a:rPr lang="en-GB" sz="800" b="1">
                          <a:solidFill>
                            <a:srgbClr val="1B2A4A"/>
                          </a:solidFill>
                          <a:latin typeface="Calibri"/>
                          <a:ea typeface="Calibri"/>
                          <a:cs typeface="Calibri"/>
                        </a:rPr>
                        <a:t>SI Programme Director</a:t>
                      </a:r>
                    </a:p>
                  </a:txBody>
                  <a:tcPr anchor="ctr">
                    <a:solidFill>
                      <a:srgbClr val="E8E0F0"/>
                    </a:solidFill>
                  </a:tcPr>
                </a:tc>
                <a:tc>
                  <a:txBody>
                    <a:bodyPr/>
                    <a:lstStyle/>
                    <a:p>
                      <a:r>
                        <a:rPr lang="en-GB" sz="800">
                          <a:solidFill>
                            <a:srgbClr val="1B2A4A"/>
                          </a:solidFill>
                          <a:latin typeface="Calibri"/>
                          <a:ea typeface="Calibri"/>
                          <a:cs typeface="Calibri"/>
                        </a:rPr>
                        <a:t>Onboards SI team, agrees agreements</a:t>
                      </a:r>
                    </a:p>
                  </a:txBody>
                  <a:tcPr anchor="ctr">
                    <a:solidFill>
                      <a:srgbClr val="FAFAFA"/>
                    </a:solidFill>
                  </a:tcPr>
                </a:tc>
                <a:tc>
                  <a:txBody>
                    <a:bodyPr/>
                    <a:lstStyle/>
                    <a:p>
                      <a:r>
                        <a:rPr lang="en-GB" sz="800">
                          <a:solidFill>
                            <a:srgbClr val="1B2A4A"/>
                          </a:solidFill>
                          <a:latin typeface="Calibri"/>
                          <a:ea typeface="Calibri"/>
                          <a:cs typeface="Calibri"/>
                        </a:rPr>
                        <a:t>Manages SI resource allocation</a:t>
                      </a:r>
                    </a:p>
                  </a:txBody>
                  <a:tcPr anchor="ctr">
                    <a:solidFill>
                      <a:srgbClr val="FAFAFA"/>
                    </a:solidFill>
                  </a:tcPr>
                </a:tc>
                <a:tc>
                  <a:txBody>
                    <a:bodyPr/>
                    <a:lstStyle/>
                    <a:p>
                      <a:r>
                        <a:rPr lang="en-GB" sz="800">
                          <a:solidFill>
                            <a:srgbClr val="1B2A4A"/>
                          </a:solidFill>
                          <a:latin typeface="Calibri"/>
                          <a:ea typeface="Calibri"/>
                          <a:cs typeface="Calibri"/>
                        </a:rPr>
                        <a:t>Manages SI delivery to DA schedule</a:t>
                      </a:r>
                    </a:p>
                  </a:txBody>
                  <a:tcPr anchor="ctr">
                    <a:solidFill>
                      <a:srgbClr val="FAFAFA"/>
                    </a:solidFill>
                  </a:tcPr>
                </a:tc>
                <a:extLst>
                  <a:ext uri="{0D108BD9-81ED-4DB2-BD59-A6C34878D82A}">
                    <a16:rowId xmlns:a16="http://schemas.microsoft.com/office/drawing/2014/main" val="1798167986"/>
                  </a:ext>
                </a:extLst>
              </a:tr>
              <a:tr h="341841">
                <a:tc>
                  <a:txBody>
                    <a:bodyPr/>
                    <a:lstStyle/>
                    <a:p>
                      <a:r>
                        <a:rPr lang="en-GB" sz="800" b="1">
                          <a:solidFill>
                            <a:srgbClr val="1B2A4A"/>
                          </a:solidFill>
                          <a:latin typeface="Calibri"/>
                          <a:ea typeface="Calibri"/>
                          <a:cs typeface="Calibri"/>
                        </a:rPr>
                        <a:t>SI Solution Architect</a:t>
                      </a:r>
                    </a:p>
                  </a:txBody>
                  <a:tcPr anchor="ctr">
                    <a:solidFill>
                      <a:srgbClr val="E8E0F0"/>
                    </a:solidFill>
                  </a:tcPr>
                </a:tc>
                <a:tc>
                  <a:txBody>
                    <a:bodyPr/>
                    <a:lstStyle/>
                    <a:p>
                      <a:r>
                        <a:rPr lang="en-GB" sz="800">
                          <a:solidFill>
                            <a:srgbClr val="1B2A4A"/>
                          </a:solidFill>
                          <a:latin typeface="Calibri"/>
                          <a:ea typeface="Calibri"/>
                          <a:cs typeface="Calibri"/>
                        </a:rPr>
                        <a:t>Co-activates DA, confirms tech arch</a:t>
                      </a:r>
                    </a:p>
                  </a:txBody>
                  <a:tcPr anchor="ctr"/>
                </a:tc>
                <a:tc>
                  <a:txBody>
                    <a:bodyPr/>
                    <a:lstStyle/>
                    <a:p>
                      <a:r>
                        <a:rPr lang="en-GB" sz="800">
                          <a:solidFill>
                            <a:srgbClr val="1B2A4A"/>
                          </a:solidFill>
                          <a:latin typeface="Calibri"/>
                          <a:ea typeface="Calibri"/>
                          <a:cs typeface="Calibri"/>
                        </a:rPr>
                        <a:t>Leads gap analysis (platform side)</a:t>
                      </a:r>
                    </a:p>
                  </a:txBody>
                  <a:tcPr anchor="ctr"/>
                </a:tc>
                <a:tc>
                  <a:txBody>
                    <a:bodyPr/>
                    <a:lstStyle/>
                    <a:p>
                      <a:r>
                        <a:rPr lang="en-GB" sz="800">
                          <a:solidFill>
                            <a:srgbClr val="1B2A4A"/>
                          </a:solidFill>
                          <a:latin typeface="Calibri"/>
                          <a:ea typeface="Calibri"/>
                          <a:cs typeface="Calibri"/>
                        </a:rPr>
                        <a:t>Co-chairs DA, produces arch doc</a:t>
                      </a:r>
                    </a:p>
                  </a:txBody>
                  <a:tcPr anchor="ctr"/>
                </a:tc>
                <a:extLst>
                  <a:ext uri="{0D108BD9-81ED-4DB2-BD59-A6C34878D82A}">
                    <a16:rowId xmlns:a16="http://schemas.microsoft.com/office/drawing/2014/main" val="1123066040"/>
                  </a:ext>
                </a:extLst>
              </a:tr>
              <a:tr h="341841">
                <a:tc>
                  <a:txBody>
                    <a:bodyPr/>
                    <a:lstStyle/>
                    <a:p>
                      <a:r>
                        <a:rPr lang="en-GB" sz="800" b="1">
                          <a:solidFill>
                            <a:srgbClr val="1B2A4A"/>
                          </a:solidFill>
                          <a:latin typeface="Calibri"/>
                          <a:ea typeface="Calibri"/>
                          <a:cs typeface="Calibri"/>
                        </a:rPr>
                        <a:t>SI Functional Leads</a:t>
                      </a:r>
                    </a:p>
                  </a:txBody>
                  <a:tcPr anchor="ctr">
                    <a:solidFill>
                      <a:srgbClr val="E8E0F0"/>
                    </a:solidFill>
                  </a:tcPr>
                </a:tc>
                <a:tc>
                  <a:txBody>
                    <a:bodyPr/>
                    <a:lstStyle/>
                    <a:p>
                      <a:r>
                        <a:rPr lang="en-GB" sz="800">
                          <a:solidFill>
                            <a:srgbClr val="1B2A4A"/>
                          </a:solidFill>
                          <a:latin typeface="Calibri"/>
                          <a:ea typeface="Calibri"/>
                          <a:cs typeface="Calibri"/>
                        </a:rPr>
                        <a:t>Familiarise with Heatmap/Benefits Map</a:t>
                      </a:r>
                    </a:p>
                  </a:txBody>
                  <a:tcPr anchor="ctr">
                    <a:solidFill>
                      <a:srgbClr val="FAFAFA"/>
                    </a:solidFill>
                  </a:tcPr>
                </a:tc>
                <a:tc>
                  <a:txBody>
                    <a:bodyPr/>
                    <a:lstStyle/>
                    <a:p>
                      <a:r>
                        <a:rPr lang="en-GB" sz="800">
                          <a:solidFill>
                            <a:srgbClr val="1B2A4A"/>
                          </a:solidFill>
                          <a:latin typeface="Calibri"/>
                          <a:ea typeface="Calibri"/>
                          <a:cs typeface="Calibri"/>
                        </a:rPr>
                        <a:t>Co-facilitate workshops, document gaps</a:t>
                      </a:r>
                    </a:p>
                  </a:txBody>
                  <a:tcPr anchor="ctr">
                    <a:solidFill>
                      <a:srgbClr val="FAFAFA"/>
                    </a:solidFill>
                  </a:tcPr>
                </a:tc>
                <a:tc>
                  <a:txBody>
                    <a:bodyPr/>
                    <a:lstStyle/>
                    <a:p>
                      <a:r>
                        <a:rPr lang="en-GB" sz="800">
                          <a:solidFill>
                            <a:srgbClr val="1B2A4A"/>
                          </a:solidFill>
                          <a:latin typeface="Calibri"/>
                          <a:ea typeface="Calibri"/>
                          <a:cs typeface="Calibri"/>
                        </a:rPr>
                        <a:t>Produce FDDs, demonstrate prototype</a:t>
                      </a:r>
                    </a:p>
                  </a:txBody>
                  <a:tcPr anchor="ctr">
                    <a:solidFill>
                      <a:srgbClr val="FAFAFA"/>
                    </a:solidFill>
                  </a:tcPr>
                </a:tc>
                <a:extLst>
                  <a:ext uri="{0D108BD9-81ED-4DB2-BD59-A6C34878D82A}">
                    <a16:rowId xmlns:a16="http://schemas.microsoft.com/office/drawing/2014/main" val="3858872766"/>
                  </a:ext>
                </a:extLst>
              </a:tr>
              <a:tr h="341841">
                <a:tc>
                  <a:txBody>
                    <a:bodyPr/>
                    <a:lstStyle/>
                    <a:p>
                      <a:r>
                        <a:rPr lang="en-GB" sz="800" b="1">
                          <a:solidFill>
                            <a:srgbClr val="1B2A4A"/>
                          </a:solidFill>
                          <a:latin typeface="Calibri"/>
                          <a:ea typeface="Calibri"/>
                          <a:cs typeface="Calibri"/>
                        </a:rPr>
                        <a:t>SI Technical Lead</a:t>
                      </a:r>
                    </a:p>
                  </a:txBody>
                  <a:tcPr anchor="ctr">
                    <a:solidFill>
                      <a:srgbClr val="E8E0F0"/>
                    </a:solidFill>
                  </a:tcPr>
                </a:tc>
                <a:tc>
                  <a:txBody>
                    <a:bodyPr/>
                    <a:lstStyle/>
                    <a:p>
                      <a:r>
                        <a:rPr lang="en-GB" sz="800">
                          <a:solidFill>
                            <a:srgbClr val="1B2A4A"/>
                          </a:solidFill>
                          <a:latin typeface="Calibri"/>
                          <a:ea typeface="Calibri"/>
                          <a:cs typeface="Calibri"/>
                        </a:rPr>
                        <a:t>Confirms integration approach</a:t>
                      </a:r>
                    </a:p>
                  </a:txBody>
                  <a:tcPr anchor="ctr"/>
                </a:tc>
                <a:tc>
                  <a:txBody>
                    <a:bodyPr/>
                    <a:lstStyle/>
                    <a:p>
                      <a:r>
                        <a:rPr lang="en-GB" sz="800">
                          <a:solidFill>
                            <a:srgbClr val="1B2A4A"/>
                          </a:solidFill>
                          <a:latin typeface="Calibri"/>
                          <a:ea typeface="Calibri"/>
                          <a:cs typeface="Calibri"/>
                        </a:rPr>
                        <a:t>Designs integration catalogue</a:t>
                      </a:r>
                    </a:p>
                  </a:txBody>
                  <a:tcPr anchor="ctr"/>
                </a:tc>
                <a:tc>
                  <a:txBody>
                    <a:bodyPr/>
                    <a:lstStyle/>
                    <a:p>
                      <a:r>
                        <a:rPr lang="en-GB" sz="800">
                          <a:solidFill>
                            <a:srgbClr val="1B2A4A"/>
                          </a:solidFill>
                          <a:latin typeface="Calibri"/>
                          <a:ea typeface="Calibri"/>
                          <a:cs typeface="Calibri"/>
                        </a:rPr>
                        <a:t>Produces integration design docs</a:t>
                      </a:r>
                    </a:p>
                  </a:txBody>
                  <a:tcPr anchor="ctr"/>
                </a:tc>
                <a:extLst>
                  <a:ext uri="{0D108BD9-81ED-4DB2-BD59-A6C34878D82A}">
                    <a16:rowId xmlns:a16="http://schemas.microsoft.com/office/drawing/2014/main" val="1260177214"/>
                  </a:ext>
                </a:extLst>
              </a:tr>
              <a:tr h="341841">
                <a:tc>
                  <a:txBody>
                    <a:bodyPr/>
                    <a:lstStyle/>
                    <a:p>
                      <a:r>
                        <a:rPr lang="en-GB" sz="800" b="1">
                          <a:solidFill>
                            <a:srgbClr val="1B2A4A"/>
                          </a:solidFill>
                          <a:latin typeface="Calibri"/>
                          <a:ea typeface="Calibri"/>
                          <a:cs typeface="Calibri"/>
                        </a:rPr>
                        <a:t>SI Data Migration Lead</a:t>
                      </a:r>
                    </a:p>
                  </a:txBody>
                  <a:tcPr anchor="ctr">
                    <a:solidFill>
                      <a:srgbClr val="E8E0F0"/>
                    </a:solidFill>
                  </a:tcPr>
                </a:tc>
                <a:tc>
                  <a:txBody>
                    <a:bodyPr/>
                    <a:lstStyle/>
                    <a:p>
                      <a:r>
                        <a:rPr lang="en-GB" sz="800">
                          <a:solidFill>
                            <a:srgbClr val="1B2A4A"/>
                          </a:solidFill>
                          <a:latin typeface="Calibri"/>
                          <a:ea typeface="Calibri"/>
                          <a:cs typeface="Calibri"/>
                        </a:rPr>
                        <a:t>Begins data assessment</a:t>
                      </a:r>
                    </a:p>
                  </a:txBody>
                  <a:tcPr anchor="ctr">
                    <a:solidFill>
                      <a:srgbClr val="FAFAFA"/>
                    </a:solidFill>
                  </a:tcPr>
                </a:tc>
                <a:tc>
                  <a:txBody>
                    <a:bodyPr/>
                    <a:lstStyle/>
                    <a:p>
                      <a:r>
                        <a:rPr lang="en-GB" sz="800">
                          <a:solidFill>
                            <a:srgbClr val="1B2A4A"/>
                          </a:solidFill>
                          <a:latin typeface="Calibri"/>
                          <a:ea typeface="Calibri"/>
                          <a:cs typeface="Calibri"/>
                        </a:rPr>
                        <a:t>Completes data assessment</a:t>
                      </a:r>
                    </a:p>
                  </a:txBody>
                  <a:tcPr anchor="ctr">
                    <a:solidFill>
                      <a:srgbClr val="FAFAFA"/>
                    </a:solidFill>
                  </a:tcPr>
                </a:tc>
                <a:tc>
                  <a:txBody>
                    <a:bodyPr/>
                    <a:lstStyle/>
                    <a:p>
                      <a:r>
                        <a:rPr lang="en-GB" sz="800">
                          <a:solidFill>
                            <a:srgbClr val="1B2A4A"/>
                          </a:solidFill>
                          <a:latin typeface="Calibri"/>
                          <a:ea typeface="Calibri"/>
                          <a:cs typeface="Calibri"/>
                        </a:rPr>
                        <a:t>Produces migration design</a:t>
                      </a:r>
                    </a:p>
                  </a:txBody>
                  <a:tcPr anchor="ctr">
                    <a:solidFill>
                      <a:srgbClr val="FAFAFA"/>
                    </a:solidFill>
                  </a:tcPr>
                </a:tc>
                <a:extLst>
                  <a:ext uri="{0D108BD9-81ED-4DB2-BD59-A6C34878D82A}">
                    <a16:rowId xmlns:a16="http://schemas.microsoft.com/office/drawing/2014/main" val="330887844"/>
                  </a:ext>
                </a:extLst>
              </a:tr>
              <a:tr h="341841">
                <a:tc>
                  <a:txBody>
                    <a:bodyPr/>
                    <a:lstStyle/>
                    <a:p>
                      <a:r>
                        <a:rPr lang="en-GB" sz="800" b="1">
                          <a:solidFill>
                            <a:srgbClr val="1B2A4A"/>
                          </a:solidFill>
                          <a:latin typeface="Calibri"/>
                          <a:ea typeface="Calibri"/>
                          <a:cs typeface="Calibri"/>
                        </a:rPr>
                        <a:t>SI Scrum Master</a:t>
                      </a:r>
                    </a:p>
                  </a:txBody>
                  <a:tcPr anchor="ctr">
                    <a:solidFill>
                      <a:srgbClr val="E8E0F0"/>
                    </a:solidFill>
                  </a:tcPr>
                </a:tc>
                <a:tc>
                  <a:txBody>
                    <a:bodyPr/>
                    <a:lstStyle/>
                    <a:p>
                      <a:r>
                        <a:rPr lang="en-GB" sz="800">
                          <a:solidFill>
                            <a:srgbClr val="1B2A4A"/>
                          </a:solidFill>
                          <a:latin typeface="Calibri"/>
                          <a:ea typeface="Calibri"/>
                          <a:cs typeface="Calibri"/>
                        </a:rPr>
                        <a:t>Configures backlog tooling</a:t>
                      </a:r>
                    </a:p>
                  </a:txBody>
                  <a:tcPr anchor="ctr"/>
                </a:tc>
                <a:tc>
                  <a:txBody>
                    <a:bodyPr/>
                    <a:lstStyle/>
                    <a:p>
                      <a:r>
                        <a:rPr lang="en-GB" sz="800">
                          <a:solidFill>
                            <a:srgbClr val="1B2A4A"/>
                          </a:solidFill>
                          <a:latin typeface="Calibri"/>
                          <a:ea typeface="Calibri"/>
                          <a:cs typeface="Calibri"/>
                        </a:rPr>
                        <a:t>Supports backlog creation</a:t>
                      </a:r>
                    </a:p>
                  </a:txBody>
                  <a:tcPr anchor="ctr"/>
                </a:tc>
                <a:tc>
                  <a:txBody>
                    <a:bodyPr/>
                    <a:lstStyle/>
                    <a:p>
                      <a:r>
                        <a:rPr lang="en-GB" sz="800">
                          <a:solidFill>
                            <a:srgbClr val="1B2A4A"/>
                          </a:solidFill>
                          <a:latin typeface="Calibri"/>
                          <a:ea typeface="Calibri"/>
                          <a:cs typeface="Calibri"/>
                        </a:rPr>
                        <a:t>Prepares for Sprint 0</a:t>
                      </a:r>
                    </a:p>
                  </a:txBody>
                  <a:tcPr anchor="ctr"/>
                </a:tc>
                <a:extLst>
                  <a:ext uri="{0D108BD9-81ED-4DB2-BD59-A6C34878D82A}">
                    <a16:rowId xmlns:a16="http://schemas.microsoft.com/office/drawing/2014/main" val="2529633762"/>
                  </a:ext>
                </a:extLst>
              </a:tr>
            </a:tbl>
          </a:graphicData>
        </a:graphic>
      </p:graphicFrame>
      <p:sp>
        <p:nvSpPr>
          <p:cNvPr id="7" name="Rectangle 6">
            <a:extLst>
              <a:ext uri="{FF2B5EF4-FFF2-40B4-BE49-F238E27FC236}">
                <a16:creationId xmlns:a16="http://schemas.microsoft.com/office/drawing/2014/main" id="{0A14BA56-01EC-473B-9C7F-48C1E005460E}"/>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9E2BC329-DAD0-4A01-A7F2-E40A51F32403}"/>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Phase · Stages 10–12</a:t>
            </a:r>
          </a:p>
        </p:txBody>
      </p:sp>
    </p:spTree>
    <p:extLst>
      <p:ext uri="{BB962C8B-B14F-4D97-AF65-F5344CB8AC3E}">
        <p14:creationId xmlns:p14="http://schemas.microsoft.com/office/powerpoint/2010/main" val="1711735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DB309B-302A-4DA7-B278-02B8E282313A}"/>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Setup &amp; Design Timeline</a:t>
            </a:r>
          </a:p>
        </p:txBody>
      </p:sp>
      <p:sp>
        <p:nvSpPr>
          <p:cNvPr id="4" name="Rectangle 3">
            <a:extLst>
              <a:ext uri="{FF2B5EF4-FFF2-40B4-BE49-F238E27FC236}">
                <a16:creationId xmlns:a16="http://schemas.microsoft.com/office/drawing/2014/main" id="{C7DAE4BB-72F9-47D3-95EA-9813D18673F8}"/>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B38BE617-0E16-4EFA-B6B0-500A291C3B60}"/>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64C53EAB-635A-43A1-95F7-E0765B5470E4}"/>
              </a:ext>
            </a:extLst>
          </p:cNvPr>
          <p:cNvSpPr txBox="1"/>
          <p:nvPr/>
        </p:nvSpPr>
        <p:spPr>
          <a:xfrm>
            <a:off x="635000" y="6413500"/>
            <a:ext cx="11176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Timeline is indicative. Duration depends on scope complexity, number of workstreams, and SI team size.</a:t>
            </a:r>
          </a:p>
        </p:txBody>
      </p:sp>
      <p:sp>
        <p:nvSpPr>
          <p:cNvPr id="31" name="Week1"/>
          <p:cNvSpPr txBox="1"/>
          <p:nvPr/>
        </p:nvSpPr>
        <p:spPr>
          <a:xfrm>
            <a:off x="15240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W1</a:t>
            </a:r>
          </a:p>
        </p:txBody>
      </p:sp>
      <p:sp>
        <p:nvSpPr>
          <p:cNvPr id="32" name="Week2"/>
          <p:cNvSpPr txBox="1"/>
          <p:nvPr/>
        </p:nvSpPr>
        <p:spPr>
          <a:xfrm>
            <a:off x="21844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W2</a:t>
            </a:r>
          </a:p>
        </p:txBody>
      </p:sp>
      <p:sp>
        <p:nvSpPr>
          <p:cNvPr id="33" name="Week3"/>
          <p:cNvSpPr txBox="1"/>
          <p:nvPr/>
        </p:nvSpPr>
        <p:spPr>
          <a:xfrm>
            <a:off x="28448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W3</a:t>
            </a:r>
          </a:p>
        </p:txBody>
      </p:sp>
      <p:sp>
        <p:nvSpPr>
          <p:cNvPr id="34" name="Week4"/>
          <p:cNvSpPr txBox="1"/>
          <p:nvPr/>
        </p:nvSpPr>
        <p:spPr>
          <a:xfrm>
            <a:off x="35052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W4</a:t>
            </a:r>
          </a:p>
        </p:txBody>
      </p:sp>
      <p:sp>
        <p:nvSpPr>
          <p:cNvPr id="35" name="Week5"/>
          <p:cNvSpPr txBox="1"/>
          <p:nvPr/>
        </p:nvSpPr>
        <p:spPr>
          <a:xfrm>
            <a:off x="41656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W5</a:t>
            </a:r>
          </a:p>
        </p:txBody>
      </p:sp>
      <p:sp>
        <p:nvSpPr>
          <p:cNvPr id="36" name="Week6"/>
          <p:cNvSpPr txBox="1"/>
          <p:nvPr/>
        </p:nvSpPr>
        <p:spPr>
          <a:xfrm>
            <a:off x="48260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W6</a:t>
            </a:r>
          </a:p>
        </p:txBody>
      </p:sp>
      <p:sp>
        <p:nvSpPr>
          <p:cNvPr id="37" name="Week7"/>
          <p:cNvSpPr txBox="1"/>
          <p:nvPr/>
        </p:nvSpPr>
        <p:spPr>
          <a:xfrm>
            <a:off x="54864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W7</a:t>
            </a:r>
          </a:p>
        </p:txBody>
      </p:sp>
      <p:sp>
        <p:nvSpPr>
          <p:cNvPr id="38" name="Week8"/>
          <p:cNvSpPr txBox="1"/>
          <p:nvPr/>
        </p:nvSpPr>
        <p:spPr>
          <a:xfrm>
            <a:off x="61468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W8</a:t>
            </a:r>
          </a:p>
        </p:txBody>
      </p:sp>
      <p:sp>
        <p:nvSpPr>
          <p:cNvPr id="39" name="Week9"/>
          <p:cNvSpPr txBox="1"/>
          <p:nvPr/>
        </p:nvSpPr>
        <p:spPr>
          <a:xfrm>
            <a:off x="68072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W9</a:t>
            </a:r>
          </a:p>
        </p:txBody>
      </p:sp>
      <p:sp>
        <p:nvSpPr>
          <p:cNvPr id="40" name="Week10"/>
          <p:cNvSpPr txBox="1"/>
          <p:nvPr/>
        </p:nvSpPr>
        <p:spPr>
          <a:xfrm>
            <a:off x="74676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W10</a:t>
            </a:r>
          </a:p>
        </p:txBody>
      </p:sp>
      <p:sp>
        <p:nvSpPr>
          <p:cNvPr id="41" name="Week11"/>
          <p:cNvSpPr txBox="1"/>
          <p:nvPr/>
        </p:nvSpPr>
        <p:spPr>
          <a:xfrm>
            <a:off x="81280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W11</a:t>
            </a:r>
          </a:p>
        </p:txBody>
      </p:sp>
      <p:sp>
        <p:nvSpPr>
          <p:cNvPr id="42" name="Week12"/>
          <p:cNvSpPr txBox="1"/>
          <p:nvPr/>
        </p:nvSpPr>
        <p:spPr>
          <a:xfrm>
            <a:off x="87884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W12</a:t>
            </a:r>
          </a:p>
        </p:txBody>
      </p:sp>
      <p:sp>
        <p:nvSpPr>
          <p:cNvPr id="43" name="Week13"/>
          <p:cNvSpPr txBox="1"/>
          <p:nvPr/>
        </p:nvSpPr>
        <p:spPr>
          <a:xfrm>
            <a:off x="94488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W13</a:t>
            </a:r>
          </a:p>
        </p:txBody>
      </p:sp>
      <p:sp>
        <p:nvSpPr>
          <p:cNvPr id="44" name="Week14"/>
          <p:cNvSpPr txBox="1"/>
          <p:nvPr/>
        </p:nvSpPr>
        <p:spPr>
          <a:xfrm>
            <a:off x="101092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W14</a:t>
            </a:r>
          </a:p>
        </p:txBody>
      </p:sp>
      <p:sp>
        <p:nvSpPr>
          <p:cNvPr id="45" name="Week15"/>
          <p:cNvSpPr txBox="1"/>
          <p:nvPr/>
        </p:nvSpPr>
        <p:spPr>
          <a:xfrm>
            <a:off x="10769600" y="1911350"/>
            <a:ext cx="660400" cy="254000"/>
          </a:xfrm>
          <a:prstGeom prst="rect">
            <a:avLst/>
          </a:prstGeom>
          <a:noFill/>
          <a:ln>
            <a:noFill/>
          </a:ln>
        </p:spPr>
        <p:txBody>
          <a:bodyPr wrap="square" anchor="ctr"/>
          <a:lstStyle/>
          <a:p>
            <a:pPr algn="ctr">
              <a:buNone/>
            </a:pPr>
            <a:r>
              <a:rPr lang="en-US" sz="800" dirty="0">
                <a:solidFill>
                  <a:srgbClr val="999999"/>
                </a:solidFill>
                <a:latin typeface="Calibri"/>
              </a:rPr>
              <a:t>W15</a:t>
            </a:r>
          </a:p>
        </p:txBody>
      </p:sp>
      <p:sp>
        <p:nvSpPr>
          <p:cNvPr id="50" name="Lbl10"/>
          <p:cNvSpPr txBox="1"/>
          <p:nvPr/>
        </p:nvSpPr>
        <p:spPr>
          <a:xfrm>
            <a:off x="152400" y="2216150"/>
            <a:ext cx="1371600" cy="457200"/>
          </a:xfrm>
          <a:prstGeom prst="rect">
            <a:avLst/>
          </a:prstGeom>
          <a:noFill/>
          <a:ln>
            <a:noFill/>
          </a:ln>
        </p:spPr>
        <p:txBody>
          <a:bodyPr wrap="square" anchor="ctr"/>
          <a:lstStyle/>
          <a:p>
            <a:pPr algn="r">
              <a:buNone/>
            </a:pPr>
            <a:r>
              <a:rPr lang="en-US" sz="1400" b="1" dirty="0">
                <a:solidFill>
                  <a:srgbClr val="1B2A4A"/>
                </a:solidFill>
                <a:latin typeface="Calibri"/>
              </a:rPr>
              <a:t>S10</a:t>
            </a:r>
          </a:p>
        </p:txBody>
      </p:sp>
      <p:sp>
        <p:nvSpPr>
          <p:cNvPr id="51" name="Bar10"/>
          <p:cNvSpPr/>
          <p:nvPr/>
        </p:nvSpPr>
        <p:spPr>
          <a:xfrm>
            <a:off x="1524000" y="2216150"/>
            <a:ext cx="1930400" cy="457200"/>
          </a:xfrm>
          <a:prstGeom prst="roundRect">
            <a:avLst>
              <a:gd name="adj" fmla="val 15000"/>
            </a:avLst>
          </a:prstGeom>
          <a:solidFill>
            <a:srgbClr val="5B2C7E"/>
          </a:solidFill>
          <a:ln>
            <a:noFill/>
          </a:ln>
        </p:spPr>
        <p:txBody>
          <a:bodyPr wrap="square" lIns="91440" rIns="91440" anchor="ctr" anchorCtr="0"/>
          <a:lstStyle/>
          <a:p>
            <a:pPr algn="l">
              <a:buNone/>
            </a:pPr>
            <a:r>
              <a:rPr lang="en-US" sz="900" b="1" dirty="0">
                <a:solidFill>
                  <a:srgbClr val="FFFFFF"/>
                </a:solidFill>
                <a:latin typeface="Calibri"/>
              </a:rPr>
              <a:t>Mobilisation, SI onboarding, governance activation</a:t>
            </a:r>
          </a:p>
        </p:txBody>
      </p:sp>
      <p:sp>
        <p:nvSpPr>
          <p:cNvPr id="52" name="Lbl11"/>
          <p:cNvSpPr txBox="1"/>
          <p:nvPr/>
        </p:nvSpPr>
        <p:spPr>
          <a:xfrm>
            <a:off x="152400" y="2825750"/>
            <a:ext cx="1371600" cy="457200"/>
          </a:xfrm>
          <a:prstGeom prst="rect">
            <a:avLst/>
          </a:prstGeom>
          <a:noFill/>
          <a:ln>
            <a:noFill/>
          </a:ln>
        </p:spPr>
        <p:txBody>
          <a:bodyPr wrap="square" anchor="ctr"/>
          <a:lstStyle/>
          <a:p>
            <a:pPr algn="r">
              <a:buNone/>
            </a:pPr>
            <a:r>
              <a:rPr lang="en-US" sz="1400" b="1" dirty="0">
                <a:solidFill>
                  <a:srgbClr val="1B2A4A"/>
                </a:solidFill>
                <a:latin typeface="Calibri"/>
              </a:rPr>
              <a:t>S11</a:t>
            </a:r>
          </a:p>
        </p:txBody>
      </p:sp>
      <p:sp>
        <p:nvSpPr>
          <p:cNvPr id="53" name="Bar11"/>
          <p:cNvSpPr/>
          <p:nvPr/>
        </p:nvSpPr>
        <p:spPr>
          <a:xfrm>
            <a:off x="3505200" y="2825750"/>
            <a:ext cx="3911600" cy="457200"/>
          </a:xfrm>
          <a:prstGeom prst="roundRect">
            <a:avLst>
              <a:gd name="adj" fmla="val 15000"/>
            </a:avLst>
          </a:prstGeom>
          <a:solidFill>
            <a:srgbClr val="9C4FB6"/>
          </a:solidFill>
          <a:ln>
            <a:noFill/>
          </a:ln>
        </p:spPr>
        <p:txBody>
          <a:bodyPr wrap="square" lIns="91440" rIns="91440" anchor="ctr" anchorCtr="0"/>
          <a:lstStyle/>
          <a:p>
            <a:pPr algn="l">
              <a:buNone/>
            </a:pPr>
            <a:r>
              <a:rPr lang="en-US" sz="900" b="1" dirty="0">
                <a:solidFill>
                  <a:srgbClr val="FFFFFF"/>
                </a:solidFill>
                <a:latin typeface="Calibri"/>
              </a:rPr>
              <a:t>Discovery workshops (Client + SI joint)</a:t>
            </a:r>
          </a:p>
        </p:txBody>
      </p:sp>
      <p:sp>
        <p:nvSpPr>
          <p:cNvPr id="54" name="Lbl12"/>
          <p:cNvSpPr txBox="1"/>
          <p:nvPr/>
        </p:nvSpPr>
        <p:spPr>
          <a:xfrm>
            <a:off x="152400" y="3435350"/>
            <a:ext cx="1371600" cy="457200"/>
          </a:xfrm>
          <a:prstGeom prst="rect">
            <a:avLst/>
          </a:prstGeom>
          <a:noFill/>
          <a:ln>
            <a:noFill/>
          </a:ln>
        </p:spPr>
        <p:txBody>
          <a:bodyPr wrap="square" anchor="ctr"/>
          <a:lstStyle/>
          <a:p>
            <a:pPr algn="r">
              <a:buNone/>
            </a:pPr>
            <a:r>
              <a:rPr lang="en-US" sz="1400" b="1" dirty="0">
                <a:solidFill>
                  <a:srgbClr val="1B2A4A"/>
                </a:solidFill>
                <a:latin typeface="Calibri"/>
              </a:rPr>
              <a:t>S12</a:t>
            </a:r>
          </a:p>
        </p:txBody>
      </p:sp>
      <p:sp>
        <p:nvSpPr>
          <p:cNvPr id="55" name="Bar12"/>
          <p:cNvSpPr/>
          <p:nvPr/>
        </p:nvSpPr>
        <p:spPr>
          <a:xfrm>
            <a:off x="6146800" y="3435350"/>
            <a:ext cx="5232400" cy="457200"/>
          </a:xfrm>
          <a:prstGeom prst="roundRect">
            <a:avLst>
              <a:gd name="adj" fmla="val 15000"/>
            </a:avLst>
          </a:prstGeom>
          <a:solidFill>
            <a:srgbClr val="9C4FB6"/>
          </a:solidFill>
          <a:ln>
            <a:noFill/>
          </a:ln>
        </p:spPr>
        <p:txBody>
          <a:bodyPr wrap="square" lIns="91440" rIns="91440" anchor="ctr" anchorCtr="0"/>
          <a:lstStyle/>
          <a:p>
            <a:pPr algn="l">
              <a:buNone/>
            </a:pPr>
            <a:r>
              <a:rPr lang="en-US" sz="900" b="1" dirty="0">
                <a:solidFill>
                  <a:srgbClr val="FFFFFF"/>
                </a:solidFill>
                <a:latin typeface="Calibri"/>
              </a:rPr>
              <a:t>Solution Design (overlaps late Discovery)</a:t>
            </a:r>
          </a:p>
        </p:txBody>
      </p:sp>
      <p:sp>
        <p:nvSpPr>
          <p:cNvPr id="60" name="Milestones"/>
          <p:cNvSpPr txBox="1"/>
          <p:nvPr/>
        </p:nvSpPr>
        <p:spPr>
          <a:xfrm>
            <a:off x="508000" y="4146550"/>
            <a:ext cx="11176000" cy="1308100"/>
          </a:xfrm>
          <a:prstGeom prst="rect">
            <a:avLst/>
          </a:prstGeom>
          <a:noFill/>
          <a:ln>
            <a:noFill/>
          </a:ln>
        </p:spPr>
        <p:txBody>
          <a:bodyPr wrap="square"/>
          <a:lstStyle/>
          <a:p>
            <a:pPr>
              <a:buNone/>
            </a:pPr>
            <a:r>
              <a:rPr lang="en-US" sz="1500" b="1" dirty="0">
                <a:solidFill>
                  <a:srgbClr val="7D3C98"/>
                </a:solidFill>
                <a:latin typeface="Calibri"/>
              </a:rPr>
              <a:t>Key Milestones</a:t>
            </a:r>
          </a:p>
          <a:p>
            <a:pPr marL="228600" indent="-228600">
              <a:buFont typeface="Arial"/>
              <a:buChar char="◆"/>
            </a:pPr>
            <a:r>
              <a:rPr lang="en-US" sz="1400" b="1" dirty="0">
                <a:solidFill>
                  <a:srgbClr val="1B2A4A"/>
                </a:solidFill>
                <a:latin typeface="Calibri"/>
              </a:rPr>
              <a:t>Week 1: </a:t>
            </a:r>
            <a:r>
              <a:rPr lang="en-US" sz="1400" dirty="0">
                <a:solidFill>
                  <a:srgbClr val="1B2A4A"/>
                </a:solidFill>
                <a:latin typeface="Calibri"/>
              </a:rPr>
              <a:t>SI Team Onboarded, First DA Meeting</a:t>
            </a:r>
          </a:p>
          <a:p>
            <a:pPr marL="228600" indent="-228600">
              <a:buFont typeface="Arial"/>
              <a:buChar char="◆"/>
            </a:pPr>
            <a:r>
              <a:rPr lang="en-US" sz="1400" b="1" dirty="0">
                <a:solidFill>
                  <a:srgbClr val="1B2A4A"/>
                </a:solidFill>
                <a:latin typeface="Calibri"/>
              </a:rPr>
              <a:t>Week 3: Governance Live Gate (Programme Setup &amp; Mobilisation (S10) complete)</a:t>
            </a:r>
            <a:r>
              <a:rPr lang="en-US" sz="1400" dirty="0">
                <a:solidFill>
                  <a:srgbClr val="1B2A4A"/>
                </a:solidFill>
                <a:latin typeface="Calibri"/>
              </a:rPr>
              <a:t/>
            </a:r>
          </a:p>
          <a:p>
            <a:pPr marL="228600" indent="-228600">
              <a:buFont typeface="Arial"/>
              <a:buChar char="◆"/>
            </a:pPr>
            <a:r>
              <a:rPr lang="en-US" sz="1400" b="1" dirty="0">
                <a:solidFill>
                  <a:srgbClr val="1B2A4A"/>
                </a:solidFill>
                <a:latin typeface="Calibri"/>
              </a:rPr>
              <a:t>Week 9: Discovery Complete Gate (Discovery (S11) complete)</a:t>
            </a:r>
            <a:r>
              <a:rPr lang="en-US" sz="1400" dirty="0">
                <a:solidFill>
                  <a:srgbClr val="1B2A4A"/>
                </a:solidFill>
                <a:latin typeface="Calibri"/>
              </a:rPr>
              <a:t/>
            </a:r>
          </a:p>
          <a:p>
            <a:pPr marL="228600" indent="-228600">
              <a:buFont typeface="Arial"/>
              <a:buChar char="◆"/>
            </a:pPr>
            <a:r>
              <a:rPr lang="en-US" sz="1400" b="1" dirty="0">
                <a:solidFill>
                  <a:srgbClr val="1B2A4A"/>
                </a:solidFill>
                <a:latin typeface="Calibri"/>
              </a:rPr>
              <a:t>Week 15: </a:t>
            </a:r>
            <a:r>
              <a:rPr lang="en-US" sz="1400" dirty="0">
                <a:solidFill>
                  <a:srgbClr val="1B2A4A"/>
                </a:solidFill>
                <a:latin typeface="Calibri"/>
              </a:rPr>
              <a:t>Design Authority Sign-Off Gate — all FDDs approved, backlog ready for Sprint 0</a:t>
            </a:r>
          </a:p>
        </p:txBody>
      </p:sp>
    </p:spTree>
    <p:extLst>
      <p:ext uri="{BB962C8B-B14F-4D97-AF65-F5344CB8AC3E}">
        <p14:creationId xmlns:p14="http://schemas.microsoft.com/office/powerpoint/2010/main" val="3112231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556610-A015-455F-8D36-7514446AA0C9}"/>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Setup &amp; Design Decision Points</a:t>
            </a:r>
          </a:p>
        </p:txBody>
      </p:sp>
      <p:sp>
        <p:nvSpPr>
          <p:cNvPr id="4" name="Rectangle 3">
            <a:extLst>
              <a:ext uri="{FF2B5EF4-FFF2-40B4-BE49-F238E27FC236}">
                <a16:creationId xmlns:a16="http://schemas.microsoft.com/office/drawing/2014/main" id="{28422CE3-50FD-41B8-89F3-BC17467376C0}"/>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TextBox 4">
            <a:extLst>
              <a:ext uri="{FF2B5EF4-FFF2-40B4-BE49-F238E27FC236}">
                <a16:creationId xmlns:a16="http://schemas.microsoft.com/office/drawing/2014/main" id="{879DA0AC-80A4-4A3B-BBA8-BE89999F9F03}"/>
              </a:ext>
            </a:extLst>
          </p:cNvPr>
          <p:cNvSpPr txBox="1"/>
          <p:nvPr/>
        </p:nvSpPr>
        <p:spPr>
          <a:xfrm>
            <a:off x="558800" y="1855716"/>
            <a:ext cx="7366000" cy="3146567"/>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Checkpoint — Governance Live (Programme Setup &amp; Mobilisation (S10))</a:t>
            </a:r>
          </a:p>
          <a:p>
            <a:pPr>
              <a:buNone/>
            </a:pPr>
            <a:r>
              <a:rPr lang="en-US" sz="1400" dirty="0">
                <a:solidFill>
                  <a:srgbClr val="1B2A4A"/>
                </a:solidFill>
                <a:latin typeface="Calibri"/>
              </a:rPr>
              <a:t>Client and SI teams structured with named individuals, environments provisioned, DA co-chair model active, Agile agreements signed. Forum review confirms readiness. Proceed to Discovery.</a:t>
            </a:r>
          </a:p>
          <a:p>
            <a:pPr>
              <a:buNone/>
            </a:pPr>
            <a:r>
              <a:rPr lang="en-US" sz="1500" b="1" dirty="0">
                <a:solidFill>
                  <a:srgbClr val="7D3C98"/>
                </a:solidFill>
                <a:latin typeface="Calibri"/>
              </a:rPr>
              <a:t>Checkpoint — Discovery Sign-Off (Discovery (S11))</a:t>
            </a:r>
          </a:p>
          <a:p>
            <a:pPr>
              <a:buNone/>
            </a:pPr>
            <a:r>
              <a:rPr lang="en-US" sz="1400" dirty="0">
                <a:solidFill>
                  <a:srgbClr val="1B2A4A"/>
                </a:solidFill>
                <a:latin typeface="Calibri"/>
              </a:rPr>
              <a:t>As-is documented, gap analysis per workstream with fit/gap/workaround/customise decisions, product backlog populated, integration catalogue confirmed, data assessment complete. Forum review confirms exit. Proceed to Design.</a:t>
            </a:r>
          </a:p>
          <a:p>
            <a:pPr>
              <a:buNone/>
            </a:pPr>
            <a:r>
              <a:rPr lang="en-US" sz="1500" b="1" dirty="0">
                <a:solidFill>
                  <a:srgbClr val="7D3C98"/>
                </a:solidFill>
                <a:latin typeface="Calibri"/>
              </a:rPr>
              <a:t>BOARD GATE 2 — Full Business Case (S12)</a:t>
            </a:r>
          </a:p>
          <a:p>
            <a:pPr>
              <a:buNone/>
            </a:pPr>
            <a:r>
              <a:rPr lang="en-US" sz="1400" dirty="0">
                <a:solidFill>
                  <a:srgbClr val="1B2A4A"/>
                </a:solidFill>
                <a:latin typeface="Calibri"/>
              </a:rPr>
              <a:t>Second of the programme's two real board gates. All FDDs signed off by Design Authority, technical architecture confirmed, data migration designed, prototype approved by Process Owners, customisation decisions documented. Firm/capped SI build &amp; test pricing locked at ±10–15%. Board commits to build.</a:t>
            </a:r>
          </a:p>
        </p:txBody>
      </p:sp>
      <p:sp>
        <p:nvSpPr>
          <p:cNvPr id="6" name="Rectangle: Rounded Corners 5">
            <a:extLst>
              <a:ext uri="{FF2B5EF4-FFF2-40B4-BE49-F238E27FC236}">
                <a16:creationId xmlns:a16="http://schemas.microsoft.com/office/drawing/2014/main" id="{2CF655F1-9887-4853-A347-27B3803FD0B7}"/>
              </a:ext>
            </a:extLst>
          </p:cNvPr>
          <p:cNvSpPr/>
          <p:nvPr/>
        </p:nvSpPr>
        <p:spPr>
          <a:xfrm>
            <a:off x="8064500" y="1016000"/>
            <a:ext cx="3746500" cy="1778000"/>
          </a:xfrm>
          <a:prstGeom prst="roundRect">
            <a:avLst/>
          </a:prstGeom>
          <a:solidFill>
            <a:srgbClr val="F5F0E8"/>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C38766E2-6838-47FD-8BDF-1E32B8016D5E}"/>
              </a:ext>
            </a:extLst>
          </p:cNvPr>
          <p:cNvSpPr txBox="1"/>
          <p:nvPr/>
        </p:nvSpPr>
        <p:spPr>
          <a:xfrm>
            <a:off x="8229600" y="1168400"/>
            <a:ext cx="3403600" cy="1473200"/>
          </a:xfrm>
          <a:prstGeom prst="rect">
            <a:avLst/>
          </a:prstGeom>
          <a:noFill/>
        </p:spPr>
        <p:txBody>
          <a:bodyPr vertOverflow="overflow" vert="horz" wrap="square" rtlCol="0" anchor="t">
            <a:noAutofit/>
          </a:bodyPr>
          <a:lstStyle/>
          <a:p>
            <a:pPr algn="l">
              <a:buNone/>
            </a:pPr>
            <a:r>
              <a:rPr lang="en-US" sz="1050" i="1" dirty="0">
                <a:solidFill>
                  <a:srgbClr val="5B2C7E"/>
                </a:solidFill>
                <a:latin typeface="Calibri"/>
              </a:rPr>
              <a:t>“Two checkpoints and one board gate. Solution Design &amp; Full Business Case (S12) is the second of the programme's two real board gates — no unsigned design enters the build phase, and the board commits to firm SI pricing here.”</a:t>
            </a:r>
          </a:p>
        </p:txBody>
      </p:sp>
      <p:sp>
        <p:nvSpPr>
          <p:cNvPr id="8" name="Rectangle 7">
            <a:extLst>
              <a:ext uri="{FF2B5EF4-FFF2-40B4-BE49-F238E27FC236}">
                <a16:creationId xmlns:a16="http://schemas.microsoft.com/office/drawing/2014/main" id="{E9C1311A-BD21-4D9A-B59F-9427E58EB71E}"/>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TextBox 8">
            <a:extLst>
              <a:ext uri="{FF2B5EF4-FFF2-40B4-BE49-F238E27FC236}">
                <a16:creationId xmlns:a16="http://schemas.microsoft.com/office/drawing/2014/main" id="{B7372CCD-6A20-4741-BB77-0B745A220AB6}"/>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Phase · Stages 10–12</a:t>
            </a:r>
          </a:p>
        </p:txBody>
      </p:sp>
    </p:spTree>
    <p:extLst>
      <p:ext uri="{BB962C8B-B14F-4D97-AF65-F5344CB8AC3E}">
        <p14:creationId xmlns:p14="http://schemas.microsoft.com/office/powerpoint/2010/main" val="2667627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2BF51E-C5C3-4E8B-9472-613AD2CE89C8}"/>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How the SI Integrates into Programme Governance</a:t>
            </a:r>
          </a:p>
        </p:txBody>
      </p:sp>
      <p:sp>
        <p:nvSpPr>
          <p:cNvPr id="4" name="Rectangle 3">
            <a:extLst>
              <a:ext uri="{FF2B5EF4-FFF2-40B4-BE49-F238E27FC236}">
                <a16:creationId xmlns:a16="http://schemas.microsoft.com/office/drawing/2014/main" id="{F2E16BCA-1BF9-48B2-8268-D881F6418BF3}"/>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0745619A-652E-48CF-B184-3173E880C8ED}"/>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11B005AD-0111-495C-A999-95ECDF6D0ADE}"/>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Phase · Stages 10–12</a:t>
            </a:r>
          </a:p>
        </p:txBody>
      </p:sp>
      <p:sp>
        <p:nvSpPr>
          <p:cNvPr id="20" name="SC"/>
          <p:cNvSpPr/>
          <p:nvPr/>
        </p:nvSpPr>
        <p:spPr>
          <a:xfrm>
            <a:off x="508000" y="1460500"/>
            <a:ext cx="4572000" cy="1066800"/>
          </a:xfrm>
          <a:prstGeom prst="roundRect">
            <a:avLst>
              <a:gd name="adj" fmla="val 8000"/>
            </a:avLst>
          </a:prstGeom>
          <a:solidFill>
            <a:srgbClr val="1B2A4A"/>
          </a:solidFill>
          <a:ln>
            <a:noFill/>
          </a:ln>
        </p:spPr>
        <p:txBody>
          <a:bodyPr wrap="square" lIns="91440" tIns="45720" rIns="91440" bIns="45720" anchor="ctr" anchorCtr="0"/>
          <a:lstStyle/>
          <a:p>
            <a:pPr algn="ctr">
              <a:buNone/>
            </a:pPr>
            <a:r>
              <a:rPr lang="en-US" sz="1500" b="1" dirty="0">
                <a:solidFill>
                  <a:srgbClr val="FFFFFF"/>
                </a:solidFill>
                <a:latin typeface="Calibri"/>
              </a:rPr>
              <a:t>Steering Committee</a:t>
            </a:r>
          </a:p>
          <a:p>
            <a:pPr algn="ctr">
              <a:buNone/>
            </a:pPr>
            <a:r>
              <a:rPr lang="en-US" sz="1200" dirty="0">
                <a:solidFill>
                  <a:srgbClr val="D5C4A1"/>
                </a:solidFill>
                <a:latin typeface="Calibri"/>
              </a:rPr>
              <a:t>Monthly • Client Exec Sponsor (Chair)</a:t>
            </a:r>
          </a:p>
          <a:p>
            <a:pPr algn="ctr">
              <a:buNone/>
            </a:pPr>
            <a:r>
              <a:rPr lang="en-US" sz="1200" dirty="0">
                <a:solidFill>
                  <a:srgbClr val="D5C4A1"/>
                </a:solidFill>
                <a:latin typeface="Calibri"/>
              </a:rPr>
              <a:t>SI Programme Director attends, reports delivery status</a:t>
            </a:r>
          </a:p>
        </p:txBody>
      </p:sp>
      <p:sp>
        <p:nvSpPr>
          <p:cNvPr id="25" name="Arrow"/>
          <p:cNvSpPr/>
          <p:nvPr/>
        </p:nvSpPr>
        <p:spPr>
          <a:xfrm>
            <a:off x="2616200" y="2527300"/>
            <a:ext cx="355600" cy="457200"/>
          </a:xfrm>
          <a:prstGeom prst="downArrow">
            <a:avLst/>
          </a:prstGeom>
          <a:solidFill>
            <a:srgbClr val="D5C4A1"/>
          </a:solidFill>
          <a:ln>
            <a:noFill/>
          </a:ln>
        </p:spPr>
        <p:txBody>
          <a:bodyPr/>
          <a:lstStyle/>
          <a:p>
            <a:endParaRPr lang="en-US"/>
          </a:p>
        </p:txBody>
      </p:sp>
      <p:sp>
        <p:nvSpPr>
          <p:cNvPr id="21" name="DA"/>
          <p:cNvSpPr/>
          <p:nvPr/>
        </p:nvSpPr>
        <p:spPr>
          <a:xfrm>
            <a:off x="508000" y="3086100"/>
            <a:ext cx="4572000" cy="1066800"/>
          </a:xfrm>
          <a:prstGeom prst="roundRect">
            <a:avLst>
              <a:gd name="adj" fmla="val 8000"/>
            </a:avLst>
          </a:prstGeom>
          <a:solidFill>
            <a:srgbClr val="9C4FB6"/>
          </a:solidFill>
          <a:ln>
            <a:noFill/>
          </a:ln>
        </p:spPr>
        <p:txBody>
          <a:bodyPr wrap="square" lIns="91440" tIns="45720" rIns="91440" bIns="45720" anchor="ctr" anchorCtr="0"/>
          <a:lstStyle/>
          <a:p>
            <a:pPr algn="ctr">
              <a:buNone/>
            </a:pPr>
            <a:r>
              <a:rPr lang="en-US" sz="1500" b="1" dirty="0">
                <a:solidFill>
                  <a:srgbClr val="FFFFFF"/>
                </a:solidFill>
                <a:latin typeface="Calibri"/>
              </a:rPr>
              <a:t>Design Authority</a:t>
            </a:r>
          </a:p>
          <a:p>
            <a:pPr algn="ctr">
              <a:buNone/>
            </a:pPr>
            <a:r>
              <a:rPr lang="en-US" sz="1200" dirty="0">
                <a:solidFill>
                  <a:srgbClr val="FFFFFF"/>
                </a:solidFill>
                <a:latin typeface="Calibri"/>
              </a:rPr>
              <a:t>Bi-weekly • Client SA + SI SA (Co-chairs)</a:t>
            </a:r>
          </a:p>
          <a:p>
            <a:pPr algn="ctr">
              <a:buNone/>
            </a:pPr>
            <a:r>
              <a:rPr lang="en-US" sz="1200" dirty="0">
                <a:solidFill>
                  <a:srgbClr val="FFFFFF"/>
                </a:solidFill>
                <a:latin typeface="Calibri"/>
              </a:rPr>
              <a:t>Client BA, SI Functional Leads, Process Owners</a:t>
            </a:r>
          </a:p>
        </p:txBody>
      </p:sp>
      <p:sp>
        <p:nvSpPr>
          <p:cNvPr id="26" name="Arrow"/>
          <p:cNvSpPr/>
          <p:nvPr/>
        </p:nvSpPr>
        <p:spPr>
          <a:xfrm>
            <a:off x="2616200" y="4152900"/>
            <a:ext cx="355600" cy="457200"/>
          </a:xfrm>
          <a:prstGeom prst="downArrow">
            <a:avLst/>
          </a:prstGeom>
          <a:solidFill>
            <a:srgbClr val="D5C4A1"/>
          </a:solidFill>
          <a:ln>
            <a:noFill/>
          </a:ln>
        </p:spPr>
        <p:txBody>
          <a:bodyPr/>
          <a:lstStyle/>
          <a:p>
            <a:endParaRPr lang="en-US"/>
          </a:p>
        </p:txBody>
      </p:sp>
      <p:sp>
        <p:nvSpPr>
          <p:cNvPr id="22" name="Sprint"/>
          <p:cNvSpPr/>
          <p:nvPr/>
        </p:nvSpPr>
        <p:spPr>
          <a:xfrm>
            <a:off x="508000" y="4711700"/>
            <a:ext cx="4572000" cy="1066800"/>
          </a:xfrm>
          <a:prstGeom prst="roundRect">
            <a:avLst>
              <a:gd name="adj" fmla="val 8000"/>
            </a:avLst>
          </a:prstGeom>
          <a:solidFill>
            <a:srgbClr val="9C4FB6"/>
          </a:solidFill>
          <a:ln>
            <a:noFill/>
          </a:ln>
        </p:spPr>
        <p:txBody>
          <a:bodyPr wrap="square" lIns="91440" tIns="45720" rIns="91440" bIns="45720" anchor="ctr" anchorCtr="0"/>
          <a:lstStyle/>
          <a:p>
            <a:pPr algn="ctr">
              <a:buNone/>
            </a:pPr>
            <a:r>
              <a:rPr lang="en-US" sz="1500" b="1" dirty="0">
                <a:solidFill>
                  <a:srgbClr val="FFFFFF"/>
                </a:solidFill>
                <a:latin typeface="Calibri"/>
              </a:rPr>
              <a:t>Sprint Ceremonies</a:t>
            </a:r>
          </a:p>
          <a:p>
            <a:pPr algn="ctr">
              <a:buNone/>
            </a:pPr>
            <a:r>
              <a:rPr lang="en-US" sz="1200" dirty="0">
                <a:solidFill>
                  <a:srgbClr val="FFFFFF"/>
                </a:solidFill>
                <a:latin typeface="Calibri"/>
              </a:rPr>
              <a:t>Per sprint cadence • SI Scrum Master (facilitates)</a:t>
            </a:r>
          </a:p>
          <a:p>
            <a:pPr algn="ctr">
              <a:buNone/>
            </a:pPr>
            <a:r>
              <a:rPr lang="en-US" sz="1200" dirty="0">
                <a:solidFill>
                  <a:srgbClr val="FFFFFF"/>
                </a:solidFill>
                <a:latin typeface="Calibri"/>
              </a:rPr>
              <a:t>SI Functional Leads + Client Process Owners participate</a:t>
            </a:r>
          </a:p>
        </p:txBody>
      </p:sp>
      <p:sp>
        <p:nvSpPr>
          <p:cNvPr id="30" name="Principles"/>
          <p:cNvSpPr txBox="1"/>
          <p:nvPr/>
        </p:nvSpPr>
        <p:spPr>
          <a:xfrm>
            <a:off x="5486400" y="1460500"/>
            <a:ext cx="6350000" cy="3200400"/>
          </a:xfrm>
          <a:prstGeom prst="rect">
            <a:avLst/>
          </a:prstGeom>
          <a:solidFill>
            <a:srgbClr val="F5F0E8"/>
          </a:solidFill>
          <a:ln>
            <a:noFill/>
          </a:ln>
        </p:spPr>
        <p:txBody>
          <a:bodyPr wrap="square" lIns="137160" tIns="91440" rIns="137160" bIns="91440"/>
          <a:lstStyle/>
          <a:p>
            <a:pPr>
              <a:buNone/>
            </a:pPr>
            <a:r>
              <a:rPr lang="en-US" sz="1500" b="1" dirty="0">
                <a:solidFill>
                  <a:srgbClr val="7D3C98"/>
                </a:solidFill>
                <a:latin typeface="Calibri"/>
              </a:rPr>
              <a:t>Key Principles</a:t>
            </a:r>
          </a:p>
          <a:p>
            <a:pPr marL="228600" indent="-228600">
              <a:buFont typeface="Arial"/>
              <a:buChar char="•"/>
            </a:pPr>
            <a:r>
              <a:rPr lang="en-US" sz="1400" dirty="0">
                <a:solidFill>
                  <a:srgbClr val="1B2A4A"/>
                </a:solidFill>
                <a:latin typeface="Calibri"/>
              </a:rPr>
              <a:t>The SI operates within the Client’s governance framework — not alongside it</a:t>
            </a:r>
          </a:p>
          <a:p>
            <a:pPr marL="228600" indent="-228600">
              <a:buFont typeface="Arial"/>
              <a:buChar char="•"/>
            </a:pPr>
            <a:r>
              <a:rPr lang="en-US" sz="1400" dirty="0">
                <a:solidFill>
                  <a:srgbClr val="1B2A4A"/>
                </a:solidFill>
                <a:latin typeface="Calibri"/>
              </a:rPr>
              <a:t>Design Authority decisions are binding on the SI</a:t>
            </a:r>
          </a:p>
          <a:p>
            <a:pPr marL="228600" indent="-228600">
              <a:buFont typeface="Arial"/>
              <a:buChar char="•"/>
            </a:pPr>
            <a:r>
              <a:rPr lang="en-US" sz="1400" dirty="0">
                <a:solidFill>
                  <a:srgbClr val="1B2A4A"/>
                </a:solidFill>
                <a:latin typeface="Calibri"/>
              </a:rPr>
              <a:t>SI scope changes go through the Decision Rights Framework</a:t>
            </a:r>
          </a:p>
          <a:p>
            <a:pPr marL="228600" indent="-228600">
              <a:buFont typeface="Arial"/>
              <a:buChar char="•"/>
            </a:pPr>
            <a:r>
              <a:rPr lang="en-US" sz="1400" dirty="0">
                <a:solidFill>
                  <a:srgbClr val="1B2A4A"/>
                </a:solidFill>
                <a:latin typeface="Calibri"/>
              </a:rPr>
              <a:t>SI Programme Director reports to Steering Committee monthly — progress, risks, commercial</a:t>
            </a:r>
          </a:p>
          <a:p>
            <a:pPr marL="228600" indent="-228600">
              <a:buFont typeface="Arial"/>
              <a:buChar char="•"/>
            </a:pPr>
            <a:r>
              <a:rPr lang="en-US" sz="1400" dirty="0">
                <a:solidFill>
                  <a:srgbClr val="1B2A4A"/>
                </a:solidFill>
                <a:latin typeface="Calibri"/>
              </a:rPr>
              <a:t>SI personnel changes require Client PM approval per contract</a:t>
            </a:r>
          </a:p>
        </p:txBody>
      </p:sp>
    </p:spTree>
    <p:extLst>
      <p:ext uri="{BB962C8B-B14F-4D97-AF65-F5344CB8AC3E}">
        <p14:creationId xmlns:p14="http://schemas.microsoft.com/office/powerpoint/2010/main" val="2632430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39D5D5D-827B-4199-AEFF-AFECB5C947B9}"/>
              </a:ext>
            </a:extLst>
          </p:cNvPr>
          <p:cNvSpPr/>
          <p:nvPr/>
        </p:nvSpPr>
        <p:spPr>
          <a:xfrm>
            <a:off x="8636000" y="254000"/>
            <a:ext cx="3302000" cy="6223000"/>
          </a:xfrm>
          <a:prstGeom prst="rect">
            <a:avLst/>
          </a:prstGeom>
          <a:solidFill>
            <a:srgbClr val="F5F0E8"/>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2" name="TextBox 1">
            <a:extLst>
              <a:ext uri="{FF2B5EF4-FFF2-40B4-BE49-F238E27FC236}">
                <a16:creationId xmlns:a16="http://schemas.microsoft.com/office/drawing/2014/main" id="{ED68B71F-6262-4D14-BF05-68787D966B06}"/>
              </a:ext>
            </a:extLst>
          </p:cNvPr>
          <p:cNvSpPr txBox="1"/>
          <p:nvPr/>
        </p:nvSpPr>
        <p:spPr>
          <a:xfrm>
            <a:off x="635000" y="571500"/>
            <a:ext cx="7620000" cy="492443"/>
          </a:xfrm>
          <a:prstGeom prst="rect">
            <a:avLst/>
          </a:prstGeom>
          <a:noFill/>
        </p:spPr>
        <p:txBody>
          <a:bodyPr vertOverflow="overflow" vert="horz" wrap="square" rtlCol="0" anchor="t">
            <a:spAutoFit/>
          </a:bodyPr>
          <a:lstStyle/>
          <a:p>
            <a:pPr algn="l"/>
            <a:r>
              <a:rPr lang="en-GB" sz="2600" b="1">
                <a:solidFill>
                  <a:srgbClr val="1B2A4A"/>
                </a:solidFill>
                <a:latin typeface="Georgia"/>
              </a:rPr>
              <a:t>Handover to Build &amp; Test (Build &amp; Configuration (S13))</a:t>
            </a:r>
          </a:p>
        </p:txBody>
      </p:sp>
      <p:sp>
        <p:nvSpPr>
          <p:cNvPr id="3" name="Rectangle 2">
            <a:extLst>
              <a:ext uri="{FF2B5EF4-FFF2-40B4-BE49-F238E27FC236}">
                <a16:creationId xmlns:a16="http://schemas.microsoft.com/office/drawing/2014/main" id="{2194149B-5B9A-424E-9135-C1CD189F6901}"/>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TextBox 3">
            <a:extLst>
              <a:ext uri="{FF2B5EF4-FFF2-40B4-BE49-F238E27FC236}">
                <a16:creationId xmlns:a16="http://schemas.microsoft.com/office/drawing/2014/main" id="{48F4F926-3EA0-4B76-B83F-94E2F222F9A5}"/>
              </a:ext>
            </a:extLst>
          </p:cNvPr>
          <p:cNvSpPr txBox="1"/>
          <p:nvPr/>
        </p:nvSpPr>
        <p:spPr>
          <a:xfrm>
            <a:off x="635000" y="1460500"/>
            <a:ext cx="7620000" cy="5080000"/>
          </a:xfrm>
          <a:prstGeom prst="rect">
            <a:avLst/>
          </a:prstGeom>
          <a:noFill/>
        </p:spPr>
        <p:txBody>
          <a:bodyPr vertOverflow="overflow" vert="horz" wrap="square" rtlCol="0" anchor="t">
            <a:noAutofit/>
          </a:bodyPr>
          <a:lstStyle/>
          <a:p>
            <a:pPr marL="0" indent="0">
              <a:buNone/>
            </a:pPr>
            <a:r>
              <a:rPr lang="en-US" sz="1400" dirty="0">
                <a:solidFill>
                  <a:srgbClr val="1B2A4A"/>
                </a:solidFill>
                <a:latin typeface="Calibri"/>
              </a:rPr>
              <a:t>At the end of Solution Design &amp; Full Business Case (S12), the following are handed to the Build phase:</a:t>
            </a:r>
          </a:p>
          <a:p>
            <a:pPr marL="228600" indent="-228600">
              <a:buFont typeface="Arial"/>
              <a:buChar char="•"/>
            </a:pPr>
            <a:r>
              <a:rPr lang="en-US" sz="1400" dirty="0">
                <a:solidFill>
                  <a:srgbClr val="1B2A4A"/>
                </a:solidFill>
                <a:latin typeface="Calibri"/>
              </a:rPr>
              <a:t>Approved FDDs per workstream (DA signed off)</a:t>
            </a:r>
          </a:p>
          <a:p>
            <a:pPr marL="228600" indent="-228600">
              <a:buFont typeface="Arial"/>
              <a:buChar char="•"/>
            </a:pPr>
            <a:r>
              <a:rPr lang="en-US" sz="1400" dirty="0">
                <a:solidFill>
                  <a:srgbClr val="1B2A4A"/>
                </a:solidFill>
                <a:latin typeface="Calibri"/>
              </a:rPr>
              <a:t>Technical architecture document (co-signed by both Solution Architects)</a:t>
            </a:r>
          </a:p>
          <a:p>
            <a:pPr marL="228600" indent="-228600">
              <a:buFont typeface="Arial"/>
              <a:buChar char="•"/>
            </a:pPr>
            <a:r>
              <a:rPr lang="en-US" sz="1400" dirty="0">
                <a:solidFill>
                  <a:srgbClr val="1B2A4A"/>
                </a:solidFill>
                <a:latin typeface="Calibri"/>
              </a:rPr>
              <a:t>Integration design per interface</a:t>
            </a:r>
          </a:p>
          <a:p>
            <a:pPr marL="228600" indent="-228600">
              <a:buFont typeface="Arial"/>
              <a:buChar char="•"/>
            </a:pPr>
            <a:r>
              <a:rPr lang="en-US" sz="1400" dirty="0">
                <a:solidFill>
                  <a:srgbClr val="1B2A4A"/>
                </a:solidFill>
                <a:latin typeface="Calibri"/>
              </a:rPr>
              <a:t>Data migration design with cleansing rules</a:t>
            </a:r>
          </a:p>
          <a:p>
            <a:pPr marL="228600" indent="-228600">
              <a:buFont typeface="Arial"/>
              <a:buChar char="•"/>
            </a:pPr>
            <a:r>
              <a:rPr lang="en-US" sz="1400" dirty="0">
                <a:solidFill>
                  <a:srgbClr val="1B2A4A"/>
                </a:solidFill>
                <a:latin typeface="Calibri"/>
              </a:rPr>
              <a:t>Prioritised product backlog (Epics → Features → User Stories with acceptance criteria)</a:t>
            </a:r>
          </a:p>
          <a:p>
            <a:pPr marL="228600" indent="-228600">
              <a:buFont typeface="Arial"/>
              <a:buChar char="•"/>
            </a:pPr>
            <a:r>
              <a:rPr lang="en-US" sz="1400" dirty="0">
                <a:solidFill>
                  <a:srgbClr val="1B2A4A"/>
                </a:solidFill>
                <a:latin typeface="Calibri"/>
              </a:rPr>
              <a:t>DA decision log (all customisation decisions with rationale)</a:t>
            </a:r>
          </a:p>
          <a:p>
            <a:pPr marL="228600" indent="-228600">
              <a:buFont typeface="Arial"/>
              <a:buChar char="•"/>
            </a:pPr>
            <a:r>
              <a:rPr lang="en-US" sz="1400" dirty="0">
                <a:solidFill>
                  <a:srgbClr val="1B2A4A"/>
                </a:solidFill>
                <a:latin typeface="Calibri"/>
              </a:rPr>
              <a:t>Test strategy with test cases designed from FDDs</a:t>
            </a:r>
          </a:p>
          <a:p>
            <a:pPr marL="0" indent="0">
              <a:buNone/>
            </a:pPr>
            <a:r>
              <a:rPr lang="en-US" sz="1500" b="1" dirty="0">
                <a:solidFill>
                  <a:srgbClr val="7D3C98"/>
                </a:solidFill>
                <a:latin typeface="Calibri"/>
              </a:rPr>
              <a:t>Sprint 0</a:t>
            </a:r>
          </a:p>
          <a:p>
            <a:pPr marL="0" indent="0">
              <a:buNone/>
            </a:pPr>
            <a:r>
              <a:rPr lang="en-US" sz="1400" dirty="0">
                <a:solidFill>
                  <a:srgbClr val="1B2A4A"/>
                </a:solidFill>
                <a:latin typeface="Calibri"/>
              </a:rPr>
              <a:t>Begins immediately after S12 gate — 1 to 2 weeks of backlog refinement and build preparation before Sprint 1.</a:t>
            </a:r>
          </a:p>
          <a:p>
            <a:pPr marL="0" indent="0">
              <a:buNone/>
            </a:pPr>
            <a:r>
              <a:rPr lang="en-US" sz="1400" dirty="0">
                <a:solidFill>
                  <a:srgbClr val="1B2A4A"/>
                </a:solidFill>
                <a:latin typeface="Calibri"/>
              </a:rPr>
              <a:t>Design Authority remains active through Build and Test. Every build deviation from approved FDDs must return to DA for approval.</a:t>
            </a:r>
          </a:p>
        </p:txBody>
      </p:sp>
      <p:sp>
        <p:nvSpPr>
          <p:cNvPr id="6" name="Rectangle 5">
            <a:extLst>
              <a:ext uri="{FF2B5EF4-FFF2-40B4-BE49-F238E27FC236}">
                <a16:creationId xmlns:a16="http://schemas.microsoft.com/office/drawing/2014/main" id="{0C34185D-7D0C-47C8-9C34-59D483ACF8B7}"/>
              </a:ext>
            </a:extLst>
          </p:cNvPr>
          <p:cNvSpPr/>
          <p:nvPr/>
        </p:nvSpPr>
        <p:spPr>
          <a:xfrm>
            <a:off x="8636000" y="2540000"/>
            <a:ext cx="50800" cy="24130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A1511057-C2A0-403E-AB7C-53C0846F8E1B}"/>
              </a:ext>
            </a:extLst>
          </p:cNvPr>
          <p:cNvSpPr txBox="1"/>
          <p:nvPr/>
        </p:nvSpPr>
        <p:spPr>
          <a:xfrm>
            <a:off x="8890000" y="2540000"/>
            <a:ext cx="2794000" cy="2413000"/>
          </a:xfrm>
          <a:prstGeom prst="rect">
            <a:avLst/>
          </a:prstGeom>
          <a:noFill/>
        </p:spPr>
        <p:txBody>
          <a:bodyPr vertOverflow="overflow" vert="horz" wrap="square" rtlCol="0" anchor="ctr" anchorCtr="0">
            <a:noAutofit/>
          </a:bodyPr>
          <a:lstStyle/>
          <a:p>
            <a:pPr algn="l">
              <a:buNone/>
            </a:pPr>
            <a:r>
              <a:rPr lang="en-US" sz="1500" b="1" dirty="0">
                <a:solidFill>
                  <a:srgbClr val="7D3C98"/>
                </a:solidFill>
                <a:latin typeface="Calibri"/>
              </a:rPr>
              <a:t>The governance thread continues</a:t>
            </a:r>
          </a:p>
          <a:p>
            <a:pPr algn="l">
              <a:buNone/>
            </a:pPr>
            <a:r>
              <a:rPr lang="en-US" sz="1500" i="1" dirty="0">
                <a:solidFill>
                  <a:srgbClr val="1B2A4A"/>
                </a:solidFill>
                <a:latin typeface="Georgia"/>
              </a:rPr>
              <a:t>“The SI continues to operate within the governance framework. DA remains active. Every build deviation from approved FDDs must return to DA for approval.”</a:t>
            </a:r>
          </a:p>
        </p:txBody>
      </p:sp>
      <p:sp>
        <p:nvSpPr>
          <p:cNvPr id="8" name="TextBox 7">
            <a:extLst>
              <a:ext uri="{FF2B5EF4-FFF2-40B4-BE49-F238E27FC236}">
                <a16:creationId xmlns:a16="http://schemas.microsoft.com/office/drawing/2014/main" id="{99C33BA0-12DF-469D-9A05-33290759D07E}"/>
              </a:ext>
            </a:extLst>
          </p:cNvPr>
          <p:cNvSpPr txBox="1"/>
          <p:nvPr/>
        </p:nvSpPr>
        <p:spPr>
          <a:xfrm>
            <a:off x="635000" y="6413500"/>
            <a:ext cx="6350000" cy="3175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Phase · Stages 10–12</a:t>
            </a:r>
          </a:p>
        </p:txBody>
      </p:sp>
      <p:sp>
        <p:nvSpPr>
          <p:cNvPr id="9" name="Rectangle 8">
            <a:extLst>
              <a:ext uri="{FF2B5EF4-FFF2-40B4-BE49-F238E27FC236}">
                <a16:creationId xmlns:a16="http://schemas.microsoft.com/office/drawing/2014/main" id="{ACE0A24A-382C-45B2-B5FF-D622BFA1E041}"/>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087563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E4623E-77C4-45B8-9AA0-E7629042A49C}"/>
              </a:ext>
            </a:extLst>
          </p:cNvPr>
          <p:cNvSpPr/>
          <p:nvPr/>
        </p:nvSpPr>
        <p:spPr>
          <a:xfrm>
            <a:off x="1016000" y="2260600"/>
            <a:ext cx="1778000" cy="762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3" name="TextBox 2">
            <a:extLst>
              <a:ext uri="{FF2B5EF4-FFF2-40B4-BE49-F238E27FC236}">
                <a16:creationId xmlns:a16="http://schemas.microsoft.com/office/drawing/2014/main" id="{1B957F01-359B-418D-82B6-E185DA378C27}"/>
              </a:ext>
            </a:extLst>
          </p:cNvPr>
          <p:cNvSpPr txBox="1"/>
          <p:nvPr/>
        </p:nvSpPr>
        <p:spPr>
          <a:xfrm>
            <a:off x="1016000" y="2438400"/>
            <a:ext cx="10160000" cy="707886"/>
          </a:xfrm>
          <a:prstGeom prst="rect">
            <a:avLst/>
          </a:prstGeom>
          <a:noFill/>
        </p:spPr>
        <p:txBody>
          <a:bodyPr vertOverflow="overflow" vert="horz" wrap="square" rtlCol="0" anchor="t">
            <a:spAutoFit/>
          </a:bodyPr>
          <a:lstStyle/>
          <a:p>
            <a:pPr algn="l"/>
            <a:r>
              <a:rPr lang="en-GB" sz="4000" b="1">
                <a:solidFill>
                  <a:srgbClr val="FFFFFF"/>
                </a:solidFill>
                <a:latin typeface="Calibri Light"/>
                <a:ea typeface="Calibri Light"/>
                <a:cs typeface="Calibri Light"/>
              </a:rPr>
              <a:t>APPENDIX</a:t>
            </a:r>
          </a:p>
        </p:txBody>
      </p:sp>
      <p:sp>
        <p:nvSpPr>
          <p:cNvPr id="4" name="TextBox 3">
            <a:extLst>
              <a:ext uri="{FF2B5EF4-FFF2-40B4-BE49-F238E27FC236}">
                <a16:creationId xmlns:a16="http://schemas.microsoft.com/office/drawing/2014/main" id="{459B7A69-7AD6-47FA-B38D-3E3B64D9C2A0}"/>
              </a:ext>
            </a:extLst>
          </p:cNvPr>
          <p:cNvSpPr txBox="1"/>
          <p:nvPr/>
        </p:nvSpPr>
        <p:spPr>
          <a:xfrm>
            <a:off x="1016000" y="3365500"/>
            <a:ext cx="9525000" cy="646331"/>
          </a:xfrm>
          <a:prstGeom prst="rect">
            <a:avLst/>
          </a:prstGeom>
          <a:noFill/>
        </p:spPr>
        <p:txBody>
          <a:bodyPr vertOverflow="overflow" vert="horz" wrap="square" rtlCol="0" anchor="t">
            <a:spAutoFit/>
          </a:bodyPr>
          <a:lstStyle/>
          <a:p>
            <a:pPr algn="l"/>
            <a:r>
              <a:rPr lang="en-GB">
                <a:solidFill>
                  <a:srgbClr val="E8D5B7"/>
                </a:solidFill>
                <a:latin typeface="Calibri"/>
                <a:ea typeface="Calibri"/>
                <a:cs typeface="Calibri"/>
              </a:rPr>
              <a:t>Setup &amp; Design Playbook: Mobilisation, Discovery,
Design Authority &amp; Templates</a:t>
            </a:r>
          </a:p>
        </p:txBody>
      </p:sp>
      <p:sp>
        <p:nvSpPr>
          <p:cNvPr id="5" name="Rectangle 4">
            <a:extLst>
              <a:ext uri="{FF2B5EF4-FFF2-40B4-BE49-F238E27FC236}">
                <a16:creationId xmlns:a16="http://schemas.microsoft.com/office/drawing/2014/main" id="{33AB9712-40FD-4364-AE5C-D82809F9B201}"/>
              </a:ext>
            </a:extLst>
          </p:cNvPr>
          <p:cNvSpPr/>
          <p:nvPr/>
        </p:nvSpPr>
        <p:spPr>
          <a:xfrm>
            <a:off x="1016000" y="6223000"/>
            <a:ext cx="10160000" cy="254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48C6E06E-5897-42D4-82F2-6C73D4A16C06}"/>
              </a:ext>
            </a:extLst>
          </p:cNvPr>
          <p:cNvSpPr txBox="1"/>
          <p:nvPr/>
        </p:nvSpPr>
        <p:spPr>
          <a:xfrm>
            <a:off x="1016000" y="6299200"/>
            <a:ext cx="8890000" cy="279400"/>
          </a:xfrm>
          <a:prstGeom prst="rect">
            <a:avLst/>
          </a:prstGeom>
          <a:noFill/>
        </p:spPr>
        <p:txBody>
          <a:bodyPr vertOverflow="overflow" vert="horz" wrap="square" rtlCol="0" anchor="t">
            <a:spAutoFit/>
          </a:bodyPr>
          <a:lstStyle/>
          <a:p>
            <a:pPr algn="l"/>
            <a:r>
              <a:rPr lang="en-GB" sz="900">
                <a:solidFill>
                  <a:srgbClr val="888888"/>
                </a:solidFill>
                <a:latin typeface="Calibri"/>
                <a:ea typeface="Calibri"/>
                <a:cs typeface="Calibri"/>
              </a:rPr>
              <a:t>Stages 10–12 · Detailed reference for Client and SI programme teams</a:t>
            </a:r>
          </a:p>
        </p:txBody>
      </p:sp>
    </p:spTree>
    <p:extLst>
      <p:ext uri="{BB962C8B-B14F-4D97-AF65-F5344CB8AC3E}">
        <p14:creationId xmlns:p14="http://schemas.microsoft.com/office/powerpoint/2010/main" val="3222857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B38599-4F7E-4AF9-BE20-13690A241772}"/>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Programme Setup &amp; Mobilisation (S10): Mobilisation Checklist</a:t>
            </a:r>
          </a:p>
        </p:txBody>
      </p:sp>
      <p:sp>
        <p:nvSpPr>
          <p:cNvPr id="4" name="Rectangle 3">
            <a:extLst>
              <a:ext uri="{FF2B5EF4-FFF2-40B4-BE49-F238E27FC236}">
                <a16:creationId xmlns:a16="http://schemas.microsoft.com/office/drawing/2014/main" id="{2C280F8E-D587-4D49-8FD1-6C41D7096E8C}"/>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8EAEE11A-3789-4171-BF4B-D6580A01019F}"/>
              </a:ext>
            </a:extLst>
          </p:cNvPr>
          <p:cNvGraphicFramePr>
            <a:graphicFrameLocks noGrp="1"/>
          </p:cNvGraphicFramePr>
          <p:nvPr/>
        </p:nvGraphicFramePr>
        <p:xfrm>
          <a:off x="254000" y="965200"/>
          <a:ext cx="11684000" cy="5334004"/>
        </p:xfrm>
        <a:graphic>
          <a:graphicData uri="http://schemas.openxmlformats.org/drawingml/2006/table">
            <a:tbl>
              <a:tblPr firstRow="1" bandRow="1">
                <a:tableStyleId>{5C22544A-7EE6-4342-B048-85BDC9FD1C3A}</a:tableStyleId>
              </a:tblPr>
              <a:tblGrid>
                <a:gridCol w="444500">
                  <a:extLst>
                    <a:ext uri="{9D8B030D-6E8A-4147-A177-3AD203B41FA5}">
                      <a16:colId xmlns:a16="http://schemas.microsoft.com/office/drawing/2014/main" val="3713315165"/>
                    </a:ext>
                  </a:extLst>
                </a:gridCol>
                <a:gridCol w="5588000">
                  <a:extLst>
                    <a:ext uri="{9D8B030D-6E8A-4147-A177-3AD203B41FA5}">
                      <a16:colId xmlns:a16="http://schemas.microsoft.com/office/drawing/2014/main" val="830623737"/>
                    </a:ext>
                  </a:extLst>
                </a:gridCol>
                <a:gridCol w="2540000">
                  <a:extLst>
                    <a:ext uri="{9D8B030D-6E8A-4147-A177-3AD203B41FA5}">
                      <a16:colId xmlns:a16="http://schemas.microsoft.com/office/drawing/2014/main" val="3014540214"/>
                    </a:ext>
                  </a:extLst>
                </a:gridCol>
                <a:gridCol w="3111500">
                  <a:extLst>
                    <a:ext uri="{9D8B030D-6E8A-4147-A177-3AD203B41FA5}">
                      <a16:colId xmlns:a16="http://schemas.microsoft.com/office/drawing/2014/main" val="1868799667"/>
                    </a:ext>
                  </a:extLst>
                </a:gridCol>
              </a:tblGrid>
              <a:tr h="410308">
                <a:tc>
                  <a:txBody>
                    <a:bodyPr/>
                    <a:lstStyle/>
                    <a:p>
                      <a:pPr algn="ctr"/>
                      <a:r>
                        <a:rPr lang="en-GB" sz="1000" b="1">
                          <a:solidFill>
                            <a:srgbClr val="FFFFFF"/>
                          </a:solidFill>
                          <a:latin typeface="Calibri"/>
                          <a:ea typeface="Calibri"/>
                          <a:cs typeface="Calibri"/>
                        </a:rPr>
                        <a:t>#</a:t>
                      </a:r>
                    </a:p>
                  </a:txBody>
                  <a:tcPr anchor="ctr">
                    <a:solidFill>
                      <a:srgbClr val="7D3C98"/>
                    </a:solidFill>
                  </a:tcPr>
                </a:tc>
                <a:tc>
                  <a:txBody>
                    <a:bodyPr/>
                    <a:lstStyle/>
                    <a:p>
                      <a:pPr algn="ctr"/>
                      <a:r>
                        <a:rPr lang="en-GB" sz="1000" b="1">
                          <a:solidFill>
                            <a:srgbClr val="FFFFFF"/>
                          </a:solidFill>
                          <a:latin typeface="Calibri"/>
                          <a:ea typeface="Calibri"/>
                          <a:cs typeface="Calibri"/>
                        </a:rPr>
                        <a:t>Checklist Item</a:t>
                      </a:r>
                    </a:p>
                  </a:txBody>
                  <a:tcPr anchor="ctr">
                    <a:solidFill>
                      <a:srgbClr val="7D3C98"/>
                    </a:solidFill>
                  </a:tcPr>
                </a:tc>
                <a:tc>
                  <a:txBody>
                    <a:bodyPr/>
                    <a:lstStyle/>
                    <a:p>
                      <a:pPr algn="ctr"/>
                      <a:r>
                        <a:rPr lang="en-GB" sz="1000" b="1">
                          <a:solidFill>
                            <a:srgbClr val="FFFFFF"/>
                          </a:solidFill>
                          <a:latin typeface="Calibri"/>
                          <a:ea typeface="Calibri"/>
                          <a:cs typeface="Calibri"/>
                        </a:rPr>
                        <a:t>Owner</a:t>
                      </a:r>
                    </a:p>
                  </a:txBody>
                  <a:tcPr anchor="ctr">
                    <a:solidFill>
                      <a:srgbClr val="7D3C98"/>
                    </a:solidFill>
                  </a:tcPr>
                </a:tc>
                <a:tc>
                  <a:txBody>
                    <a:bodyPr/>
                    <a:lstStyle/>
                    <a:p>
                      <a:pPr algn="ctr"/>
                      <a:r>
                        <a:rPr lang="en-GB" sz="1000" b="1">
                          <a:solidFill>
                            <a:srgbClr val="FFFFFF"/>
                          </a:solidFill>
                          <a:latin typeface="Calibri"/>
                          <a:ea typeface="Calibri"/>
                          <a:cs typeface="Calibri"/>
                        </a:rPr>
                        <a:t>Evidence</a:t>
                      </a:r>
                    </a:p>
                  </a:txBody>
                  <a:tcPr anchor="ctr">
                    <a:solidFill>
                      <a:srgbClr val="7D3C98"/>
                    </a:solidFill>
                  </a:tcPr>
                </a:tc>
                <a:extLst>
                  <a:ext uri="{0D108BD9-81ED-4DB2-BD59-A6C34878D82A}">
                    <a16:rowId xmlns:a16="http://schemas.microsoft.com/office/drawing/2014/main" val="616337671"/>
                  </a:ext>
                </a:extLst>
              </a:tr>
              <a:tr h="410308">
                <a:tc>
                  <a:txBody>
                    <a:bodyPr/>
                    <a:lstStyle/>
                    <a:p>
                      <a:pPr algn="ctr"/>
                      <a:r>
                        <a:rPr lang="en-GB" sz="800" b="1">
                          <a:solidFill>
                            <a:srgbClr val="333333"/>
                          </a:solidFill>
                          <a:latin typeface="Calibri"/>
                          <a:ea typeface="Calibri"/>
                          <a:cs typeface="Calibri"/>
                        </a:rPr>
                        <a:t>1</a:t>
                      </a:r>
                    </a:p>
                  </a:txBody>
                  <a:tcPr anchor="ctr"/>
                </a:tc>
                <a:tc>
                  <a:txBody>
                    <a:bodyPr/>
                    <a:lstStyle/>
                    <a:p>
                      <a:r>
                        <a:rPr lang="en-GB" sz="800">
                          <a:solidFill>
                            <a:srgbClr val="333333"/>
                          </a:solidFill>
                          <a:latin typeface="Calibri"/>
                          <a:ea typeface="Calibri"/>
                          <a:cs typeface="Calibri"/>
                        </a:rPr>
                        <a:t>Client programme team confirmed and onboarded</a:t>
                      </a:r>
                    </a:p>
                  </a:txBody>
                  <a:tcPr anchor="ctr"/>
                </a:tc>
                <a:tc>
                  <a:txBody>
                    <a:bodyPr/>
                    <a:lstStyle/>
                    <a:p>
                      <a:r>
                        <a:rPr lang="en-GB" sz="800">
                          <a:solidFill>
                            <a:srgbClr val="333333"/>
                          </a:solidFill>
                          <a:latin typeface="Calibri"/>
                          <a:ea typeface="Calibri"/>
                          <a:cs typeface="Calibri"/>
                        </a:rPr>
                        <a:t>Client PM</a:t>
                      </a:r>
                    </a:p>
                  </a:txBody>
                  <a:tcPr anchor="ctr"/>
                </a:tc>
                <a:tc>
                  <a:txBody>
                    <a:bodyPr/>
                    <a:lstStyle/>
                    <a:p>
                      <a:r>
                        <a:rPr lang="en-GB" sz="800">
                          <a:solidFill>
                            <a:srgbClr val="333333"/>
                          </a:solidFill>
                          <a:latin typeface="Calibri"/>
                          <a:ea typeface="Calibri"/>
                          <a:cs typeface="Calibri"/>
                        </a:rPr>
                        <a:t>Team roster signed off</a:t>
                      </a:r>
                    </a:p>
                  </a:txBody>
                  <a:tcPr anchor="ctr"/>
                </a:tc>
                <a:extLst>
                  <a:ext uri="{0D108BD9-81ED-4DB2-BD59-A6C34878D82A}">
                    <a16:rowId xmlns:a16="http://schemas.microsoft.com/office/drawing/2014/main" val="2264603951"/>
                  </a:ext>
                </a:extLst>
              </a:tr>
              <a:tr h="410308">
                <a:tc>
                  <a:txBody>
                    <a:bodyPr/>
                    <a:lstStyle/>
                    <a:p>
                      <a:pPr algn="ctr"/>
                      <a:r>
                        <a:rPr lang="en-GB" sz="800" b="1">
                          <a:solidFill>
                            <a:srgbClr val="333333"/>
                          </a:solidFill>
                          <a:latin typeface="Calibri"/>
                          <a:ea typeface="Calibri"/>
                          <a:cs typeface="Calibri"/>
                        </a:rPr>
                        <a:t>2</a:t>
                      </a:r>
                    </a:p>
                  </a:txBody>
                  <a:tcPr anchor="ctr">
                    <a:solidFill>
                      <a:srgbClr val="F5F5F5"/>
                    </a:solidFill>
                  </a:tcPr>
                </a:tc>
                <a:tc>
                  <a:txBody>
                    <a:bodyPr/>
                    <a:lstStyle/>
                    <a:p>
                      <a:r>
                        <a:rPr lang="en-GB" sz="800">
                          <a:solidFill>
                            <a:srgbClr val="333333"/>
                          </a:solidFill>
                          <a:latin typeface="Calibri"/>
                          <a:ea typeface="Calibri"/>
                          <a:cs typeface="Calibri"/>
                        </a:rPr>
                        <a:t>SI delivery team onboarded with named individuals</a:t>
                      </a:r>
                    </a:p>
                  </a:txBody>
                  <a:tcPr anchor="ctr">
                    <a:solidFill>
                      <a:srgbClr val="F5F5F5"/>
                    </a:solidFill>
                  </a:tcPr>
                </a:tc>
                <a:tc>
                  <a:txBody>
                    <a:bodyPr/>
                    <a:lstStyle/>
                    <a:p>
                      <a:r>
                        <a:rPr lang="en-GB" sz="800">
                          <a:solidFill>
                            <a:srgbClr val="333333"/>
                          </a:solidFill>
                          <a:latin typeface="Calibri"/>
                          <a:ea typeface="Calibri"/>
                          <a:cs typeface="Calibri"/>
                        </a:rPr>
                        <a:t>SI Programme Director</a:t>
                      </a:r>
                    </a:p>
                  </a:txBody>
                  <a:tcPr anchor="ctr">
                    <a:solidFill>
                      <a:srgbClr val="F5F5F5"/>
                    </a:solidFill>
                  </a:tcPr>
                </a:tc>
                <a:tc>
                  <a:txBody>
                    <a:bodyPr/>
                    <a:lstStyle/>
                    <a:p>
                      <a:r>
                        <a:rPr lang="en-GB" sz="800">
                          <a:solidFill>
                            <a:srgbClr val="333333"/>
                          </a:solidFill>
                          <a:latin typeface="Calibri"/>
                          <a:ea typeface="Calibri"/>
                          <a:cs typeface="Calibri"/>
                        </a:rPr>
                        <a:t>SI resource schedule</a:t>
                      </a:r>
                    </a:p>
                  </a:txBody>
                  <a:tcPr anchor="ctr">
                    <a:solidFill>
                      <a:srgbClr val="F5F5F5"/>
                    </a:solidFill>
                  </a:tcPr>
                </a:tc>
                <a:extLst>
                  <a:ext uri="{0D108BD9-81ED-4DB2-BD59-A6C34878D82A}">
                    <a16:rowId xmlns:a16="http://schemas.microsoft.com/office/drawing/2014/main" val="3127002632"/>
                  </a:ext>
                </a:extLst>
              </a:tr>
              <a:tr h="410308">
                <a:tc>
                  <a:txBody>
                    <a:bodyPr/>
                    <a:lstStyle/>
                    <a:p>
                      <a:pPr algn="ctr"/>
                      <a:r>
                        <a:rPr lang="en-GB" sz="800" b="1">
                          <a:solidFill>
                            <a:srgbClr val="333333"/>
                          </a:solidFill>
                          <a:latin typeface="Calibri"/>
                          <a:ea typeface="Calibri"/>
                          <a:cs typeface="Calibri"/>
                        </a:rPr>
                        <a:t>3</a:t>
                      </a:r>
                    </a:p>
                  </a:txBody>
                  <a:tcPr anchor="ctr"/>
                </a:tc>
                <a:tc>
                  <a:txBody>
                    <a:bodyPr/>
                    <a:lstStyle/>
                    <a:p>
                      <a:r>
                        <a:rPr lang="en-GB" sz="800">
                          <a:solidFill>
                            <a:srgbClr val="333333"/>
                          </a:solidFill>
                          <a:latin typeface="Calibri"/>
                          <a:ea typeface="Calibri"/>
                          <a:cs typeface="Calibri"/>
                        </a:rPr>
                        <a:t>All SI roles mapped into programme RACI</a:t>
                      </a:r>
                    </a:p>
                  </a:txBody>
                  <a:tcPr anchor="ctr"/>
                </a:tc>
                <a:tc>
                  <a:txBody>
                    <a:bodyPr/>
                    <a:lstStyle/>
                    <a:p>
                      <a:r>
                        <a:rPr lang="en-GB" sz="800">
                          <a:solidFill>
                            <a:srgbClr val="333333"/>
                          </a:solidFill>
                          <a:latin typeface="Calibri"/>
                          <a:ea typeface="Calibri"/>
                          <a:cs typeface="Calibri"/>
                        </a:rPr>
                        <a:t>Client PM + SI PD</a:t>
                      </a:r>
                    </a:p>
                  </a:txBody>
                  <a:tcPr anchor="ctr"/>
                </a:tc>
                <a:tc>
                  <a:txBody>
                    <a:bodyPr/>
                    <a:lstStyle/>
                    <a:p>
                      <a:r>
                        <a:rPr lang="en-GB" sz="800">
                          <a:solidFill>
                            <a:srgbClr val="333333"/>
                          </a:solidFill>
                          <a:latin typeface="Calibri"/>
                          <a:ea typeface="Calibri"/>
                          <a:cs typeface="Calibri"/>
                        </a:rPr>
                        <a:t>Updated RACI document</a:t>
                      </a:r>
                    </a:p>
                  </a:txBody>
                  <a:tcPr anchor="ctr"/>
                </a:tc>
                <a:extLst>
                  <a:ext uri="{0D108BD9-81ED-4DB2-BD59-A6C34878D82A}">
                    <a16:rowId xmlns:a16="http://schemas.microsoft.com/office/drawing/2014/main" val="12636694"/>
                  </a:ext>
                </a:extLst>
              </a:tr>
              <a:tr h="410308">
                <a:tc>
                  <a:txBody>
                    <a:bodyPr/>
                    <a:lstStyle/>
                    <a:p>
                      <a:pPr algn="ctr"/>
                      <a:r>
                        <a:rPr lang="en-GB" sz="800" b="1">
                          <a:solidFill>
                            <a:srgbClr val="333333"/>
                          </a:solidFill>
                          <a:latin typeface="Calibri"/>
                          <a:ea typeface="Calibri"/>
                          <a:cs typeface="Calibri"/>
                        </a:rPr>
                        <a:t>4</a:t>
                      </a:r>
                    </a:p>
                  </a:txBody>
                  <a:tcPr anchor="ctr">
                    <a:solidFill>
                      <a:srgbClr val="F5F5F5"/>
                    </a:solidFill>
                  </a:tcPr>
                </a:tc>
                <a:tc>
                  <a:txBody>
                    <a:bodyPr/>
                    <a:lstStyle/>
                    <a:p>
                      <a:r>
                        <a:rPr lang="en-GB" sz="800">
                          <a:solidFill>
                            <a:srgbClr val="333333"/>
                          </a:solidFill>
                          <a:latin typeface="Calibri"/>
                          <a:ea typeface="Calibri"/>
                          <a:cs typeface="Calibri"/>
                        </a:rPr>
                        <a:t>Development and test environments provisioned</a:t>
                      </a:r>
                    </a:p>
                  </a:txBody>
                  <a:tcPr anchor="ctr">
                    <a:solidFill>
                      <a:srgbClr val="F5F5F5"/>
                    </a:solidFill>
                  </a:tcPr>
                </a:tc>
                <a:tc>
                  <a:txBody>
                    <a:bodyPr/>
                    <a:lstStyle/>
                    <a:p>
                      <a:r>
                        <a:rPr lang="en-GB" sz="800">
                          <a:solidFill>
                            <a:srgbClr val="333333"/>
                          </a:solidFill>
                          <a:latin typeface="Calibri"/>
                          <a:ea typeface="Calibri"/>
                          <a:cs typeface="Calibri"/>
                        </a:rPr>
                        <a:t>SI Technical Lead</a:t>
                      </a:r>
                    </a:p>
                  </a:txBody>
                  <a:tcPr anchor="ctr">
                    <a:solidFill>
                      <a:srgbClr val="F5F5F5"/>
                    </a:solidFill>
                  </a:tcPr>
                </a:tc>
                <a:tc>
                  <a:txBody>
                    <a:bodyPr/>
                    <a:lstStyle/>
                    <a:p>
                      <a:r>
                        <a:rPr lang="en-GB" sz="800">
                          <a:solidFill>
                            <a:srgbClr val="333333"/>
                          </a:solidFill>
                          <a:latin typeface="Calibri"/>
                          <a:ea typeface="Calibri"/>
                          <a:cs typeface="Calibri"/>
                        </a:rPr>
                        <a:t>Environment access log</a:t>
                      </a:r>
                    </a:p>
                  </a:txBody>
                  <a:tcPr anchor="ctr">
                    <a:solidFill>
                      <a:srgbClr val="F5F5F5"/>
                    </a:solidFill>
                  </a:tcPr>
                </a:tc>
                <a:extLst>
                  <a:ext uri="{0D108BD9-81ED-4DB2-BD59-A6C34878D82A}">
                    <a16:rowId xmlns:a16="http://schemas.microsoft.com/office/drawing/2014/main" val="4063553568"/>
                  </a:ext>
                </a:extLst>
              </a:tr>
              <a:tr h="410308">
                <a:tc>
                  <a:txBody>
                    <a:bodyPr/>
                    <a:lstStyle/>
                    <a:p>
                      <a:pPr algn="ctr"/>
                      <a:r>
                        <a:rPr lang="en-GB" sz="800" b="1">
                          <a:solidFill>
                            <a:srgbClr val="333333"/>
                          </a:solidFill>
                          <a:latin typeface="Calibri"/>
                          <a:ea typeface="Calibri"/>
                          <a:cs typeface="Calibri"/>
                        </a:rPr>
                        <a:t>5</a:t>
                      </a:r>
                    </a:p>
                  </a:txBody>
                  <a:tcPr anchor="ctr"/>
                </a:tc>
                <a:tc>
                  <a:txBody>
                    <a:bodyPr/>
                    <a:lstStyle/>
                    <a:p>
                      <a:r>
                        <a:rPr lang="en-GB" sz="800">
                          <a:solidFill>
                            <a:srgbClr val="333333"/>
                          </a:solidFill>
                          <a:latin typeface="Calibri"/>
                          <a:ea typeface="Calibri"/>
                          <a:cs typeface="Calibri"/>
                        </a:rPr>
                        <a:t>Backlog tool configured with access for all team members</a:t>
                      </a:r>
                    </a:p>
                  </a:txBody>
                  <a:tcPr anchor="ctr"/>
                </a:tc>
                <a:tc>
                  <a:txBody>
                    <a:bodyPr/>
                    <a:lstStyle/>
                    <a:p>
                      <a:r>
                        <a:rPr lang="en-GB" sz="800">
                          <a:solidFill>
                            <a:srgbClr val="333333"/>
                          </a:solidFill>
                          <a:latin typeface="Calibri"/>
                          <a:ea typeface="Calibri"/>
                          <a:cs typeface="Calibri"/>
                        </a:rPr>
                        <a:t>SI Scrum Master</a:t>
                      </a:r>
                    </a:p>
                  </a:txBody>
                  <a:tcPr anchor="ctr"/>
                </a:tc>
                <a:tc>
                  <a:txBody>
                    <a:bodyPr/>
                    <a:lstStyle/>
                    <a:p>
                      <a:r>
                        <a:rPr lang="en-GB" sz="800">
                          <a:solidFill>
                            <a:srgbClr val="333333"/>
                          </a:solidFill>
                          <a:latin typeface="Calibri"/>
                          <a:ea typeface="Calibri"/>
                          <a:cs typeface="Calibri"/>
                        </a:rPr>
                        <a:t>Tool access confirmed</a:t>
                      </a:r>
                    </a:p>
                  </a:txBody>
                  <a:tcPr anchor="ctr"/>
                </a:tc>
                <a:extLst>
                  <a:ext uri="{0D108BD9-81ED-4DB2-BD59-A6C34878D82A}">
                    <a16:rowId xmlns:a16="http://schemas.microsoft.com/office/drawing/2014/main" val="969731263"/>
                  </a:ext>
                </a:extLst>
              </a:tr>
              <a:tr h="410308">
                <a:tc>
                  <a:txBody>
                    <a:bodyPr/>
                    <a:lstStyle/>
                    <a:p>
                      <a:pPr algn="ctr"/>
                      <a:r>
                        <a:rPr lang="en-GB" sz="800" b="1">
                          <a:solidFill>
                            <a:srgbClr val="333333"/>
                          </a:solidFill>
                          <a:latin typeface="Calibri"/>
                          <a:ea typeface="Calibri"/>
                          <a:cs typeface="Calibri"/>
                        </a:rPr>
                        <a:t>6</a:t>
                      </a:r>
                    </a:p>
                  </a:txBody>
                  <a:tcPr anchor="ctr">
                    <a:solidFill>
                      <a:srgbClr val="F5F5F5"/>
                    </a:solidFill>
                  </a:tcPr>
                </a:tc>
                <a:tc>
                  <a:txBody>
                    <a:bodyPr/>
                    <a:lstStyle/>
                    <a:p>
                      <a:r>
                        <a:rPr lang="en-GB" sz="800">
                          <a:solidFill>
                            <a:srgbClr val="333333"/>
                          </a:solidFill>
                          <a:latin typeface="Calibri"/>
                          <a:ea typeface="Calibri"/>
                          <a:cs typeface="Calibri"/>
                        </a:rPr>
                        <a:t>Steering Committee scheduled with SI PD attendance</a:t>
                      </a:r>
                    </a:p>
                  </a:txBody>
                  <a:tcPr anchor="ctr">
                    <a:solidFill>
                      <a:srgbClr val="F5F5F5"/>
                    </a:solidFill>
                  </a:tcPr>
                </a:tc>
                <a:tc>
                  <a:txBody>
                    <a:bodyPr/>
                    <a:lstStyle/>
                    <a:p>
                      <a:r>
                        <a:rPr lang="en-GB" sz="800">
                          <a:solidFill>
                            <a:srgbClr val="333333"/>
                          </a:solidFill>
                          <a:latin typeface="Calibri"/>
                          <a:ea typeface="Calibri"/>
                          <a:cs typeface="Calibri"/>
                        </a:rPr>
                        <a:t>Client PM</a:t>
                      </a:r>
                    </a:p>
                  </a:txBody>
                  <a:tcPr anchor="ctr">
                    <a:solidFill>
                      <a:srgbClr val="F5F5F5"/>
                    </a:solidFill>
                  </a:tcPr>
                </a:tc>
                <a:tc>
                  <a:txBody>
                    <a:bodyPr/>
                    <a:lstStyle/>
                    <a:p>
                      <a:r>
                        <a:rPr lang="en-GB" sz="800">
                          <a:solidFill>
                            <a:srgbClr val="333333"/>
                          </a:solidFill>
                          <a:latin typeface="Calibri"/>
                          <a:ea typeface="Calibri"/>
                          <a:cs typeface="Calibri"/>
                        </a:rPr>
                        <a:t>SC calendar invites</a:t>
                      </a:r>
                    </a:p>
                  </a:txBody>
                  <a:tcPr anchor="ctr">
                    <a:solidFill>
                      <a:srgbClr val="F5F5F5"/>
                    </a:solidFill>
                  </a:tcPr>
                </a:tc>
                <a:extLst>
                  <a:ext uri="{0D108BD9-81ED-4DB2-BD59-A6C34878D82A}">
                    <a16:rowId xmlns:a16="http://schemas.microsoft.com/office/drawing/2014/main" val="2991866282"/>
                  </a:ext>
                </a:extLst>
              </a:tr>
              <a:tr h="410308">
                <a:tc>
                  <a:txBody>
                    <a:bodyPr/>
                    <a:lstStyle/>
                    <a:p>
                      <a:pPr algn="ctr"/>
                      <a:r>
                        <a:rPr lang="en-GB" sz="800" b="1">
                          <a:solidFill>
                            <a:srgbClr val="333333"/>
                          </a:solidFill>
                          <a:latin typeface="Calibri"/>
                          <a:ea typeface="Calibri"/>
                          <a:cs typeface="Calibri"/>
                        </a:rPr>
                        <a:t>7</a:t>
                      </a:r>
                    </a:p>
                  </a:txBody>
                  <a:tcPr anchor="ctr"/>
                </a:tc>
                <a:tc>
                  <a:txBody>
                    <a:bodyPr/>
                    <a:lstStyle/>
                    <a:p>
                      <a:r>
                        <a:rPr lang="en-GB" sz="800">
                          <a:solidFill>
                            <a:srgbClr val="333333"/>
                          </a:solidFill>
                          <a:latin typeface="Calibri"/>
                          <a:ea typeface="Calibri"/>
                          <a:cs typeface="Calibri"/>
                        </a:rPr>
                        <a:t>Design Authority scheduled with SI SA as co-chair</a:t>
                      </a:r>
                    </a:p>
                  </a:txBody>
                  <a:tcPr anchor="ctr"/>
                </a:tc>
                <a:tc>
                  <a:txBody>
                    <a:bodyPr/>
                    <a:lstStyle/>
                    <a:p>
                      <a:r>
                        <a:rPr lang="en-GB" sz="800">
                          <a:solidFill>
                            <a:srgbClr val="333333"/>
                          </a:solidFill>
                          <a:latin typeface="Calibri"/>
                          <a:ea typeface="Calibri"/>
                          <a:cs typeface="Calibri"/>
                        </a:rPr>
                        <a:t>Client SA</a:t>
                      </a:r>
                    </a:p>
                  </a:txBody>
                  <a:tcPr anchor="ctr"/>
                </a:tc>
                <a:tc>
                  <a:txBody>
                    <a:bodyPr/>
                    <a:lstStyle/>
                    <a:p>
                      <a:r>
                        <a:rPr lang="en-GB" sz="800">
                          <a:solidFill>
                            <a:srgbClr val="333333"/>
                          </a:solidFill>
                          <a:latin typeface="Calibri"/>
                          <a:ea typeface="Calibri"/>
                          <a:cs typeface="Calibri"/>
                        </a:rPr>
                        <a:t>DA calendar invites</a:t>
                      </a:r>
                    </a:p>
                  </a:txBody>
                  <a:tcPr anchor="ctr"/>
                </a:tc>
                <a:extLst>
                  <a:ext uri="{0D108BD9-81ED-4DB2-BD59-A6C34878D82A}">
                    <a16:rowId xmlns:a16="http://schemas.microsoft.com/office/drawing/2014/main" val="224936974"/>
                  </a:ext>
                </a:extLst>
              </a:tr>
              <a:tr h="410308">
                <a:tc>
                  <a:txBody>
                    <a:bodyPr/>
                    <a:lstStyle/>
                    <a:p>
                      <a:pPr algn="ctr"/>
                      <a:r>
                        <a:rPr lang="en-GB" sz="800" b="1">
                          <a:solidFill>
                            <a:srgbClr val="333333"/>
                          </a:solidFill>
                          <a:latin typeface="Calibri"/>
                          <a:ea typeface="Calibri"/>
                          <a:cs typeface="Calibri"/>
                        </a:rPr>
                        <a:t>8</a:t>
                      </a:r>
                    </a:p>
                  </a:txBody>
                  <a:tcPr anchor="ctr">
                    <a:solidFill>
                      <a:srgbClr val="F5F5F5"/>
                    </a:solidFill>
                  </a:tcPr>
                </a:tc>
                <a:tc>
                  <a:txBody>
                    <a:bodyPr/>
                    <a:lstStyle/>
                    <a:p>
                      <a:r>
                        <a:rPr lang="en-GB" sz="800">
                          <a:solidFill>
                            <a:srgbClr val="333333"/>
                          </a:solidFill>
                          <a:latin typeface="Calibri"/>
                          <a:ea typeface="Calibri"/>
                          <a:cs typeface="Calibri"/>
                        </a:rPr>
                        <a:t>Agile working agreements signed (sprint length, ceremonies, DoD)</a:t>
                      </a:r>
                    </a:p>
                  </a:txBody>
                  <a:tcPr anchor="ctr">
                    <a:solidFill>
                      <a:srgbClr val="F5F5F5"/>
                    </a:solidFill>
                  </a:tcPr>
                </a:tc>
                <a:tc>
                  <a:txBody>
                    <a:bodyPr/>
                    <a:lstStyle/>
                    <a:p>
                      <a:r>
                        <a:rPr lang="en-GB" sz="800">
                          <a:solidFill>
                            <a:srgbClr val="333333"/>
                          </a:solidFill>
                          <a:latin typeface="Calibri"/>
                          <a:ea typeface="Calibri"/>
                          <a:cs typeface="Calibri"/>
                        </a:rPr>
                        <a:t>Client PM + SI PD</a:t>
                      </a:r>
                    </a:p>
                  </a:txBody>
                  <a:tcPr anchor="ctr">
                    <a:solidFill>
                      <a:srgbClr val="F5F5F5"/>
                    </a:solidFill>
                  </a:tcPr>
                </a:tc>
                <a:tc>
                  <a:txBody>
                    <a:bodyPr/>
                    <a:lstStyle/>
                    <a:p>
                      <a:r>
                        <a:rPr lang="en-GB" sz="800">
                          <a:solidFill>
                            <a:srgbClr val="333333"/>
                          </a:solidFill>
                          <a:latin typeface="Calibri"/>
                          <a:ea typeface="Calibri"/>
                          <a:cs typeface="Calibri"/>
                        </a:rPr>
                        <a:t>Signed agreement</a:t>
                      </a:r>
                    </a:p>
                  </a:txBody>
                  <a:tcPr anchor="ctr">
                    <a:solidFill>
                      <a:srgbClr val="F5F5F5"/>
                    </a:solidFill>
                  </a:tcPr>
                </a:tc>
                <a:extLst>
                  <a:ext uri="{0D108BD9-81ED-4DB2-BD59-A6C34878D82A}">
                    <a16:rowId xmlns:a16="http://schemas.microsoft.com/office/drawing/2014/main" val="943107644"/>
                  </a:ext>
                </a:extLst>
              </a:tr>
              <a:tr h="410308">
                <a:tc>
                  <a:txBody>
                    <a:bodyPr/>
                    <a:lstStyle/>
                    <a:p>
                      <a:pPr algn="ctr"/>
                      <a:r>
                        <a:rPr lang="en-GB" sz="800" b="1">
                          <a:solidFill>
                            <a:srgbClr val="333333"/>
                          </a:solidFill>
                          <a:latin typeface="Calibri"/>
                          <a:ea typeface="Calibri"/>
                          <a:cs typeface="Calibri"/>
                        </a:rPr>
                        <a:t>9</a:t>
                      </a:r>
                    </a:p>
                  </a:txBody>
                  <a:tcPr anchor="ctr"/>
                </a:tc>
                <a:tc>
                  <a:txBody>
                    <a:bodyPr/>
                    <a:lstStyle/>
                    <a:p>
                      <a:r>
                        <a:rPr lang="en-GB" sz="800">
                          <a:solidFill>
                            <a:srgbClr val="333333"/>
                          </a:solidFill>
                          <a:latin typeface="Calibri"/>
                          <a:ea typeface="Calibri"/>
                          <a:cs typeface="Calibri"/>
                        </a:rPr>
                        <a:t>Scope prioritisation matrix reviewed against Benefits Map</a:t>
                      </a:r>
                    </a:p>
                  </a:txBody>
                  <a:tcPr anchor="ctr"/>
                </a:tc>
                <a:tc>
                  <a:txBody>
                    <a:bodyPr/>
                    <a:lstStyle/>
                    <a:p>
                      <a:r>
                        <a:rPr lang="en-GB" sz="800">
                          <a:solidFill>
                            <a:srgbClr val="333333"/>
                          </a:solidFill>
                          <a:latin typeface="Calibri"/>
                          <a:ea typeface="Calibri"/>
                          <a:cs typeface="Calibri"/>
                        </a:rPr>
                        <a:t>Client BA</a:t>
                      </a:r>
                    </a:p>
                  </a:txBody>
                  <a:tcPr anchor="ctr"/>
                </a:tc>
                <a:tc>
                  <a:txBody>
                    <a:bodyPr/>
                    <a:lstStyle/>
                    <a:p>
                      <a:r>
                        <a:rPr lang="en-GB" sz="800">
                          <a:solidFill>
                            <a:srgbClr val="333333"/>
                          </a:solidFill>
                          <a:latin typeface="Calibri"/>
                          <a:ea typeface="Calibri"/>
                          <a:cs typeface="Calibri"/>
                        </a:rPr>
                        <a:t>Prioritised matrix</a:t>
                      </a:r>
                    </a:p>
                  </a:txBody>
                  <a:tcPr anchor="ctr"/>
                </a:tc>
                <a:extLst>
                  <a:ext uri="{0D108BD9-81ED-4DB2-BD59-A6C34878D82A}">
                    <a16:rowId xmlns:a16="http://schemas.microsoft.com/office/drawing/2014/main" val="1936908930"/>
                  </a:ext>
                </a:extLst>
              </a:tr>
              <a:tr h="410308">
                <a:tc>
                  <a:txBody>
                    <a:bodyPr/>
                    <a:lstStyle/>
                    <a:p>
                      <a:pPr algn="ctr"/>
                      <a:r>
                        <a:rPr lang="en-GB" sz="800" b="1">
                          <a:solidFill>
                            <a:srgbClr val="333333"/>
                          </a:solidFill>
                          <a:latin typeface="Calibri"/>
                          <a:ea typeface="Calibri"/>
                          <a:cs typeface="Calibri"/>
                        </a:rPr>
                        <a:t>10</a:t>
                      </a:r>
                    </a:p>
                  </a:txBody>
                  <a:tcPr anchor="ctr">
                    <a:solidFill>
                      <a:srgbClr val="F5F5F5"/>
                    </a:solidFill>
                  </a:tcPr>
                </a:tc>
                <a:tc>
                  <a:txBody>
                    <a:bodyPr/>
                    <a:lstStyle/>
                    <a:p>
                      <a:r>
                        <a:rPr lang="en-GB" sz="800">
                          <a:solidFill>
                            <a:srgbClr val="333333"/>
                          </a:solidFill>
                          <a:latin typeface="Calibri"/>
                          <a:ea typeface="Calibri"/>
                          <a:cs typeface="Calibri"/>
                        </a:rPr>
                        <a:t>SI familiarisation session on pre-programme outputs</a:t>
                      </a:r>
                    </a:p>
                  </a:txBody>
                  <a:tcPr anchor="ctr">
                    <a:solidFill>
                      <a:srgbClr val="F5F5F5"/>
                    </a:solidFill>
                  </a:tcPr>
                </a:tc>
                <a:tc>
                  <a:txBody>
                    <a:bodyPr/>
                    <a:lstStyle/>
                    <a:p>
                      <a:r>
                        <a:rPr lang="en-GB" sz="800">
                          <a:solidFill>
                            <a:srgbClr val="333333"/>
                          </a:solidFill>
                          <a:latin typeface="Calibri"/>
                          <a:ea typeface="Calibri"/>
                          <a:cs typeface="Calibri"/>
                        </a:rPr>
                        <a:t>Client BA</a:t>
                      </a:r>
                    </a:p>
                  </a:txBody>
                  <a:tcPr anchor="ctr">
                    <a:solidFill>
                      <a:srgbClr val="F5F5F5"/>
                    </a:solidFill>
                  </a:tcPr>
                </a:tc>
                <a:tc>
                  <a:txBody>
                    <a:bodyPr/>
                    <a:lstStyle/>
                    <a:p>
                      <a:r>
                        <a:rPr lang="en-GB" sz="800">
                          <a:solidFill>
                            <a:srgbClr val="333333"/>
                          </a:solidFill>
                          <a:latin typeface="Calibri"/>
                          <a:ea typeface="Calibri"/>
                          <a:cs typeface="Calibri"/>
                        </a:rPr>
                        <a:t>Session attendance log</a:t>
                      </a:r>
                    </a:p>
                  </a:txBody>
                  <a:tcPr anchor="ctr">
                    <a:solidFill>
                      <a:srgbClr val="F5F5F5"/>
                    </a:solidFill>
                  </a:tcPr>
                </a:tc>
                <a:extLst>
                  <a:ext uri="{0D108BD9-81ED-4DB2-BD59-A6C34878D82A}">
                    <a16:rowId xmlns:a16="http://schemas.microsoft.com/office/drawing/2014/main" val="2403696692"/>
                  </a:ext>
                </a:extLst>
              </a:tr>
              <a:tr h="410308">
                <a:tc>
                  <a:txBody>
                    <a:bodyPr/>
                    <a:lstStyle/>
                    <a:p>
                      <a:pPr algn="ctr"/>
                      <a:r>
                        <a:rPr lang="en-GB" sz="800" b="1">
                          <a:solidFill>
                            <a:srgbClr val="333333"/>
                          </a:solidFill>
                          <a:latin typeface="Calibri"/>
                          <a:ea typeface="Calibri"/>
                          <a:cs typeface="Calibri"/>
                        </a:rPr>
                        <a:t>11</a:t>
                      </a:r>
                    </a:p>
                  </a:txBody>
                  <a:tcPr anchor="ctr"/>
                </a:tc>
                <a:tc>
                  <a:txBody>
                    <a:bodyPr/>
                    <a:lstStyle/>
                    <a:p>
                      <a:r>
                        <a:rPr lang="en-GB" sz="800">
                          <a:solidFill>
                            <a:srgbClr val="333333"/>
                          </a:solidFill>
                          <a:latin typeface="Calibri"/>
                          <a:ea typeface="Calibri"/>
                          <a:cs typeface="Calibri"/>
                        </a:rPr>
                        <a:t>Communication plan issued to all stakeholders</a:t>
                      </a:r>
                    </a:p>
                  </a:txBody>
                  <a:tcPr anchor="ctr"/>
                </a:tc>
                <a:tc>
                  <a:txBody>
                    <a:bodyPr/>
                    <a:lstStyle/>
                    <a:p>
                      <a:r>
                        <a:rPr lang="en-GB" sz="800">
                          <a:solidFill>
                            <a:srgbClr val="333333"/>
                          </a:solidFill>
                          <a:latin typeface="Calibri"/>
                          <a:ea typeface="Calibri"/>
                          <a:cs typeface="Calibri"/>
                        </a:rPr>
                        <a:t>Client PM</a:t>
                      </a:r>
                    </a:p>
                  </a:txBody>
                  <a:tcPr anchor="ctr"/>
                </a:tc>
                <a:tc>
                  <a:txBody>
                    <a:bodyPr/>
                    <a:lstStyle/>
                    <a:p>
                      <a:r>
                        <a:rPr lang="en-GB" sz="800">
                          <a:solidFill>
                            <a:srgbClr val="333333"/>
                          </a:solidFill>
                          <a:latin typeface="Calibri"/>
                          <a:ea typeface="Calibri"/>
                          <a:cs typeface="Calibri"/>
                        </a:rPr>
                        <a:t>Distribution record</a:t>
                      </a:r>
                    </a:p>
                  </a:txBody>
                  <a:tcPr anchor="ctr"/>
                </a:tc>
                <a:extLst>
                  <a:ext uri="{0D108BD9-81ED-4DB2-BD59-A6C34878D82A}">
                    <a16:rowId xmlns:a16="http://schemas.microsoft.com/office/drawing/2014/main" val="1187816391"/>
                  </a:ext>
                </a:extLst>
              </a:tr>
              <a:tr h="410308">
                <a:tc>
                  <a:txBody>
                    <a:bodyPr/>
                    <a:lstStyle/>
                    <a:p>
                      <a:pPr algn="ctr"/>
                      <a:r>
                        <a:rPr lang="en-GB" sz="800" b="1">
                          <a:solidFill>
                            <a:srgbClr val="333333"/>
                          </a:solidFill>
                          <a:latin typeface="Calibri"/>
                          <a:ea typeface="Calibri"/>
                          <a:cs typeface="Calibri"/>
                        </a:rPr>
                        <a:t>12</a:t>
                      </a:r>
                    </a:p>
                  </a:txBody>
                  <a:tcPr anchor="ctr">
                    <a:solidFill>
                      <a:srgbClr val="F5F5F5"/>
                    </a:solidFill>
                  </a:tcPr>
                </a:tc>
                <a:tc>
                  <a:txBody>
                    <a:bodyPr/>
                    <a:lstStyle/>
                    <a:p>
                      <a:r>
                        <a:rPr lang="en-GB" sz="800">
                          <a:solidFill>
                            <a:srgbClr val="333333"/>
                          </a:solidFill>
                          <a:latin typeface="Calibri"/>
                          <a:ea typeface="Calibri"/>
                          <a:cs typeface="Calibri"/>
                        </a:rPr>
                        <a:t>Risk register initiated with SI-specific risks</a:t>
                      </a:r>
                    </a:p>
                  </a:txBody>
                  <a:tcPr anchor="ctr">
                    <a:solidFill>
                      <a:srgbClr val="F5F5F5"/>
                    </a:solidFill>
                  </a:tcPr>
                </a:tc>
                <a:tc>
                  <a:txBody>
                    <a:bodyPr/>
                    <a:lstStyle/>
                    <a:p>
                      <a:r>
                        <a:rPr lang="en-GB" sz="800">
                          <a:solidFill>
                            <a:srgbClr val="333333"/>
                          </a:solidFill>
                          <a:latin typeface="Calibri"/>
                          <a:ea typeface="Calibri"/>
                          <a:cs typeface="Calibri"/>
                        </a:rPr>
                        <a:t>Client PM + SI PD</a:t>
                      </a:r>
                    </a:p>
                  </a:txBody>
                  <a:tcPr anchor="ctr">
                    <a:solidFill>
                      <a:srgbClr val="F5F5F5"/>
                    </a:solidFill>
                  </a:tcPr>
                </a:tc>
                <a:tc>
                  <a:txBody>
                    <a:bodyPr/>
                    <a:lstStyle/>
                    <a:p>
                      <a:r>
                        <a:rPr lang="en-GB" sz="800">
                          <a:solidFill>
                            <a:srgbClr val="333333"/>
                          </a:solidFill>
                          <a:latin typeface="Calibri"/>
                          <a:ea typeface="Calibri"/>
                          <a:cs typeface="Calibri"/>
                        </a:rPr>
                        <a:t>Risk register v1</a:t>
                      </a:r>
                    </a:p>
                  </a:txBody>
                  <a:tcPr anchor="ctr">
                    <a:solidFill>
                      <a:srgbClr val="F5F5F5"/>
                    </a:solidFill>
                  </a:tcPr>
                </a:tc>
                <a:extLst>
                  <a:ext uri="{0D108BD9-81ED-4DB2-BD59-A6C34878D82A}">
                    <a16:rowId xmlns:a16="http://schemas.microsoft.com/office/drawing/2014/main" val="1695007412"/>
                  </a:ext>
                </a:extLst>
              </a:tr>
            </a:tbl>
          </a:graphicData>
        </a:graphic>
      </p:graphicFrame>
      <p:sp>
        <p:nvSpPr>
          <p:cNvPr id="7" name="Rectangle 6">
            <a:extLst>
              <a:ext uri="{FF2B5EF4-FFF2-40B4-BE49-F238E27FC236}">
                <a16:creationId xmlns:a16="http://schemas.microsoft.com/office/drawing/2014/main" id="{9902818D-0878-44BA-A770-FC9C162385B6}"/>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911D06A8-D65B-4914-9607-332BF2254D5A}"/>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 S10 Mobilisation</a:t>
            </a:r>
          </a:p>
        </p:txBody>
      </p:sp>
    </p:spTree>
    <p:extLst>
      <p:ext uri="{BB962C8B-B14F-4D97-AF65-F5344CB8AC3E}">
        <p14:creationId xmlns:p14="http://schemas.microsoft.com/office/powerpoint/2010/main" val="366617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8F2B99D-B385-46C6-9BF6-66B9889E2EAA}"/>
              </a:ext>
            </a:extLst>
          </p:cNvPr>
          <p:cNvSpPr/>
          <p:nvPr/>
        </p:nvSpPr>
        <p:spPr>
          <a:xfrm>
            <a:off x="8636000" y="254000"/>
            <a:ext cx="3302000" cy="6223000"/>
          </a:xfrm>
          <a:prstGeom prst="rect">
            <a:avLst/>
          </a:prstGeom>
          <a:solidFill>
            <a:srgbClr val="F5F0E8"/>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2" name="TextBox 1">
            <a:extLst>
              <a:ext uri="{FF2B5EF4-FFF2-40B4-BE49-F238E27FC236}">
                <a16:creationId xmlns:a16="http://schemas.microsoft.com/office/drawing/2014/main" id="{96C5AD10-A8CC-4951-9F5E-4B8D1444DC0D}"/>
              </a:ext>
            </a:extLst>
          </p:cNvPr>
          <p:cNvSpPr txBox="1"/>
          <p:nvPr/>
        </p:nvSpPr>
        <p:spPr>
          <a:xfrm>
            <a:off x="635000" y="571500"/>
            <a:ext cx="7620000" cy="492443"/>
          </a:xfrm>
          <a:prstGeom prst="rect">
            <a:avLst/>
          </a:prstGeom>
          <a:noFill/>
        </p:spPr>
        <p:txBody>
          <a:bodyPr vertOverflow="overflow" vert="horz" wrap="square" rtlCol="0" anchor="t">
            <a:spAutoFit/>
          </a:bodyPr>
          <a:lstStyle/>
          <a:p>
            <a:pPr algn="l"/>
            <a:r>
              <a:rPr lang="en-GB" sz="2600" b="1">
                <a:solidFill>
                  <a:srgbClr val="1B2A4A"/>
                </a:solidFill>
                <a:latin typeface="Georgia"/>
              </a:rPr>
              <a:t>Why Setup &amp; Design Governance Matters</a:t>
            </a:r>
          </a:p>
        </p:txBody>
      </p:sp>
      <p:sp>
        <p:nvSpPr>
          <p:cNvPr id="3" name="Rectangle 2">
            <a:extLst>
              <a:ext uri="{FF2B5EF4-FFF2-40B4-BE49-F238E27FC236}">
                <a16:creationId xmlns:a16="http://schemas.microsoft.com/office/drawing/2014/main" id="{DC2829D5-C1F9-40E1-9063-E72749327866}"/>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TextBox 3">
            <a:extLst>
              <a:ext uri="{FF2B5EF4-FFF2-40B4-BE49-F238E27FC236}">
                <a16:creationId xmlns:a16="http://schemas.microsoft.com/office/drawing/2014/main" id="{96D9F71D-4BC1-4E8E-92C8-41C06FED1C93}"/>
              </a:ext>
            </a:extLst>
          </p:cNvPr>
          <p:cNvSpPr txBox="1"/>
          <p:nvPr/>
        </p:nvSpPr>
        <p:spPr>
          <a:xfrm>
            <a:off x="635000" y="1460500"/>
            <a:ext cx="7620000" cy="5080000"/>
          </a:xfrm>
          <a:prstGeom prst="rect">
            <a:avLst/>
          </a:prstGeom>
          <a:noFill/>
        </p:spPr>
        <p:txBody>
          <a:bodyPr vertOverflow="overflow" vert="horz" wrap="square" rtlCol="0" anchor="t">
            <a:noAutofit/>
          </a:bodyPr>
          <a:lstStyle/>
          <a:p>
            <a:pPr marL="0" indent="0">
              <a:buNone/>
            </a:pPr>
            <a:r>
              <a:rPr lang="en-US" sz="1400" dirty="0">
                <a:solidFill>
                  <a:srgbClr val="1B2A4A"/>
                </a:solidFill>
                <a:latin typeface="Calibri"/>
              </a:rPr>
              <a:t>Ensure the SI delivers designs that are traceable to strategic outcomes, governed by Design Authority, and ready for a controlled build phase.</a:t>
            </a:r>
          </a:p>
          <a:p>
            <a:pPr marL="0" indent="0">
              <a:buNone/>
            </a:pPr>
            <a:r>
              <a:rPr lang="en-US" sz="1500" b="1" dirty="0">
                <a:solidFill>
                  <a:srgbClr val="7D3C98"/>
                </a:solidFill>
                <a:latin typeface="Calibri"/>
              </a:rPr>
              <a:t>Three risks when setup and design are ungoverned</a:t>
            </a:r>
          </a:p>
          <a:p>
            <a:pPr marL="228600" indent="-228600">
              <a:buFont typeface="Arial"/>
              <a:buChar char="•"/>
            </a:pPr>
            <a:r>
              <a:rPr lang="en-US" sz="1400" b="1" dirty="0">
                <a:solidFill>
                  <a:srgbClr val="1B2A4A"/>
                </a:solidFill>
                <a:latin typeface="Calibri"/>
              </a:rPr>
              <a:t>Scope drift: </a:t>
            </a:r>
            <a:r>
              <a:rPr lang="en-US" sz="1400" dirty="0">
                <a:solidFill>
                  <a:srgbClr val="1B2A4A"/>
                </a:solidFill>
                <a:latin typeface="Calibri"/>
              </a:rPr>
              <a:t>Discovery becomes open-ended — the SI documents everything without filtering against the Benefits Map</a:t>
            </a:r>
          </a:p>
          <a:p>
            <a:pPr marL="228600" indent="-228600">
              <a:buFont typeface="Arial"/>
              <a:buChar char="•"/>
            </a:pPr>
            <a:r>
              <a:rPr lang="en-US" sz="1400" b="1" dirty="0">
                <a:solidFill>
                  <a:srgbClr val="1B2A4A"/>
                </a:solidFill>
                <a:latin typeface="Calibri"/>
              </a:rPr>
              <a:t>Design by committee: </a:t>
            </a:r>
            <a:r>
              <a:rPr lang="en-US" sz="1400" dirty="0">
                <a:solidFill>
                  <a:srgbClr val="1B2A4A"/>
                </a:solidFill>
                <a:latin typeface="Calibri"/>
              </a:rPr>
              <a:t>Workshops produce conflicting views, nobody has the mandate to decide</a:t>
            </a:r>
          </a:p>
          <a:p>
            <a:pPr marL="228600" indent="-228600">
              <a:buFont typeface="Arial"/>
              <a:buChar char="•"/>
            </a:pPr>
            <a:r>
              <a:rPr lang="en-US" sz="1400" b="1" dirty="0">
                <a:solidFill>
                  <a:srgbClr val="1B2A4A"/>
                </a:solidFill>
                <a:latin typeface="Calibri"/>
              </a:rPr>
              <a:t>SI independence: </a:t>
            </a:r>
            <a:r>
              <a:rPr lang="en-US" sz="1400" dirty="0">
                <a:solidFill>
                  <a:srgbClr val="1B2A4A"/>
                </a:solidFill>
                <a:latin typeface="Calibri"/>
              </a:rPr>
              <a:t>The SI makes design decisions without Design Authority approval</a:t>
            </a:r>
          </a:p>
          <a:p>
            <a:pPr marL="0" indent="0">
              <a:buNone/>
            </a:pPr>
            <a:r>
              <a:rPr lang="en-US" sz="1500" b="1" dirty="0">
                <a:solidFill>
                  <a:srgbClr val="7D3C98"/>
                </a:solidFill>
                <a:latin typeface="Calibri"/>
              </a:rPr>
              <a:t>What governed setup and design ensures</a:t>
            </a:r>
          </a:p>
          <a:p>
            <a:pPr marL="228600" indent="-228600">
              <a:buFont typeface="Arial"/>
              <a:buChar char="•"/>
            </a:pPr>
            <a:r>
              <a:rPr lang="en-US" sz="1400" dirty="0">
                <a:solidFill>
                  <a:srgbClr val="1B2A4A"/>
                </a:solidFill>
                <a:latin typeface="Calibri"/>
              </a:rPr>
              <a:t>SI team embedded in the RACI from day one — not a separate workstream</a:t>
            </a:r>
          </a:p>
          <a:p>
            <a:pPr marL="228600" indent="-228600">
              <a:buFont typeface="Arial"/>
              <a:buChar char="•"/>
            </a:pPr>
            <a:r>
              <a:rPr lang="en-US" sz="1400" dirty="0">
                <a:solidFill>
                  <a:srgbClr val="1B2A4A"/>
                </a:solidFill>
                <a:latin typeface="Calibri"/>
              </a:rPr>
              <a:t>Design Authority (co-chaired by Client and SI) approves every decision against the Benefits Map</a:t>
            </a:r>
          </a:p>
          <a:p>
            <a:pPr marL="228600" indent="-228600">
              <a:buFont typeface="Arial"/>
              <a:buChar char="•"/>
            </a:pPr>
            <a:r>
              <a:rPr lang="en-US" sz="1400" dirty="0">
                <a:solidFill>
                  <a:srgbClr val="1B2A4A"/>
                </a:solidFill>
                <a:latin typeface="Calibri"/>
              </a:rPr>
              <a:t>Gap analysis uses a clear decision framework: fit, process change, workaround, or customise</a:t>
            </a:r>
          </a:p>
          <a:p>
            <a:pPr marL="228600" indent="-228600">
              <a:buFont typeface="Arial"/>
              <a:buChar char="•"/>
            </a:pPr>
            <a:r>
              <a:rPr lang="en-US" sz="1400" dirty="0">
                <a:solidFill>
                  <a:srgbClr val="1B2A4A"/>
                </a:solidFill>
                <a:latin typeface="Calibri"/>
              </a:rPr>
              <a:t>Product backlog traces every User Story to a Feature, every Feature to an Epic, every Epic to the Benefits Map</a:t>
            </a:r>
          </a:p>
        </p:txBody>
      </p:sp>
      <p:sp>
        <p:nvSpPr>
          <p:cNvPr id="6" name="Rectangle 5">
            <a:extLst>
              <a:ext uri="{FF2B5EF4-FFF2-40B4-BE49-F238E27FC236}">
                <a16:creationId xmlns:a16="http://schemas.microsoft.com/office/drawing/2014/main" id="{0C926384-73FE-4BC5-BC36-EF39858DB51E}"/>
              </a:ext>
            </a:extLst>
          </p:cNvPr>
          <p:cNvSpPr/>
          <p:nvPr/>
        </p:nvSpPr>
        <p:spPr>
          <a:xfrm>
            <a:off x="8636000" y="2540000"/>
            <a:ext cx="50800" cy="24130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5D81D6E1-B5C4-4B56-9544-8781A4139A87}"/>
              </a:ext>
            </a:extLst>
          </p:cNvPr>
          <p:cNvSpPr txBox="1"/>
          <p:nvPr/>
        </p:nvSpPr>
        <p:spPr>
          <a:xfrm>
            <a:off x="8890000" y="2540000"/>
            <a:ext cx="2794000" cy="2413000"/>
          </a:xfrm>
          <a:prstGeom prst="rect">
            <a:avLst/>
          </a:prstGeom>
          <a:noFill/>
        </p:spPr>
        <p:txBody>
          <a:bodyPr vertOverflow="overflow" vert="horz" wrap="square" rtlCol="0" anchor="ctr" anchorCtr="0">
            <a:noAutofit/>
          </a:bodyPr>
          <a:lstStyle/>
          <a:p>
            <a:pPr algn="l">
              <a:buNone/>
            </a:pPr>
            <a:r>
              <a:rPr lang="en-US" sz="1500" i="1" dirty="0">
                <a:solidFill>
                  <a:srgbClr val="1B2A4A"/>
                </a:solidFill>
                <a:latin typeface="Georgia"/>
              </a:rPr>
              <a:t>“The SI delivers. Design Authority governs. If the SI makes design decisions outside governance, the programme loses control of scope, cost, and value.”</a:t>
            </a:r>
          </a:p>
        </p:txBody>
      </p:sp>
      <p:sp>
        <p:nvSpPr>
          <p:cNvPr id="8" name="TextBox 7">
            <a:extLst>
              <a:ext uri="{FF2B5EF4-FFF2-40B4-BE49-F238E27FC236}">
                <a16:creationId xmlns:a16="http://schemas.microsoft.com/office/drawing/2014/main" id="{F29B5019-B969-43AB-B0D4-D0AFEB06F75B}"/>
              </a:ext>
            </a:extLst>
          </p:cNvPr>
          <p:cNvSpPr txBox="1"/>
          <p:nvPr/>
        </p:nvSpPr>
        <p:spPr>
          <a:xfrm>
            <a:off x="635000" y="6413500"/>
            <a:ext cx="6350000" cy="3175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Phase · Stages 10–12</a:t>
            </a:r>
          </a:p>
        </p:txBody>
      </p:sp>
      <p:sp>
        <p:nvSpPr>
          <p:cNvPr id="9" name="Rectangle 8">
            <a:extLst>
              <a:ext uri="{FF2B5EF4-FFF2-40B4-BE49-F238E27FC236}">
                <a16:creationId xmlns:a16="http://schemas.microsoft.com/office/drawing/2014/main" id="{EE1F31DC-22CB-47A4-B9E1-0BE69CD26895}"/>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797003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37C8C5-6BA5-4A71-8AC1-97A7926316E7}"/>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Programme Setup &amp; Mobilisation (S10) Gate Checklist: Governance Live</a:t>
            </a:r>
          </a:p>
        </p:txBody>
      </p:sp>
      <p:sp>
        <p:nvSpPr>
          <p:cNvPr id="4" name="Rectangle 3">
            <a:extLst>
              <a:ext uri="{FF2B5EF4-FFF2-40B4-BE49-F238E27FC236}">
                <a16:creationId xmlns:a16="http://schemas.microsoft.com/office/drawing/2014/main" id="{5BDA48F6-FBD2-4B2D-BEC6-E07997C59D6A}"/>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4EEF484E-7245-4AC5-9E7F-D33AFFDE8C4A}"/>
              </a:ext>
            </a:extLst>
          </p:cNvPr>
          <p:cNvGraphicFramePr>
            <a:graphicFrameLocks noGrp="1"/>
          </p:cNvGraphicFramePr>
          <p:nvPr/>
        </p:nvGraphicFramePr>
        <p:xfrm>
          <a:off x="254000" y="1460500"/>
          <a:ext cx="11684000" cy="5079996"/>
        </p:xfrm>
        <a:graphic>
          <a:graphicData uri="http://schemas.openxmlformats.org/drawingml/2006/table">
            <a:tbl>
              <a:tblPr firstRow="1" bandRow="1">
                <a:tableStyleId>{5C22544A-7EE6-4342-B048-85BDC9FD1C3A}</a:tableStyleId>
              </a:tblPr>
              <a:tblGrid>
                <a:gridCol w="444500">
                  <a:extLst>
                    <a:ext uri="{9D8B030D-6E8A-4147-A177-3AD203B41FA5}">
                      <a16:colId xmlns:a16="http://schemas.microsoft.com/office/drawing/2014/main" val="3312084502"/>
                    </a:ext>
                  </a:extLst>
                </a:gridCol>
                <a:gridCol w="5080000">
                  <a:extLst>
                    <a:ext uri="{9D8B030D-6E8A-4147-A177-3AD203B41FA5}">
                      <a16:colId xmlns:a16="http://schemas.microsoft.com/office/drawing/2014/main" val="1271245294"/>
                    </a:ext>
                  </a:extLst>
                </a:gridCol>
                <a:gridCol w="3429000">
                  <a:extLst>
                    <a:ext uri="{9D8B030D-6E8A-4147-A177-3AD203B41FA5}">
                      <a16:colId xmlns:a16="http://schemas.microsoft.com/office/drawing/2014/main" val="2249071979"/>
                    </a:ext>
                  </a:extLst>
                </a:gridCol>
                <a:gridCol w="2730500">
                  <a:extLst>
                    <a:ext uri="{9D8B030D-6E8A-4147-A177-3AD203B41FA5}">
                      <a16:colId xmlns:a16="http://schemas.microsoft.com/office/drawing/2014/main" val="2080368131"/>
                    </a:ext>
                  </a:extLst>
                </a:gridCol>
              </a:tblGrid>
              <a:tr h="564444">
                <a:tc>
                  <a:txBody>
                    <a:bodyPr/>
                    <a:lstStyle/>
                    <a:p>
                      <a:pPr algn="ctr"/>
                      <a:r>
                        <a:rPr lang="en-GB" sz="1000" b="1">
                          <a:solidFill>
                            <a:srgbClr val="FFFFFF"/>
                          </a:solidFill>
                          <a:latin typeface="Calibri"/>
                          <a:ea typeface="Calibri"/>
                          <a:cs typeface="Calibri"/>
                        </a:rPr>
                        <a:t>#</a:t>
                      </a:r>
                    </a:p>
                  </a:txBody>
                  <a:tcPr anchor="ctr">
                    <a:solidFill>
                      <a:srgbClr val="7D3C98"/>
                    </a:solidFill>
                  </a:tcPr>
                </a:tc>
                <a:tc>
                  <a:txBody>
                    <a:bodyPr/>
                    <a:lstStyle/>
                    <a:p>
                      <a:pPr algn="ctr"/>
                      <a:r>
                        <a:rPr lang="en-GB" sz="1000" b="1">
                          <a:solidFill>
                            <a:srgbClr val="FFFFFF"/>
                          </a:solidFill>
                          <a:latin typeface="Calibri"/>
                          <a:ea typeface="Calibri"/>
                          <a:cs typeface="Calibri"/>
                        </a:rPr>
                        <a:t>Gate Criterion</a:t>
                      </a:r>
                    </a:p>
                  </a:txBody>
                  <a:tcPr anchor="ctr">
                    <a:solidFill>
                      <a:srgbClr val="7D3C98"/>
                    </a:solidFill>
                  </a:tcPr>
                </a:tc>
                <a:tc>
                  <a:txBody>
                    <a:bodyPr/>
                    <a:lstStyle/>
                    <a:p>
                      <a:pPr algn="ctr"/>
                      <a:r>
                        <a:rPr lang="en-GB" sz="1000" b="1">
                          <a:solidFill>
                            <a:srgbClr val="FFFFFF"/>
                          </a:solidFill>
                          <a:latin typeface="Calibri"/>
                          <a:ea typeface="Calibri"/>
                          <a:cs typeface="Calibri"/>
                        </a:rPr>
                        <a:t>Evidence</a:t>
                      </a:r>
                    </a:p>
                  </a:txBody>
                  <a:tcPr anchor="ctr">
                    <a:solidFill>
                      <a:srgbClr val="7D3C98"/>
                    </a:solidFill>
                  </a:tcPr>
                </a:tc>
                <a:tc>
                  <a:txBody>
                    <a:bodyPr/>
                    <a:lstStyle/>
                    <a:p>
                      <a:pPr algn="ctr"/>
                      <a:r>
                        <a:rPr lang="en-GB" sz="1000" b="1">
                          <a:solidFill>
                            <a:srgbClr val="FFFFFF"/>
                          </a:solidFill>
                          <a:latin typeface="Calibri"/>
                          <a:ea typeface="Calibri"/>
                          <a:cs typeface="Calibri"/>
                        </a:rPr>
                        <a:t>Approved By</a:t>
                      </a:r>
                    </a:p>
                  </a:txBody>
                  <a:tcPr anchor="ctr">
                    <a:solidFill>
                      <a:srgbClr val="7D3C98"/>
                    </a:solidFill>
                  </a:tcPr>
                </a:tc>
                <a:extLst>
                  <a:ext uri="{0D108BD9-81ED-4DB2-BD59-A6C34878D82A}">
                    <a16:rowId xmlns:a16="http://schemas.microsoft.com/office/drawing/2014/main" val="2473123027"/>
                  </a:ext>
                </a:extLst>
              </a:tr>
              <a:tr h="564444">
                <a:tc>
                  <a:txBody>
                    <a:bodyPr/>
                    <a:lstStyle/>
                    <a:p>
                      <a:pPr algn="ctr"/>
                      <a:r>
                        <a:rPr lang="en-GB" sz="900" b="1">
                          <a:solidFill>
                            <a:srgbClr val="333333"/>
                          </a:solidFill>
                          <a:latin typeface="Calibri"/>
                          <a:ea typeface="Calibri"/>
                          <a:cs typeface="Calibri"/>
                        </a:rPr>
                        <a:t>1</a:t>
                      </a:r>
                    </a:p>
                  </a:txBody>
                  <a:tcPr anchor="ctr"/>
                </a:tc>
                <a:tc>
                  <a:txBody>
                    <a:bodyPr/>
                    <a:lstStyle/>
                    <a:p>
                      <a:r>
                        <a:rPr lang="en-GB" sz="900">
                          <a:solidFill>
                            <a:srgbClr val="333333"/>
                          </a:solidFill>
                          <a:latin typeface="Calibri"/>
                          <a:ea typeface="Calibri"/>
                          <a:cs typeface="Calibri"/>
                        </a:rPr>
                        <a:t>Client programme team confirmed with named individuals</a:t>
                      </a:r>
                    </a:p>
                  </a:txBody>
                  <a:tcPr anchor="ctr"/>
                </a:tc>
                <a:tc>
                  <a:txBody>
                    <a:bodyPr/>
                    <a:lstStyle/>
                    <a:p>
                      <a:r>
                        <a:rPr lang="en-GB" sz="900">
                          <a:solidFill>
                            <a:srgbClr val="333333"/>
                          </a:solidFill>
                          <a:latin typeface="Calibri"/>
                          <a:ea typeface="Calibri"/>
                          <a:cs typeface="Calibri"/>
                        </a:rPr>
                        <a:t>Signed team roster</a:t>
                      </a:r>
                    </a:p>
                  </a:txBody>
                  <a:tcPr anchor="ctr"/>
                </a:tc>
                <a:tc>
                  <a:txBody>
                    <a:bodyPr/>
                    <a:lstStyle/>
                    <a:p>
                      <a:r>
                        <a:rPr lang="en-GB" sz="900">
                          <a:solidFill>
                            <a:srgbClr val="333333"/>
                          </a:solidFill>
                          <a:latin typeface="Calibri"/>
                          <a:ea typeface="Calibri"/>
                          <a:cs typeface="Calibri"/>
                        </a:rPr>
                        <a:t>Executive Sponsor</a:t>
                      </a:r>
                    </a:p>
                  </a:txBody>
                  <a:tcPr anchor="ctr"/>
                </a:tc>
                <a:extLst>
                  <a:ext uri="{0D108BD9-81ED-4DB2-BD59-A6C34878D82A}">
                    <a16:rowId xmlns:a16="http://schemas.microsoft.com/office/drawing/2014/main" val="283801226"/>
                  </a:ext>
                </a:extLst>
              </a:tr>
              <a:tr h="564444">
                <a:tc>
                  <a:txBody>
                    <a:bodyPr/>
                    <a:lstStyle/>
                    <a:p>
                      <a:pPr algn="ctr"/>
                      <a:r>
                        <a:rPr lang="en-GB" sz="900" b="1">
                          <a:solidFill>
                            <a:srgbClr val="333333"/>
                          </a:solidFill>
                          <a:latin typeface="Calibri"/>
                          <a:ea typeface="Calibri"/>
                          <a:cs typeface="Calibri"/>
                        </a:rPr>
                        <a:t>2</a:t>
                      </a:r>
                    </a:p>
                  </a:txBody>
                  <a:tcPr anchor="ctr">
                    <a:solidFill>
                      <a:srgbClr val="F5F5F5"/>
                    </a:solidFill>
                  </a:tcPr>
                </a:tc>
                <a:tc>
                  <a:txBody>
                    <a:bodyPr/>
                    <a:lstStyle/>
                    <a:p>
                      <a:r>
                        <a:rPr lang="en-GB" sz="900">
                          <a:solidFill>
                            <a:srgbClr val="333333"/>
                          </a:solidFill>
                          <a:latin typeface="Calibri"/>
                          <a:ea typeface="Calibri"/>
                          <a:cs typeface="Calibri"/>
                        </a:rPr>
                        <a:t>SI delivery team onboarded, all roles mapped into RACI</a:t>
                      </a:r>
                    </a:p>
                  </a:txBody>
                  <a:tcPr anchor="ctr">
                    <a:solidFill>
                      <a:srgbClr val="F5F5F5"/>
                    </a:solidFill>
                  </a:tcPr>
                </a:tc>
                <a:tc>
                  <a:txBody>
                    <a:bodyPr/>
                    <a:lstStyle/>
                    <a:p>
                      <a:r>
                        <a:rPr lang="en-GB" sz="900">
                          <a:solidFill>
                            <a:srgbClr val="333333"/>
                          </a:solidFill>
                          <a:latin typeface="Calibri"/>
                          <a:ea typeface="Calibri"/>
                          <a:cs typeface="Calibri"/>
                        </a:rPr>
                        <a:t>Updated RACI document</a:t>
                      </a:r>
                    </a:p>
                  </a:txBody>
                  <a:tcPr anchor="ctr">
                    <a:solidFill>
                      <a:srgbClr val="F5F5F5"/>
                    </a:solidFill>
                  </a:tcPr>
                </a:tc>
                <a:tc>
                  <a:txBody>
                    <a:bodyPr/>
                    <a:lstStyle/>
                    <a:p>
                      <a:r>
                        <a:rPr lang="en-GB" sz="900">
                          <a:solidFill>
                            <a:srgbClr val="333333"/>
                          </a:solidFill>
                          <a:latin typeface="Calibri"/>
                          <a:ea typeface="Calibri"/>
                          <a:cs typeface="Calibri"/>
                        </a:rPr>
                        <a:t>Client PM</a:t>
                      </a:r>
                    </a:p>
                  </a:txBody>
                  <a:tcPr anchor="ctr">
                    <a:solidFill>
                      <a:srgbClr val="F5F5F5"/>
                    </a:solidFill>
                  </a:tcPr>
                </a:tc>
                <a:extLst>
                  <a:ext uri="{0D108BD9-81ED-4DB2-BD59-A6C34878D82A}">
                    <a16:rowId xmlns:a16="http://schemas.microsoft.com/office/drawing/2014/main" val="1106361184"/>
                  </a:ext>
                </a:extLst>
              </a:tr>
              <a:tr h="564444">
                <a:tc>
                  <a:txBody>
                    <a:bodyPr/>
                    <a:lstStyle/>
                    <a:p>
                      <a:pPr algn="ctr"/>
                      <a:r>
                        <a:rPr lang="en-GB" sz="900" b="1">
                          <a:solidFill>
                            <a:srgbClr val="333333"/>
                          </a:solidFill>
                          <a:latin typeface="Calibri"/>
                          <a:ea typeface="Calibri"/>
                          <a:cs typeface="Calibri"/>
                        </a:rPr>
                        <a:t>3</a:t>
                      </a:r>
                    </a:p>
                  </a:txBody>
                  <a:tcPr anchor="ctr"/>
                </a:tc>
                <a:tc>
                  <a:txBody>
                    <a:bodyPr/>
                    <a:lstStyle/>
                    <a:p>
                      <a:r>
                        <a:rPr lang="en-GB" sz="900">
                          <a:solidFill>
                            <a:srgbClr val="333333"/>
                          </a:solidFill>
                          <a:latin typeface="Calibri"/>
                          <a:ea typeface="Calibri"/>
                          <a:cs typeface="Calibri"/>
                        </a:rPr>
                        <a:t>Development and test environments provisioned</a:t>
                      </a:r>
                    </a:p>
                  </a:txBody>
                  <a:tcPr anchor="ctr"/>
                </a:tc>
                <a:tc>
                  <a:txBody>
                    <a:bodyPr/>
                    <a:lstStyle/>
                    <a:p>
                      <a:r>
                        <a:rPr lang="en-GB" sz="900">
                          <a:solidFill>
                            <a:srgbClr val="333333"/>
                          </a:solidFill>
                          <a:latin typeface="Calibri"/>
                          <a:ea typeface="Calibri"/>
                          <a:cs typeface="Calibri"/>
                        </a:rPr>
                        <a:t>Environment access log</a:t>
                      </a:r>
                    </a:p>
                  </a:txBody>
                  <a:tcPr anchor="ctr"/>
                </a:tc>
                <a:tc>
                  <a:txBody>
                    <a:bodyPr/>
                    <a:lstStyle/>
                    <a:p>
                      <a:r>
                        <a:rPr lang="en-GB" sz="900">
                          <a:solidFill>
                            <a:srgbClr val="333333"/>
                          </a:solidFill>
                          <a:latin typeface="Calibri"/>
                          <a:ea typeface="Calibri"/>
                          <a:cs typeface="Calibri"/>
                        </a:rPr>
                        <a:t>SI Technical Lead</a:t>
                      </a:r>
                    </a:p>
                  </a:txBody>
                  <a:tcPr anchor="ctr"/>
                </a:tc>
                <a:extLst>
                  <a:ext uri="{0D108BD9-81ED-4DB2-BD59-A6C34878D82A}">
                    <a16:rowId xmlns:a16="http://schemas.microsoft.com/office/drawing/2014/main" val="509172949"/>
                  </a:ext>
                </a:extLst>
              </a:tr>
              <a:tr h="564444">
                <a:tc>
                  <a:txBody>
                    <a:bodyPr/>
                    <a:lstStyle/>
                    <a:p>
                      <a:pPr algn="ctr"/>
                      <a:r>
                        <a:rPr lang="en-GB" sz="900" b="1">
                          <a:solidFill>
                            <a:srgbClr val="333333"/>
                          </a:solidFill>
                          <a:latin typeface="Calibri"/>
                          <a:ea typeface="Calibri"/>
                          <a:cs typeface="Calibri"/>
                        </a:rPr>
                        <a:t>4</a:t>
                      </a:r>
                    </a:p>
                  </a:txBody>
                  <a:tcPr anchor="ctr">
                    <a:solidFill>
                      <a:srgbClr val="F5F5F5"/>
                    </a:solidFill>
                  </a:tcPr>
                </a:tc>
                <a:tc>
                  <a:txBody>
                    <a:bodyPr/>
                    <a:lstStyle/>
                    <a:p>
                      <a:r>
                        <a:rPr lang="en-GB" sz="900">
                          <a:solidFill>
                            <a:srgbClr val="333333"/>
                          </a:solidFill>
                          <a:latin typeface="Calibri"/>
                          <a:ea typeface="Calibri"/>
                          <a:cs typeface="Calibri"/>
                        </a:rPr>
                        <a:t>Steering Committee scheduled with SI PD attendance confirmed</a:t>
                      </a:r>
                    </a:p>
                  </a:txBody>
                  <a:tcPr anchor="ctr">
                    <a:solidFill>
                      <a:srgbClr val="F5F5F5"/>
                    </a:solidFill>
                  </a:tcPr>
                </a:tc>
                <a:tc>
                  <a:txBody>
                    <a:bodyPr/>
                    <a:lstStyle/>
                    <a:p>
                      <a:r>
                        <a:rPr lang="en-GB" sz="900">
                          <a:solidFill>
                            <a:srgbClr val="333333"/>
                          </a:solidFill>
                          <a:latin typeface="Calibri"/>
                          <a:ea typeface="Calibri"/>
                          <a:cs typeface="Calibri"/>
                        </a:rPr>
                        <a:t>Calendar invites issued</a:t>
                      </a:r>
                    </a:p>
                  </a:txBody>
                  <a:tcPr anchor="ctr">
                    <a:solidFill>
                      <a:srgbClr val="F5F5F5"/>
                    </a:solidFill>
                  </a:tcPr>
                </a:tc>
                <a:tc>
                  <a:txBody>
                    <a:bodyPr/>
                    <a:lstStyle/>
                    <a:p>
                      <a:r>
                        <a:rPr lang="en-GB" sz="900">
                          <a:solidFill>
                            <a:srgbClr val="333333"/>
                          </a:solidFill>
                          <a:latin typeface="Calibri"/>
                          <a:ea typeface="Calibri"/>
                          <a:cs typeface="Calibri"/>
                        </a:rPr>
                        <a:t>Client PM</a:t>
                      </a:r>
                    </a:p>
                  </a:txBody>
                  <a:tcPr anchor="ctr">
                    <a:solidFill>
                      <a:srgbClr val="F5F5F5"/>
                    </a:solidFill>
                  </a:tcPr>
                </a:tc>
                <a:extLst>
                  <a:ext uri="{0D108BD9-81ED-4DB2-BD59-A6C34878D82A}">
                    <a16:rowId xmlns:a16="http://schemas.microsoft.com/office/drawing/2014/main" val="866075812"/>
                  </a:ext>
                </a:extLst>
              </a:tr>
              <a:tr h="564444">
                <a:tc>
                  <a:txBody>
                    <a:bodyPr/>
                    <a:lstStyle/>
                    <a:p>
                      <a:pPr algn="ctr"/>
                      <a:r>
                        <a:rPr lang="en-GB" sz="900" b="1">
                          <a:solidFill>
                            <a:srgbClr val="333333"/>
                          </a:solidFill>
                          <a:latin typeface="Calibri"/>
                          <a:ea typeface="Calibri"/>
                          <a:cs typeface="Calibri"/>
                        </a:rPr>
                        <a:t>5</a:t>
                      </a:r>
                    </a:p>
                  </a:txBody>
                  <a:tcPr anchor="ctr"/>
                </a:tc>
                <a:tc>
                  <a:txBody>
                    <a:bodyPr/>
                    <a:lstStyle/>
                    <a:p>
                      <a:r>
                        <a:rPr lang="en-GB" sz="900">
                          <a:solidFill>
                            <a:srgbClr val="333333"/>
                          </a:solidFill>
                          <a:latin typeface="Calibri"/>
                          <a:ea typeface="Calibri"/>
                          <a:cs typeface="Calibri"/>
                        </a:rPr>
                        <a:t>Design Authority scheduled with SI SA as co-chair</a:t>
                      </a:r>
                    </a:p>
                  </a:txBody>
                  <a:tcPr anchor="ctr"/>
                </a:tc>
                <a:tc>
                  <a:txBody>
                    <a:bodyPr/>
                    <a:lstStyle/>
                    <a:p>
                      <a:r>
                        <a:rPr lang="en-GB" sz="900">
                          <a:solidFill>
                            <a:srgbClr val="333333"/>
                          </a:solidFill>
                          <a:latin typeface="Calibri"/>
                          <a:ea typeface="Calibri"/>
                          <a:cs typeface="Calibri"/>
                        </a:rPr>
                        <a:t>Calendar invites issued</a:t>
                      </a:r>
                    </a:p>
                  </a:txBody>
                  <a:tcPr anchor="ctr"/>
                </a:tc>
                <a:tc>
                  <a:txBody>
                    <a:bodyPr/>
                    <a:lstStyle/>
                    <a:p>
                      <a:r>
                        <a:rPr lang="en-GB" sz="900">
                          <a:solidFill>
                            <a:srgbClr val="333333"/>
                          </a:solidFill>
                          <a:latin typeface="Calibri"/>
                          <a:ea typeface="Calibri"/>
                          <a:cs typeface="Calibri"/>
                        </a:rPr>
                        <a:t>Client SA</a:t>
                      </a:r>
                    </a:p>
                  </a:txBody>
                  <a:tcPr anchor="ctr"/>
                </a:tc>
                <a:extLst>
                  <a:ext uri="{0D108BD9-81ED-4DB2-BD59-A6C34878D82A}">
                    <a16:rowId xmlns:a16="http://schemas.microsoft.com/office/drawing/2014/main" val="2119901131"/>
                  </a:ext>
                </a:extLst>
              </a:tr>
              <a:tr h="564444">
                <a:tc>
                  <a:txBody>
                    <a:bodyPr/>
                    <a:lstStyle/>
                    <a:p>
                      <a:pPr algn="ctr"/>
                      <a:r>
                        <a:rPr lang="en-GB" sz="900" b="1">
                          <a:solidFill>
                            <a:srgbClr val="333333"/>
                          </a:solidFill>
                          <a:latin typeface="Calibri"/>
                          <a:ea typeface="Calibri"/>
                          <a:cs typeface="Calibri"/>
                        </a:rPr>
                        <a:t>6</a:t>
                      </a:r>
                    </a:p>
                  </a:txBody>
                  <a:tcPr anchor="ctr">
                    <a:solidFill>
                      <a:srgbClr val="F5F5F5"/>
                    </a:solidFill>
                  </a:tcPr>
                </a:tc>
                <a:tc>
                  <a:txBody>
                    <a:bodyPr/>
                    <a:lstStyle/>
                    <a:p>
                      <a:r>
                        <a:rPr lang="en-GB" sz="900">
                          <a:solidFill>
                            <a:srgbClr val="333333"/>
                          </a:solidFill>
                          <a:latin typeface="Calibri"/>
                          <a:ea typeface="Calibri"/>
                          <a:cs typeface="Calibri"/>
                        </a:rPr>
                        <a:t>Agile working agreements signed (sprint length, ceremonies, DoD)</a:t>
                      </a:r>
                    </a:p>
                  </a:txBody>
                  <a:tcPr anchor="ctr">
                    <a:solidFill>
                      <a:srgbClr val="F5F5F5"/>
                    </a:solidFill>
                  </a:tcPr>
                </a:tc>
                <a:tc>
                  <a:txBody>
                    <a:bodyPr/>
                    <a:lstStyle/>
                    <a:p>
                      <a:r>
                        <a:rPr lang="en-GB" sz="900">
                          <a:solidFill>
                            <a:srgbClr val="333333"/>
                          </a:solidFill>
                          <a:latin typeface="Calibri"/>
                          <a:ea typeface="Calibri"/>
                          <a:cs typeface="Calibri"/>
                        </a:rPr>
                        <a:t>Signed agreement document</a:t>
                      </a:r>
                    </a:p>
                  </a:txBody>
                  <a:tcPr anchor="ctr">
                    <a:solidFill>
                      <a:srgbClr val="F5F5F5"/>
                    </a:solidFill>
                  </a:tcPr>
                </a:tc>
                <a:tc>
                  <a:txBody>
                    <a:bodyPr/>
                    <a:lstStyle/>
                    <a:p>
                      <a:r>
                        <a:rPr lang="en-GB" sz="900">
                          <a:solidFill>
                            <a:srgbClr val="333333"/>
                          </a:solidFill>
                          <a:latin typeface="Calibri"/>
                          <a:ea typeface="Calibri"/>
                          <a:cs typeface="Calibri"/>
                        </a:rPr>
                        <a:t>Client PM + SI PD</a:t>
                      </a:r>
                    </a:p>
                  </a:txBody>
                  <a:tcPr anchor="ctr">
                    <a:solidFill>
                      <a:srgbClr val="F5F5F5"/>
                    </a:solidFill>
                  </a:tcPr>
                </a:tc>
                <a:extLst>
                  <a:ext uri="{0D108BD9-81ED-4DB2-BD59-A6C34878D82A}">
                    <a16:rowId xmlns:a16="http://schemas.microsoft.com/office/drawing/2014/main" val="2861192105"/>
                  </a:ext>
                </a:extLst>
              </a:tr>
              <a:tr h="564444">
                <a:tc>
                  <a:txBody>
                    <a:bodyPr/>
                    <a:lstStyle/>
                    <a:p>
                      <a:pPr algn="ctr"/>
                      <a:r>
                        <a:rPr lang="en-GB" sz="900" b="1">
                          <a:solidFill>
                            <a:srgbClr val="333333"/>
                          </a:solidFill>
                          <a:latin typeface="Calibri"/>
                          <a:ea typeface="Calibri"/>
                          <a:cs typeface="Calibri"/>
                        </a:rPr>
                        <a:t>7</a:t>
                      </a:r>
                    </a:p>
                  </a:txBody>
                  <a:tcPr anchor="ctr"/>
                </a:tc>
                <a:tc>
                  <a:txBody>
                    <a:bodyPr/>
                    <a:lstStyle/>
                    <a:p>
                      <a:r>
                        <a:rPr lang="en-GB" sz="900">
                          <a:solidFill>
                            <a:srgbClr val="333333"/>
                          </a:solidFill>
                          <a:latin typeface="Calibri"/>
                          <a:ea typeface="Calibri"/>
                          <a:cs typeface="Calibri"/>
                        </a:rPr>
                        <a:t>Scope prioritisation matrix reviewed against Benefits Map</a:t>
                      </a:r>
                    </a:p>
                  </a:txBody>
                  <a:tcPr anchor="ctr"/>
                </a:tc>
                <a:tc>
                  <a:txBody>
                    <a:bodyPr/>
                    <a:lstStyle/>
                    <a:p>
                      <a:r>
                        <a:rPr lang="en-GB" sz="900">
                          <a:solidFill>
                            <a:srgbClr val="333333"/>
                          </a:solidFill>
                          <a:latin typeface="Calibri"/>
                          <a:ea typeface="Calibri"/>
                          <a:cs typeface="Calibri"/>
                        </a:rPr>
                        <a:t>Confirmed prioritisation matrix</a:t>
                      </a:r>
                    </a:p>
                  </a:txBody>
                  <a:tcPr anchor="ctr"/>
                </a:tc>
                <a:tc>
                  <a:txBody>
                    <a:bodyPr/>
                    <a:lstStyle/>
                    <a:p>
                      <a:r>
                        <a:rPr lang="en-GB" sz="900">
                          <a:solidFill>
                            <a:srgbClr val="333333"/>
                          </a:solidFill>
                          <a:latin typeface="Calibri"/>
                          <a:ea typeface="Calibri"/>
                          <a:cs typeface="Calibri"/>
                        </a:rPr>
                        <a:t>Client BA</a:t>
                      </a:r>
                    </a:p>
                  </a:txBody>
                  <a:tcPr anchor="ctr"/>
                </a:tc>
                <a:extLst>
                  <a:ext uri="{0D108BD9-81ED-4DB2-BD59-A6C34878D82A}">
                    <a16:rowId xmlns:a16="http://schemas.microsoft.com/office/drawing/2014/main" val="888443658"/>
                  </a:ext>
                </a:extLst>
              </a:tr>
              <a:tr h="564444">
                <a:tc>
                  <a:txBody>
                    <a:bodyPr/>
                    <a:lstStyle/>
                    <a:p>
                      <a:pPr algn="ctr"/>
                      <a:r>
                        <a:rPr lang="en-GB" sz="900" b="1">
                          <a:solidFill>
                            <a:srgbClr val="333333"/>
                          </a:solidFill>
                          <a:latin typeface="Calibri"/>
                          <a:ea typeface="Calibri"/>
                          <a:cs typeface="Calibri"/>
                        </a:rPr>
                        <a:t>8</a:t>
                      </a:r>
                    </a:p>
                  </a:txBody>
                  <a:tcPr anchor="ctr">
                    <a:solidFill>
                      <a:srgbClr val="F5F5F5"/>
                    </a:solidFill>
                  </a:tcPr>
                </a:tc>
                <a:tc>
                  <a:txBody>
                    <a:bodyPr/>
                    <a:lstStyle/>
                    <a:p>
                      <a:r>
                        <a:rPr lang="en-GB" sz="900">
                          <a:solidFill>
                            <a:srgbClr val="333333"/>
                          </a:solidFill>
                          <a:latin typeface="Calibri"/>
                          <a:ea typeface="Calibri"/>
                          <a:cs typeface="Calibri"/>
                        </a:rPr>
                        <a:t>Communication plan issued to all Client and SI stakeholders</a:t>
                      </a:r>
                    </a:p>
                  </a:txBody>
                  <a:tcPr anchor="ctr">
                    <a:solidFill>
                      <a:srgbClr val="F5F5F5"/>
                    </a:solidFill>
                  </a:tcPr>
                </a:tc>
                <a:tc>
                  <a:txBody>
                    <a:bodyPr/>
                    <a:lstStyle/>
                    <a:p>
                      <a:r>
                        <a:rPr lang="en-GB" sz="900">
                          <a:solidFill>
                            <a:srgbClr val="333333"/>
                          </a:solidFill>
                          <a:latin typeface="Calibri"/>
                          <a:ea typeface="Calibri"/>
                          <a:cs typeface="Calibri"/>
                        </a:rPr>
                        <a:t>Distribution confirmation</a:t>
                      </a:r>
                    </a:p>
                  </a:txBody>
                  <a:tcPr anchor="ctr">
                    <a:solidFill>
                      <a:srgbClr val="F5F5F5"/>
                    </a:solidFill>
                  </a:tcPr>
                </a:tc>
                <a:tc>
                  <a:txBody>
                    <a:bodyPr/>
                    <a:lstStyle/>
                    <a:p>
                      <a:r>
                        <a:rPr lang="en-GB" sz="900">
                          <a:solidFill>
                            <a:srgbClr val="333333"/>
                          </a:solidFill>
                          <a:latin typeface="Calibri"/>
                          <a:ea typeface="Calibri"/>
                          <a:cs typeface="Calibri"/>
                        </a:rPr>
                        <a:t>Client PM</a:t>
                      </a:r>
                    </a:p>
                  </a:txBody>
                  <a:tcPr anchor="ctr">
                    <a:solidFill>
                      <a:srgbClr val="F5F5F5"/>
                    </a:solidFill>
                  </a:tcPr>
                </a:tc>
                <a:extLst>
                  <a:ext uri="{0D108BD9-81ED-4DB2-BD59-A6C34878D82A}">
                    <a16:rowId xmlns:a16="http://schemas.microsoft.com/office/drawing/2014/main" val="3742445394"/>
                  </a:ext>
                </a:extLst>
              </a:tr>
            </a:tbl>
          </a:graphicData>
        </a:graphic>
      </p:graphicFrame>
      <p:sp>
        <p:nvSpPr>
          <p:cNvPr id="7" name="Rectangle 6">
            <a:extLst>
              <a:ext uri="{FF2B5EF4-FFF2-40B4-BE49-F238E27FC236}">
                <a16:creationId xmlns:a16="http://schemas.microsoft.com/office/drawing/2014/main" id="{3EC73C62-D9DB-4C58-8F89-04B1FA9B5776}"/>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5D830E99-9244-4483-8F28-6D22801C7408}"/>
              </a:ext>
            </a:extLst>
          </p:cNvPr>
          <p:cNvSpPr txBox="1"/>
          <p:nvPr/>
        </p:nvSpPr>
        <p:spPr>
          <a:xfrm>
            <a:off x="635000" y="6413500"/>
            <a:ext cx="889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All items must be met before proceeding to Discovery (S11) Discovery.</a:t>
            </a:r>
          </a:p>
        </p:txBody>
      </p:sp>
    </p:spTree>
    <p:extLst>
      <p:ext uri="{BB962C8B-B14F-4D97-AF65-F5344CB8AC3E}">
        <p14:creationId xmlns:p14="http://schemas.microsoft.com/office/powerpoint/2010/main" val="3008565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0EDCC7-DD68-4E8D-B74E-95A2ECA96572}"/>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Discovery (S11): Discovery Workshop Approach</a:t>
            </a:r>
          </a:p>
        </p:txBody>
      </p:sp>
      <p:sp>
        <p:nvSpPr>
          <p:cNvPr id="4" name="Rectangle 3">
            <a:extLst>
              <a:ext uri="{FF2B5EF4-FFF2-40B4-BE49-F238E27FC236}">
                <a16:creationId xmlns:a16="http://schemas.microsoft.com/office/drawing/2014/main" id="{866A9784-F147-4308-8FC5-7F07C87C1C8E}"/>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B355D3EE-4E50-42A2-8D1A-8CEEB578AFCE}"/>
              </a:ext>
            </a:extLst>
          </p:cNvPr>
          <p:cNvGraphicFramePr>
            <a:graphicFrameLocks noGrp="1"/>
          </p:cNvGraphicFramePr>
          <p:nvPr/>
        </p:nvGraphicFramePr>
        <p:xfrm>
          <a:off x="254000" y="1460500"/>
          <a:ext cx="11684000" cy="288290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682210633"/>
                    </a:ext>
                  </a:extLst>
                </a:gridCol>
                <a:gridCol w="2540000">
                  <a:extLst>
                    <a:ext uri="{9D8B030D-6E8A-4147-A177-3AD203B41FA5}">
                      <a16:colId xmlns:a16="http://schemas.microsoft.com/office/drawing/2014/main" val="957026627"/>
                    </a:ext>
                  </a:extLst>
                </a:gridCol>
                <a:gridCol w="2286000">
                  <a:extLst>
                    <a:ext uri="{9D8B030D-6E8A-4147-A177-3AD203B41FA5}">
                      <a16:colId xmlns:a16="http://schemas.microsoft.com/office/drawing/2014/main" val="1639281630"/>
                    </a:ext>
                  </a:extLst>
                </a:gridCol>
                <a:gridCol w="6096000">
                  <a:extLst>
                    <a:ext uri="{9D8B030D-6E8A-4147-A177-3AD203B41FA5}">
                      <a16:colId xmlns:a16="http://schemas.microsoft.com/office/drawing/2014/main" val="600499037"/>
                    </a:ext>
                  </a:extLst>
                </a:gridCol>
              </a:tblGrid>
              <a:tr h="406400">
                <a:tc>
                  <a:txBody>
                    <a:bodyPr/>
                    <a:lstStyle/>
                    <a:p>
                      <a:pPr algn="ctr"/>
                      <a:r>
                        <a:rPr lang="en-GB" sz="1100" b="1">
                          <a:solidFill>
                            <a:srgbClr val="FFFFFF"/>
                          </a:solidFill>
                          <a:latin typeface="Calibri"/>
                          <a:ea typeface="Calibri"/>
                          <a:cs typeface="Calibri"/>
                        </a:rPr>
                        <a:t>Day</a:t>
                      </a:r>
                    </a:p>
                  </a:txBody>
                  <a:tcPr anchor="ctr">
                    <a:solidFill>
                      <a:srgbClr val="7D3C98"/>
                    </a:solidFill>
                  </a:tcPr>
                </a:tc>
                <a:tc>
                  <a:txBody>
                    <a:bodyPr/>
                    <a:lstStyle/>
                    <a:p>
                      <a:pPr algn="ctr"/>
                      <a:r>
                        <a:rPr lang="en-GB" sz="1100" b="1">
                          <a:solidFill>
                            <a:srgbClr val="FFFFFF"/>
                          </a:solidFill>
                          <a:latin typeface="Calibri"/>
                          <a:ea typeface="Calibri"/>
                          <a:cs typeface="Calibri"/>
                        </a:rPr>
                        <a:t>Focus</a:t>
                      </a:r>
                    </a:p>
                  </a:txBody>
                  <a:tcPr anchor="ctr">
                    <a:solidFill>
                      <a:srgbClr val="7D3C98"/>
                    </a:solidFill>
                  </a:tcPr>
                </a:tc>
                <a:tc>
                  <a:txBody>
                    <a:bodyPr/>
                    <a:lstStyle/>
                    <a:p>
                      <a:pPr algn="ctr"/>
                      <a:r>
                        <a:rPr lang="en-GB" sz="1100" b="1">
                          <a:solidFill>
                            <a:srgbClr val="FFFFFF"/>
                          </a:solidFill>
                          <a:latin typeface="Calibri"/>
                          <a:ea typeface="Calibri"/>
                          <a:cs typeface="Calibri"/>
                        </a:rPr>
                        <a:t>Led By</a:t>
                      </a:r>
                    </a:p>
                  </a:txBody>
                  <a:tcPr anchor="ctr">
                    <a:solidFill>
                      <a:srgbClr val="7D3C98"/>
                    </a:solidFill>
                  </a:tcPr>
                </a:tc>
                <a:tc>
                  <a:txBody>
                    <a:bodyPr/>
                    <a:lstStyle/>
                    <a:p>
                      <a:pPr algn="ctr"/>
                      <a:r>
                        <a:rPr lang="en-GB" sz="1100" b="1">
                          <a:solidFill>
                            <a:srgbClr val="FFFFFF"/>
                          </a:solidFill>
                          <a:latin typeface="Calibri"/>
                          <a:ea typeface="Calibri"/>
                          <a:cs typeface="Calibri"/>
                        </a:rPr>
                        <a:t>Key Activities</a:t>
                      </a:r>
                    </a:p>
                  </a:txBody>
                  <a:tcPr anchor="ctr">
                    <a:solidFill>
                      <a:srgbClr val="7D3C98"/>
                    </a:solidFill>
                  </a:tcPr>
                </a:tc>
                <a:extLst>
                  <a:ext uri="{0D108BD9-81ED-4DB2-BD59-A6C34878D82A}">
                    <a16:rowId xmlns:a16="http://schemas.microsoft.com/office/drawing/2014/main" val="3075900627"/>
                  </a:ext>
                </a:extLst>
              </a:tr>
              <a:tr h="825500">
                <a:tc>
                  <a:txBody>
                    <a:bodyPr/>
                    <a:lstStyle/>
                    <a:p>
                      <a:pPr algn="ctr"/>
                      <a:r>
                        <a:rPr lang="en-GB" sz="1200" b="1">
                          <a:solidFill>
                            <a:srgbClr val="333333"/>
                          </a:solidFill>
                          <a:latin typeface="Calibri"/>
                          <a:ea typeface="Calibri"/>
                          <a:cs typeface="Calibri"/>
                        </a:rPr>
                        <a:t>Day 1</a:t>
                      </a:r>
                    </a:p>
                  </a:txBody>
                  <a:tcPr anchor="ctr"/>
                </a:tc>
                <a:tc>
                  <a:txBody>
                    <a:bodyPr/>
                    <a:lstStyle/>
                    <a:p>
                      <a:r>
                        <a:rPr lang="en-GB" sz="1200">
                          <a:solidFill>
                            <a:srgbClr val="333333"/>
                          </a:solidFill>
                          <a:latin typeface="Calibri"/>
                          <a:ea typeface="Calibri"/>
                          <a:cs typeface="Calibri"/>
                        </a:rPr>
                        <a:t>As-Is Process Mapping</a:t>
                      </a:r>
                    </a:p>
                  </a:txBody>
                  <a:tcPr/>
                </a:tc>
                <a:tc>
                  <a:txBody>
                    <a:bodyPr/>
                    <a:lstStyle/>
                    <a:p>
                      <a:r>
                        <a:rPr lang="en-GB" sz="1200">
                          <a:solidFill>
                            <a:srgbClr val="333333"/>
                          </a:solidFill>
                          <a:latin typeface="Calibri"/>
                          <a:ea typeface="Calibri"/>
                          <a:cs typeface="Calibri"/>
                        </a:rPr>
                        <a:t>Client Process Owner</a:t>
                      </a:r>
                    </a:p>
                  </a:txBody>
                  <a:tcPr/>
                </a:tc>
                <a:tc>
                  <a:txBody>
                    <a:bodyPr/>
                    <a:lstStyle/>
                    <a:p>
                      <a:r>
                        <a:rPr lang="en-GB" sz="1200">
                          <a:solidFill>
                            <a:srgbClr val="333333"/>
                          </a:solidFill>
                          <a:latin typeface="Calibri"/>
                          <a:ea typeface="Calibri"/>
                          <a:cs typeface="Calibri"/>
                        </a:rPr>
                        <a:t>Walk through current process end-to-end, document pain points and workarounds, identify key data flows and integration points, capture volume and frequency metrics</a:t>
                      </a:r>
                    </a:p>
                  </a:txBody>
                  <a:tcPr/>
                </a:tc>
                <a:extLst>
                  <a:ext uri="{0D108BD9-81ED-4DB2-BD59-A6C34878D82A}">
                    <a16:rowId xmlns:a16="http://schemas.microsoft.com/office/drawing/2014/main" val="3935960769"/>
                  </a:ext>
                </a:extLst>
              </a:tr>
              <a:tr h="825500">
                <a:tc>
                  <a:txBody>
                    <a:bodyPr/>
                    <a:lstStyle/>
                    <a:p>
                      <a:pPr algn="ctr"/>
                      <a:r>
                        <a:rPr lang="en-GB" sz="1200" b="1">
                          <a:solidFill>
                            <a:srgbClr val="333333"/>
                          </a:solidFill>
                          <a:latin typeface="Calibri"/>
                          <a:ea typeface="Calibri"/>
                          <a:cs typeface="Calibri"/>
                        </a:rPr>
                        <a:t>Day 2</a:t>
                      </a:r>
                    </a:p>
                  </a:txBody>
                  <a:tcPr anchor="ctr">
                    <a:solidFill>
                      <a:srgbClr val="F5F5F5"/>
                    </a:solidFill>
                  </a:tcPr>
                </a:tc>
                <a:tc>
                  <a:txBody>
                    <a:bodyPr/>
                    <a:lstStyle/>
                    <a:p>
                      <a:r>
                        <a:rPr lang="en-GB" sz="1200">
                          <a:solidFill>
                            <a:srgbClr val="333333"/>
                          </a:solidFill>
                          <a:latin typeface="Calibri"/>
                          <a:ea typeface="Calibri"/>
                          <a:cs typeface="Calibri"/>
                        </a:rPr>
                        <a:t>Platform Capability &amp; Gap Analysis</a:t>
                      </a:r>
                    </a:p>
                  </a:txBody>
                  <a:tcPr>
                    <a:solidFill>
                      <a:srgbClr val="F5F5F5"/>
                    </a:solidFill>
                  </a:tcPr>
                </a:tc>
                <a:tc>
                  <a:txBody>
                    <a:bodyPr/>
                    <a:lstStyle/>
                    <a:p>
                      <a:r>
                        <a:rPr lang="en-GB" sz="1200">
                          <a:solidFill>
                            <a:srgbClr val="333333"/>
                          </a:solidFill>
                          <a:latin typeface="Calibri"/>
                          <a:ea typeface="Calibri"/>
                          <a:cs typeface="Calibri"/>
                        </a:rPr>
                        <a:t>SI Functional Lead</a:t>
                      </a:r>
                    </a:p>
                  </a:txBody>
                  <a:tcPr>
                    <a:solidFill>
                      <a:srgbClr val="F5F5F5"/>
                    </a:solidFill>
                  </a:tcPr>
                </a:tc>
                <a:tc>
                  <a:txBody>
                    <a:bodyPr/>
                    <a:lstStyle/>
                    <a:p>
                      <a:r>
                        <a:rPr lang="en-GB" sz="1200">
                          <a:solidFill>
                            <a:srgbClr val="333333"/>
                          </a:solidFill>
                          <a:latin typeface="Calibri"/>
                          <a:ea typeface="Calibri"/>
                          <a:cs typeface="Calibri"/>
                        </a:rPr>
                        <a:t>Demonstrate standard platform capability, joint gap analysis per requirement: fit / process change / workaround / customise, document gap decisions for DA review</a:t>
                      </a:r>
                    </a:p>
                  </a:txBody>
                  <a:tcPr>
                    <a:solidFill>
                      <a:srgbClr val="F5F5F5"/>
                    </a:solidFill>
                  </a:tcPr>
                </a:tc>
                <a:extLst>
                  <a:ext uri="{0D108BD9-81ED-4DB2-BD59-A6C34878D82A}">
                    <a16:rowId xmlns:a16="http://schemas.microsoft.com/office/drawing/2014/main" val="12136309"/>
                  </a:ext>
                </a:extLst>
              </a:tr>
              <a:tr h="825500">
                <a:tc>
                  <a:txBody>
                    <a:bodyPr/>
                    <a:lstStyle/>
                    <a:p>
                      <a:pPr algn="ctr"/>
                      <a:r>
                        <a:rPr lang="en-GB" sz="1200" b="1">
                          <a:solidFill>
                            <a:srgbClr val="333333"/>
                          </a:solidFill>
                          <a:latin typeface="Calibri"/>
                          <a:ea typeface="Calibri"/>
                          <a:cs typeface="Calibri"/>
                        </a:rPr>
                        <a:t>Day 3</a:t>
                      </a:r>
                    </a:p>
                  </a:txBody>
                  <a:tcPr anchor="ctr"/>
                </a:tc>
                <a:tc>
                  <a:txBody>
                    <a:bodyPr/>
                    <a:lstStyle/>
                    <a:p>
                      <a:r>
                        <a:rPr lang="en-GB" sz="1200">
                          <a:solidFill>
                            <a:srgbClr val="333333"/>
                          </a:solidFill>
                          <a:latin typeface="Calibri"/>
                          <a:ea typeface="Calibri"/>
                          <a:cs typeface="Calibri"/>
                        </a:rPr>
                        <a:t>Requirements &amp; Backlog</a:t>
                      </a:r>
                    </a:p>
                  </a:txBody>
                  <a:tcPr/>
                </a:tc>
                <a:tc>
                  <a:txBody>
                    <a:bodyPr/>
                    <a:lstStyle/>
                    <a:p>
                      <a:r>
                        <a:rPr lang="en-GB" sz="1200">
                          <a:solidFill>
                            <a:srgbClr val="333333"/>
                          </a:solidFill>
                          <a:latin typeface="Calibri"/>
                          <a:ea typeface="Calibri"/>
                          <a:cs typeface="Calibri"/>
                        </a:rPr>
                        <a:t>Joint (Client BA + SI FL)</a:t>
                      </a:r>
                    </a:p>
                  </a:txBody>
                  <a:tcPr/>
                </a:tc>
                <a:tc>
                  <a:txBody>
                    <a:bodyPr/>
                    <a:lstStyle/>
                    <a:p>
                      <a:r>
                        <a:rPr lang="en-GB" sz="1200">
                          <a:solidFill>
                            <a:srgbClr val="333333"/>
                          </a:solidFill>
                          <a:latin typeface="Calibri"/>
                          <a:ea typeface="Calibri"/>
                          <a:cs typeface="Calibri"/>
                        </a:rPr>
                        <a:t>Draft Features and User Stories from gap analysis, review acceptance criteria with Process Owner, identify integration scope (SI Technical Lead joins), identify data migration scope (SI Data Migration Lead joins)</a:t>
                      </a:r>
                    </a:p>
                  </a:txBody>
                  <a:tcPr/>
                </a:tc>
                <a:extLst>
                  <a:ext uri="{0D108BD9-81ED-4DB2-BD59-A6C34878D82A}">
                    <a16:rowId xmlns:a16="http://schemas.microsoft.com/office/drawing/2014/main" val="2945460464"/>
                  </a:ext>
                </a:extLst>
              </a:tr>
            </a:tbl>
          </a:graphicData>
        </a:graphic>
      </p:graphicFrame>
      <p:sp>
        <p:nvSpPr>
          <p:cNvPr id="7" name="TextBox 6">
            <a:extLst>
              <a:ext uri="{FF2B5EF4-FFF2-40B4-BE49-F238E27FC236}">
                <a16:creationId xmlns:a16="http://schemas.microsoft.com/office/drawing/2014/main" id="{462E49CE-85A7-4011-901D-2FDD7FEAE51B}"/>
              </a:ext>
            </a:extLst>
          </p:cNvPr>
          <p:cNvSpPr txBox="1"/>
          <p:nvPr/>
        </p:nvSpPr>
        <p:spPr>
          <a:xfrm>
            <a:off x="635000" y="4762500"/>
            <a:ext cx="11176000" cy="1905000"/>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Workshop Attendees</a:t>
            </a:r>
          </a:p>
          <a:p>
            <a:pPr marL="228600" indent="-228600">
              <a:buFont typeface="Arial"/>
              <a:buChar char="•"/>
            </a:pPr>
            <a:r>
              <a:rPr lang="en-US" sz="1400" b="1" dirty="0">
                <a:solidFill>
                  <a:srgbClr val="333333"/>
                </a:solidFill>
                <a:latin typeface="Calibri"/>
              </a:rPr>
              <a:t>All 3 days: </a:t>
            </a:r>
            <a:r>
              <a:rPr lang="en-US" sz="1400" dirty="0">
                <a:solidFill>
                  <a:srgbClr val="333333"/>
                </a:solidFill>
                <a:latin typeface="Calibri"/>
              </a:rPr>
              <a:t>Client Process Owner, Client BA, SI Functional Lead, Change Lead (observer)</a:t>
            </a:r>
          </a:p>
          <a:p>
            <a:pPr marL="228600" indent="-228600">
              <a:buFont typeface="Arial"/>
              <a:buChar char="•"/>
            </a:pPr>
            <a:r>
              <a:rPr lang="en-US" sz="1400" b="1" dirty="0">
                <a:solidFill>
                  <a:srgbClr val="333333"/>
                </a:solidFill>
                <a:latin typeface="Calibri"/>
              </a:rPr>
              <a:t>Day 3 only: </a:t>
            </a:r>
            <a:r>
              <a:rPr lang="en-US" sz="1400" dirty="0">
                <a:solidFill>
                  <a:srgbClr val="333333"/>
                </a:solidFill>
                <a:latin typeface="Calibri"/>
              </a:rPr>
              <a:t>SI Technical Lead (integration scope), SI Data Migration Lead (data scope)</a:t>
            </a:r>
          </a:p>
          <a:p>
            <a:pPr marL="228600" indent="-228600">
              <a:buFont typeface="Arial"/>
              <a:buChar char="•"/>
            </a:pPr>
            <a:r>
              <a:rPr lang="en-US" sz="1400" b="1" dirty="0">
                <a:solidFill>
                  <a:srgbClr val="333333"/>
                </a:solidFill>
                <a:latin typeface="Calibri"/>
              </a:rPr>
              <a:t>Output: </a:t>
            </a:r>
            <a:r>
              <a:rPr lang="en-US" sz="1400" dirty="0">
                <a:solidFill>
                  <a:srgbClr val="333333"/>
                </a:solidFill>
                <a:latin typeface="Calibri"/>
              </a:rPr>
              <a:t>As-is map, gap analysis log, draft Features/User Stories entered into backlog tool</a:t>
            </a:r>
          </a:p>
          <a:p>
            <a:pPr>
              <a:buNone/>
            </a:pPr>
            <a:r>
              <a:rPr lang="en-US" sz="1200" i="1" dirty="0">
                <a:solidFill>
                  <a:srgbClr val="999999"/>
                </a:solidFill>
                <a:latin typeface="Calibri"/>
              </a:rPr>
              <a:t>Illustrative — adapt workshop duration and structure to workstream complexity and SI methodology.</a:t>
            </a:r>
          </a:p>
        </p:txBody>
      </p:sp>
      <p:sp>
        <p:nvSpPr>
          <p:cNvPr id="8" name="Rectangle 7">
            <a:extLst>
              <a:ext uri="{FF2B5EF4-FFF2-40B4-BE49-F238E27FC236}">
                <a16:creationId xmlns:a16="http://schemas.microsoft.com/office/drawing/2014/main" id="{29B6E1FB-0DBC-4E83-B5C3-530AEF6505B8}"/>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TextBox 8">
            <a:extLst>
              <a:ext uri="{FF2B5EF4-FFF2-40B4-BE49-F238E27FC236}">
                <a16:creationId xmlns:a16="http://schemas.microsoft.com/office/drawing/2014/main" id="{5F63D68B-1238-4960-A680-95FE3AE5F0A1}"/>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 S11 Discovery</a:t>
            </a:r>
          </a:p>
        </p:txBody>
      </p:sp>
    </p:spTree>
    <p:extLst>
      <p:ext uri="{BB962C8B-B14F-4D97-AF65-F5344CB8AC3E}">
        <p14:creationId xmlns:p14="http://schemas.microsoft.com/office/powerpoint/2010/main" val="1460812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8C5FF6-BFF9-4052-B506-045F4175D871}"/>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Discovery (S11): Gap Analysis Decision Framework</a:t>
            </a:r>
          </a:p>
        </p:txBody>
      </p:sp>
      <p:sp>
        <p:nvSpPr>
          <p:cNvPr id="4" name="Rectangle 3">
            <a:extLst>
              <a:ext uri="{FF2B5EF4-FFF2-40B4-BE49-F238E27FC236}">
                <a16:creationId xmlns:a16="http://schemas.microsoft.com/office/drawing/2014/main" id="{D38F2315-C220-4D30-8D71-429B98A0A9B4}"/>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6F54CE90-4888-4B93-B80F-17E89E58332E}"/>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F2DE2823-E0DC-42A8-9A7D-E85A8F1D2B2C}"/>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 S11 Gap Analysis</a:t>
            </a:r>
          </a:p>
        </p:txBody>
      </p:sp>
      <p:sp>
        <p:nvSpPr>
          <p:cNvPr id="20" name="Box20"/>
          <p:cNvSpPr/>
          <p:nvPr/>
        </p:nvSpPr>
        <p:spPr>
          <a:xfrm>
            <a:off x="508000" y="1041400"/>
            <a:ext cx="1651000" cy="508000"/>
          </a:xfrm>
          <a:prstGeom prst="roundRect">
            <a:avLst>
              <a:gd name="adj" fmla="val 10000"/>
            </a:avLst>
          </a:prstGeom>
          <a:solidFill>
            <a:srgbClr val="1B2A4A"/>
          </a:solidFill>
          <a:ln>
            <a:noFill/>
          </a:ln>
        </p:spPr>
        <p:txBody>
          <a:bodyPr wrap="square" lIns="72000" tIns="36000" rIns="72000" bIns="36000" anchor="ctr" anchorCtr="0"/>
          <a:lstStyle/>
          <a:p>
            <a:pPr algn="ctr">
              <a:buNone/>
            </a:pPr>
            <a:r>
              <a:rPr lang="en-US" sz="1200" b="1" dirty="0">
                <a:solidFill>
                  <a:srgbClr val="FFFFFF"/>
                </a:solidFill>
                <a:latin typeface="Calibri"/>
              </a:rPr>
              <a:t>Requirement identified</a:t>
            </a:r>
          </a:p>
        </p:txBody>
      </p:sp>
      <p:sp>
        <p:nvSpPr>
          <p:cNvPr id="21" name="Arr21"/>
          <p:cNvSpPr/>
          <p:nvPr/>
        </p:nvSpPr>
        <p:spPr>
          <a:xfrm>
            <a:off x="2184400" y="1168400"/>
            <a:ext cx="381000" cy="254000"/>
          </a:xfrm>
          <a:prstGeom prst="rightArrow">
            <a:avLst/>
          </a:prstGeom>
          <a:solidFill>
            <a:srgbClr val="D5C4A1"/>
          </a:solidFill>
          <a:ln>
            <a:noFill/>
          </a:ln>
        </p:spPr>
        <p:txBody>
          <a:bodyPr wrap="square" lIns="36000" rIns="72000" anchor="ctr"/>
          <a:lstStyle/>
          <a:p>
            <a:pPr algn="ctr">
              <a:buNone/>
            </a:pPr>
            <a:endParaRPr/>
          </a:p>
        </p:txBody>
      </p:sp>
      <p:sp>
        <p:nvSpPr>
          <p:cNvPr id="22" name="Dec22"/>
          <p:cNvSpPr/>
          <p:nvPr/>
        </p:nvSpPr>
        <p:spPr>
          <a:xfrm>
            <a:off x="2590800" y="990600"/>
            <a:ext cx="1651000" cy="609600"/>
          </a:xfrm>
          <a:prstGeom prst="diamond">
            <a:avLst/>
          </a:prstGeom>
          <a:solidFill>
            <a:srgbClr val="9C4FB6"/>
          </a:solidFill>
          <a:ln>
            <a:noFill/>
          </a:ln>
        </p:spPr>
        <p:txBody>
          <a:bodyPr wrap="square" lIns="36000" tIns="18000" rIns="36000" bIns="18000" anchor="ctr" anchorCtr="0"/>
          <a:lstStyle/>
          <a:p>
            <a:pPr algn="ctr">
              <a:buNone/>
            </a:pPr>
            <a:r>
              <a:rPr lang="en-US" sz="800" dirty="0">
                <a:solidFill>
                  <a:srgbClr val="FFFFFF"/>
                </a:solidFill>
                <a:latin typeface="Calibri"/>
              </a:rPr>
              <a:t>Standard platform handles it?</a:t>
            </a:r>
          </a:p>
        </p:txBody>
      </p:sp>
      <p:sp>
        <p:nvSpPr>
          <p:cNvPr id="23" name="Arr23"/>
          <p:cNvSpPr/>
          <p:nvPr/>
        </p:nvSpPr>
        <p:spPr>
          <a:xfrm>
            <a:off x="4267200" y="1168400"/>
            <a:ext cx="444500" cy="254000"/>
          </a:xfrm>
          <a:prstGeom prst="rightArrow">
            <a:avLst/>
          </a:prstGeom>
          <a:solidFill>
            <a:srgbClr val="D5C4A1"/>
          </a:solidFill>
          <a:ln>
            <a:noFill/>
          </a:ln>
        </p:spPr>
        <p:txBody>
          <a:bodyPr wrap="square" lIns="36000" rIns="72000" anchor="ctr"/>
          <a:lstStyle/>
          <a:p>
            <a:pPr algn="ctr">
              <a:buNone/>
            </a:pPr>
            <a:r>
              <a:rPr lang="en-US" sz="900" b="1" dirty="0">
                <a:solidFill>
                  <a:srgbClr val="333333"/>
                </a:solidFill>
                <a:latin typeface="Calibri"/>
              </a:rPr>
              <a:t>YES</a:t>
            </a:r>
          </a:p>
        </p:txBody>
      </p:sp>
      <p:sp>
        <p:nvSpPr>
          <p:cNvPr id="24" name="Box24"/>
          <p:cNvSpPr/>
          <p:nvPr/>
        </p:nvSpPr>
        <p:spPr>
          <a:xfrm>
            <a:off x="4737100" y="1041400"/>
            <a:ext cx="1460500" cy="508000"/>
          </a:xfrm>
          <a:prstGeom prst="roundRect">
            <a:avLst>
              <a:gd name="adj" fmla="val 10000"/>
            </a:avLst>
          </a:prstGeom>
          <a:solidFill>
            <a:srgbClr val="2E7D32"/>
          </a:solidFill>
          <a:ln>
            <a:noFill/>
          </a:ln>
        </p:spPr>
        <p:txBody>
          <a:bodyPr wrap="square" lIns="72000" tIns="36000" rIns="72000" bIns="36000" anchor="ctr" anchorCtr="0"/>
          <a:lstStyle/>
          <a:p>
            <a:pPr algn="ctr">
              <a:buNone/>
            </a:pPr>
            <a:r>
              <a:rPr lang="en-US" sz="900" b="1" dirty="0">
                <a:solidFill>
                  <a:srgbClr val="FFFFFF"/>
                </a:solidFill>
                <a:latin typeface="Calibri"/>
              </a:rPr>
              <a:t>FIT — Configure standard</a:t>
            </a:r>
          </a:p>
        </p:txBody>
      </p:sp>
      <p:sp>
        <p:nvSpPr>
          <p:cNvPr id="25" name="DArr25"/>
          <p:cNvSpPr/>
          <p:nvPr/>
        </p:nvSpPr>
        <p:spPr>
          <a:xfrm>
            <a:off x="3276600" y="1625600"/>
            <a:ext cx="279400" cy="317500"/>
          </a:xfrm>
          <a:prstGeom prst="downArrow">
            <a:avLst/>
          </a:prstGeom>
          <a:solidFill>
            <a:srgbClr val="D5C4A1"/>
          </a:solidFill>
          <a:ln>
            <a:noFill/>
          </a:ln>
        </p:spPr>
        <p:txBody>
          <a:bodyPr wrap="square" anchor="ctr"/>
          <a:lstStyle/>
          <a:p>
            <a:pPr algn="ctr">
              <a:buNone/>
            </a:pPr>
            <a:r>
              <a:rPr lang="en-US" sz="800" b="1" dirty="0">
                <a:solidFill>
                  <a:srgbClr val="333333"/>
                </a:solidFill>
                <a:latin typeface="Calibri"/>
              </a:rPr>
              <a:t>NO</a:t>
            </a:r>
          </a:p>
        </p:txBody>
      </p:sp>
      <p:sp>
        <p:nvSpPr>
          <p:cNvPr id="26" name="Dec26"/>
          <p:cNvSpPr/>
          <p:nvPr/>
        </p:nvSpPr>
        <p:spPr>
          <a:xfrm>
            <a:off x="2590800" y="2006600"/>
            <a:ext cx="1651000" cy="609600"/>
          </a:xfrm>
          <a:prstGeom prst="diamond">
            <a:avLst/>
          </a:prstGeom>
          <a:solidFill>
            <a:srgbClr val="9C4FB6"/>
          </a:solidFill>
          <a:ln>
            <a:noFill/>
          </a:ln>
        </p:spPr>
        <p:txBody>
          <a:bodyPr wrap="square" lIns="36000" tIns="18000" rIns="36000" bIns="18000" anchor="ctr" anchorCtr="0"/>
          <a:lstStyle/>
          <a:p>
            <a:pPr algn="ctr">
              <a:buNone/>
            </a:pPr>
            <a:r>
              <a:rPr lang="en-US" sz="800" dirty="0">
                <a:solidFill>
                  <a:srgbClr val="FFFFFF"/>
                </a:solidFill>
                <a:latin typeface="Calibri"/>
              </a:rPr>
              <a:t>Can business process adapt?</a:t>
            </a:r>
          </a:p>
        </p:txBody>
      </p:sp>
      <p:sp>
        <p:nvSpPr>
          <p:cNvPr id="27" name="Arr27"/>
          <p:cNvSpPr/>
          <p:nvPr/>
        </p:nvSpPr>
        <p:spPr>
          <a:xfrm>
            <a:off x="4267200" y="2184400"/>
            <a:ext cx="444500" cy="254000"/>
          </a:xfrm>
          <a:prstGeom prst="rightArrow">
            <a:avLst/>
          </a:prstGeom>
          <a:solidFill>
            <a:srgbClr val="D5C4A1"/>
          </a:solidFill>
          <a:ln>
            <a:noFill/>
          </a:ln>
        </p:spPr>
        <p:txBody>
          <a:bodyPr wrap="square" lIns="36000" rIns="72000" anchor="ctr"/>
          <a:lstStyle/>
          <a:p>
            <a:pPr algn="ctr">
              <a:buNone/>
            </a:pPr>
            <a:r>
              <a:rPr lang="en-US" sz="900" b="1" dirty="0">
                <a:solidFill>
                  <a:srgbClr val="333333"/>
                </a:solidFill>
                <a:latin typeface="Calibri"/>
              </a:rPr>
              <a:t>YES</a:t>
            </a:r>
          </a:p>
        </p:txBody>
      </p:sp>
      <p:sp>
        <p:nvSpPr>
          <p:cNvPr id="28" name="Box28"/>
          <p:cNvSpPr/>
          <p:nvPr/>
        </p:nvSpPr>
        <p:spPr>
          <a:xfrm>
            <a:off x="4737100" y="2057400"/>
            <a:ext cx="1460500" cy="508000"/>
          </a:xfrm>
          <a:prstGeom prst="roundRect">
            <a:avLst>
              <a:gd name="adj" fmla="val 10000"/>
            </a:avLst>
          </a:prstGeom>
          <a:solidFill>
            <a:srgbClr val="3D5A80"/>
          </a:solidFill>
          <a:ln>
            <a:noFill/>
          </a:ln>
        </p:spPr>
        <p:txBody>
          <a:bodyPr wrap="square" lIns="72000" tIns="36000" rIns="72000" bIns="36000" anchor="ctr" anchorCtr="0"/>
          <a:lstStyle/>
          <a:p>
            <a:pPr algn="ctr">
              <a:buNone/>
            </a:pPr>
            <a:r>
              <a:rPr lang="en-US" sz="900" b="1" dirty="0">
                <a:solidFill>
                  <a:srgbClr val="FFFFFF"/>
                </a:solidFill>
                <a:latin typeface="Calibri"/>
              </a:rPr>
              <a:t>PROCESS CHANGE — DA approves</a:t>
            </a:r>
          </a:p>
        </p:txBody>
      </p:sp>
      <p:sp>
        <p:nvSpPr>
          <p:cNvPr id="29" name="DArr29"/>
          <p:cNvSpPr/>
          <p:nvPr/>
        </p:nvSpPr>
        <p:spPr>
          <a:xfrm>
            <a:off x="3276600" y="2641600"/>
            <a:ext cx="279400" cy="317500"/>
          </a:xfrm>
          <a:prstGeom prst="downArrow">
            <a:avLst/>
          </a:prstGeom>
          <a:solidFill>
            <a:srgbClr val="D5C4A1"/>
          </a:solidFill>
          <a:ln>
            <a:noFill/>
          </a:ln>
        </p:spPr>
        <p:txBody>
          <a:bodyPr wrap="square" anchor="ctr"/>
          <a:lstStyle/>
          <a:p>
            <a:pPr algn="ctr">
              <a:buNone/>
            </a:pPr>
            <a:r>
              <a:rPr lang="en-US" sz="800" b="1" dirty="0">
                <a:solidFill>
                  <a:srgbClr val="333333"/>
                </a:solidFill>
                <a:latin typeface="Calibri"/>
              </a:rPr>
              <a:t>NO</a:t>
            </a:r>
          </a:p>
        </p:txBody>
      </p:sp>
      <p:sp>
        <p:nvSpPr>
          <p:cNvPr id="30" name="Dec30"/>
          <p:cNvSpPr/>
          <p:nvPr/>
        </p:nvSpPr>
        <p:spPr>
          <a:xfrm>
            <a:off x="2590800" y="3022600"/>
            <a:ext cx="1651000" cy="609600"/>
          </a:xfrm>
          <a:prstGeom prst="diamond">
            <a:avLst/>
          </a:prstGeom>
          <a:solidFill>
            <a:srgbClr val="9C4FB6"/>
          </a:solidFill>
          <a:ln>
            <a:noFill/>
          </a:ln>
        </p:spPr>
        <p:txBody>
          <a:bodyPr wrap="square" lIns="36000" tIns="18000" rIns="36000" bIns="18000" anchor="ctr" anchorCtr="0"/>
          <a:lstStyle/>
          <a:p>
            <a:pPr algn="ctr">
              <a:buNone/>
            </a:pPr>
            <a:r>
              <a:rPr lang="en-US" sz="800" dirty="0">
                <a:solidFill>
                  <a:srgbClr val="FFFFFF"/>
                </a:solidFill>
                <a:latin typeface="Calibri"/>
              </a:rPr>
              <a:t>Standard tools address it?</a:t>
            </a:r>
          </a:p>
        </p:txBody>
      </p:sp>
      <p:sp>
        <p:nvSpPr>
          <p:cNvPr id="31" name="Arr31"/>
          <p:cNvSpPr/>
          <p:nvPr/>
        </p:nvSpPr>
        <p:spPr>
          <a:xfrm>
            <a:off x="4267200" y="3200400"/>
            <a:ext cx="444500" cy="254000"/>
          </a:xfrm>
          <a:prstGeom prst="rightArrow">
            <a:avLst/>
          </a:prstGeom>
          <a:solidFill>
            <a:srgbClr val="D5C4A1"/>
          </a:solidFill>
          <a:ln>
            <a:noFill/>
          </a:ln>
        </p:spPr>
        <p:txBody>
          <a:bodyPr wrap="square" lIns="36000" rIns="72000" anchor="ctr"/>
          <a:lstStyle/>
          <a:p>
            <a:pPr algn="ctr">
              <a:buNone/>
            </a:pPr>
            <a:r>
              <a:rPr lang="en-US" sz="900" b="1" dirty="0">
                <a:solidFill>
                  <a:srgbClr val="333333"/>
                </a:solidFill>
                <a:latin typeface="Calibri"/>
              </a:rPr>
              <a:t>YES</a:t>
            </a:r>
          </a:p>
        </p:txBody>
      </p:sp>
      <p:sp>
        <p:nvSpPr>
          <p:cNvPr id="32" name="Box32"/>
          <p:cNvSpPr/>
          <p:nvPr/>
        </p:nvSpPr>
        <p:spPr>
          <a:xfrm>
            <a:off x="4737100" y="3073400"/>
            <a:ext cx="1460500" cy="508000"/>
          </a:xfrm>
          <a:prstGeom prst="roundRect">
            <a:avLst>
              <a:gd name="adj" fmla="val 10000"/>
            </a:avLst>
          </a:prstGeom>
          <a:solidFill>
            <a:srgbClr val="D5C4A1"/>
          </a:solidFill>
          <a:ln>
            <a:noFill/>
          </a:ln>
        </p:spPr>
        <p:txBody>
          <a:bodyPr wrap="square" lIns="72000" tIns="36000" rIns="72000" bIns="36000" anchor="ctr" anchorCtr="0"/>
          <a:lstStyle/>
          <a:p>
            <a:pPr algn="ctr">
              <a:buNone/>
            </a:pPr>
            <a:r>
              <a:rPr lang="en-US" sz="900" b="1" dirty="0">
                <a:solidFill>
                  <a:srgbClr val="333333"/>
                </a:solidFill>
                <a:latin typeface="Calibri"/>
              </a:rPr>
              <a:t>WORKAROUND — DA approves</a:t>
            </a:r>
          </a:p>
        </p:txBody>
      </p:sp>
      <p:sp>
        <p:nvSpPr>
          <p:cNvPr id="33" name="DArr33"/>
          <p:cNvSpPr/>
          <p:nvPr/>
        </p:nvSpPr>
        <p:spPr>
          <a:xfrm>
            <a:off x="3276600" y="3657600"/>
            <a:ext cx="279400" cy="317500"/>
          </a:xfrm>
          <a:prstGeom prst="downArrow">
            <a:avLst/>
          </a:prstGeom>
          <a:solidFill>
            <a:srgbClr val="D5C4A1"/>
          </a:solidFill>
          <a:ln>
            <a:noFill/>
          </a:ln>
        </p:spPr>
        <p:txBody>
          <a:bodyPr wrap="square" anchor="ctr"/>
          <a:lstStyle/>
          <a:p>
            <a:pPr algn="ctr">
              <a:buNone/>
            </a:pPr>
            <a:r>
              <a:rPr lang="en-US" sz="800" b="1" dirty="0">
                <a:solidFill>
                  <a:srgbClr val="333333"/>
                </a:solidFill>
                <a:latin typeface="Calibri"/>
              </a:rPr>
              <a:t>NO</a:t>
            </a:r>
          </a:p>
        </p:txBody>
      </p:sp>
      <p:sp>
        <p:nvSpPr>
          <p:cNvPr id="34" name="Box34"/>
          <p:cNvSpPr/>
          <p:nvPr/>
        </p:nvSpPr>
        <p:spPr>
          <a:xfrm>
            <a:off x="2857500" y="4038600"/>
            <a:ext cx="2159000" cy="508000"/>
          </a:xfrm>
          <a:prstGeom prst="roundRect">
            <a:avLst>
              <a:gd name="adj" fmla="val 10000"/>
            </a:avLst>
          </a:prstGeom>
          <a:solidFill>
            <a:srgbClr val="DD594D"/>
          </a:solidFill>
          <a:ln>
            <a:noFill/>
          </a:ln>
        </p:spPr>
        <p:txBody>
          <a:bodyPr wrap="square" lIns="72000" tIns="36000" rIns="72000" bIns="36000" anchor="ctr" anchorCtr="0"/>
          <a:lstStyle/>
          <a:p>
            <a:pPr algn="ctr">
              <a:buNone/>
            </a:pPr>
            <a:r>
              <a:rPr lang="en-US" sz="900" b="1" dirty="0">
                <a:solidFill>
                  <a:srgbClr val="FFFFFF"/>
                </a:solidFill>
                <a:latin typeface="Calibri"/>
              </a:rPr>
              <a:t>CUSTOMISE — SI cost-benefit, DA decides</a:t>
            </a:r>
          </a:p>
        </p:txBody>
      </p:sp>
      <p:sp>
        <p:nvSpPr>
          <p:cNvPr id="40" name="Box40"/>
          <p:cNvSpPr/>
          <p:nvPr/>
        </p:nvSpPr>
        <p:spPr>
          <a:xfrm>
            <a:off x="6261100" y="1079500"/>
            <a:ext cx="1206500" cy="431800"/>
          </a:xfrm>
          <a:prstGeom prst="roundRect">
            <a:avLst>
              <a:gd name="adj" fmla="val 10000"/>
            </a:avLst>
          </a:prstGeom>
          <a:solidFill>
            <a:srgbClr val="F0EBF5"/>
          </a:solidFill>
          <a:ln>
            <a:noFill/>
          </a:ln>
        </p:spPr>
        <p:txBody>
          <a:bodyPr wrap="square" lIns="72000" tIns="36000" rIns="72000" bIns="36000" anchor="ctr" anchorCtr="0"/>
          <a:lstStyle/>
          <a:p>
            <a:pPr algn="ctr">
              <a:buNone/>
            </a:pPr>
            <a:r>
              <a:rPr lang="en-US" sz="800" dirty="0">
                <a:solidFill>
                  <a:srgbClr val="666666"/>
                </a:solidFill>
                <a:latin typeface="Calibri"/>
              </a:rPr>
              <a:t>No DA approval needed</a:t>
            </a:r>
          </a:p>
        </p:txBody>
      </p:sp>
      <p:sp>
        <p:nvSpPr>
          <p:cNvPr id="50" name="Criteria"/>
          <p:cNvSpPr txBox="1"/>
          <p:nvPr/>
        </p:nvSpPr>
        <p:spPr>
          <a:xfrm>
            <a:off x="7620000" y="1879600"/>
            <a:ext cx="4191000" cy="2794000"/>
          </a:xfrm>
          <a:prstGeom prst="roundRect">
            <a:avLst>
              <a:gd name="adj" fmla="val 5000"/>
            </a:avLst>
          </a:prstGeom>
          <a:solidFill>
            <a:srgbClr val="F5F0E8"/>
          </a:solidFill>
          <a:ln>
            <a:noFill/>
          </a:ln>
        </p:spPr>
        <p:txBody>
          <a:bodyPr wrap="square" lIns="91440" tIns="72000" rIns="91440" bIns="72000"/>
          <a:lstStyle/>
          <a:p>
            <a:pPr>
              <a:buNone/>
            </a:pPr>
            <a:r>
              <a:rPr lang="en-US" sz="1500" b="1" dirty="0">
                <a:solidFill>
                  <a:srgbClr val="7D3C98"/>
                </a:solidFill>
                <a:latin typeface="Calibri"/>
              </a:rPr>
              <a:t>Customisation Approval Criteria</a:t>
            </a:r>
          </a:p>
          <a:p>
            <a:pPr marL="228600" indent="-228600">
              <a:buFont typeface="Arial"/>
              <a:buChar char="•"/>
            </a:pPr>
            <a:r>
              <a:rPr lang="en-US" sz="1400" dirty="0">
                <a:solidFill>
                  <a:srgbClr val="333333"/>
                </a:solidFill>
                <a:latin typeface="Calibri"/>
              </a:rPr>
              <a:t>Supports a Benefits Map KPI</a:t>
            </a:r>
          </a:p>
          <a:p>
            <a:pPr marL="228600" indent="-228600">
              <a:buFont typeface="Arial"/>
              <a:buChar char="•"/>
            </a:pPr>
            <a:r>
              <a:rPr lang="en-US" sz="1400" dirty="0">
                <a:solidFill>
                  <a:srgbClr val="333333"/>
                </a:solidFill>
                <a:latin typeface="Calibri"/>
              </a:rPr>
              <a:t>Cost proportionate to benefit</a:t>
            </a:r>
          </a:p>
          <a:p>
            <a:pPr marL="228600" indent="-228600">
              <a:buFont typeface="Arial"/>
              <a:buChar char="•"/>
            </a:pPr>
            <a:r>
              <a:rPr lang="en-US" sz="1400" dirty="0">
                <a:solidFill>
                  <a:srgbClr val="333333"/>
                </a:solidFill>
                <a:latin typeface="Calibri"/>
              </a:rPr>
              <a:t>Aligns with Guiding Principles</a:t>
            </a:r>
          </a:p>
          <a:p>
            <a:pPr marL="228600" indent="-228600">
              <a:buFont typeface="Arial"/>
              <a:buChar char="•"/>
            </a:pPr>
            <a:r>
              <a:rPr lang="en-US" sz="1400" dirty="0">
                <a:solidFill>
                  <a:srgbClr val="333333"/>
                </a:solidFill>
                <a:latin typeface="Calibri"/>
              </a:rPr>
              <a:t>Acceptable long-term maintenance impact</a:t>
            </a:r>
          </a:p>
        </p:txBody>
      </p:sp>
    </p:spTree>
    <p:extLst>
      <p:ext uri="{BB962C8B-B14F-4D97-AF65-F5344CB8AC3E}">
        <p14:creationId xmlns:p14="http://schemas.microsoft.com/office/powerpoint/2010/main" val="3003292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5B1E92-9F1D-40CF-9D8F-A3C91EF44DFF}"/>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User Story Writing Guide (1 of 2)</a:t>
            </a:r>
          </a:p>
        </p:txBody>
      </p:sp>
      <p:sp>
        <p:nvSpPr>
          <p:cNvPr id="4" name="Rectangle 3">
            <a:extLst>
              <a:ext uri="{FF2B5EF4-FFF2-40B4-BE49-F238E27FC236}">
                <a16:creationId xmlns:a16="http://schemas.microsoft.com/office/drawing/2014/main" id="{90AB5801-8FE3-48F4-B698-326F4C9E52CF}"/>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59DB54E2-B131-42C4-B675-A0DBF4A643BC}"/>
              </a:ext>
            </a:extLst>
          </p:cNvPr>
          <p:cNvGraphicFramePr>
            <a:graphicFrameLocks noGrp="1"/>
          </p:cNvGraphicFramePr>
          <p:nvPr/>
        </p:nvGraphicFramePr>
        <p:xfrm>
          <a:off x="254000" y="1460500"/>
          <a:ext cx="11684000" cy="5080000"/>
        </p:xfrm>
        <a:graphic>
          <a:graphicData uri="http://schemas.openxmlformats.org/drawingml/2006/table">
            <a:tbl>
              <a:tblPr firstRow="1" bandRow="1">
                <a:tableStyleId>{5C22544A-7EE6-4342-B048-85BDC9FD1C3A}</a:tableStyleId>
              </a:tblPr>
              <a:tblGrid>
                <a:gridCol w="1206500">
                  <a:extLst>
                    <a:ext uri="{9D8B030D-6E8A-4147-A177-3AD203B41FA5}">
                      <a16:colId xmlns:a16="http://schemas.microsoft.com/office/drawing/2014/main" val="2232975502"/>
                    </a:ext>
                  </a:extLst>
                </a:gridCol>
                <a:gridCol w="3175000">
                  <a:extLst>
                    <a:ext uri="{9D8B030D-6E8A-4147-A177-3AD203B41FA5}">
                      <a16:colId xmlns:a16="http://schemas.microsoft.com/office/drawing/2014/main" val="3566375161"/>
                    </a:ext>
                  </a:extLst>
                </a:gridCol>
                <a:gridCol w="7302500">
                  <a:extLst>
                    <a:ext uri="{9D8B030D-6E8A-4147-A177-3AD203B41FA5}">
                      <a16:colId xmlns:a16="http://schemas.microsoft.com/office/drawing/2014/main" val="4226457877"/>
                    </a:ext>
                  </a:extLst>
                </a:gridCol>
              </a:tblGrid>
              <a:tr h="1270000">
                <a:tc>
                  <a:txBody>
                    <a:bodyPr/>
                    <a:lstStyle/>
                    <a:p>
                      <a:pPr algn="ctr"/>
                      <a:r>
                        <a:rPr lang="en-GB" sz="1000" b="1">
                          <a:solidFill>
                            <a:srgbClr val="FFFFFF"/>
                          </a:solidFill>
                          <a:latin typeface="Calibri"/>
                          <a:ea typeface="Calibri"/>
                          <a:cs typeface="Calibri"/>
                        </a:rPr>
                        <a:t>Workstream</a:t>
                      </a:r>
                    </a:p>
                  </a:txBody>
                  <a:tcPr anchor="ctr">
                    <a:solidFill>
                      <a:srgbClr val="7D3C98"/>
                    </a:solidFill>
                  </a:tcPr>
                </a:tc>
                <a:tc>
                  <a:txBody>
                    <a:bodyPr/>
                    <a:lstStyle/>
                    <a:p>
                      <a:pPr algn="ctr"/>
                      <a:r>
                        <a:rPr lang="en-GB" sz="1000" b="1">
                          <a:solidFill>
                            <a:srgbClr val="FFFFFF"/>
                          </a:solidFill>
                          <a:latin typeface="Calibri"/>
                          <a:ea typeface="Calibri"/>
                          <a:cs typeface="Calibri"/>
                        </a:rPr>
                        <a:t>✘  Bad Example</a:t>
                      </a:r>
                    </a:p>
                  </a:txBody>
                  <a:tcPr anchor="ctr">
                    <a:solidFill>
                      <a:srgbClr val="7D3C98"/>
                    </a:solidFill>
                  </a:tcPr>
                </a:tc>
                <a:tc>
                  <a:txBody>
                    <a:bodyPr/>
                    <a:lstStyle/>
                    <a:p>
                      <a:pPr algn="ctr"/>
                      <a:r>
                        <a:rPr lang="en-GB" sz="1000" b="1">
                          <a:solidFill>
                            <a:srgbClr val="FFFFFF"/>
                          </a:solidFill>
                          <a:latin typeface="Calibri"/>
                          <a:ea typeface="Calibri"/>
                          <a:cs typeface="Calibri"/>
                        </a:rPr>
                        <a:t>✔  Good Example + Acceptance Criteria</a:t>
                      </a:r>
                    </a:p>
                  </a:txBody>
                  <a:tcPr anchor="ctr">
                    <a:solidFill>
                      <a:srgbClr val="7D3C98"/>
                    </a:solidFill>
                  </a:tcPr>
                </a:tc>
                <a:extLst>
                  <a:ext uri="{0D108BD9-81ED-4DB2-BD59-A6C34878D82A}">
                    <a16:rowId xmlns:a16="http://schemas.microsoft.com/office/drawing/2014/main" val="202332035"/>
                  </a:ext>
                </a:extLst>
              </a:tr>
              <a:tr h="1270000">
                <a:tc>
                  <a:txBody>
                    <a:bodyPr/>
                    <a:lstStyle/>
                    <a:p>
                      <a:pPr algn="ctr"/>
                      <a:r>
                        <a:rPr lang="en-GB" sz="800" b="1">
                          <a:solidFill>
                            <a:srgbClr val="333333"/>
                          </a:solidFill>
                          <a:latin typeface="Calibri"/>
                          <a:ea typeface="Calibri"/>
                          <a:cs typeface="Calibri"/>
                        </a:rPr>
                        <a:t>Finance</a:t>
                      </a:r>
                    </a:p>
                  </a:txBody>
                  <a:tcPr anchor="ctr">
                    <a:solidFill>
                      <a:srgbClr val="F0EBF5"/>
                    </a:solidFill>
                  </a:tcPr>
                </a:tc>
                <a:tc>
                  <a:txBody>
                    <a:bodyPr/>
                    <a:lstStyle/>
                    <a:p>
                      <a:r>
                        <a:rPr lang="en-GB" sz="800">
                          <a:solidFill>
                            <a:srgbClr val="CC3333"/>
                          </a:solidFill>
                          <a:latin typeface="Calibri"/>
                          <a:ea typeface="Calibri"/>
                          <a:cs typeface="Calibri"/>
                        </a:rPr>
                        <a:t>"The system should do month-end close faster."</a:t>
                      </a:r>
                    </a:p>
                  </a:txBody>
                  <a:tcPr/>
                </a:tc>
                <a:tc>
                  <a:txBody>
                    <a:bodyPr/>
                    <a:lstStyle/>
                    <a:p>
                      <a:r>
                        <a:rPr lang="en-GB" sz="800">
                          <a:solidFill>
                            <a:srgbClr val="333333"/>
                          </a:solidFill>
                          <a:latin typeface="Calibri"/>
                          <a:ea typeface="Calibri"/>
                          <a:cs typeface="Calibri"/>
                        </a:rPr>
                        <a:t>"As a Financial Controller, I want the system to generate all recurring journals automatically at period end, so that I can reduce manual entry from 3 days to 4 hours."
AC: Templates configurable • Auto-generated day 1 • Failed journals flagged &lt;1hr • &lt;4hrs for 200 journals</a:t>
                      </a:r>
                    </a:p>
                  </a:txBody>
                  <a:tcPr/>
                </a:tc>
                <a:extLst>
                  <a:ext uri="{0D108BD9-81ED-4DB2-BD59-A6C34878D82A}">
                    <a16:rowId xmlns:a16="http://schemas.microsoft.com/office/drawing/2014/main" val="772114681"/>
                  </a:ext>
                </a:extLst>
              </a:tr>
              <a:tr h="1270000">
                <a:tc>
                  <a:txBody>
                    <a:bodyPr/>
                    <a:lstStyle/>
                    <a:p>
                      <a:pPr algn="ctr"/>
                      <a:r>
                        <a:rPr lang="en-GB" sz="800" b="1">
                          <a:solidFill>
                            <a:srgbClr val="333333"/>
                          </a:solidFill>
                          <a:latin typeface="Calibri"/>
                          <a:ea typeface="Calibri"/>
                          <a:cs typeface="Calibri"/>
                        </a:rPr>
                        <a:t>Operations</a:t>
                      </a:r>
                    </a:p>
                  </a:txBody>
                  <a:tcPr anchor="ctr">
                    <a:solidFill>
                      <a:srgbClr val="F0EBF5"/>
                    </a:solidFill>
                  </a:tcPr>
                </a:tc>
                <a:tc>
                  <a:txBody>
                    <a:bodyPr/>
                    <a:lstStyle/>
                    <a:p>
                      <a:r>
                        <a:rPr lang="en-GB" sz="800">
                          <a:solidFill>
                            <a:srgbClr val="CC3333"/>
                          </a:solidFill>
                          <a:latin typeface="Calibri"/>
                          <a:ea typeface="Calibri"/>
                          <a:cs typeface="Calibri"/>
                        </a:rPr>
                        <a:t>"We need better inventory management."</a:t>
                      </a:r>
                    </a:p>
                  </a:txBody>
                  <a:tcPr>
                    <a:solidFill>
                      <a:srgbClr val="F5F5F5"/>
                    </a:solidFill>
                  </a:tcPr>
                </a:tc>
                <a:tc>
                  <a:txBody>
                    <a:bodyPr/>
                    <a:lstStyle/>
                    <a:p>
                      <a:r>
                        <a:rPr lang="en-GB" sz="800">
                          <a:solidFill>
                            <a:srgbClr val="333333"/>
                          </a:solidFill>
                          <a:latin typeface="Calibri"/>
                          <a:ea typeface="Calibri"/>
                          <a:cs typeface="Calibri"/>
                        </a:rPr>
                        <a:t>"As a Warehouse Manager, I want the system to trigger automatic reorder notification when stock falls below threshold, so I can prevent stock-outs."
AC: Threshold per product/warehouse • Email + system alert • Triggers &lt;15 min</a:t>
                      </a:r>
                    </a:p>
                  </a:txBody>
                  <a:tcPr>
                    <a:solidFill>
                      <a:srgbClr val="F5F5F5"/>
                    </a:solidFill>
                  </a:tcPr>
                </a:tc>
                <a:extLst>
                  <a:ext uri="{0D108BD9-81ED-4DB2-BD59-A6C34878D82A}">
                    <a16:rowId xmlns:a16="http://schemas.microsoft.com/office/drawing/2014/main" val="2635743261"/>
                  </a:ext>
                </a:extLst>
              </a:tr>
              <a:tr h="1270000">
                <a:tc>
                  <a:txBody>
                    <a:bodyPr/>
                    <a:lstStyle/>
                    <a:p>
                      <a:pPr algn="ctr"/>
                      <a:r>
                        <a:rPr lang="en-GB" sz="800" b="1">
                          <a:solidFill>
                            <a:srgbClr val="333333"/>
                          </a:solidFill>
                          <a:latin typeface="Calibri"/>
                          <a:ea typeface="Calibri"/>
                          <a:cs typeface="Calibri"/>
                        </a:rPr>
                        <a:t>Sales</a:t>
                      </a:r>
                    </a:p>
                  </a:txBody>
                  <a:tcPr anchor="ctr">
                    <a:solidFill>
                      <a:srgbClr val="F0EBF5"/>
                    </a:solidFill>
                  </a:tcPr>
                </a:tc>
                <a:tc>
                  <a:txBody>
                    <a:bodyPr/>
                    <a:lstStyle/>
                    <a:p>
                      <a:r>
                        <a:rPr lang="en-GB" sz="800">
                          <a:solidFill>
                            <a:srgbClr val="CC3333"/>
                          </a:solidFill>
                          <a:latin typeface="Calibri"/>
                          <a:ea typeface="Calibri"/>
                          <a:cs typeface="Calibri"/>
                        </a:rPr>
                        <a:t>"Credit checks need to be automatic."</a:t>
                      </a:r>
                    </a:p>
                  </a:txBody>
                  <a:tcPr/>
                </a:tc>
                <a:tc>
                  <a:txBody>
                    <a:bodyPr/>
                    <a:lstStyle/>
                    <a:p>
                      <a:r>
                        <a:rPr lang="en-GB" sz="800">
                          <a:solidFill>
                            <a:srgbClr val="333333"/>
                          </a:solidFill>
                          <a:latin typeface="Calibri"/>
                          <a:ea typeface="Calibri"/>
                          <a:cs typeface="Calibri"/>
                        </a:rPr>
                        <a:t>"As a Sales Order Processor, I want automatic credit checks on order entry, so overdue accounts are flagged before I commit stock."
AC: Auto-trigger • Over-limit orders held • Release by Credit Controller only • &lt;3 sec</a:t>
                      </a:r>
                    </a:p>
                  </a:txBody>
                  <a:tcPr/>
                </a:tc>
                <a:extLst>
                  <a:ext uri="{0D108BD9-81ED-4DB2-BD59-A6C34878D82A}">
                    <a16:rowId xmlns:a16="http://schemas.microsoft.com/office/drawing/2014/main" val="531629997"/>
                  </a:ext>
                </a:extLst>
              </a:tr>
            </a:tbl>
          </a:graphicData>
        </a:graphic>
      </p:graphicFrame>
      <p:sp>
        <p:nvSpPr>
          <p:cNvPr id="7" name="Rectangle 6">
            <a:extLst>
              <a:ext uri="{FF2B5EF4-FFF2-40B4-BE49-F238E27FC236}">
                <a16:creationId xmlns:a16="http://schemas.microsoft.com/office/drawing/2014/main" id="{44AAA6BA-00D3-4CE6-9163-07926CE53DC5}"/>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7697A975-FD06-4650-B06E-C271B4150D70}"/>
              </a:ext>
            </a:extLst>
          </p:cNvPr>
          <p:cNvSpPr txBox="1"/>
          <p:nvPr/>
        </p:nvSpPr>
        <p:spPr>
          <a:xfrm>
            <a:off x="635000" y="6413500"/>
            <a:ext cx="11176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SI Functional Leads draft stories. Client Process Owners own acceptance criteria. Illustrative examples.</a:t>
            </a:r>
          </a:p>
        </p:txBody>
      </p:sp>
    </p:spTree>
    <p:extLst>
      <p:ext uri="{BB962C8B-B14F-4D97-AF65-F5344CB8AC3E}">
        <p14:creationId xmlns:p14="http://schemas.microsoft.com/office/powerpoint/2010/main" val="3433618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3AB4D8-CE7F-45D7-8D8F-B350B25176C8}"/>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User Story Writing Guide (2 of 2)</a:t>
            </a:r>
          </a:p>
        </p:txBody>
      </p:sp>
      <p:sp>
        <p:nvSpPr>
          <p:cNvPr id="4" name="Rectangle 3">
            <a:extLst>
              <a:ext uri="{FF2B5EF4-FFF2-40B4-BE49-F238E27FC236}">
                <a16:creationId xmlns:a16="http://schemas.microsoft.com/office/drawing/2014/main" id="{AB0CDA69-57B3-4494-B4DF-B46E71EAD7AC}"/>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0BEEA3E5-1FCD-4A1F-9616-B0B580E18B0A}"/>
              </a:ext>
            </a:extLst>
          </p:cNvPr>
          <p:cNvGraphicFramePr>
            <a:graphicFrameLocks noGrp="1"/>
          </p:cNvGraphicFramePr>
          <p:nvPr/>
        </p:nvGraphicFramePr>
        <p:xfrm>
          <a:off x="254000" y="1460500"/>
          <a:ext cx="11684000" cy="5080000"/>
        </p:xfrm>
        <a:graphic>
          <a:graphicData uri="http://schemas.openxmlformats.org/drawingml/2006/table">
            <a:tbl>
              <a:tblPr firstRow="1" bandRow="1">
                <a:tableStyleId>{5C22544A-7EE6-4342-B048-85BDC9FD1C3A}</a:tableStyleId>
              </a:tblPr>
              <a:tblGrid>
                <a:gridCol w="1206500">
                  <a:extLst>
                    <a:ext uri="{9D8B030D-6E8A-4147-A177-3AD203B41FA5}">
                      <a16:colId xmlns:a16="http://schemas.microsoft.com/office/drawing/2014/main" val="920899776"/>
                    </a:ext>
                  </a:extLst>
                </a:gridCol>
                <a:gridCol w="3175000">
                  <a:extLst>
                    <a:ext uri="{9D8B030D-6E8A-4147-A177-3AD203B41FA5}">
                      <a16:colId xmlns:a16="http://schemas.microsoft.com/office/drawing/2014/main" val="3521178294"/>
                    </a:ext>
                  </a:extLst>
                </a:gridCol>
                <a:gridCol w="7302500">
                  <a:extLst>
                    <a:ext uri="{9D8B030D-6E8A-4147-A177-3AD203B41FA5}">
                      <a16:colId xmlns:a16="http://schemas.microsoft.com/office/drawing/2014/main" val="3573540633"/>
                    </a:ext>
                  </a:extLst>
                </a:gridCol>
              </a:tblGrid>
              <a:tr h="1270000">
                <a:tc>
                  <a:txBody>
                    <a:bodyPr/>
                    <a:lstStyle/>
                    <a:p>
                      <a:pPr algn="ctr"/>
                      <a:r>
                        <a:rPr lang="en-GB" sz="1000" b="1">
                          <a:solidFill>
                            <a:srgbClr val="FFFFFF"/>
                          </a:solidFill>
                          <a:latin typeface="Calibri"/>
                          <a:ea typeface="Calibri"/>
                          <a:cs typeface="Calibri"/>
                        </a:rPr>
                        <a:t>Workstream</a:t>
                      </a:r>
                    </a:p>
                  </a:txBody>
                  <a:tcPr anchor="ctr">
                    <a:solidFill>
                      <a:srgbClr val="7D3C98"/>
                    </a:solidFill>
                  </a:tcPr>
                </a:tc>
                <a:tc>
                  <a:txBody>
                    <a:bodyPr/>
                    <a:lstStyle/>
                    <a:p>
                      <a:pPr algn="ctr"/>
                      <a:r>
                        <a:rPr lang="en-GB" sz="1000" b="1">
                          <a:solidFill>
                            <a:srgbClr val="FFFFFF"/>
                          </a:solidFill>
                          <a:latin typeface="Calibri"/>
                          <a:ea typeface="Calibri"/>
                          <a:cs typeface="Calibri"/>
                        </a:rPr>
                        <a:t>✘  Bad Example</a:t>
                      </a:r>
                    </a:p>
                  </a:txBody>
                  <a:tcPr anchor="ctr">
                    <a:solidFill>
                      <a:srgbClr val="7D3C98"/>
                    </a:solidFill>
                  </a:tcPr>
                </a:tc>
                <a:tc>
                  <a:txBody>
                    <a:bodyPr/>
                    <a:lstStyle/>
                    <a:p>
                      <a:pPr algn="ctr"/>
                      <a:r>
                        <a:rPr lang="en-GB" sz="1000" b="1">
                          <a:solidFill>
                            <a:srgbClr val="FFFFFF"/>
                          </a:solidFill>
                          <a:latin typeface="Calibri"/>
                          <a:ea typeface="Calibri"/>
                          <a:cs typeface="Calibri"/>
                        </a:rPr>
                        <a:t>✔  Good Example + Acceptance Criteria</a:t>
                      </a:r>
                    </a:p>
                  </a:txBody>
                  <a:tcPr anchor="ctr">
                    <a:solidFill>
                      <a:srgbClr val="7D3C98"/>
                    </a:solidFill>
                  </a:tcPr>
                </a:tc>
                <a:extLst>
                  <a:ext uri="{0D108BD9-81ED-4DB2-BD59-A6C34878D82A}">
                    <a16:rowId xmlns:a16="http://schemas.microsoft.com/office/drawing/2014/main" val="1811188505"/>
                  </a:ext>
                </a:extLst>
              </a:tr>
              <a:tr h="1270000">
                <a:tc>
                  <a:txBody>
                    <a:bodyPr/>
                    <a:lstStyle/>
                    <a:p>
                      <a:pPr algn="ctr"/>
                      <a:r>
                        <a:rPr lang="en-GB" sz="800" b="1">
                          <a:solidFill>
                            <a:srgbClr val="333333"/>
                          </a:solidFill>
                          <a:latin typeface="Calibri"/>
                          <a:ea typeface="Calibri"/>
                          <a:cs typeface="Calibri"/>
                        </a:rPr>
                        <a:t>HR</a:t>
                      </a:r>
                    </a:p>
                  </a:txBody>
                  <a:tcPr anchor="ctr">
                    <a:solidFill>
                      <a:srgbClr val="F0EBF5"/>
                    </a:solidFill>
                  </a:tcPr>
                </a:tc>
                <a:tc>
                  <a:txBody>
                    <a:bodyPr/>
                    <a:lstStyle/>
                    <a:p>
                      <a:r>
                        <a:rPr lang="en-GB" sz="800">
                          <a:solidFill>
                            <a:srgbClr val="CC3333"/>
                          </a:solidFill>
                          <a:latin typeface="Calibri"/>
                          <a:ea typeface="Calibri"/>
                          <a:cs typeface="Calibri"/>
                        </a:rPr>
                        <a:t>"Holiday approvals should be easier."</a:t>
                      </a:r>
                    </a:p>
                  </a:txBody>
                  <a:tcPr/>
                </a:tc>
                <a:tc>
                  <a:txBody>
                    <a:bodyPr/>
                    <a:lstStyle/>
                    <a:p>
                      <a:r>
                        <a:rPr lang="en-GB" sz="800">
                          <a:solidFill>
                            <a:srgbClr val="333333"/>
                          </a:solidFill>
                          <a:latin typeface="Calibri"/>
                          <a:ea typeface="Calibri"/>
                          <a:cs typeface="Calibri"/>
                        </a:rPr>
                        <a:t>"As a Line Manager, I want to approve or reject holiday requests within the system with one click, so that my team's leave is recorded accurately without email chains."
AC: One-click approve/reject • Auto-updates leave balance • Notification to employee &lt;5 min • Calendar view for team</a:t>
                      </a:r>
                    </a:p>
                  </a:txBody>
                  <a:tcPr/>
                </a:tc>
                <a:extLst>
                  <a:ext uri="{0D108BD9-81ED-4DB2-BD59-A6C34878D82A}">
                    <a16:rowId xmlns:a16="http://schemas.microsoft.com/office/drawing/2014/main" val="3647227356"/>
                  </a:ext>
                </a:extLst>
              </a:tr>
              <a:tr h="1270000">
                <a:tc>
                  <a:txBody>
                    <a:bodyPr/>
                    <a:lstStyle/>
                    <a:p>
                      <a:pPr algn="ctr"/>
                      <a:r>
                        <a:rPr lang="en-GB" sz="800" b="1">
                          <a:solidFill>
                            <a:srgbClr val="333333"/>
                          </a:solidFill>
                          <a:latin typeface="Calibri"/>
                          <a:ea typeface="Calibri"/>
                          <a:cs typeface="Calibri"/>
                        </a:rPr>
                        <a:t>Procurement</a:t>
                      </a:r>
                    </a:p>
                  </a:txBody>
                  <a:tcPr anchor="ctr">
                    <a:solidFill>
                      <a:srgbClr val="F0EBF5"/>
                    </a:solidFill>
                  </a:tcPr>
                </a:tc>
                <a:tc>
                  <a:txBody>
                    <a:bodyPr/>
                    <a:lstStyle/>
                    <a:p>
                      <a:r>
                        <a:rPr lang="en-GB" sz="800">
                          <a:solidFill>
                            <a:srgbClr val="CC3333"/>
                          </a:solidFill>
                          <a:latin typeface="Calibri"/>
                          <a:ea typeface="Calibri"/>
                          <a:cs typeface="Calibri"/>
                        </a:rPr>
                        <a:t>"We need automatic POs."</a:t>
                      </a:r>
                    </a:p>
                  </a:txBody>
                  <a:tcPr>
                    <a:solidFill>
                      <a:srgbClr val="F5F5F5"/>
                    </a:solidFill>
                  </a:tcPr>
                </a:tc>
                <a:tc>
                  <a:txBody>
                    <a:bodyPr/>
                    <a:lstStyle/>
                    <a:p>
                      <a:r>
                        <a:rPr lang="en-GB" sz="800">
                          <a:solidFill>
                            <a:srgbClr val="333333"/>
                          </a:solidFill>
                          <a:latin typeface="Calibri"/>
                          <a:ea typeface="Calibri"/>
                          <a:cs typeface="Calibri"/>
                        </a:rPr>
                        <a:t>"As a Procurement Officer, I want the system to auto-generate a purchase order when a requisition is approved and the supplier is on the approved list, so I can reduce manual PO creation from 2 hours to 10 minutes per batch."
AC: Auto-PO on approved requisition • Approved supplier list check • PO number auto-assigned • Batch processing &lt;10 min for 50 POs</a:t>
                      </a:r>
                    </a:p>
                  </a:txBody>
                  <a:tcPr>
                    <a:solidFill>
                      <a:srgbClr val="F5F5F5"/>
                    </a:solidFill>
                  </a:tcPr>
                </a:tc>
                <a:extLst>
                  <a:ext uri="{0D108BD9-81ED-4DB2-BD59-A6C34878D82A}">
                    <a16:rowId xmlns:a16="http://schemas.microsoft.com/office/drawing/2014/main" val="733741184"/>
                  </a:ext>
                </a:extLst>
              </a:tr>
              <a:tr h="1270000">
                <a:tc>
                  <a:txBody>
                    <a:bodyPr/>
                    <a:lstStyle/>
                    <a:p>
                      <a:pPr algn="ctr"/>
                      <a:r>
                        <a:rPr lang="en-GB" sz="800" b="1">
                          <a:solidFill>
                            <a:srgbClr val="333333"/>
                          </a:solidFill>
                          <a:latin typeface="Calibri"/>
                          <a:ea typeface="Calibri"/>
                          <a:cs typeface="Calibri"/>
                        </a:rPr>
                        <a:t>Data Migration</a:t>
                      </a:r>
                    </a:p>
                  </a:txBody>
                  <a:tcPr anchor="ctr">
                    <a:solidFill>
                      <a:srgbClr val="F0EBF5"/>
                    </a:solidFill>
                  </a:tcPr>
                </a:tc>
                <a:tc>
                  <a:txBody>
                    <a:bodyPr/>
                    <a:lstStyle/>
                    <a:p>
                      <a:r>
                        <a:rPr lang="en-GB" sz="800">
                          <a:solidFill>
                            <a:srgbClr val="CC3333"/>
                          </a:solidFill>
                          <a:latin typeface="Calibri"/>
                          <a:ea typeface="Calibri"/>
                          <a:cs typeface="Calibri"/>
                        </a:rPr>
                        <a:t>"Migrate all customer data."</a:t>
                      </a:r>
                    </a:p>
                  </a:txBody>
                  <a:tcPr/>
                </a:tc>
                <a:tc>
                  <a:txBody>
                    <a:bodyPr/>
                    <a:lstStyle/>
                    <a:p>
                      <a:r>
                        <a:rPr lang="en-GB" sz="800">
                          <a:solidFill>
                            <a:srgbClr val="333333"/>
                          </a:solidFill>
                          <a:latin typeface="Calibri"/>
                          <a:ea typeface="Calibri"/>
                          <a:cs typeface="Calibri"/>
                        </a:rPr>
                        <a:t>"As a Data Migration Lead, I want the system to validate migrated customer records against defined rules before go-live, so that only clean, complete records enter the new system."
AC: Address completeness &gt;95% • Duplicate detection on name+postcode • Failed records flagged with reason • Validation report auto-generated</a:t>
                      </a:r>
                    </a:p>
                  </a:txBody>
                  <a:tcPr/>
                </a:tc>
                <a:extLst>
                  <a:ext uri="{0D108BD9-81ED-4DB2-BD59-A6C34878D82A}">
                    <a16:rowId xmlns:a16="http://schemas.microsoft.com/office/drawing/2014/main" val="1353177397"/>
                  </a:ext>
                </a:extLst>
              </a:tr>
            </a:tbl>
          </a:graphicData>
        </a:graphic>
      </p:graphicFrame>
      <p:sp>
        <p:nvSpPr>
          <p:cNvPr id="7" name="Rectangle 6">
            <a:extLst>
              <a:ext uri="{FF2B5EF4-FFF2-40B4-BE49-F238E27FC236}">
                <a16:creationId xmlns:a16="http://schemas.microsoft.com/office/drawing/2014/main" id="{5BEA06D8-D261-4693-8261-5FAEFB04B04E}"/>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60B15FF8-FE93-46E4-AC46-A4F14BBDE6DB}"/>
              </a:ext>
            </a:extLst>
          </p:cNvPr>
          <p:cNvSpPr txBox="1"/>
          <p:nvPr/>
        </p:nvSpPr>
        <p:spPr>
          <a:xfrm>
            <a:off x="635000" y="6413500"/>
            <a:ext cx="11176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SI Functional Leads draft stories. Client Process Owners own acceptance criteria. Illustrative examples.</a:t>
            </a:r>
          </a:p>
        </p:txBody>
      </p:sp>
    </p:spTree>
    <p:extLst>
      <p:ext uri="{BB962C8B-B14F-4D97-AF65-F5344CB8AC3E}">
        <p14:creationId xmlns:p14="http://schemas.microsoft.com/office/powerpoint/2010/main" val="854482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B1DEE3-B458-4EA6-9571-8791A64FB52F}"/>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Discovery (S11) Gate Checklist: Discovery Complete</a:t>
            </a:r>
          </a:p>
        </p:txBody>
      </p:sp>
      <p:sp>
        <p:nvSpPr>
          <p:cNvPr id="4" name="Rectangle 3">
            <a:extLst>
              <a:ext uri="{FF2B5EF4-FFF2-40B4-BE49-F238E27FC236}">
                <a16:creationId xmlns:a16="http://schemas.microsoft.com/office/drawing/2014/main" id="{8F526362-1B5F-41A3-B084-16357269EEA1}"/>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82E39AB7-145F-41CF-AEBF-1B955B1AB2CD}"/>
              </a:ext>
            </a:extLst>
          </p:cNvPr>
          <p:cNvGraphicFramePr>
            <a:graphicFrameLocks noGrp="1"/>
          </p:cNvGraphicFramePr>
          <p:nvPr/>
        </p:nvGraphicFramePr>
        <p:xfrm>
          <a:off x="254000" y="1460500"/>
          <a:ext cx="11684000" cy="5079996"/>
        </p:xfrm>
        <a:graphic>
          <a:graphicData uri="http://schemas.openxmlformats.org/drawingml/2006/table">
            <a:tbl>
              <a:tblPr firstRow="1" bandRow="1">
                <a:tableStyleId>{5C22544A-7EE6-4342-B048-85BDC9FD1C3A}</a:tableStyleId>
              </a:tblPr>
              <a:tblGrid>
                <a:gridCol w="444500">
                  <a:extLst>
                    <a:ext uri="{9D8B030D-6E8A-4147-A177-3AD203B41FA5}">
                      <a16:colId xmlns:a16="http://schemas.microsoft.com/office/drawing/2014/main" val="3719720682"/>
                    </a:ext>
                  </a:extLst>
                </a:gridCol>
                <a:gridCol w="5080000">
                  <a:extLst>
                    <a:ext uri="{9D8B030D-6E8A-4147-A177-3AD203B41FA5}">
                      <a16:colId xmlns:a16="http://schemas.microsoft.com/office/drawing/2014/main" val="1094185108"/>
                    </a:ext>
                  </a:extLst>
                </a:gridCol>
                <a:gridCol w="3429000">
                  <a:extLst>
                    <a:ext uri="{9D8B030D-6E8A-4147-A177-3AD203B41FA5}">
                      <a16:colId xmlns:a16="http://schemas.microsoft.com/office/drawing/2014/main" val="3798569003"/>
                    </a:ext>
                  </a:extLst>
                </a:gridCol>
                <a:gridCol w="2730500">
                  <a:extLst>
                    <a:ext uri="{9D8B030D-6E8A-4147-A177-3AD203B41FA5}">
                      <a16:colId xmlns:a16="http://schemas.microsoft.com/office/drawing/2014/main" val="3044727170"/>
                    </a:ext>
                  </a:extLst>
                </a:gridCol>
              </a:tblGrid>
              <a:tr h="564444">
                <a:tc>
                  <a:txBody>
                    <a:bodyPr/>
                    <a:lstStyle/>
                    <a:p>
                      <a:pPr algn="ctr"/>
                      <a:r>
                        <a:rPr lang="en-GB" sz="1000" b="1">
                          <a:solidFill>
                            <a:srgbClr val="FFFFFF"/>
                          </a:solidFill>
                          <a:latin typeface="Calibri"/>
                          <a:ea typeface="Calibri"/>
                          <a:cs typeface="Calibri"/>
                        </a:rPr>
                        <a:t>#</a:t>
                      </a:r>
                    </a:p>
                  </a:txBody>
                  <a:tcPr anchor="ctr">
                    <a:solidFill>
                      <a:srgbClr val="7D3C98"/>
                    </a:solidFill>
                  </a:tcPr>
                </a:tc>
                <a:tc>
                  <a:txBody>
                    <a:bodyPr/>
                    <a:lstStyle/>
                    <a:p>
                      <a:pPr algn="ctr"/>
                      <a:r>
                        <a:rPr lang="en-GB" sz="1000" b="1">
                          <a:solidFill>
                            <a:srgbClr val="FFFFFF"/>
                          </a:solidFill>
                          <a:latin typeface="Calibri"/>
                          <a:ea typeface="Calibri"/>
                          <a:cs typeface="Calibri"/>
                        </a:rPr>
                        <a:t>Gate Criterion</a:t>
                      </a:r>
                    </a:p>
                  </a:txBody>
                  <a:tcPr anchor="ctr">
                    <a:solidFill>
                      <a:srgbClr val="7D3C98"/>
                    </a:solidFill>
                  </a:tcPr>
                </a:tc>
                <a:tc>
                  <a:txBody>
                    <a:bodyPr/>
                    <a:lstStyle/>
                    <a:p>
                      <a:pPr algn="ctr"/>
                      <a:r>
                        <a:rPr lang="en-GB" sz="1000" b="1">
                          <a:solidFill>
                            <a:srgbClr val="FFFFFF"/>
                          </a:solidFill>
                          <a:latin typeface="Calibri"/>
                          <a:ea typeface="Calibri"/>
                          <a:cs typeface="Calibri"/>
                        </a:rPr>
                        <a:t>Evidence</a:t>
                      </a:r>
                    </a:p>
                  </a:txBody>
                  <a:tcPr anchor="ctr">
                    <a:solidFill>
                      <a:srgbClr val="7D3C98"/>
                    </a:solidFill>
                  </a:tcPr>
                </a:tc>
                <a:tc>
                  <a:txBody>
                    <a:bodyPr/>
                    <a:lstStyle/>
                    <a:p>
                      <a:pPr algn="ctr"/>
                      <a:r>
                        <a:rPr lang="en-GB" sz="1000" b="1">
                          <a:solidFill>
                            <a:srgbClr val="FFFFFF"/>
                          </a:solidFill>
                          <a:latin typeface="Calibri"/>
                          <a:ea typeface="Calibri"/>
                          <a:cs typeface="Calibri"/>
                        </a:rPr>
                        <a:t>Approved By</a:t>
                      </a:r>
                    </a:p>
                  </a:txBody>
                  <a:tcPr anchor="ctr">
                    <a:solidFill>
                      <a:srgbClr val="7D3C98"/>
                    </a:solidFill>
                  </a:tcPr>
                </a:tc>
                <a:extLst>
                  <a:ext uri="{0D108BD9-81ED-4DB2-BD59-A6C34878D82A}">
                    <a16:rowId xmlns:a16="http://schemas.microsoft.com/office/drawing/2014/main" val="890550317"/>
                  </a:ext>
                </a:extLst>
              </a:tr>
              <a:tr h="564444">
                <a:tc>
                  <a:txBody>
                    <a:bodyPr/>
                    <a:lstStyle/>
                    <a:p>
                      <a:pPr algn="ctr"/>
                      <a:r>
                        <a:rPr lang="en-GB" sz="900" b="1">
                          <a:solidFill>
                            <a:srgbClr val="333333"/>
                          </a:solidFill>
                          <a:latin typeface="Calibri"/>
                          <a:ea typeface="Calibri"/>
                          <a:cs typeface="Calibri"/>
                        </a:rPr>
                        <a:t>1</a:t>
                      </a:r>
                    </a:p>
                  </a:txBody>
                  <a:tcPr anchor="ctr"/>
                </a:tc>
                <a:tc>
                  <a:txBody>
                    <a:bodyPr/>
                    <a:lstStyle/>
                    <a:p>
                      <a:r>
                        <a:rPr lang="en-GB" sz="900">
                          <a:solidFill>
                            <a:srgbClr val="333333"/>
                          </a:solidFill>
                          <a:latin typeface="Calibri"/>
                          <a:ea typeface="Calibri"/>
                          <a:cs typeface="Calibri"/>
                        </a:rPr>
                        <a:t>As-is process maps documented per workstream</a:t>
                      </a:r>
                    </a:p>
                  </a:txBody>
                  <a:tcPr anchor="ctr"/>
                </a:tc>
                <a:tc>
                  <a:txBody>
                    <a:bodyPr/>
                    <a:lstStyle/>
                    <a:p>
                      <a:r>
                        <a:rPr lang="en-GB" sz="900">
                          <a:solidFill>
                            <a:srgbClr val="333333"/>
                          </a:solidFill>
                          <a:latin typeface="Calibri"/>
                          <a:ea typeface="Calibri"/>
                          <a:cs typeface="Calibri"/>
                        </a:rPr>
                        <a:t>Process map documents</a:t>
                      </a:r>
                    </a:p>
                  </a:txBody>
                  <a:tcPr anchor="ctr"/>
                </a:tc>
                <a:tc>
                  <a:txBody>
                    <a:bodyPr/>
                    <a:lstStyle/>
                    <a:p>
                      <a:r>
                        <a:rPr lang="en-GB" sz="900">
                          <a:solidFill>
                            <a:srgbClr val="333333"/>
                          </a:solidFill>
                          <a:latin typeface="Calibri"/>
                          <a:ea typeface="Calibri"/>
                          <a:cs typeface="Calibri"/>
                        </a:rPr>
                        <a:t>Client Process Owners</a:t>
                      </a:r>
                    </a:p>
                  </a:txBody>
                  <a:tcPr anchor="ctr"/>
                </a:tc>
                <a:extLst>
                  <a:ext uri="{0D108BD9-81ED-4DB2-BD59-A6C34878D82A}">
                    <a16:rowId xmlns:a16="http://schemas.microsoft.com/office/drawing/2014/main" val="3565713050"/>
                  </a:ext>
                </a:extLst>
              </a:tr>
              <a:tr h="564444">
                <a:tc>
                  <a:txBody>
                    <a:bodyPr/>
                    <a:lstStyle/>
                    <a:p>
                      <a:pPr algn="ctr"/>
                      <a:r>
                        <a:rPr lang="en-GB" sz="900" b="1">
                          <a:solidFill>
                            <a:srgbClr val="333333"/>
                          </a:solidFill>
                          <a:latin typeface="Calibri"/>
                          <a:ea typeface="Calibri"/>
                          <a:cs typeface="Calibri"/>
                        </a:rPr>
                        <a:t>2</a:t>
                      </a:r>
                    </a:p>
                  </a:txBody>
                  <a:tcPr anchor="ctr">
                    <a:solidFill>
                      <a:srgbClr val="F5F5F5"/>
                    </a:solidFill>
                  </a:tcPr>
                </a:tc>
                <a:tc>
                  <a:txBody>
                    <a:bodyPr/>
                    <a:lstStyle/>
                    <a:p>
                      <a:r>
                        <a:rPr lang="en-GB" sz="900">
                          <a:solidFill>
                            <a:srgbClr val="333333"/>
                          </a:solidFill>
                          <a:latin typeface="Calibri"/>
                          <a:ea typeface="Calibri"/>
                          <a:cs typeface="Calibri"/>
                        </a:rPr>
                        <a:t>Gap analysis completed per workstream with fit/gap decisions</a:t>
                      </a:r>
                    </a:p>
                  </a:txBody>
                  <a:tcPr anchor="ctr">
                    <a:solidFill>
                      <a:srgbClr val="F5F5F5"/>
                    </a:solidFill>
                  </a:tcPr>
                </a:tc>
                <a:tc>
                  <a:txBody>
                    <a:bodyPr/>
                    <a:lstStyle/>
                    <a:p>
                      <a:r>
                        <a:rPr lang="en-GB" sz="900">
                          <a:solidFill>
                            <a:srgbClr val="333333"/>
                          </a:solidFill>
                          <a:latin typeface="Calibri"/>
                          <a:ea typeface="Calibri"/>
                          <a:cs typeface="Calibri"/>
                        </a:rPr>
                        <a:t>Gap analysis log per workstream</a:t>
                      </a:r>
                    </a:p>
                  </a:txBody>
                  <a:tcPr anchor="ctr">
                    <a:solidFill>
                      <a:srgbClr val="F5F5F5"/>
                    </a:solidFill>
                  </a:tcPr>
                </a:tc>
                <a:tc>
                  <a:txBody>
                    <a:bodyPr/>
                    <a:lstStyle/>
                    <a:p>
                      <a:r>
                        <a:rPr lang="en-GB" sz="900">
                          <a:solidFill>
                            <a:srgbClr val="333333"/>
                          </a:solidFill>
                          <a:latin typeface="Calibri"/>
                          <a:ea typeface="Calibri"/>
                          <a:cs typeface="Calibri"/>
                        </a:rPr>
                        <a:t>Design Authority</a:t>
                      </a:r>
                    </a:p>
                  </a:txBody>
                  <a:tcPr anchor="ctr">
                    <a:solidFill>
                      <a:srgbClr val="F5F5F5"/>
                    </a:solidFill>
                  </a:tcPr>
                </a:tc>
                <a:extLst>
                  <a:ext uri="{0D108BD9-81ED-4DB2-BD59-A6C34878D82A}">
                    <a16:rowId xmlns:a16="http://schemas.microsoft.com/office/drawing/2014/main" val="3731385965"/>
                  </a:ext>
                </a:extLst>
              </a:tr>
              <a:tr h="564444">
                <a:tc>
                  <a:txBody>
                    <a:bodyPr/>
                    <a:lstStyle/>
                    <a:p>
                      <a:pPr algn="ctr"/>
                      <a:r>
                        <a:rPr lang="en-GB" sz="900" b="1">
                          <a:solidFill>
                            <a:srgbClr val="333333"/>
                          </a:solidFill>
                          <a:latin typeface="Calibri"/>
                          <a:ea typeface="Calibri"/>
                          <a:cs typeface="Calibri"/>
                        </a:rPr>
                        <a:t>3</a:t>
                      </a:r>
                    </a:p>
                  </a:txBody>
                  <a:tcPr anchor="ctr"/>
                </a:tc>
                <a:tc>
                  <a:txBody>
                    <a:bodyPr/>
                    <a:lstStyle/>
                    <a:p>
                      <a:r>
                        <a:rPr lang="en-GB" sz="900">
                          <a:solidFill>
                            <a:srgbClr val="333333"/>
                          </a:solidFill>
                          <a:latin typeface="Calibri"/>
                          <a:ea typeface="Calibri"/>
                          <a:cs typeface="Calibri"/>
                        </a:rPr>
                        <a:t>Product backlog populated (Epics, Features, User Stories)</a:t>
                      </a:r>
                    </a:p>
                  </a:txBody>
                  <a:tcPr anchor="ctr"/>
                </a:tc>
                <a:tc>
                  <a:txBody>
                    <a:bodyPr/>
                    <a:lstStyle/>
                    <a:p>
                      <a:r>
                        <a:rPr lang="en-GB" sz="900">
                          <a:solidFill>
                            <a:srgbClr val="333333"/>
                          </a:solidFill>
                          <a:latin typeface="Calibri"/>
                          <a:ea typeface="Calibri"/>
                          <a:cs typeface="Calibri"/>
                        </a:rPr>
                        <a:t>Backlog tool export</a:t>
                      </a:r>
                    </a:p>
                  </a:txBody>
                  <a:tcPr anchor="ctr"/>
                </a:tc>
                <a:tc>
                  <a:txBody>
                    <a:bodyPr/>
                    <a:lstStyle/>
                    <a:p>
                      <a:r>
                        <a:rPr lang="en-GB" sz="900">
                          <a:solidFill>
                            <a:srgbClr val="333333"/>
                          </a:solidFill>
                          <a:latin typeface="Calibri"/>
                          <a:ea typeface="Calibri"/>
                          <a:cs typeface="Calibri"/>
                        </a:rPr>
                        <a:t>Client BA + SI SM</a:t>
                      </a:r>
                    </a:p>
                  </a:txBody>
                  <a:tcPr anchor="ctr"/>
                </a:tc>
                <a:extLst>
                  <a:ext uri="{0D108BD9-81ED-4DB2-BD59-A6C34878D82A}">
                    <a16:rowId xmlns:a16="http://schemas.microsoft.com/office/drawing/2014/main" val="1790452127"/>
                  </a:ext>
                </a:extLst>
              </a:tr>
              <a:tr h="564444">
                <a:tc>
                  <a:txBody>
                    <a:bodyPr/>
                    <a:lstStyle/>
                    <a:p>
                      <a:pPr algn="ctr"/>
                      <a:r>
                        <a:rPr lang="en-GB" sz="900" b="1">
                          <a:solidFill>
                            <a:srgbClr val="333333"/>
                          </a:solidFill>
                          <a:latin typeface="Calibri"/>
                          <a:ea typeface="Calibri"/>
                          <a:cs typeface="Calibri"/>
                        </a:rPr>
                        <a:t>4</a:t>
                      </a:r>
                    </a:p>
                  </a:txBody>
                  <a:tcPr anchor="ctr">
                    <a:solidFill>
                      <a:srgbClr val="F5F5F5"/>
                    </a:solidFill>
                  </a:tcPr>
                </a:tc>
                <a:tc>
                  <a:txBody>
                    <a:bodyPr/>
                    <a:lstStyle/>
                    <a:p>
                      <a:r>
                        <a:rPr lang="en-GB" sz="900">
                          <a:solidFill>
                            <a:srgbClr val="333333"/>
                          </a:solidFill>
                          <a:latin typeface="Calibri"/>
                          <a:ea typeface="Calibri"/>
                          <a:cs typeface="Calibri"/>
                        </a:rPr>
                        <a:t>Integration catalogue confirmed with technical approach</a:t>
                      </a:r>
                    </a:p>
                  </a:txBody>
                  <a:tcPr anchor="ctr">
                    <a:solidFill>
                      <a:srgbClr val="F5F5F5"/>
                    </a:solidFill>
                  </a:tcPr>
                </a:tc>
                <a:tc>
                  <a:txBody>
                    <a:bodyPr/>
                    <a:lstStyle/>
                    <a:p>
                      <a:r>
                        <a:rPr lang="en-GB" sz="900">
                          <a:solidFill>
                            <a:srgbClr val="333333"/>
                          </a:solidFill>
                          <a:latin typeface="Calibri"/>
                          <a:ea typeface="Calibri"/>
                          <a:cs typeface="Calibri"/>
                        </a:rPr>
                        <a:t>Integration catalogue document</a:t>
                      </a:r>
                    </a:p>
                  </a:txBody>
                  <a:tcPr anchor="ctr">
                    <a:solidFill>
                      <a:srgbClr val="F5F5F5"/>
                    </a:solidFill>
                  </a:tcPr>
                </a:tc>
                <a:tc>
                  <a:txBody>
                    <a:bodyPr/>
                    <a:lstStyle/>
                    <a:p>
                      <a:r>
                        <a:rPr lang="en-GB" sz="900">
                          <a:solidFill>
                            <a:srgbClr val="333333"/>
                          </a:solidFill>
                          <a:latin typeface="Calibri"/>
                          <a:ea typeface="Calibri"/>
                          <a:cs typeface="Calibri"/>
                        </a:rPr>
                        <a:t>SI Technical Lead</a:t>
                      </a:r>
                    </a:p>
                  </a:txBody>
                  <a:tcPr anchor="ctr">
                    <a:solidFill>
                      <a:srgbClr val="F5F5F5"/>
                    </a:solidFill>
                  </a:tcPr>
                </a:tc>
                <a:extLst>
                  <a:ext uri="{0D108BD9-81ED-4DB2-BD59-A6C34878D82A}">
                    <a16:rowId xmlns:a16="http://schemas.microsoft.com/office/drawing/2014/main" val="1056347723"/>
                  </a:ext>
                </a:extLst>
              </a:tr>
              <a:tr h="564444">
                <a:tc>
                  <a:txBody>
                    <a:bodyPr/>
                    <a:lstStyle/>
                    <a:p>
                      <a:pPr algn="ctr"/>
                      <a:r>
                        <a:rPr lang="en-GB" sz="900" b="1">
                          <a:solidFill>
                            <a:srgbClr val="333333"/>
                          </a:solidFill>
                          <a:latin typeface="Calibri"/>
                          <a:ea typeface="Calibri"/>
                          <a:cs typeface="Calibri"/>
                        </a:rPr>
                        <a:t>5</a:t>
                      </a:r>
                    </a:p>
                  </a:txBody>
                  <a:tcPr anchor="ctr"/>
                </a:tc>
                <a:tc>
                  <a:txBody>
                    <a:bodyPr/>
                    <a:lstStyle/>
                    <a:p>
                      <a:r>
                        <a:rPr lang="en-GB" sz="900">
                          <a:solidFill>
                            <a:srgbClr val="333333"/>
                          </a:solidFill>
                          <a:latin typeface="Calibri"/>
                          <a:ea typeface="Calibri"/>
                          <a:cs typeface="Calibri"/>
                        </a:rPr>
                        <a:t>Data assessment completed with migration strategy</a:t>
                      </a:r>
                    </a:p>
                  </a:txBody>
                  <a:tcPr anchor="ctr"/>
                </a:tc>
                <a:tc>
                  <a:txBody>
                    <a:bodyPr/>
                    <a:lstStyle/>
                    <a:p>
                      <a:r>
                        <a:rPr lang="en-GB" sz="900">
                          <a:solidFill>
                            <a:srgbClr val="333333"/>
                          </a:solidFill>
                          <a:latin typeface="Calibri"/>
                          <a:ea typeface="Calibri"/>
                          <a:cs typeface="Calibri"/>
                        </a:rPr>
                        <a:t>Data assessment report</a:t>
                      </a:r>
                    </a:p>
                  </a:txBody>
                  <a:tcPr anchor="ctr"/>
                </a:tc>
                <a:tc>
                  <a:txBody>
                    <a:bodyPr/>
                    <a:lstStyle/>
                    <a:p>
                      <a:r>
                        <a:rPr lang="en-GB" sz="900">
                          <a:solidFill>
                            <a:srgbClr val="333333"/>
                          </a:solidFill>
                          <a:latin typeface="Calibri"/>
                          <a:ea typeface="Calibri"/>
                          <a:cs typeface="Calibri"/>
                        </a:rPr>
                        <a:t>SI Data Migration Lead</a:t>
                      </a:r>
                    </a:p>
                  </a:txBody>
                  <a:tcPr anchor="ctr"/>
                </a:tc>
                <a:extLst>
                  <a:ext uri="{0D108BD9-81ED-4DB2-BD59-A6C34878D82A}">
                    <a16:rowId xmlns:a16="http://schemas.microsoft.com/office/drawing/2014/main" val="1281081711"/>
                  </a:ext>
                </a:extLst>
              </a:tr>
              <a:tr h="564444">
                <a:tc>
                  <a:txBody>
                    <a:bodyPr/>
                    <a:lstStyle/>
                    <a:p>
                      <a:pPr algn="ctr"/>
                      <a:r>
                        <a:rPr lang="en-GB" sz="900" b="1">
                          <a:solidFill>
                            <a:srgbClr val="333333"/>
                          </a:solidFill>
                          <a:latin typeface="Calibri"/>
                          <a:ea typeface="Calibri"/>
                          <a:cs typeface="Calibri"/>
                        </a:rPr>
                        <a:t>6</a:t>
                      </a:r>
                    </a:p>
                  </a:txBody>
                  <a:tcPr anchor="ctr">
                    <a:solidFill>
                      <a:srgbClr val="F5F5F5"/>
                    </a:solidFill>
                  </a:tcPr>
                </a:tc>
                <a:tc>
                  <a:txBody>
                    <a:bodyPr/>
                    <a:lstStyle/>
                    <a:p>
                      <a:r>
                        <a:rPr lang="en-GB" sz="900">
                          <a:solidFill>
                            <a:srgbClr val="333333"/>
                          </a:solidFill>
                          <a:latin typeface="Calibri"/>
                          <a:ea typeface="Calibri"/>
                          <a:cs typeface="Calibri"/>
                        </a:rPr>
                        <a:t>All customisation requests submitted to DA with rationale</a:t>
                      </a:r>
                    </a:p>
                  </a:txBody>
                  <a:tcPr anchor="ctr">
                    <a:solidFill>
                      <a:srgbClr val="F5F5F5"/>
                    </a:solidFill>
                  </a:tcPr>
                </a:tc>
                <a:tc>
                  <a:txBody>
                    <a:bodyPr/>
                    <a:lstStyle/>
                    <a:p>
                      <a:r>
                        <a:rPr lang="en-GB" sz="900">
                          <a:solidFill>
                            <a:srgbClr val="333333"/>
                          </a:solidFill>
                          <a:latin typeface="Calibri"/>
                          <a:ea typeface="Calibri"/>
                          <a:cs typeface="Calibri"/>
                        </a:rPr>
                        <a:t>DA decision log</a:t>
                      </a:r>
                    </a:p>
                  </a:txBody>
                  <a:tcPr anchor="ctr">
                    <a:solidFill>
                      <a:srgbClr val="F5F5F5"/>
                    </a:solidFill>
                  </a:tcPr>
                </a:tc>
                <a:tc>
                  <a:txBody>
                    <a:bodyPr/>
                    <a:lstStyle/>
                    <a:p>
                      <a:r>
                        <a:rPr lang="en-GB" sz="900">
                          <a:solidFill>
                            <a:srgbClr val="333333"/>
                          </a:solidFill>
                          <a:latin typeface="Calibri"/>
                          <a:ea typeface="Calibri"/>
                          <a:cs typeface="Calibri"/>
                        </a:rPr>
                        <a:t>Design Authority</a:t>
                      </a:r>
                    </a:p>
                  </a:txBody>
                  <a:tcPr anchor="ctr">
                    <a:solidFill>
                      <a:srgbClr val="F5F5F5"/>
                    </a:solidFill>
                  </a:tcPr>
                </a:tc>
                <a:extLst>
                  <a:ext uri="{0D108BD9-81ED-4DB2-BD59-A6C34878D82A}">
                    <a16:rowId xmlns:a16="http://schemas.microsoft.com/office/drawing/2014/main" val="1654762805"/>
                  </a:ext>
                </a:extLst>
              </a:tr>
              <a:tr h="564444">
                <a:tc>
                  <a:txBody>
                    <a:bodyPr/>
                    <a:lstStyle/>
                    <a:p>
                      <a:pPr algn="ctr"/>
                      <a:r>
                        <a:rPr lang="en-GB" sz="900" b="1">
                          <a:solidFill>
                            <a:srgbClr val="333333"/>
                          </a:solidFill>
                          <a:latin typeface="Calibri"/>
                          <a:ea typeface="Calibri"/>
                          <a:cs typeface="Calibri"/>
                        </a:rPr>
                        <a:t>7</a:t>
                      </a:r>
                    </a:p>
                  </a:txBody>
                  <a:tcPr anchor="ctr"/>
                </a:tc>
                <a:tc>
                  <a:txBody>
                    <a:bodyPr/>
                    <a:lstStyle/>
                    <a:p>
                      <a:r>
                        <a:rPr lang="en-GB" sz="900">
                          <a:solidFill>
                            <a:srgbClr val="333333"/>
                          </a:solidFill>
                          <a:latin typeface="Calibri"/>
                          <a:ea typeface="Calibri"/>
                          <a:cs typeface="Calibri"/>
                        </a:rPr>
                        <a:t>Test scenarios identified from discovery requirements</a:t>
                      </a:r>
                    </a:p>
                  </a:txBody>
                  <a:tcPr anchor="ctr"/>
                </a:tc>
                <a:tc>
                  <a:txBody>
                    <a:bodyPr/>
                    <a:lstStyle/>
                    <a:p>
                      <a:r>
                        <a:rPr lang="en-GB" sz="900">
                          <a:solidFill>
                            <a:srgbClr val="333333"/>
                          </a:solidFill>
                          <a:latin typeface="Calibri"/>
                          <a:ea typeface="Calibri"/>
                          <a:cs typeface="Calibri"/>
                        </a:rPr>
                        <a:t>Test scenario register</a:t>
                      </a:r>
                    </a:p>
                  </a:txBody>
                  <a:tcPr anchor="ctr"/>
                </a:tc>
                <a:tc>
                  <a:txBody>
                    <a:bodyPr/>
                    <a:lstStyle/>
                    <a:p>
                      <a:r>
                        <a:rPr lang="en-GB" sz="900">
                          <a:solidFill>
                            <a:srgbClr val="333333"/>
                          </a:solidFill>
                          <a:latin typeface="Calibri"/>
                          <a:ea typeface="Calibri"/>
                          <a:cs typeface="Calibri"/>
                        </a:rPr>
                        <a:t>Client Test Manager</a:t>
                      </a:r>
                    </a:p>
                  </a:txBody>
                  <a:tcPr anchor="ctr"/>
                </a:tc>
                <a:extLst>
                  <a:ext uri="{0D108BD9-81ED-4DB2-BD59-A6C34878D82A}">
                    <a16:rowId xmlns:a16="http://schemas.microsoft.com/office/drawing/2014/main" val="1395753794"/>
                  </a:ext>
                </a:extLst>
              </a:tr>
              <a:tr h="564444">
                <a:tc>
                  <a:txBody>
                    <a:bodyPr/>
                    <a:lstStyle/>
                    <a:p>
                      <a:pPr algn="ctr"/>
                      <a:r>
                        <a:rPr lang="en-GB" sz="900" b="1">
                          <a:solidFill>
                            <a:srgbClr val="333333"/>
                          </a:solidFill>
                          <a:latin typeface="Calibri"/>
                          <a:ea typeface="Calibri"/>
                          <a:cs typeface="Calibri"/>
                        </a:rPr>
                        <a:t>8</a:t>
                      </a:r>
                    </a:p>
                  </a:txBody>
                  <a:tcPr anchor="ctr">
                    <a:solidFill>
                      <a:srgbClr val="F5F5F5"/>
                    </a:solidFill>
                  </a:tcPr>
                </a:tc>
                <a:tc>
                  <a:txBody>
                    <a:bodyPr/>
                    <a:lstStyle/>
                    <a:p>
                      <a:r>
                        <a:rPr lang="en-GB" sz="900">
                          <a:solidFill>
                            <a:srgbClr val="333333"/>
                          </a:solidFill>
                          <a:latin typeface="Calibri"/>
                          <a:ea typeface="Calibri"/>
                          <a:cs typeface="Calibri"/>
                        </a:rPr>
                        <a:t>Change impact assessment completed per workstream</a:t>
                      </a:r>
                    </a:p>
                  </a:txBody>
                  <a:tcPr anchor="ctr">
                    <a:solidFill>
                      <a:srgbClr val="F5F5F5"/>
                    </a:solidFill>
                  </a:tcPr>
                </a:tc>
                <a:tc>
                  <a:txBody>
                    <a:bodyPr/>
                    <a:lstStyle/>
                    <a:p>
                      <a:r>
                        <a:rPr lang="en-GB" sz="900">
                          <a:solidFill>
                            <a:srgbClr val="333333"/>
                          </a:solidFill>
                          <a:latin typeface="Calibri"/>
                          <a:ea typeface="Calibri"/>
                          <a:cs typeface="Calibri"/>
                        </a:rPr>
                        <a:t>Change impact report</a:t>
                      </a:r>
                    </a:p>
                  </a:txBody>
                  <a:tcPr anchor="ctr">
                    <a:solidFill>
                      <a:srgbClr val="F5F5F5"/>
                    </a:solidFill>
                  </a:tcPr>
                </a:tc>
                <a:tc>
                  <a:txBody>
                    <a:bodyPr/>
                    <a:lstStyle/>
                    <a:p>
                      <a:r>
                        <a:rPr lang="en-GB" sz="900">
                          <a:solidFill>
                            <a:srgbClr val="333333"/>
                          </a:solidFill>
                          <a:latin typeface="Calibri"/>
                          <a:ea typeface="Calibri"/>
                          <a:cs typeface="Calibri"/>
                        </a:rPr>
                        <a:t>Change Lead</a:t>
                      </a:r>
                    </a:p>
                  </a:txBody>
                  <a:tcPr anchor="ctr">
                    <a:solidFill>
                      <a:srgbClr val="F5F5F5"/>
                    </a:solidFill>
                  </a:tcPr>
                </a:tc>
                <a:extLst>
                  <a:ext uri="{0D108BD9-81ED-4DB2-BD59-A6C34878D82A}">
                    <a16:rowId xmlns:a16="http://schemas.microsoft.com/office/drawing/2014/main" val="2015098518"/>
                  </a:ext>
                </a:extLst>
              </a:tr>
            </a:tbl>
          </a:graphicData>
        </a:graphic>
      </p:graphicFrame>
      <p:sp>
        <p:nvSpPr>
          <p:cNvPr id="7" name="Rectangle 6">
            <a:extLst>
              <a:ext uri="{FF2B5EF4-FFF2-40B4-BE49-F238E27FC236}">
                <a16:creationId xmlns:a16="http://schemas.microsoft.com/office/drawing/2014/main" id="{7A01E10F-E287-4E5E-8347-E575365CD44E}"/>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2D14CFFB-5208-4C20-9F6D-05C9DA173D2A}"/>
              </a:ext>
            </a:extLst>
          </p:cNvPr>
          <p:cNvSpPr txBox="1"/>
          <p:nvPr/>
        </p:nvSpPr>
        <p:spPr>
          <a:xfrm>
            <a:off x="635000" y="6413500"/>
            <a:ext cx="889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All items must be met before proceeding to Solution Design &amp; Full Business Case (S12) Solution Design.</a:t>
            </a:r>
          </a:p>
        </p:txBody>
      </p:sp>
    </p:spTree>
    <p:extLst>
      <p:ext uri="{BB962C8B-B14F-4D97-AF65-F5344CB8AC3E}">
        <p14:creationId xmlns:p14="http://schemas.microsoft.com/office/powerpoint/2010/main" val="632040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DE5D02-A756-4A9B-9832-4D5655458054}"/>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Solution Design &amp; Full Business Case (S12): FDD Structure &amp; DA Sign-Off</a:t>
            </a:r>
          </a:p>
        </p:txBody>
      </p:sp>
      <p:sp>
        <p:nvSpPr>
          <p:cNvPr id="4" name="Rectangle 3">
            <a:extLst>
              <a:ext uri="{FF2B5EF4-FFF2-40B4-BE49-F238E27FC236}">
                <a16:creationId xmlns:a16="http://schemas.microsoft.com/office/drawing/2014/main" id="{955B3129-DA44-490E-B475-F1A6F0362D7A}"/>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TextBox 4">
            <a:extLst>
              <a:ext uri="{FF2B5EF4-FFF2-40B4-BE49-F238E27FC236}">
                <a16:creationId xmlns:a16="http://schemas.microsoft.com/office/drawing/2014/main" id="{F19E342D-1957-4CF4-9CC0-85D4691D5C0E}"/>
              </a:ext>
            </a:extLst>
          </p:cNvPr>
          <p:cNvSpPr txBox="1"/>
          <p:nvPr/>
        </p:nvSpPr>
        <p:spPr>
          <a:xfrm>
            <a:off x="635000" y="1460500"/>
            <a:ext cx="5588000" cy="5334000"/>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Recommended FDD Sections</a:t>
            </a:r>
          </a:p>
          <a:p>
            <a:pPr marL="228600" indent="-228600">
              <a:buFont typeface="Calibri"/>
              <a:buAutoNum type="arabicPeriod"/>
            </a:pPr>
            <a:r>
              <a:rPr lang="en-US" sz="1400" b="1" dirty="0">
                <a:solidFill>
                  <a:srgbClr val="333333"/>
                </a:solidFill>
                <a:latin typeface="Calibri"/>
              </a:rPr>
              <a:t>Overview </a:t>
            </a:r>
            <a:r>
              <a:rPr lang="en-US" sz="1400" dirty="0">
                <a:solidFill>
                  <a:srgbClr val="333333"/>
                </a:solidFill>
                <a:latin typeface="Calibri"/>
              </a:rPr>
              <a:t>— scope, link to Epic/Benefits Map</a:t>
            </a:r>
          </a:p>
          <a:p>
            <a:pPr marL="228600" indent="-228600">
              <a:buFont typeface="Calibri"/>
              <a:buAutoNum type="arabicPeriod"/>
            </a:pPr>
            <a:r>
              <a:rPr lang="en-US" sz="1400" b="1" dirty="0">
                <a:solidFill>
                  <a:srgbClr val="333333"/>
                </a:solidFill>
                <a:latin typeface="Calibri"/>
              </a:rPr>
              <a:t>As-Is Summary </a:t>
            </a:r>
            <a:r>
              <a:rPr lang="en-US" sz="1400" dirty="0">
                <a:solidFill>
                  <a:srgbClr val="333333"/>
                </a:solidFill>
                <a:latin typeface="Calibri"/>
              </a:rPr>
              <a:t>— current state from discovery</a:t>
            </a:r>
          </a:p>
          <a:p>
            <a:pPr marL="228600" indent="-228600">
              <a:buFont typeface="Calibri"/>
              <a:buAutoNum type="arabicPeriod"/>
            </a:pPr>
            <a:r>
              <a:rPr lang="en-US" sz="1400" b="1" dirty="0">
                <a:solidFill>
                  <a:srgbClr val="333333"/>
                </a:solidFill>
                <a:latin typeface="Calibri"/>
              </a:rPr>
              <a:t>To-Be Process Design </a:t>
            </a:r>
            <a:r>
              <a:rPr lang="en-US" sz="1400" dirty="0">
                <a:solidFill>
                  <a:srgbClr val="333333"/>
                </a:solidFill>
                <a:latin typeface="Calibri"/>
              </a:rPr>
              <a:t>— detailed future-state flow</a:t>
            </a:r>
          </a:p>
          <a:p>
            <a:pPr marL="228600" indent="-228600">
              <a:buFont typeface="Calibri"/>
              <a:buAutoNum type="arabicPeriod"/>
            </a:pPr>
            <a:r>
              <a:rPr lang="en-US" sz="1400" b="1" dirty="0">
                <a:solidFill>
                  <a:srgbClr val="333333"/>
                </a:solidFill>
                <a:latin typeface="Calibri"/>
              </a:rPr>
              <a:t>Configuration Specification</a:t>
            </a:r>
          </a:p>
          <a:p>
            <a:pPr marL="228600" indent="-228600">
              <a:buFont typeface="Calibri"/>
              <a:buAutoNum type="arabicPeriod"/>
            </a:pPr>
            <a:r>
              <a:rPr lang="en-US" sz="1400" b="1" dirty="0">
                <a:solidFill>
                  <a:srgbClr val="333333"/>
                </a:solidFill>
                <a:latin typeface="Calibri"/>
              </a:rPr>
              <a:t>Customisation Specification </a:t>
            </a:r>
            <a:r>
              <a:rPr lang="en-US" sz="1400" dirty="0">
                <a:solidFill>
                  <a:srgbClr val="333333"/>
                </a:solidFill>
                <a:latin typeface="Calibri"/>
              </a:rPr>
              <a:t>— DA-approved items only</a:t>
            </a:r>
          </a:p>
          <a:p>
            <a:pPr marL="228600" indent="-228600">
              <a:buFont typeface="Calibri"/>
              <a:buAutoNum type="arabicPeriod"/>
            </a:pPr>
            <a:r>
              <a:rPr lang="en-US" sz="1400" b="1" dirty="0">
                <a:solidFill>
                  <a:srgbClr val="333333"/>
                </a:solidFill>
                <a:latin typeface="Calibri"/>
              </a:rPr>
              <a:t>Integration Touchpoints</a:t>
            </a:r>
          </a:p>
          <a:p>
            <a:pPr marL="228600" indent="-228600">
              <a:buFont typeface="Calibri"/>
              <a:buAutoNum type="arabicPeriod"/>
            </a:pPr>
            <a:r>
              <a:rPr lang="en-US" sz="1400" b="1" dirty="0">
                <a:solidFill>
                  <a:srgbClr val="333333"/>
                </a:solidFill>
                <a:latin typeface="Calibri"/>
              </a:rPr>
              <a:t>Data Migration Requirements</a:t>
            </a:r>
          </a:p>
          <a:p>
            <a:pPr marL="228600" indent="-228600">
              <a:buFont typeface="Calibri"/>
              <a:buAutoNum type="arabicPeriod"/>
            </a:pPr>
            <a:r>
              <a:rPr lang="en-US" sz="1400" b="1" dirty="0">
                <a:solidFill>
                  <a:srgbClr val="333333"/>
                </a:solidFill>
                <a:latin typeface="Calibri"/>
              </a:rPr>
              <a:t>User Stories Covered </a:t>
            </a:r>
            <a:r>
              <a:rPr lang="en-US" sz="1400" dirty="0">
                <a:solidFill>
                  <a:srgbClr val="333333"/>
                </a:solidFill>
                <a:latin typeface="Calibri"/>
              </a:rPr>
              <a:t>— traceability to backlog</a:t>
            </a:r>
          </a:p>
          <a:p>
            <a:pPr marL="228600" indent="-228600">
              <a:buFont typeface="Calibri"/>
              <a:buAutoNum type="arabicPeriod"/>
            </a:pPr>
            <a:r>
              <a:rPr lang="en-US" sz="1400" b="1" dirty="0">
                <a:solidFill>
                  <a:srgbClr val="333333"/>
                </a:solidFill>
                <a:latin typeface="Calibri"/>
              </a:rPr>
              <a:t>Open Items and Assumptions</a:t>
            </a:r>
          </a:p>
        </p:txBody>
      </p:sp>
      <p:sp>
        <p:nvSpPr>
          <p:cNvPr id="6" name="TextBox 5">
            <a:extLst>
              <a:ext uri="{FF2B5EF4-FFF2-40B4-BE49-F238E27FC236}">
                <a16:creationId xmlns:a16="http://schemas.microsoft.com/office/drawing/2014/main" id="{C67AB9AB-78A1-468E-8E41-64C851697D0D}"/>
              </a:ext>
            </a:extLst>
          </p:cNvPr>
          <p:cNvSpPr txBox="1"/>
          <p:nvPr/>
        </p:nvSpPr>
        <p:spPr>
          <a:xfrm>
            <a:off x="6223000" y="1460500"/>
            <a:ext cx="5461000" cy="5334000"/>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DA Sign-Off Process</a:t>
            </a:r>
          </a:p>
          <a:p>
            <a:pPr marL="228600" indent="-228600">
              <a:buFont typeface="Calibri"/>
              <a:buAutoNum type="arabicPeriod"/>
            </a:pPr>
            <a:r>
              <a:rPr lang="en-US" sz="1400" b="1" dirty="0">
                <a:solidFill>
                  <a:srgbClr val="333333"/>
                </a:solidFill>
                <a:latin typeface="Calibri"/>
              </a:rPr>
              <a:t>SI Functional Lead </a:t>
            </a:r>
            <a:r>
              <a:rPr lang="en-US" sz="1400" dirty="0">
                <a:solidFill>
                  <a:srgbClr val="333333"/>
                </a:solidFill>
                <a:latin typeface="Calibri"/>
              </a:rPr>
              <a:t>submits FDD to DA</a:t>
            </a:r>
          </a:p>
          <a:p>
            <a:pPr marL="228600" indent="-228600">
              <a:buFont typeface="Calibri"/>
              <a:buAutoNum type="arabicPeriod"/>
            </a:pPr>
            <a:r>
              <a:rPr lang="en-US" sz="1400" b="1" dirty="0">
                <a:solidFill>
                  <a:srgbClr val="333333"/>
                </a:solidFill>
                <a:latin typeface="Calibri"/>
              </a:rPr>
              <a:t>Client Process Owner </a:t>
            </a:r>
            <a:r>
              <a:rPr lang="en-US" sz="1400" dirty="0">
                <a:solidFill>
                  <a:srgbClr val="333333"/>
                </a:solidFill>
                <a:latin typeface="Calibri"/>
              </a:rPr>
              <a:t>reviews for business accuracy</a:t>
            </a:r>
          </a:p>
          <a:p>
            <a:pPr marL="228600" indent="-228600">
              <a:buFont typeface="Calibri"/>
              <a:buAutoNum type="arabicPeriod"/>
            </a:pPr>
            <a:r>
              <a:rPr lang="en-US" sz="1400" b="1" dirty="0">
                <a:solidFill>
                  <a:srgbClr val="333333"/>
                </a:solidFill>
                <a:latin typeface="Calibri"/>
              </a:rPr>
              <a:t>SI Solution Architect </a:t>
            </a:r>
            <a:r>
              <a:rPr lang="en-US" sz="1400" dirty="0">
                <a:solidFill>
                  <a:srgbClr val="333333"/>
                </a:solidFill>
                <a:latin typeface="Calibri"/>
              </a:rPr>
              <a:t>reviews for technical soundness</a:t>
            </a:r>
          </a:p>
          <a:p>
            <a:pPr marL="228600" indent="-228600">
              <a:buFont typeface="Calibri"/>
              <a:buAutoNum type="arabicPeriod"/>
            </a:pPr>
            <a:r>
              <a:rPr lang="en-US" sz="1400" b="1" dirty="0">
                <a:solidFill>
                  <a:srgbClr val="333333"/>
                </a:solidFill>
                <a:latin typeface="Calibri"/>
              </a:rPr>
              <a:t>Design Authority </a:t>
            </a:r>
            <a:r>
              <a:rPr lang="en-US" sz="1400" dirty="0">
                <a:solidFill>
                  <a:srgbClr val="333333"/>
                </a:solidFill>
                <a:latin typeface="Calibri"/>
              </a:rPr>
              <a:t>reviews for strategic alignment</a:t>
            </a:r>
          </a:p>
          <a:p>
            <a:pPr marL="228600" indent="-228600">
              <a:buFont typeface="Calibri"/>
              <a:buAutoNum type="arabicPeriod"/>
            </a:pPr>
            <a:r>
              <a:rPr lang="en-US" sz="1400" b="1" dirty="0">
                <a:solidFill>
                  <a:srgbClr val="333333"/>
                </a:solidFill>
                <a:latin typeface="Calibri"/>
              </a:rPr>
              <a:t>Both co-chairs sign off </a:t>
            </a:r>
            <a:r>
              <a:rPr lang="en-US" sz="1400" dirty="0">
                <a:solidFill>
                  <a:srgbClr val="333333"/>
                </a:solidFill>
                <a:latin typeface="Calibri"/>
              </a:rPr>
              <a:t>(Client SA + SI SA)</a:t>
            </a:r>
          </a:p>
          <a:p>
            <a:pPr marL="228600" indent="-228600">
              <a:buFont typeface="Calibri"/>
              <a:buAutoNum type="arabicPeriod"/>
            </a:pPr>
            <a:r>
              <a:rPr lang="en-US" sz="1400" b="1" dirty="0">
                <a:solidFill>
                  <a:srgbClr val="333333"/>
                </a:solidFill>
                <a:latin typeface="Calibri"/>
              </a:rPr>
              <a:t>FDD enters approved backlog </a:t>
            </a:r>
            <a:r>
              <a:rPr lang="en-US" sz="1400" dirty="0">
                <a:solidFill>
                  <a:srgbClr val="333333"/>
                </a:solidFill>
                <a:latin typeface="Calibri"/>
              </a:rPr>
              <a:t>— ready for build</a:t>
            </a:r>
          </a:p>
          <a:p>
            <a:pPr>
              <a:buNone/>
            </a:pPr>
            <a:r>
              <a:rPr lang="en-US" sz="1400" i="1" dirty="0">
                <a:solidFill>
                  <a:srgbClr val="7D3C98"/>
                </a:solidFill>
                <a:latin typeface="Calibri"/>
              </a:rPr>
              <a:t>No FDD enters build without dual sign-off from both DA co-chairs.</a:t>
            </a:r>
          </a:p>
        </p:txBody>
      </p:sp>
      <p:sp>
        <p:nvSpPr>
          <p:cNvPr id="7" name="Rectangle 6">
            <a:extLst>
              <a:ext uri="{FF2B5EF4-FFF2-40B4-BE49-F238E27FC236}">
                <a16:creationId xmlns:a16="http://schemas.microsoft.com/office/drawing/2014/main" id="{0111F32F-B2C5-4994-AB7A-8EB354578923}"/>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0E3DAC90-538B-44C3-B779-AB88934A91D4}"/>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 S12 FDD Process</a:t>
            </a:r>
          </a:p>
        </p:txBody>
      </p:sp>
    </p:spTree>
    <p:extLst>
      <p:ext uri="{BB962C8B-B14F-4D97-AF65-F5344CB8AC3E}">
        <p14:creationId xmlns:p14="http://schemas.microsoft.com/office/powerpoint/2010/main" val="35508538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6E142B-D150-4B5B-AA34-212C09645E31}"/>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Solution Design &amp; Full Business Case (S12): Design Authority Operating Procedures</a:t>
            </a:r>
          </a:p>
        </p:txBody>
      </p:sp>
      <p:sp>
        <p:nvSpPr>
          <p:cNvPr id="4" name="Rectangle 3">
            <a:extLst>
              <a:ext uri="{FF2B5EF4-FFF2-40B4-BE49-F238E27FC236}">
                <a16:creationId xmlns:a16="http://schemas.microsoft.com/office/drawing/2014/main" id="{7427EDF0-4CB3-4C34-8ED9-A05333975EB5}"/>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TextBox 4">
            <a:extLst>
              <a:ext uri="{FF2B5EF4-FFF2-40B4-BE49-F238E27FC236}">
                <a16:creationId xmlns:a16="http://schemas.microsoft.com/office/drawing/2014/main" id="{BD92B822-B13D-4AA7-9DA1-818A1D47678D}"/>
              </a:ext>
            </a:extLst>
          </p:cNvPr>
          <p:cNvSpPr txBox="1"/>
          <p:nvPr/>
        </p:nvSpPr>
        <p:spPr>
          <a:xfrm>
            <a:off x="635000" y="1460500"/>
            <a:ext cx="5715000" cy="5334000"/>
          </a:xfrm>
          <a:prstGeom prst="rect">
            <a:avLst/>
          </a:prstGeom>
          <a:noFill/>
        </p:spPr>
        <p:txBody>
          <a:bodyPr vertOverflow="overflow" vert="horz" wrap="square" rtlCol="0" anchor="t">
            <a:noAutofit/>
          </a:bodyPr>
          <a:lstStyle/>
          <a:p>
            <a:pPr>
              <a:buNone/>
            </a:pPr>
            <a:r>
              <a:rPr lang="en-US" sz="1400" b="1" dirty="0">
                <a:solidFill>
                  <a:srgbClr val="7D3C98"/>
                </a:solidFill>
                <a:latin typeface="Calibri"/>
              </a:rPr>
              <a:t>Purpose: </a:t>
            </a:r>
            <a:r>
              <a:rPr lang="en-US" sz="1400" dirty="0">
                <a:solidFill>
                  <a:srgbClr val="333333"/>
                </a:solidFill>
                <a:latin typeface="Calibri"/>
              </a:rPr>
              <a:t>Govern design and scope decisions against Benefits Map and Guiding Principles</a:t>
            </a:r>
          </a:p>
          <a:p>
            <a:pPr>
              <a:buNone/>
            </a:pPr>
            <a:r>
              <a:rPr lang="en-US" sz="1400" b="1" dirty="0">
                <a:solidFill>
                  <a:srgbClr val="7D3C98"/>
                </a:solidFill>
                <a:latin typeface="Calibri"/>
              </a:rPr>
              <a:t>Co-chairs: </a:t>
            </a:r>
            <a:r>
              <a:rPr lang="en-US" sz="1400" dirty="0">
                <a:solidFill>
                  <a:srgbClr val="333333"/>
                </a:solidFill>
                <a:latin typeface="Calibri"/>
              </a:rPr>
              <a:t>Solution Architect + SI Solution Architect</a:t>
            </a:r>
          </a:p>
          <a:p>
            <a:pPr>
              <a:buNone/>
            </a:pPr>
            <a:r>
              <a:rPr lang="en-US" sz="1400" b="1" dirty="0">
                <a:solidFill>
                  <a:srgbClr val="7D3C98"/>
                </a:solidFill>
                <a:latin typeface="Calibri"/>
              </a:rPr>
              <a:t>Cadence: </a:t>
            </a:r>
            <a:r>
              <a:rPr lang="en-US" sz="1400" dirty="0">
                <a:solidFill>
                  <a:srgbClr val="333333"/>
                </a:solidFill>
                <a:latin typeface="Calibri"/>
              </a:rPr>
              <a:t>Bi-weekly, 90 minutes</a:t>
            </a:r>
          </a:p>
          <a:p>
            <a:pPr>
              <a:buNone/>
            </a:pPr>
            <a:r>
              <a:rPr lang="en-US" sz="1400" b="1" dirty="0">
                <a:solidFill>
                  <a:srgbClr val="7D3C98"/>
                </a:solidFill>
                <a:latin typeface="Calibri"/>
              </a:rPr>
              <a:t>Members: </a:t>
            </a:r>
            <a:r>
              <a:rPr lang="en-US" sz="1400" dirty="0">
                <a:solidFill>
                  <a:srgbClr val="333333"/>
                </a:solidFill>
                <a:latin typeface="Calibri"/>
              </a:rPr>
              <a:t>Client BA, SI Functional Leads, Client Process Owners, SI Technical Lead (as needed)</a:t>
            </a:r>
          </a:p>
          <a:p>
            <a:pPr>
              <a:buNone/>
            </a:pPr>
            <a:r>
              <a:rPr lang="en-US" sz="1500" b="1" dirty="0">
                <a:solidFill>
                  <a:srgbClr val="7D3C98"/>
                </a:solidFill>
                <a:latin typeface="Calibri"/>
              </a:rPr>
              <a:t>Standing Agenda</a:t>
            </a:r>
          </a:p>
          <a:p>
            <a:pPr marL="228600" indent="-228600">
              <a:buFont typeface="Calibri"/>
              <a:buAutoNum type="arabicPeriod"/>
            </a:pPr>
            <a:r>
              <a:rPr lang="en-US" sz="1400" dirty="0">
                <a:solidFill>
                  <a:srgbClr val="333333"/>
                </a:solidFill>
                <a:latin typeface="Calibri"/>
              </a:rPr>
              <a:t>Design decisions requiring approval (20 min)</a:t>
            </a:r>
          </a:p>
          <a:p>
            <a:pPr marL="228600" indent="-228600">
              <a:buFont typeface="Calibri"/>
              <a:buAutoNum type="arabicPeriod"/>
            </a:pPr>
            <a:r>
              <a:rPr lang="en-US" sz="1400" dirty="0">
                <a:solidFill>
                  <a:srgbClr val="333333"/>
                </a:solidFill>
                <a:latin typeface="Calibri"/>
              </a:rPr>
              <a:t>Customisation requests — SI cost-benefit, DA decides (30 min)</a:t>
            </a:r>
          </a:p>
          <a:p>
            <a:pPr marL="228600" indent="-228600">
              <a:buFont typeface="Calibri"/>
              <a:buAutoNum type="arabicPeriod"/>
            </a:pPr>
            <a:r>
              <a:rPr lang="en-US" sz="1400" dirty="0">
                <a:solidFill>
                  <a:srgbClr val="333333"/>
                </a:solidFill>
                <a:latin typeface="Calibri"/>
              </a:rPr>
              <a:t>Scope change requests vs Benefits Map (20 min)</a:t>
            </a:r>
          </a:p>
          <a:p>
            <a:pPr marL="228600" indent="-228600">
              <a:buFont typeface="Calibri"/>
              <a:buAutoNum type="arabicPeriod"/>
            </a:pPr>
            <a:r>
              <a:rPr lang="en-US" sz="1400" dirty="0">
                <a:solidFill>
                  <a:srgbClr val="333333"/>
                </a:solidFill>
                <a:latin typeface="Calibri"/>
              </a:rPr>
              <a:t>Integration and architecture decisions (15 min)</a:t>
            </a:r>
          </a:p>
          <a:p>
            <a:pPr marL="228600" indent="-228600">
              <a:buFont typeface="Calibri"/>
              <a:buAutoNum type="arabicPeriod"/>
            </a:pPr>
            <a:r>
              <a:rPr lang="en-US" sz="1400" dirty="0">
                <a:solidFill>
                  <a:srgbClr val="333333"/>
                </a:solidFill>
                <a:latin typeface="Calibri"/>
              </a:rPr>
              <a:t>Actions and next meeting preparation (5 min)</a:t>
            </a:r>
          </a:p>
          <a:p>
            <a:pPr>
              <a:buNone/>
            </a:pPr>
            <a:r>
              <a:rPr lang="en-US" sz="1400" b="1" dirty="0">
                <a:solidFill>
                  <a:srgbClr val="7D3C98"/>
                </a:solidFill>
                <a:latin typeface="Calibri"/>
              </a:rPr>
              <a:t>Documentation: </a:t>
            </a:r>
            <a:r>
              <a:rPr lang="en-US" sz="1400" dirty="0">
                <a:solidFill>
                  <a:srgbClr val="333333"/>
                </a:solidFill>
                <a:latin typeface="Calibri"/>
              </a:rPr>
              <a:t>DA decision log — every decision recorded with rationale</a:t>
            </a:r>
          </a:p>
          <a:p>
            <a:pPr>
              <a:buNone/>
            </a:pPr>
            <a:r>
              <a:rPr lang="en-US" sz="1400" b="1" dirty="0">
                <a:solidFill>
                  <a:srgbClr val="7D3C98"/>
                </a:solidFill>
                <a:latin typeface="Calibri"/>
              </a:rPr>
              <a:t>Escalation: </a:t>
            </a:r>
            <a:r>
              <a:rPr lang="en-US" sz="1400" dirty="0">
                <a:solidFill>
                  <a:srgbClr val="333333"/>
                </a:solidFill>
                <a:latin typeface="Calibri"/>
              </a:rPr>
              <a:t>If DA cannot reach consensus, escalate to Steering Committee</a:t>
            </a:r>
          </a:p>
        </p:txBody>
      </p:sp>
      <p:sp>
        <p:nvSpPr>
          <p:cNvPr id="6" name="Rectangle: Rounded Corners 5">
            <a:extLst>
              <a:ext uri="{FF2B5EF4-FFF2-40B4-BE49-F238E27FC236}">
                <a16:creationId xmlns:a16="http://schemas.microsoft.com/office/drawing/2014/main" id="{93707992-FA05-4DC8-8BED-FEDD891E6CE4}"/>
              </a:ext>
            </a:extLst>
          </p:cNvPr>
          <p:cNvSpPr/>
          <p:nvPr/>
        </p:nvSpPr>
        <p:spPr>
          <a:xfrm>
            <a:off x="6223000" y="1460500"/>
            <a:ext cx="5334000" cy="5334000"/>
          </a:xfrm>
          <a:prstGeom prst="roundRect">
            <a:avLst/>
          </a:prstGeom>
          <a:solidFill>
            <a:srgbClr val="F5F0E8"/>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D4E88EF6-4693-4164-A1CA-F4E3F8ACBC5D}"/>
              </a:ext>
            </a:extLst>
          </p:cNvPr>
          <p:cNvSpPr txBox="1"/>
          <p:nvPr/>
        </p:nvSpPr>
        <p:spPr>
          <a:xfrm>
            <a:off x="6350000" y="1587500"/>
            <a:ext cx="5029200" cy="5029200"/>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Key Rules</a:t>
            </a:r>
          </a:p>
          <a:p>
            <a:pPr marL="171450" indent="-171450">
              <a:buFont typeface="Arial"/>
              <a:buChar char="•"/>
            </a:pPr>
            <a:r>
              <a:rPr lang="en-US" sz="1400" dirty="0">
                <a:solidFill>
                  <a:srgbClr val="333333"/>
                </a:solidFill>
                <a:latin typeface="Calibri"/>
              </a:rPr>
              <a:t>The SI does not build anything that DA has not approved — no exceptions</a:t>
            </a:r>
          </a:p>
          <a:p>
            <a:pPr marL="171450" indent="-171450">
              <a:buFont typeface="Arial"/>
              <a:buChar char="•"/>
            </a:pPr>
            <a:r>
              <a:rPr lang="en-US" sz="1400" dirty="0">
                <a:solidFill>
                  <a:srgbClr val="333333"/>
                </a:solidFill>
                <a:latin typeface="Calibri"/>
              </a:rPr>
              <a:t>DA decisions are documented in the decision log and are final</a:t>
            </a:r>
          </a:p>
          <a:p>
            <a:pPr marL="171450" indent="-171450">
              <a:buFont typeface="Arial"/>
              <a:buChar char="•"/>
            </a:pPr>
            <a:r>
              <a:rPr lang="en-US" sz="1400" dirty="0">
                <a:solidFill>
                  <a:srgbClr val="333333"/>
                </a:solidFill>
                <a:latin typeface="Calibri"/>
              </a:rPr>
              <a:t>No offline lobbying — all scope and design requests go through DA</a:t>
            </a:r>
          </a:p>
          <a:p>
            <a:pPr marL="171450" indent="-171450">
              <a:buFont typeface="Arial"/>
              <a:buChar char="•"/>
            </a:pPr>
            <a:r>
              <a:rPr lang="en-US" sz="1400" dirty="0">
                <a:solidFill>
                  <a:srgbClr val="333333"/>
                </a:solidFill>
                <a:latin typeface="Calibri"/>
              </a:rPr>
              <a:t>Both co-chairs must be present for decisions to be binding</a:t>
            </a:r>
          </a:p>
          <a:p>
            <a:pPr marL="171450" indent="-171450">
              <a:buFont typeface="Arial"/>
              <a:buChar char="•"/>
            </a:pPr>
            <a:r>
              <a:rPr lang="en-US" sz="1400" dirty="0">
                <a:solidFill>
                  <a:srgbClr val="333333"/>
                </a:solidFill>
                <a:latin typeface="Calibri"/>
              </a:rPr>
              <a:t>SI Functional Lead proposes — DA decides. The SI does not decide unilaterally</a:t>
            </a:r>
          </a:p>
          <a:p>
            <a:pPr marL="171450" indent="-171450">
              <a:buFont typeface="Arial"/>
              <a:buChar char="•"/>
            </a:pPr>
            <a:r>
              <a:rPr lang="en-US" sz="1400" dirty="0">
                <a:solidFill>
                  <a:srgbClr val="333333"/>
                </a:solidFill>
                <a:latin typeface="Calibri"/>
              </a:rPr>
              <a:t>If stakeholders lobby the SI directly, the SI refers them to DA</a:t>
            </a:r>
          </a:p>
          <a:p>
            <a:pPr marL="171450" indent="-171450">
              <a:buFont typeface="Arial"/>
              <a:buChar char="•"/>
            </a:pPr>
            <a:r>
              <a:rPr lang="en-US" sz="1400" dirty="0">
                <a:solidFill>
                  <a:srgbClr val="333333"/>
                </a:solidFill>
                <a:latin typeface="Calibri"/>
              </a:rPr>
              <a:t>Customisation requests require full cost-benefit analysis before DA considers them</a:t>
            </a:r>
          </a:p>
        </p:txBody>
      </p:sp>
      <p:sp>
        <p:nvSpPr>
          <p:cNvPr id="8" name="Rectangle 7">
            <a:extLst>
              <a:ext uri="{FF2B5EF4-FFF2-40B4-BE49-F238E27FC236}">
                <a16:creationId xmlns:a16="http://schemas.microsoft.com/office/drawing/2014/main" id="{202C5BBF-6C83-402A-A108-8420086DE3A1}"/>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TextBox 8">
            <a:extLst>
              <a:ext uri="{FF2B5EF4-FFF2-40B4-BE49-F238E27FC236}">
                <a16:creationId xmlns:a16="http://schemas.microsoft.com/office/drawing/2014/main" id="{6FB32A31-8030-4C5E-8191-5A338865C4AD}"/>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 S12 Design Authority</a:t>
            </a:r>
          </a:p>
        </p:txBody>
      </p:sp>
    </p:spTree>
    <p:extLst>
      <p:ext uri="{BB962C8B-B14F-4D97-AF65-F5344CB8AC3E}">
        <p14:creationId xmlns:p14="http://schemas.microsoft.com/office/powerpoint/2010/main" val="537194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3C6D3D-621B-4FF3-A250-EAAFADCAC472}"/>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Solution Design &amp; Full Business Case (S12): Prototype Review Process</a:t>
            </a:r>
          </a:p>
        </p:txBody>
      </p:sp>
      <p:sp>
        <p:nvSpPr>
          <p:cNvPr id="4" name="Rectangle 3">
            <a:extLst>
              <a:ext uri="{FF2B5EF4-FFF2-40B4-BE49-F238E27FC236}">
                <a16:creationId xmlns:a16="http://schemas.microsoft.com/office/drawing/2014/main" id="{45984E12-7D0A-4C99-A3C1-77372F132997}"/>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TextBox 4">
            <a:extLst>
              <a:ext uri="{FF2B5EF4-FFF2-40B4-BE49-F238E27FC236}">
                <a16:creationId xmlns:a16="http://schemas.microsoft.com/office/drawing/2014/main" id="{F473CF0D-C468-4E22-93D7-F9BD2C721934}"/>
              </a:ext>
            </a:extLst>
          </p:cNvPr>
          <p:cNvSpPr txBox="1"/>
          <p:nvPr/>
        </p:nvSpPr>
        <p:spPr>
          <a:xfrm>
            <a:off x="635000" y="1460500"/>
            <a:ext cx="7112000" cy="5334000"/>
          </a:xfrm>
          <a:prstGeom prst="rect">
            <a:avLst/>
          </a:prstGeom>
          <a:noFill/>
        </p:spPr>
        <p:txBody>
          <a:bodyPr vertOverflow="overflow" vert="horz" wrap="square" rtlCol="0" anchor="t">
            <a:noAutofit/>
          </a:bodyPr>
          <a:lstStyle/>
          <a:p>
            <a:pPr>
              <a:buNone/>
            </a:pPr>
            <a:r>
              <a:rPr lang="en-US" sz="1400" dirty="0">
                <a:solidFill>
                  <a:srgbClr val="333333"/>
                </a:solidFill>
                <a:latin typeface="Calibri"/>
              </a:rPr>
              <a:t>SI Functional Lead demonstrates key scenarios in the live platform — not a slide deck. Process Owners validate hands-on.</a:t>
            </a:r>
          </a:p>
          <a:p>
            <a:pPr>
              <a:buNone/>
            </a:pPr>
            <a:r>
              <a:rPr lang="en-US" sz="1500" b="1" dirty="0">
                <a:solidFill>
                  <a:srgbClr val="7D3C98"/>
                </a:solidFill>
                <a:latin typeface="Calibri"/>
              </a:rPr>
              <a:t>Recommended Format</a:t>
            </a:r>
          </a:p>
          <a:p>
            <a:pPr marL="228600" indent="-228600">
              <a:buFont typeface="Arial"/>
              <a:buChar char="•"/>
            </a:pPr>
            <a:r>
              <a:rPr lang="en-US" sz="1400" dirty="0">
                <a:solidFill>
                  <a:srgbClr val="333333"/>
                </a:solidFill>
                <a:latin typeface="Calibri"/>
              </a:rPr>
              <a:t>3–4 prototype sessions across priority workstreams</a:t>
            </a:r>
          </a:p>
          <a:p>
            <a:pPr marL="228600" indent="-228600">
              <a:buFont typeface="Arial"/>
              <a:buChar char="•"/>
            </a:pPr>
            <a:r>
              <a:rPr lang="en-US" sz="1400" dirty="0">
                <a:solidFill>
                  <a:srgbClr val="333333"/>
                </a:solidFill>
                <a:latin typeface="Calibri"/>
              </a:rPr>
              <a:t>90 minutes each session</a:t>
            </a:r>
          </a:p>
          <a:p>
            <a:pPr marL="228600" indent="-228600">
              <a:buFont typeface="Arial"/>
              <a:buChar char="•"/>
            </a:pPr>
            <a:r>
              <a:rPr lang="en-US" sz="1400" dirty="0">
                <a:solidFill>
                  <a:srgbClr val="333333"/>
                </a:solidFill>
                <a:latin typeface="Calibri"/>
              </a:rPr>
              <a:t>Attendees: Process Owner, BA, SI Functional Lead, SI Solution Architect</a:t>
            </a:r>
          </a:p>
          <a:p>
            <a:pPr marL="228600" indent="-228600">
              <a:buFont typeface="Arial"/>
              <a:buChar char="•"/>
            </a:pPr>
            <a:r>
              <a:rPr lang="en-US" sz="1400" dirty="0">
                <a:solidFill>
                  <a:srgbClr val="333333"/>
                </a:solidFill>
                <a:latin typeface="Calibri"/>
              </a:rPr>
              <a:t>Focus on end-to-end scenarios, not individual screens</a:t>
            </a:r>
          </a:p>
          <a:p>
            <a:pPr>
              <a:buNone/>
            </a:pPr>
            <a:r>
              <a:rPr lang="en-US" sz="1500" b="1" dirty="0">
                <a:solidFill>
                  <a:srgbClr val="7D3C98"/>
                </a:solidFill>
                <a:latin typeface="Calibri"/>
              </a:rPr>
              <a:t>Feedback Categorisation</a:t>
            </a:r>
          </a:p>
          <a:p>
            <a:pPr marL="228600" indent="-228600">
              <a:buFont typeface="Arial"/>
              <a:buChar char="•"/>
            </a:pPr>
            <a:r>
              <a:rPr lang="en-US" sz="1400" b="1" dirty="0">
                <a:solidFill>
                  <a:srgbClr val="2E7D32"/>
                </a:solidFill>
                <a:latin typeface="Calibri"/>
              </a:rPr>
              <a:t>Approve </a:t>
            </a:r>
            <a:r>
              <a:rPr lang="en-US" sz="1400" dirty="0">
                <a:solidFill>
                  <a:srgbClr val="333333"/>
                </a:solidFill>
                <a:latin typeface="Calibri"/>
              </a:rPr>
              <a:t>— design as demonstrated is correct</a:t>
            </a:r>
          </a:p>
          <a:p>
            <a:pPr marL="228600" indent="-228600">
              <a:buFont typeface="Arial"/>
              <a:buChar char="•"/>
            </a:pPr>
            <a:r>
              <a:rPr lang="en-US" sz="1400" b="1" dirty="0">
                <a:solidFill>
                  <a:srgbClr val="3D5A80"/>
                </a:solidFill>
                <a:latin typeface="Calibri"/>
              </a:rPr>
              <a:t>Adjust design </a:t>
            </a:r>
            <a:r>
              <a:rPr lang="en-US" sz="1400" dirty="0">
                <a:solidFill>
                  <a:srgbClr val="333333"/>
                </a:solidFill>
                <a:latin typeface="Calibri"/>
              </a:rPr>
              <a:t>— minor changes, SI updates FDD</a:t>
            </a:r>
          </a:p>
          <a:p>
            <a:pPr marL="228600" indent="-228600">
              <a:buFont typeface="Arial"/>
              <a:buChar char="•"/>
            </a:pPr>
            <a:r>
              <a:rPr lang="en-US" sz="1400" b="1" dirty="0">
                <a:solidFill>
                  <a:srgbClr val="CC3333"/>
                </a:solidFill>
                <a:latin typeface="Calibri"/>
              </a:rPr>
              <a:t>Escalate to DA </a:t>
            </a:r>
            <a:r>
              <a:rPr lang="en-US" sz="1400" dirty="0">
                <a:solidFill>
                  <a:srgbClr val="333333"/>
                </a:solidFill>
                <a:latin typeface="Calibri"/>
              </a:rPr>
              <a:t>— fundamental gap or new requirement identified</a:t>
            </a:r>
          </a:p>
        </p:txBody>
      </p:sp>
      <p:sp>
        <p:nvSpPr>
          <p:cNvPr id="6" name="Rectangle: Rounded Corners 5">
            <a:extLst>
              <a:ext uri="{FF2B5EF4-FFF2-40B4-BE49-F238E27FC236}">
                <a16:creationId xmlns:a16="http://schemas.microsoft.com/office/drawing/2014/main" id="{7804AFB1-88A0-4FA4-BBC7-68DED8427074}"/>
              </a:ext>
            </a:extLst>
          </p:cNvPr>
          <p:cNvSpPr/>
          <p:nvPr/>
        </p:nvSpPr>
        <p:spPr>
          <a:xfrm>
            <a:off x="6223000" y="1460500"/>
            <a:ext cx="4000500" cy="2540000"/>
          </a:xfrm>
          <a:prstGeom prst="roundRect">
            <a:avLst/>
          </a:prstGeom>
          <a:solidFill>
            <a:srgbClr val="F5F0E8"/>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56FDE9D2-242A-4F70-A4FA-821DEB9DB224}"/>
              </a:ext>
            </a:extLst>
          </p:cNvPr>
          <p:cNvSpPr txBox="1"/>
          <p:nvPr/>
        </p:nvSpPr>
        <p:spPr>
          <a:xfrm>
            <a:off x="6350000" y="1587500"/>
            <a:ext cx="3683000" cy="2260600"/>
          </a:xfrm>
          <a:prstGeom prst="rect">
            <a:avLst/>
          </a:prstGeom>
          <a:noFill/>
        </p:spPr>
        <p:txBody>
          <a:bodyPr vertOverflow="overflow" vert="horz" wrap="square" rtlCol="0" anchor="t">
            <a:noAutofit/>
          </a:bodyPr>
          <a:lstStyle/>
          <a:p>
            <a:pPr algn="l">
              <a:buNone/>
            </a:pPr>
            <a:r>
              <a:rPr lang="en-US" sz="1400" b="1" dirty="0">
                <a:solidFill>
                  <a:srgbClr val="7D3C98"/>
                </a:solidFill>
                <a:latin typeface="Calibri"/>
              </a:rPr>
              <a:t>Why Prototype?</a:t>
            </a:r>
          </a:p>
          <a:p>
            <a:pPr algn="l">
              <a:buNone/>
            </a:pPr>
            <a:r>
              <a:rPr lang="en-US" sz="1000" i="1" dirty="0">
                <a:solidFill>
                  <a:srgbClr val="5B2C7E"/>
                </a:solidFill>
                <a:latin typeface="Calibri"/>
              </a:rPr>
              <a:t>A 30-minute prototype walkthrough catches more design issues than a 30-page document. People react to what they can see and touch — not what they read.</a:t>
            </a:r>
          </a:p>
        </p:txBody>
      </p:sp>
      <p:sp>
        <p:nvSpPr>
          <p:cNvPr id="8" name="Rectangle 7">
            <a:extLst>
              <a:ext uri="{FF2B5EF4-FFF2-40B4-BE49-F238E27FC236}">
                <a16:creationId xmlns:a16="http://schemas.microsoft.com/office/drawing/2014/main" id="{49F0BF6D-7A6F-4A53-B5A2-2052F931FA13}"/>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TextBox 8">
            <a:extLst>
              <a:ext uri="{FF2B5EF4-FFF2-40B4-BE49-F238E27FC236}">
                <a16:creationId xmlns:a16="http://schemas.microsoft.com/office/drawing/2014/main" id="{FC3FF420-66A8-4E38-8850-8568B5E10173}"/>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 S12 Prototype Review</a:t>
            </a:r>
          </a:p>
        </p:txBody>
      </p:sp>
    </p:spTree>
    <p:extLst>
      <p:ext uri="{BB962C8B-B14F-4D97-AF65-F5344CB8AC3E}">
        <p14:creationId xmlns:p14="http://schemas.microsoft.com/office/powerpoint/2010/main" val="1709160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FF07F8-F637-4CDB-8A94-F731210D18CE}"/>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Solution Design &amp; Full Business Case (S12) Gate Checklist: DA Sign-Off</a:t>
            </a:r>
          </a:p>
        </p:txBody>
      </p:sp>
      <p:sp>
        <p:nvSpPr>
          <p:cNvPr id="4" name="Rectangle 3">
            <a:extLst>
              <a:ext uri="{FF2B5EF4-FFF2-40B4-BE49-F238E27FC236}">
                <a16:creationId xmlns:a16="http://schemas.microsoft.com/office/drawing/2014/main" id="{EE4C62C0-5140-47B8-AE97-0EAD7A81B0A1}"/>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239EDC48-7074-41EF-A1C8-9F1EA4689DE6}"/>
              </a:ext>
            </a:extLst>
          </p:cNvPr>
          <p:cNvGraphicFramePr>
            <a:graphicFrameLocks noGrp="1"/>
          </p:cNvGraphicFramePr>
          <p:nvPr/>
        </p:nvGraphicFramePr>
        <p:xfrm>
          <a:off x="254000" y="1460500"/>
          <a:ext cx="11684000" cy="4724400"/>
        </p:xfrm>
        <a:graphic>
          <a:graphicData uri="http://schemas.openxmlformats.org/drawingml/2006/table">
            <a:tbl>
              <a:tblPr firstRow="1" bandRow="1">
                <a:tableStyleId>{5C22544A-7EE6-4342-B048-85BDC9FD1C3A}</a:tableStyleId>
              </a:tblPr>
              <a:tblGrid>
                <a:gridCol w="444500">
                  <a:extLst>
                    <a:ext uri="{9D8B030D-6E8A-4147-A177-3AD203B41FA5}">
                      <a16:colId xmlns:a16="http://schemas.microsoft.com/office/drawing/2014/main" val="503143382"/>
                    </a:ext>
                  </a:extLst>
                </a:gridCol>
                <a:gridCol w="5080000">
                  <a:extLst>
                    <a:ext uri="{9D8B030D-6E8A-4147-A177-3AD203B41FA5}">
                      <a16:colId xmlns:a16="http://schemas.microsoft.com/office/drawing/2014/main" val="3537959192"/>
                    </a:ext>
                  </a:extLst>
                </a:gridCol>
                <a:gridCol w="3429000">
                  <a:extLst>
                    <a:ext uri="{9D8B030D-6E8A-4147-A177-3AD203B41FA5}">
                      <a16:colId xmlns:a16="http://schemas.microsoft.com/office/drawing/2014/main" val="54163554"/>
                    </a:ext>
                  </a:extLst>
                </a:gridCol>
                <a:gridCol w="2730500">
                  <a:extLst>
                    <a:ext uri="{9D8B030D-6E8A-4147-A177-3AD203B41FA5}">
                      <a16:colId xmlns:a16="http://schemas.microsoft.com/office/drawing/2014/main" val="1392238615"/>
                    </a:ext>
                  </a:extLst>
                </a:gridCol>
              </a:tblGrid>
              <a:tr h="381000">
                <a:tc>
                  <a:txBody>
                    <a:bodyPr/>
                    <a:lstStyle/>
                    <a:p>
                      <a:pPr algn="ctr"/>
                      <a:r>
                        <a:rPr lang="en-GB" sz="1000" b="1">
                          <a:solidFill>
                            <a:srgbClr val="FFFFFF"/>
                          </a:solidFill>
                          <a:latin typeface="Calibri"/>
                          <a:ea typeface="Calibri"/>
                          <a:cs typeface="Calibri"/>
                        </a:rPr>
                        <a:t>#</a:t>
                      </a:r>
                    </a:p>
                  </a:txBody>
                  <a:tcPr anchor="ctr">
                    <a:solidFill>
                      <a:srgbClr val="7D3C98"/>
                    </a:solidFill>
                  </a:tcPr>
                </a:tc>
                <a:tc>
                  <a:txBody>
                    <a:bodyPr/>
                    <a:lstStyle/>
                    <a:p>
                      <a:pPr algn="ctr"/>
                      <a:r>
                        <a:rPr lang="en-GB" sz="1000" b="1">
                          <a:solidFill>
                            <a:srgbClr val="FFFFFF"/>
                          </a:solidFill>
                          <a:latin typeface="Calibri"/>
                          <a:ea typeface="Calibri"/>
                          <a:cs typeface="Calibri"/>
                        </a:rPr>
                        <a:t>Gate Criterion</a:t>
                      </a:r>
                    </a:p>
                  </a:txBody>
                  <a:tcPr anchor="ctr">
                    <a:solidFill>
                      <a:srgbClr val="7D3C98"/>
                    </a:solidFill>
                  </a:tcPr>
                </a:tc>
                <a:tc>
                  <a:txBody>
                    <a:bodyPr/>
                    <a:lstStyle/>
                    <a:p>
                      <a:pPr algn="ctr"/>
                      <a:r>
                        <a:rPr lang="en-GB" sz="1000" b="1">
                          <a:solidFill>
                            <a:srgbClr val="FFFFFF"/>
                          </a:solidFill>
                          <a:latin typeface="Calibri"/>
                          <a:ea typeface="Calibri"/>
                          <a:cs typeface="Calibri"/>
                        </a:rPr>
                        <a:t>Evidence</a:t>
                      </a:r>
                    </a:p>
                  </a:txBody>
                  <a:tcPr anchor="ctr">
                    <a:solidFill>
                      <a:srgbClr val="7D3C98"/>
                    </a:solidFill>
                  </a:tcPr>
                </a:tc>
                <a:tc>
                  <a:txBody>
                    <a:bodyPr/>
                    <a:lstStyle/>
                    <a:p>
                      <a:pPr algn="ctr"/>
                      <a:r>
                        <a:rPr lang="en-GB" sz="1000" b="1">
                          <a:solidFill>
                            <a:srgbClr val="FFFFFF"/>
                          </a:solidFill>
                          <a:latin typeface="Calibri"/>
                          <a:ea typeface="Calibri"/>
                          <a:cs typeface="Calibri"/>
                        </a:rPr>
                        <a:t>Approved By</a:t>
                      </a:r>
                    </a:p>
                  </a:txBody>
                  <a:tcPr anchor="ctr">
                    <a:solidFill>
                      <a:srgbClr val="7D3C98"/>
                    </a:solidFill>
                  </a:tcPr>
                </a:tc>
                <a:extLst>
                  <a:ext uri="{0D108BD9-81ED-4DB2-BD59-A6C34878D82A}">
                    <a16:rowId xmlns:a16="http://schemas.microsoft.com/office/drawing/2014/main" val="4289639411"/>
                  </a:ext>
                </a:extLst>
              </a:tr>
              <a:tr h="482600">
                <a:tc>
                  <a:txBody>
                    <a:bodyPr/>
                    <a:lstStyle/>
                    <a:p>
                      <a:pPr algn="ctr"/>
                      <a:r>
                        <a:rPr lang="en-GB" sz="900" b="1">
                          <a:solidFill>
                            <a:srgbClr val="333333"/>
                          </a:solidFill>
                          <a:latin typeface="Calibri"/>
                          <a:ea typeface="Calibri"/>
                          <a:cs typeface="Calibri"/>
                        </a:rPr>
                        <a:t>1</a:t>
                      </a:r>
                    </a:p>
                  </a:txBody>
                  <a:tcPr anchor="ctr"/>
                </a:tc>
                <a:tc>
                  <a:txBody>
                    <a:bodyPr/>
                    <a:lstStyle/>
                    <a:p>
                      <a:r>
                        <a:rPr lang="en-GB" sz="900">
                          <a:solidFill>
                            <a:srgbClr val="333333"/>
                          </a:solidFill>
                          <a:latin typeface="Calibri"/>
                          <a:ea typeface="Calibri"/>
                          <a:cs typeface="Calibri"/>
                        </a:rPr>
                        <a:t>All FDDs signed off by DA (both co-chairs)</a:t>
                      </a:r>
                    </a:p>
                  </a:txBody>
                  <a:tcPr anchor="ctr"/>
                </a:tc>
                <a:tc>
                  <a:txBody>
                    <a:bodyPr/>
                    <a:lstStyle/>
                    <a:p>
                      <a:r>
                        <a:rPr lang="en-GB" sz="900">
                          <a:solidFill>
                            <a:srgbClr val="333333"/>
                          </a:solidFill>
                          <a:latin typeface="Calibri"/>
                          <a:ea typeface="Calibri"/>
                          <a:cs typeface="Calibri"/>
                        </a:rPr>
                        <a:t>Signed FDD documents</a:t>
                      </a:r>
                    </a:p>
                  </a:txBody>
                  <a:tcPr anchor="ctr"/>
                </a:tc>
                <a:tc>
                  <a:txBody>
                    <a:bodyPr/>
                    <a:lstStyle/>
                    <a:p>
                      <a:r>
                        <a:rPr lang="en-GB" sz="900">
                          <a:solidFill>
                            <a:srgbClr val="333333"/>
                          </a:solidFill>
                          <a:latin typeface="Calibri"/>
                          <a:ea typeface="Calibri"/>
                          <a:cs typeface="Calibri"/>
                        </a:rPr>
                        <a:t>DA Co-chairs</a:t>
                      </a:r>
                    </a:p>
                  </a:txBody>
                  <a:tcPr anchor="ctr"/>
                </a:tc>
                <a:extLst>
                  <a:ext uri="{0D108BD9-81ED-4DB2-BD59-A6C34878D82A}">
                    <a16:rowId xmlns:a16="http://schemas.microsoft.com/office/drawing/2014/main" val="3949966640"/>
                  </a:ext>
                </a:extLst>
              </a:tr>
              <a:tr h="482600">
                <a:tc>
                  <a:txBody>
                    <a:bodyPr/>
                    <a:lstStyle/>
                    <a:p>
                      <a:pPr algn="ctr"/>
                      <a:r>
                        <a:rPr lang="en-GB" sz="900" b="1">
                          <a:solidFill>
                            <a:srgbClr val="333333"/>
                          </a:solidFill>
                          <a:latin typeface="Calibri"/>
                          <a:ea typeface="Calibri"/>
                          <a:cs typeface="Calibri"/>
                        </a:rPr>
                        <a:t>2</a:t>
                      </a:r>
                    </a:p>
                  </a:txBody>
                  <a:tcPr anchor="ctr">
                    <a:solidFill>
                      <a:srgbClr val="F5F5F5"/>
                    </a:solidFill>
                  </a:tcPr>
                </a:tc>
                <a:tc>
                  <a:txBody>
                    <a:bodyPr/>
                    <a:lstStyle/>
                    <a:p>
                      <a:r>
                        <a:rPr lang="en-GB" sz="900">
                          <a:solidFill>
                            <a:srgbClr val="333333"/>
                          </a:solidFill>
                          <a:latin typeface="Calibri"/>
                          <a:ea typeface="Calibri"/>
                          <a:cs typeface="Calibri"/>
                        </a:rPr>
                        <a:t>Technical architecture confirmed and co-signed</a:t>
                      </a:r>
                    </a:p>
                  </a:txBody>
                  <a:tcPr anchor="ctr">
                    <a:solidFill>
                      <a:srgbClr val="F5F5F5"/>
                    </a:solidFill>
                  </a:tcPr>
                </a:tc>
                <a:tc>
                  <a:txBody>
                    <a:bodyPr/>
                    <a:lstStyle/>
                    <a:p>
                      <a:r>
                        <a:rPr lang="en-GB" sz="900">
                          <a:solidFill>
                            <a:srgbClr val="333333"/>
                          </a:solidFill>
                          <a:latin typeface="Calibri"/>
                          <a:ea typeface="Calibri"/>
                          <a:cs typeface="Calibri"/>
                        </a:rPr>
                        <a:t>Architecture document</a:t>
                      </a:r>
                    </a:p>
                  </a:txBody>
                  <a:tcPr anchor="ctr">
                    <a:solidFill>
                      <a:srgbClr val="F5F5F5"/>
                    </a:solidFill>
                  </a:tcPr>
                </a:tc>
                <a:tc>
                  <a:txBody>
                    <a:bodyPr/>
                    <a:lstStyle/>
                    <a:p>
                      <a:r>
                        <a:rPr lang="en-GB" sz="900">
                          <a:solidFill>
                            <a:srgbClr val="333333"/>
                          </a:solidFill>
                          <a:latin typeface="Calibri"/>
                          <a:ea typeface="Calibri"/>
                          <a:cs typeface="Calibri"/>
                        </a:rPr>
                        <a:t>Client SA + SI SA</a:t>
                      </a:r>
                    </a:p>
                  </a:txBody>
                  <a:tcPr anchor="ctr">
                    <a:solidFill>
                      <a:srgbClr val="F5F5F5"/>
                    </a:solidFill>
                  </a:tcPr>
                </a:tc>
                <a:extLst>
                  <a:ext uri="{0D108BD9-81ED-4DB2-BD59-A6C34878D82A}">
                    <a16:rowId xmlns:a16="http://schemas.microsoft.com/office/drawing/2014/main" val="2087938250"/>
                  </a:ext>
                </a:extLst>
              </a:tr>
              <a:tr h="482600">
                <a:tc>
                  <a:txBody>
                    <a:bodyPr/>
                    <a:lstStyle/>
                    <a:p>
                      <a:pPr algn="ctr"/>
                      <a:r>
                        <a:rPr lang="en-GB" sz="900" b="1">
                          <a:solidFill>
                            <a:srgbClr val="333333"/>
                          </a:solidFill>
                          <a:latin typeface="Calibri"/>
                          <a:ea typeface="Calibri"/>
                          <a:cs typeface="Calibri"/>
                        </a:rPr>
                        <a:t>3</a:t>
                      </a:r>
                    </a:p>
                  </a:txBody>
                  <a:tcPr anchor="ctr"/>
                </a:tc>
                <a:tc>
                  <a:txBody>
                    <a:bodyPr/>
                    <a:lstStyle/>
                    <a:p>
                      <a:r>
                        <a:rPr lang="en-GB" sz="900">
                          <a:solidFill>
                            <a:srgbClr val="333333"/>
                          </a:solidFill>
                          <a:latin typeface="Calibri"/>
                          <a:ea typeface="Calibri"/>
                          <a:cs typeface="Calibri"/>
                        </a:rPr>
                        <a:t>Integration design confirmed per interface</a:t>
                      </a:r>
                    </a:p>
                  </a:txBody>
                  <a:tcPr anchor="ctr"/>
                </a:tc>
                <a:tc>
                  <a:txBody>
                    <a:bodyPr/>
                    <a:lstStyle/>
                    <a:p>
                      <a:r>
                        <a:rPr lang="en-GB" sz="900">
                          <a:solidFill>
                            <a:srgbClr val="333333"/>
                          </a:solidFill>
                          <a:latin typeface="Calibri"/>
                          <a:ea typeface="Calibri"/>
                          <a:cs typeface="Calibri"/>
                        </a:rPr>
                        <a:t>Integration design docs</a:t>
                      </a:r>
                    </a:p>
                  </a:txBody>
                  <a:tcPr anchor="ctr"/>
                </a:tc>
                <a:tc>
                  <a:txBody>
                    <a:bodyPr/>
                    <a:lstStyle/>
                    <a:p>
                      <a:r>
                        <a:rPr lang="en-GB" sz="900">
                          <a:solidFill>
                            <a:srgbClr val="333333"/>
                          </a:solidFill>
                          <a:latin typeface="Calibri"/>
                          <a:ea typeface="Calibri"/>
                          <a:cs typeface="Calibri"/>
                        </a:rPr>
                        <a:t>SI Technical Lead</a:t>
                      </a:r>
                    </a:p>
                  </a:txBody>
                  <a:tcPr anchor="ctr"/>
                </a:tc>
                <a:extLst>
                  <a:ext uri="{0D108BD9-81ED-4DB2-BD59-A6C34878D82A}">
                    <a16:rowId xmlns:a16="http://schemas.microsoft.com/office/drawing/2014/main" val="1588619191"/>
                  </a:ext>
                </a:extLst>
              </a:tr>
              <a:tr h="482600">
                <a:tc>
                  <a:txBody>
                    <a:bodyPr/>
                    <a:lstStyle/>
                    <a:p>
                      <a:pPr algn="ctr"/>
                      <a:r>
                        <a:rPr lang="en-GB" sz="900" b="1">
                          <a:solidFill>
                            <a:srgbClr val="333333"/>
                          </a:solidFill>
                          <a:latin typeface="Calibri"/>
                          <a:ea typeface="Calibri"/>
                          <a:cs typeface="Calibri"/>
                        </a:rPr>
                        <a:t>4</a:t>
                      </a:r>
                    </a:p>
                  </a:txBody>
                  <a:tcPr anchor="ctr">
                    <a:solidFill>
                      <a:srgbClr val="F5F5F5"/>
                    </a:solidFill>
                  </a:tcPr>
                </a:tc>
                <a:tc>
                  <a:txBody>
                    <a:bodyPr/>
                    <a:lstStyle/>
                    <a:p>
                      <a:r>
                        <a:rPr lang="en-GB" sz="900">
                          <a:solidFill>
                            <a:srgbClr val="333333"/>
                          </a:solidFill>
                          <a:latin typeface="Calibri"/>
                          <a:ea typeface="Calibri"/>
                          <a:cs typeface="Calibri"/>
                        </a:rPr>
                        <a:t>Data migration design and cleansing rules agreed</a:t>
                      </a:r>
                    </a:p>
                  </a:txBody>
                  <a:tcPr anchor="ctr">
                    <a:solidFill>
                      <a:srgbClr val="F5F5F5"/>
                    </a:solidFill>
                  </a:tcPr>
                </a:tc>
                <a:tc>
                  <a:txBody>
                    <a:bodyPr/>
                    <a:lstStyle/>
                    <a:p>
                      <a:r>
                        <a:rPr lang="en-GB" sz="900">
                          <a:solidFill>
                            <a:srgbClr val="333333"/>
                          </a:solidFill>
                          <a:latin typeface="Calibri"/>
                          <a:ea typeface="Calibri"/>
                          <a:cs typeface="Calibri"/>
                        </a:rPr>
                        <a:t>Migration design document</a:t>
                      </a:r>
                    </a:p>
                  </a:txBody>
                  <a:tcPr anchor="ctr">
                    <a:solidFill>
                      <a:srgbClr val="F5F5F5"/>
                    </a:solidFill>
                  </a:tcPr>
                </a:tc>
                <a:tc>
                  <a:txBody>
                    <a:bodyPr/>
                    <a:lstStyle/>
                    <a:p>
                      <a:r>
                        <a:rPr lang="en-GB" sz="900">
                          <a:solidFill>
                            <a:srgbClr val="333333"/>
                          </a:solidFill>
                          <a:latin typeface="Calibri"/>
                          <a:ea typeface="Calibri"/>
                          <a:cs typeface="Calibri"/>
                        </a:rPr>
                        <a:t>SI Data Migration Lead</a:t>
                      </a:r>
                    </a:p>
                  </a:txBody>
                  <a:tcPr anchor="ctr">
                    <a:solidFill>
                      <a:srgbClr val="F5F5F5"/>
                    </a:solidFill>
                  </a:tcPr>
                </a:tc>
                <a:extLst>
                  <a:ext uri="{0D108BD9-81ED-4DB2-BD59-A6C34878D82A}">
                    <a16:rowId xmlns:a16="http://schemas.microsoft.com/office/drawing/2014/main" val="2986540379"/>
                  </a:ext>
                </a:extLst>
              </a:tr>
              <a:tr h="482600">
                <a:tc>
                  <a:txBody>
                    <a:bodyPr/>
                    <a:lstStyle/>
                    <a:p>
                      <a:pPr algn="ctr"/>
                      <a:r>
                        <a:rPr lang="en-GB" sz="900" b="1">
                          <a:solidFill>
                            <a:srgbClr val="333333"/>
                          </a:solidFill>
                          <a:latin typeface="Calibri"/>
                          <a:ea typeface="Calibri"/>
                          <a:cs typeface="Calibri"/>
                        </a:rPr>
                        <a:t>5</a:t>
                      </a:r>
                    </a:p>
                  </a:txBody>
                  <a:tcPr anchor="ctr"/>
                </a:tc>
                <a:tc>
                  <a:txBody>
                    <a:bodyPr/>
                    <a:lstStyle/>
                    <a:p>
                      <a:r>
                        <a:rPr lang="en-GB" sz="900">
                          <a:solidFill>
                            <a:srgbClr val="333333"/>
                          </a:solidFill>
                          <a:latin typeface="Calibri"/>
                          <a:ea typeface="Calibri"/>
                          <a:cs typeface="Calibri"/>
                        </a:rPr>
                        <a:t>Prototype reviewed and approved by Process Owners</a:t>
                      </a:r>
                    </a:p>
                  </a:txBody>
                  <a:tcPr anchor="ctr"/>
                </a:tc>
                <a:tc>
                  <a:txBody>
                    <a:bodyPr/>
                    <a:lstStyle/>
                    <a:p>
                      <a:r>
                        <a:rPr lang="en-GB" sz="900">
                          <a:solidFill>
                            <a:srgbClr val="333333"/>
                          </a:solidFill>
                          <a:latin typeface="Calibri"/>
                          <a:ea typeface="Calibri"/>
                          <a:cs typeface="Calibri"/>
                        </a:rPr>
                        <a:t>Prototype review sign-off</a:t>
                      </a:r>
                    </a:p>
                  </a:txBody>
                  <a:tcPr anchor="ctr"/>
                </a:tc>
                <a:tc>
                  <a:txBody>
                    <a:bodyPr/>
                    <a:lstStyle/>
                    <a:p>
                      <a:r>
                        <a:rPr lang="en-GB" sz="900">
                          <a:solidFill>
                            <a:srgbClr val="333333"/>
                          </a:solidFill>
                          <a:latin typeface="Calibri"/>
                          <a:ea typeface="Calibri"/>
                          <a:cs typeface="Calibri"/>
                        </a:rPr>
                        <a:t>Client Process Owners</a:t>
                      </a:r>
                    </a:p>
                  </a:txBody>
                  <a:tcPr anchor="ctr"/>
                </a:tc>
                <a:extLst>
                  <a:ext uri="{0D108BD9-81ED-4DB2-BD59-A6C34878D82A}">
                    <a16:rowId xmlns:a16="http://schemas.microsoft.com/office/drawing/2014/main" val="2093259272"/>
                  </a:ext>
                </a:extLst>
              </a:tr>
              <a:tr h="482600">
                <a:tc>
                  <a:txBody>
                    <a:bodyPr/>
                    <a:lstStyle/>
                    <a:p>
                      <a:pPr algn="ctr"/>
                      <a:r>
                        <a:rPr lang="en-GB" sz="900" b="1">
                          <a:solidFill>
                            <a:srgbClr val="333333"/>
                          </a:solidFill>
                          <a:latin typeface="Calibri"/>
                          <a:ea typeface="Calibri"/>
                          <a:cs typeface="Calibri"/>
                        </a:rPr>
                        <a:t>6</a:t>
                      </a:r>
                    </a:p>
                  </a:txBody>
                  <a:tcPr anchor="ctr">
                    <a:solidFill>
                      <a:srgbClr val="F5F5F5"/>
                    </a:solidFill>
                  </a:tcPr>
                </a:tc>
                <a:tc>
                  <a:txBody>
                    <a:bodyPr/>
                    <a:lstStyle/>
                    <a:p>
                      <a:r>
                        <a:rPr lang="en-GB" sz="900">
                          <a:solidFill>
                            <a:srgbClr val="333333"/>
                          </a:solidFill>
                          <a:latin typeface="Calibri"/>
                          <a:ea typeface="Calibri"/>
                          <a:cs typeface="Calibri"/>
                        </a:rPr>
                        <a:t>All customisation decisions documented in DA log</a:t>
                      </a:r>
                    </a:p>
                  </a:txBody>
                  <a:tcPr anchor="ctr">
                    <a:solidFill>
                      <a:srgbClr val="F5F5F5"/>
                    </a:solidFill>
                  </a:tcPr>
                </a:tc>
                <a:tc>
                  <a:txBody>
                    <a:bodyPr/>
                    <a:lstStyle/>
                    <a:p>
                      <a:r>
                        <a:rPr lang="en-GB" sz="900">
                          <a:solidFill>
                            <a:srgbClr val="333333"/>
                          </a:solidFill>
                          <a:latin typeface="Calibri"/>
                          <a:ea typeface="Calibri"/>
                          <a:cs typeface="Calibri"/>
                        </a:rPr>
                        <a:t>DA decision log complete</a:t>
                      </a:r>
                    </a:p>
                  </a:txBody>
                  <a:tcPr anchor="ctr">
                    <a:solidFill>
                      <a:srgbClr val="F5F5F5"/>
                    </a:solidFill>
                  </a:tcPr>
                </a:tc>
                <a:tc>
                  <a:txBody>
                    <a:bodyPr/>
                    <a:lstStyle/>
                    <a:p>
                      <a:r>
                        <a:rPr lang="en-GB" sz="900">
                          <a:solidFill>
                            <a:srgbClr val="333333"/>
                          </a:solidFill>
                          <a:latin typeface="Calibri"/>
                          <a:ea typeface="Calibri"/>
                          <a:cs typeface="Calibri"/>
                        </a:rPr>
                        <a:t>Design Authority</a:t>
                      </a:r>
                    </a:p>
                  </a:txBody>
                  <a:tcPr anchor="ctr">
                    <a:solidFill>
                      <a:srgbClr val="F5F5F5"/>
                    </a:solidFill>
                  </a:tcPr>
                </a:tc>
                <a:extLst>
                  <a:ext uri="{0D108BD9-81ED-4DB2-BD59-A6C34878D82A}">
                    <a16:rowId xmlns:a16="http://schemas.microsoft.com/office/drawing/2014/main" val="2117539055"/>
                  </a:ext>
                </a:extLst>
              </a:tr>
              <a:tr h="482600">
                <a:tc>
                  <a:txBody>
                    <a:bodyPr/>
                    <a:lstStyle/>
                    <a:p>
                      <a:pPr algn="ctr"/>
                      <a:r>
                        <a:rPr lang="en-GB" sz="900" b="1">
                          <a:solidFill>
                            <a:srgbClr val="333333"/>
                          </a:solidFill>
                          <a:latin typeface="Calibri"/>
                          <a:ea typeface="Calibri"/>
                          <a:cs typeface="Calibri"/>
                        </a:rPr>
                        <a:t>7</a:t>
                      </a:r>
                    </a:p>
                  </a:txBody>
                  <a:tcPr anchor="ctr"/>
                </a:tc>
                <a:tc>
                  <a:txBody>
                    <a:bodyPr/>
                    <a:lstStyle/>
                    <a:p>
                      <a:r>
                        <a:rPr lang="en-GB" sz="900">
                          <a:solidFill>
                            <a:srgbClr val="333333"/>
                          </a:solidFill>
                          <a:latin typeface="Calibri"/>
                          <a:ea typeface="Calibri"/>
                          <a:cs typeface="Calibri"/>
                        </a:rPr>
                        <a:t>Sprint 0 plan confirmed with backlog ready</a:t>
                      </a:r>
                    </a:p>
                  </a:txBody>
                  <a:tcPr anchor="ctr"/>
                </a:tc>
                <a:tc>
                  <a:txBody>
                    <a:bodyPr/>
                    <a:lstStyle/>
                    <a:p>
                      <a:r>
                        <a:rPr lang="en-GB" sz="900">
                          <a:solidFill>
                            <a:srgbClr val="333333"/>
                          </a:solidFill>
                          <a:latin typeface="Calibri"/>
                          <a:ea typeface="Calibri"/>
                          <a:cs typeface="Calibri"/>
                        </a:rPr>
                        <a:t>Sprint 0 plan document</a:t>
                      </a:r>
                    </a:p>
                  </a:txBody>
                  <a:tcPr anchor="ctr"/>
                </a:tc>
                <a:tc>
                  <a:txBody>
                    <a:bodyPr/>
                    <a:lstStyle/>
                    <a:p>
                      <a:r>
                        <a:rPr lang="en-GB" sz="900">
                          <a:solidFill>
                            <a:srgbClr val="333333"/>
                          </a:solidFill>
                          <a:latin typeface="Calibri"/>
                          <a:ea typeface="Calibri"/>
                          <a:cs typeface="Calibri"/>
                        </a:rPr>
                        <a:t>SI Scrum Master</a:t>
                      </a:r>
                    </a:p>
                  </a:txBody>
                  <a:tcPr anchor="ctr"/>
                </a:tc>
                <a:extLst>
                  <a:ext uri="{0D108BD9-81ED-4DB2-BD59-A6C34878D82A}">
                    <a16:rowId xmlns:a16="http://schemas.microsoft.com/office/drawing/2014/main" val="2784568915"/>
                  </a:ext>
                </a:extLst>
              </a:tr>
              <a:tr h="482600">
                <a:tc>
                  <a:txBody>
                    <a:bodyPr/>
                    <a:lstStyle/>
                    <a:p>
                      <a:pPr algn="ctr"/>
                      <a:r>
                        <a:rPr lang="en-GB" sz="900" b="1">
                          <a:solidFill>
                            <a:srgbClr val="333333"/>
                          </a:solidFill>
                          <a:latin typeface="Calibri"/>
                          <a:ea typeface="Calibri"/>
                          <a:cs typeface="Calibri"/>
                        </a:rPr>
                        <a:t>8</a:t>
                      </a:r>
                    </a:p>
                  </a:txBody>
                  <a:tcPr anchor="ctr">
                    <a:solidFill>
                      <a:srgbClr val="F5F5F5"/>
                    </a:solidFill>
                  </a:tcPr>
                </a:tc>
                <a:tc>
                  <a:txBody>
                    <a:bodyPr/>
                    <a:lstStyle/>
                    <a:p>
                      <a:r>
                        <a:rPr lang="en-GB" sz="900">
                          <a:solidFill>
                            <a:srgbClr val="333333"/>
                          </a:solidFill>
                          <a:latin typeface="Calibri"/>
                          <a:ea typeface="Calibri"/>
                          <a:cs typeface="Calibri"/>
                        </a:rPr>
                        <a:t>Test cases designed from FDDs</a:t>
                      </a:r>
                    </a:p>
                  </a:txBody>
                  <a:tcPr anchor="ctr">
                    <a:solidFill>
                      <a:srgbClr val="F5F5F5"/>
                    </a:solidFill>
                  </a:tcPr>
                </a:tc>
                <a:tc>
                  <a:txBody>
                    <a:bodyPr/>
                    <a:lstStyle/>
                    <a:p>
                      <a:r>
                        <a:rPr lang="en-GB" sz="900">
                          <a:solidFill>
                            <a:srgbClr val="333333"/>
                          </a:solidFill>
                          <a:latin typeface="Calibri"/>
                          <a:ea typeface="Calibri"/>
                          <a:cs typeface="Calibri"/>
                        </a:rPr>
                        <a:t>Test case repository</a:t>
                      </a:r>
                    </a:p>
                  </a:txBody>
                  <a:tcPr anchor="ctr">
                    <a:solidFill>
                      <a:srgbClr val="F5F5F5"/>
                    </a:solidFill>
                  </a:tcPr>
                </a:tc>
                <a:tc>
                  <a:txBody>
                    <a:bodyPr/>
                    <a:lstStyle/>
                    <a:p>
                      <a:r>
                        <a:rPr lang="en-GB" sz="900">
                          <a:solidFill>
                            <a:srgbClr val="333333"/>
                          </a:solidFill>
                          <a:latin typeface="Calibri"/>
                          <a:ea typeface="Calibri"/>
                          <a:cs typeface="Calibri"/>
                        </a:rPr>
                        <a:t>Client Test Manager</a:t>
                      </a:r>
                    </a:p>
                  </a:txBody>
                  <a:tcPr anchor="ctr">
                    <a:solidFill>
                      <a:srgbClr val="F5F5F5"/>
                    </a:solidFill>
                  </a:tcPr>
                </a:tc>
                <a:extLst>
                  <a:ext uri="{0D108BD9-81ED-4DB2-BD59-A6C34878D82A}">
                    <a16:rowId xmlns:a16="http://schemas.microsoft.com/office/drawing/2014/main" val="4143849271"/>
                  </a:ext>
                </a:extLst>
              </a:tr>
              <a:tr h="482600">
                <a:tc>
                  <a:txBody>
                    <a:bodyPr/>
                    <a:lstStyle/>
                    <a:p>
                      <a:pPr algn="ctr"/>
                      <a:r>
                        <a:rPr lang="en-GB" sz="900" b="1">
                          <a:solidFill>
                            <a:srgbClr val="333333"/>
                          </a:solidFill>
                          <a:latin typeface="Calibri"/>
                          <a:ea typeface="Calibri"/>
                          <a:cs typeface="Calibri"/>
                        </a:rPr>
                        <a:t>9</a:t>
                      </a:r>
                    </a:p>
                  </a:txBody>
                  <a:tcPr anchor="ctr"/>
                </a:tc>
                <a:tc>
                  <a:txBody>
                    <a:bodyPr/>
                    <a:lstStyle/>
                    <a:p>
                      <a:r>
                        <a:rPr lang="en-GB" sz="900">
                          <a:solidFill>
                            <a:srgbClr val="333333"/>
                          </a:solidFill>
                          <a:latin typeface="Calibri"/>
                          <a:ea typeface="Calibri"/>
                          <a:cs typeface="Calibri"/>
                        </a:rPr>
                        <a:t>Risk register updated with design-phase risks</a:t>
                      </a:r>
                    </a:p>
                  </a:txBody>
                  <a:tcPr anchor="ctr"/>
                </a:tc>
                <a:tc>
                  <a:txBody>
                    <a:bodyPr/>
                    <a:lstStyle/>
                    <a:p>
                      <a:r>
                        <a:rPr lang="en-GB" sz="900">
                          <a:solidFill>
                            <a:srgbClr val="333333"/>
                          </a:solidFill>
                          <a:latin typeface="Calibri"/>
                          <a:ea typeface="Calibri"/>
                          <a:cs typeface="Calibri"/>
                        </a:rPr>
                        <a:t>Updated risk register</a:t>
                      </a:r>
                    </a:p>
                  </a:txBody>
                  <a:tcPr anchor="ctr"/>
                </a:tc>
                <a:tc>
                  <a:txBody>
                    <a:bodyPr/>
                    <a:lstStyle/>
                    <a:p>
                      <a:r>
                        <a:rPr lang="en-GB" sz="900">
                          <a:solidFill>
                            <a:srgbClr val="333333"/>
                          </a:solidFill>
                          <a:latin typeface="Calibri"/>
                          <a:ea typeface="Calibri"/>
                          <a:cs typeface="Calibri"/>
                        </a:rPr>
                        <a:t>Client PM + SI PD</a:t>
                      </a:r>
                    </a:p>
                  </a:txBody>
                  <a:tcPr anchor="ctr"/>
                </a:tc>
                <a:extLst>
                  <a:ext uri="{0D108BD9-81ED-4DB2-BD59-A6C34878D82A}">
                    <a16:rowId xmlns:a16="http://schemas.microsoft.com/office/drawing/2014/main" val="4262087385"/>
                  </a:ext>
                </a:extLst>
              </a:tr>
            </a:tbl>
          </a:graphicData>
        </a:graphic>
      </p:graphicFrame>
      <p:sp>
        <p:nvSpPr>
          <p:cNvPr id="7" name="Rectangle 6">
            <a:extLst>
              <a:ext uri="{FF2B5EF4-FFF2-40B4-BE49-F238E27FC236}">
                <a16:creationId xmlns:a16="http://schemas.microsoft.com/office/drawing/2014/main" id="{9DAB8AA7-B304-4A2D-93C5-E745AC843305}"/>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5E9F6D2B-A29D-4083-9CC3-3F58601A6BD5}"/>
              </a:ext>
            </a:extLst>
          </p:cNvPr>
          <p:cNvSpPr txBox="1"/>
          <p:nvPr/>
        </p:nvSpPr>
        <p:spPr>
          <a:xfrm>
            <a:off x="635000" y="6413500"/>
            <a:ext cx="889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No unsigned design enters the build phase. All items must be met before Sprint 0.</a:t>
            </a:r>
          </a:p>
        </p:txBody>
      </p:sp>
    </p:spTree>
    <p:extLst>
      <p:ext uri="{BB962C8B-B14F-4D97-AF65-F5344CB8AC3E}">
        <p14:creationId xmlns:p14="http://schemas.microsoft.com/office/powerpoint/2010/main" val="4064147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8F52F2-3D50-4E8F-9412-B186CB82443B}"/>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What This Deck Covers</a:t>
            </a:r>
          </a:p>
        </p:txBody>
      </p:sp>
      <p:sp>
        <p:nvSpPr>
          <p:cNvPr id="4" name="Rectangle 3">
            <a:extLst>
              <a:ext uri="{FF2B5EF4-FFF2-40B4-BE49-F238E27FC236}">
                <a16:creationId xmlns:a16="http://schemas.microsoft.com/office/drawing/2014/main" id="{F6486ADB-4CA9-46AC-A12B-8AD0DBC727D7}"/>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TextBox 4">
            <a:extLst>
              <a:ext uri="{FF2B5EF4-FFF2-40B4-BE49-F238E27FC236}">
                <a16:creationId xmlns:a16="http://schemas.microsoft.com/office/drawing/2014/main" id="{55F3F374-E3B5-45EE-AC6D-CC016FB0D6E6}"/>
              </a:ext>
            </a:extLst>
          </p:cNvPr>
          <p:cNvSpPr txBox="1"/>
          <p:nvPr/>
        </p:nvSpPr>
        <p:spPr>
          <a:xfrm>
            <a:off x="635000" y="1460500"/>
            <a:ext cx="5461000" cy="5207000"/>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Core Slides (1–16)</a:t>
            </a:r>
          </a:p>
          <a:p>
            <a:pPr marL="228600" indent="-228600">
              <a:buFont typeface="Arial"/>
              <a:buChar char="•"/>
            </a:pPr>
            <a:r>
              <a:rPr lang="en-US" sz="1400" dirty="0">
                <a:solidFill>
                  <a:srgbClr val="1B2A4A"/>
                </a:solidFill>
                <a:latin typeface="Calibri"/>
              </a:rPr>
              <a:t>Why setup and design governance matters</a:t>
            </a:r>
          </a:p>
          <a:p>
            <a:pPr marL="228600" indent="-228600">
              <a:buFont typeface="Arial"/>
              <a:buChar char="•"/>
            </a:pPr>
            <a:r>
              <a:rPr lang="en-US" sz="1400" dirty="0">
                <a:solidFill>
                  <a:srgbClr val="1B2A4A"/>
                </a:solidFill>
                <a:latin typeface="Calibri"/>
              </a:rPr>
              <a:t>Three stages: Setup &amp; Mobilisation, Discovery, Solution Design</a:t>
            </a:r>
          </a:p>
          <a:p>
            <a:pPr marL="228600" indent="-228600">
              <a:buFont typeface="Arial"/>
              <a:buChar char="•"/>
            </a:pPr>
            <a:r>
              <a:rPr lang="en-US" sz="1400" dirty="0">
                <a:solidFill>
                  <a:srgbClr val="1B2A4A"/>
                </a:solidFill>
                <a:latin typeface="Calibri"/>
              </a:rPr>
              <a:t>SI team integration and governance</a:t>
            </a:r>
          </a:p>
          <a:p>
            <a:pPr marL="228600" indent="-228600">
              <a:buFont typeface="Arial"/>
              <a:buChar char="•"/>
            </a:pPr>
            <a:r>
              <a:rPr lang="en-US" sz="1400" dirty="0">
                <a:solidFill>
                  <a:srgbClr val="1B2A4A"/>
                </a:solidFill>
                <a:latin typeface="Calibri"/>
              </a:rPr>
              <a:t>Design Authority operating model (Client + SI co-chaired)</a:t>
            </a:r>
          </a:p>
          <a:p>
            <a:pPr marL="228600" indent="-228600">
              <a:buFont typeface="Arial"/>
              <a:buChar char="•"/>
            </a:pPr>
            <a:r>
              <a:rPr lang="en-US" sz="1400" dirty="0">
                <a:solidFill>
                  <a:srgbClr val="1B2A4A"/>
                </a:solidFill>
                <a:latin typeface="Calibri"/>
              </a:rPr>
              <a:t>Gap analysis decision framework</a:t>
            </a:r>
          </a:p>
          <a:p>
            <a:pPr marL="228600" indent="-228600">
              <a:buFont typeface="Arial"/>
              <a:buChar char="•"/>
            </a:pPr>
            <a:r>
              <a:rPr lang="en-US" sz="1400" dirty="0">
                <a:solidFill>
                  <a:srgbClr val="1B2A4A"/>
                </a:solidFill>
                <a:latin typeface="Calibri"/>
              </a:rPr>
              <a:t>Agile backlog structure: Epics, Features, User Stories</a:t>
            </a:r>
          </a:p>
          <a:p>
            <a:pPr marL="228600" indent="-228600">
              <a:buFont typeface="Arial"/>
              <a:buChar char="•"/>
            </a:pPr>
            <a:r>
              <a:rPr lang="en-US" sz="1400" dirty="0">
                <a:solidFill>
                  <a:srgbClr val="1B2A4A"/>
                </a:solidFill>
                <a:latin typeface="Calibri"/>
              </a:rPr>
              <a:t>Roles (Client + SI), timeline, and decision gates</a:t>
            </a:r>
          </a:p>
        </p:txBody>
      </p:sp>
      <p:sp>
        <p:nvSpPr>
          <p:cNvPr id="6" name="TextBox 5">
            <a:extLst>
              <a:ext uri="{FF2B5EF4-FFF2-40B4-BE49-F238E27FC236}">
                <a16:creationId xmlns:a16="http://schemas.microsoft.com/office/drawing/2014/main" id="{F9B5EE29-3BC5-4E3B-8D39-1120B2B4FDD7}"/>
              </a:ext>
            </a:extLst>
          </p:cNvPr>
          <p:cNvSpPr txBox="1"/>
          <p:nvPr/>
        </p:nvSpPr>
        <p:spPr>
          <a:xfrm>
            <a:off x="6223000" y="1460500"/>
            <a:ext cx="5461000" cy="5207000"/>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Appendix — Setup &amp; Design Playbook (Slides 17+)</a:t>
            </a:r>
          </a:p>
          <a:p>
            <a:pPr marL="228600" indent="-228600">
              <a:buFont typeface="Arial"/>
              <a:buChar char="•"/>
            </a:pPr>
            <a:r>
              <a:rPr lang="en-US" sz="1400" dirty="0">
                <a:solidFill>
                  <a:srgbClr val="1B2A4A"/>
                </a:solidFill>
                <a:latin typeface="Calibri"/>
              </a:rPr>
              <a:t>Mobilisation checklist with SI onboarding tasks</a:t>
            </a:r>
          </a:p>
          <a:p>
            <a:pPr marL="228600" indent="-228600">
              <a:buFont typeface="Arial"/>
              <a:buChar char="•"/>
            </a:pPr>
            <a:r>
              <a:rPr lang="en-US" sz="1400" dirty="0">
                <a:solidFill>
                  <a:srgbClr val="1B2A4A"/>
                </a:solidFill>
                <a:latin typeface="Calibri"/>
              </a:rPr>
              <a:t>Discovery workshop approach (Client + SI facilitation)</a:t>
            </a:r>
          </a:p>
          <a:p>
            <a:pPr marL="228600" indent="-228600">
              <a:buFont typeface="Arial"/>
              <a:buChar char="•"/>
            </a:pPr>
            <a:r>
              <a:rPr lang="en-US" sz="1400" dirty="0">
                <a:solidFill>
                  <a:srgbClr val="1B2A4A"/>
                </a:solidFill>
                <a:latin typeface="Calibri"/>
              </a:rPr>
              <a:t>Gap analysis templates and decision framework</a:t>
            </a:r>
          </a:p>
          <a:p>
            <a:pPr marL="228600" indent="-228600">
              <a:buFont typeface="Arial"/>
              <a:buChar char="•"/>
            </a:pPr>
            <a:r>
              <a:rPr lang="en-US" sz="1400" dirty="0">
                <a:solidFill>
                  <a:srgbClr val="1B2A4A"/>
                </a:solidFill>
                <a:latin typeface="Calibri"/>
              </a:rPr>
              <a:t>User Story writing guide with good and bad examples</a:t>
            </a:r>
          </a:p>
          <a:p>
            <a:pPr marL="228600" indent="-228600">
              <a:buFont typeface="Arial"/>
              <a:buChar char="•"/>
            </a:pPr>
            <a:r>
              <a:rPr lang="en-US" sz="1400" dirty="0">
                <a:solidFill>
                  <a:srgbClr val="1B2A4A"/>
                </a:solidFill>
                <a:latin typeface="Calibri"/>
              </a:rPr>
              <a:t>FDD structure and Design Authority sign-off process</a:t>
            </a:r>
          </a:p>
          <a:p>
            <a:pPr marL="228600" indent="-228600">
              <a:buFont typeface="Arial"/>
              <a:buChar char="•"/>
            </a:pPr>
            <a:r>
              <a:rPr lang="en-US" sz="1400" dirty="0">
                <a:solidFill>
                  <a:srgbClr val="1B2A4A"/>
                </a:solidFill>
                <a:latin typeface="Calibri"/>
              </a:rPr>
              <a:t>Design Authority operating procedures</a:t>
            </a:r>
          </a:p>
          <a:p>
            <a:pPr marL="228600" indent="-228600">
              <a:buFont typeface="Arial"/>
              <a:buChar char="•"/>
            </a:pPr>
            <a:r>
              <a:rPr lang="en-US" sz="1400" dirty="0">
                <a:solidFill>
                  <a:srgbClr val="1B2A4A"/>
                </a:solidFill>
                <a:latin typeface="Calibri"/>
              </a:rPr>
              <a:t>Stage gate checklists for Stages 10, 11, and 12</a:t>
            </a:r>
          </a:p>
        </p:txBody>
      </p:sp>
      <p:sp>
        <p:nvSpPr>
          <p:cNvPr id="7" name="Rectangle 6">
            <a:extLst>
              <a:ext uri="{FF2B5EF4-FFF2-40B4-BE49-F238E27FC236}">
                <a16:creationId xmlns:a16="http://schemas.microsoft.com/office/drawing/2014/main" id="{11F01475-B6EC-4CB1-881D-249F7F58DE54}"/>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098C4E50-0DDB-4CA2-B562-05D1618C8DFD}"/>
              </a:ext>
            </a:extLst>
          </p:cNvPr>
          <p:cNvSpPr txBox="1"/>
          <p:nvPr/>
        </p:nvSpPr>
        <p:spPr>
          <a:xfrm>
            <a:off x="635000" y="6413500"/>
            <a:ext cx="889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Illustrative — to be adapted to your SI's methodology, programme Agile maturity, and organisational context</a:t>
            </a:r>
          </a:p>
        </p:txBody>
      </p:sp>
    </p:spTree>
    <p:extLst>
      <p:ext uri="{BB962C8B-B14F-4D97-AF65-F5344CB8AC3E}">
        <p14:creationId xmlns:p14="http://schemas.microsoft.com/office/powerpoint/2010/main" val="33914157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FBC263-7D49-4F50-89FE-117C16169924}"/>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SI Team Structure &amp; RACI Matrix</a:t>
            </a:r>
          </a:p>
        </p:txBody>
      </p:sp>
      <p:sp>
        <p:nvSpPr>
          <p:cNvPr id="4" name="Rectangle 3">
            <a:extLst>
              <a:ext uri="{FF2B5EF4-FFF2-40B4-BE49-F238E27FC236}">
                <a16:creationId xmlns:a16="http://schemas.microsoft.com/office/drawing/2014/main" id="{39E275A8-A3E9-4D89-874F-A4CA22FBF0BD}"/>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C48C9CB9-40FF-4556-BCB7-4E4F12B9E241}"/>
              </a:ext>
            </a:extLst>
          </p:cNvPr>
          <p:cNvGraphicFramePr>
            <a:graphicFrameLocks noGrp="1"/>
          </p:cNvGraphicFramePr>
          <p:nvPr/>
        </p:nvGraphicFramePr>
        <p:xfrm>
          <a:off x="63500" y="1460500"/>
          <a:ext cx="12014200" cy="5334000"/>
        </p:xfrm>
        <a:graphic>
          <a:graphicData uri="http://schemas.openxmlformats.org/drawingml/2006/table">
            <a:tbl>
              <a:tblPr firstRow="1" bandRow="1">
                <a:tableStyleId>{5C22544A-7EE6-4342-B048-85BDC9FD1C3A}</a:tableStyleId>
              </a:tblPr>
              <a:tblGrid>
                <a:gridCol w="1778000">
                  <a:extLst>
                    <a:ext uri="{9D8B030D-6E8A-4147-A177-3AD203B41FA5}">
                      <a16:colId xmlns:a16="http://schemas.microsoft.com/office/drawing/2014/main" val="1376644762"/>
                    </a:ext>
                  </a:extLst>
                </a:gridCol>
                <a:gridCol w="787400">
                  <a:extLst>
                    <a:ext uri="{9D8B030D-6E8A-4147-A177-3AD203B41FA5}">
                      <a16:colId xmlns:a16="http://schemas.microsoft.com/office/drawing/2014/main" val="2773955131"/>
                    </a:ext>
                  </a:extLst>
                </a:gridCol>
                <a:gridCol w="787400">
                  <a:extLst>
                    <a:ext uri="{9D8B030D-6E8A-4147-A177-3AD203B41FA5}">
                      <a16:colId xmlns:a16="http://schemas.microsoft.com/office/drawing/2014/main" val="1479135113"/>
                    </a:ext>
                  </a:extLst>
                </a:gridCol>
                <a:gridCol w="787400">
                  <a:extLst>
                    <a:ext uri="{9D8B030D-6E8A-4147-A177-3AD203B41FA5}">
                      <a16:colId xmlns:a16="http://schemas.microsoft.com/office/drawing/2014/main" val="3539352565"/>
                    </a:ext>
                  </a:extLst>
                </a:gridCol>
                <a:gridCol w="787400">
                  <a:extLst>
                    <a:ext uri="{9D8B030D-6E8A-4147-A177-3AD203B41FA5}">
                      <a16:colId xmlns:a16="http://schemas.microsoft.com/office/drawing/2014/main" val="2186055730"/>
                    </a:ext>
                  </a:extLst>
                </a:gridCol>
                <a:gridCol w="787400">
                  <a:extLst>
                    <a:ext uri="{9D8B030D-6E8A-4147-A177-3AD203B41FA5}">
                      <a16:colId xmlns:a16="http://schemas.microsoft.com/office/drawing/2014/main" val="1171753648"/>
                    </a:ext>
                  </a:extLst>
                </a:gridCol>
                <a:gridCol w="787400">
                  <a:extLst>
                    <a:ext uri="{9D8B030D-6E8A-4147-A177-3AD203B41FA5}">
                      <a16:colId xmlns:a16="http://schemas.microsoft.com/office/drawing/2014/main" val="1689745982"/>
                    </a:ext>
                  </a:extLst>
                </a:gridCol>
                <a:gridCol w="787400">
                  <a:extLst>
                    <a:ext uri="{9D8B030D-6E8A-4147-A177-3AD203B41FA5}">
                      <a16:colId xmlns:a16="http://schemas.microsoft.com/office/drawing/2014/main" val="4279315627"/>
                    </a:ext>
                  </a:extLst>
                </a:gridCol>
                <a:gridCol w="787400">
                  <a:extLst>
                    <a:ext uri="{9D8B030D-6E8A-4147-A177-3AD203B41FA5}">
                      <a16:colId xmlns:a16="http://schemas.microsoft.com/office/drawing/2014/main" val="3576775202"/>
                    </a:ext>
                  </a:extLst>
                </a:gridCol>
                <a:gridCol w="787400">
                  <a:extLst>
                    <a:ext uri="{9D8B030D-6E8A-4147-A177-3AD203B41FA5}">
                      <a16:colId xmlns:a16="http://schemas.microsoft.com/office/drawing/2014/main" val="2230826328"/>
                    </a:ext>
                  </a:extLst>
                </a:gridCol>
                <a:gridCol w="787400">
                  <a:extLst>
                    <a:ext uri="{9D8B030D-6E8A-4147-A177-3AD203B41FA5}">
                      <a16:colId xmlns:a16="http://schemas.microsoft.com/office/drawing/2014/main" val="2336492657"/>
                    </a:ext>
                  </a:extLst>
                </a:gridCol>
                <a:gridCol w="787400">
                  <a:extLst>
                    <a:ext uri="{9D8B030D-6E8A-4147-A177-3AD203B41FA5}">
                      <a16:colId xmlns:a16="http://schemas.microsoft.com/office/drawing/2014/main" val="4062361385"/>
                    </a:ext>
                  </a:extLst>
                </a:gridCol>
                <a:gridCol w="787400">
                  <a:extLst>
                    <a:ext uri="{9D8B030D-6E8A-4147-A177-3AD203B41FA5}">
                      <a16:colId xmlns:a16="http://schemas.microsoft.com/office/drawing/2014/main" val="1100975381"/>
                    </a:ext>
                  </a:extLst>
                </a:gridCol>
                <a:gridCol w="787400">
                  <a:extLst>
                    <a:ext uri="{9D8B030D-6E8A-4147-A177-3AD203B41FA5}">
                      <a16:colId xmlns:a16="http://schemas.microsoft.com/office/drawing/2014/main" val="3529756789"/>
                    </a:ext>
                  </a:extLst>
                </a:gridCol>
              </a:tblGrid>
              <a:tr h="381000">
                <a:tc>
                  <a:txBody>
                    <a:bodyPr/>
                    <a:lstStyle/>
                    <a:p>
                      <a:pPr algn="ctr"/>
                      <a:r>
                        <a:rPr lang="en-GB" sz="900" b="1">
                          <a:solidFill>
                            <a:srgbClr val="FFFFFF"/>
                          </a:solidFill>
                          <a:latin typeface="Calibri"/>
                          <a:ea typeface="Calibri"/>
                          <a:cs typeface="Calibri"/>
                        </a:rPr>
                        <a:t>Activity</a:t>
                      </a:r>
                    </a:p>
                  </a:txBody>
                  <a:tcPr anchor="ctr">
                    <a:solidFill>
                      <a:srgbClr val="7D3C98"/>
                    </a:solidFill>
                  </a:tcPr>
                </a:tc>
                <a:tc>
                  <a:txBody>
                    <a:bodyPr/>
                    <a:lstStyle/>
                    <a:p>
                      <a:pPr algn="ctr"/>
                      <a:r>
                        <a:rPr lang="en-GB" sz="900" b="1">
                          <a:solidFill>
                            <a:srgbClr val="FFFFFF"/>
                          </a:solidFill>
                          <a:latin typeface="Calibri"/>
                          <a:ea typeface="Calibri"/>
                          <a:cs typeface="Calibri"/>
                        </a:rPr>
                        <a:t>ES</a:t>
                      </a:r>
                    </a:p>
                  </a:txBody>
                  <a:tcPr anchor="ctr">
                    <a:solidFill>
                      <a:srgbClr val="7D3C98"/>
                    </a:solidFill>
                  </a:tcPr>
                </a:tc>
                <a:tc>
                  <a:txBody>
                    <a:bodyPr/>
                    <a:lstStyle/>
                    <a:p>
                      <a:pPr algn="ctr"/>
                      <a:r>
                        <a:rPr lang="en-GB" sz="900" b="1">
                          <a:solidFill>
                            <a:srgbClr val="FFFFFF"/>
                          </a:solidFill>
                          <a:latin typeface="Calibri"/>
                          <a:ea typeface="Calibri"/>
                          <a:cs typeface="Calibri"/>
                        </a:rPr>
                        <a:t>PM</a:t>
                      </a:r>
                    </a:p>
                  </a:txBody>
                  <a:tcPr anchor="ctr">
                    <a:solidFill>
                      <a:srgbClr val="7D3C98"/>
                    </a:solidFill>
                  </a:tcPr>
                </a:tc>
                <a:tc>
                  <a:txBody>
                    <a:bodyPr/>
                    <a:lstStyle/>
                    <a:p>
                      <a:pPr algn="ctr"/>
                      <a:r>
                        <a:rPr lang="en-GB" sz="900" b="1">
                          <a:solidFill>
                            <a:srgbClr val="FFFFFF"/>
                          </a:solidFill>
                          <a:latin typeface="Calibri"/>
                          <a:ea typeface="Calibri"/>
                          <a:cs typeface="Calibri"/>
                        </a:rPr>
                        <a:t>SA</a:t>
                      </a:r>
                    </a:p>
                  </a:txBody>
                  <a:tcPr anchor="ctr">
                    <a:solidFill>
                      <a:srgbClr val="7D3C98"/>
                    </a:solidFill>
                  </a:tcPr>
                </a:tc>
                <a:tc>
                  <a:txBody>
                    <a:bodyPr/>
                    <a:lstStyle/>
                    <a:p>
                      <a:pPr algn="ctr"/>
                      <a:r>
                        <a:rPr lang="en-GB" sz="900" b="1">
                          <a:solidFill>
                            <a:srgbClr val="FFFFFF"/>
                          </a:solidFill>
                          <a:latin typeface="Calibri"/>
                          <a:ea typeface="Calibri"/>
                          <a:cs typeface="Calibri"/>
                        </a:rPr>
                        <a:t>BA</a:t>
                      </a:r>
                    </a:p>
                  </a:txBody>
                  <a:tcPr anchor="ctr">
                    <a:solidFill>
                      <a:srgbClr val="7D3C98"/>
                    </a:solidFill>
                  </a:tcPr>
                </a:tc>
                <a:tc>
                  <a:txBody>
                    <a:bodyPr/>
                    <a:lstStyle/>
                    <a:p>
                      <a:pPr algn="ctr"/>
                      <a:r>
                        <a:rPr lang="en-GB" sz="900" b="1">
                          <a:solidFill>
                            <a:srgbClr val="FFFFFF"/>
                          </a:solidFill>
                          <a:latin typeface="Calibri"/>
                          <a:ea typeface="Calibri"/>
                          <a:cs typeface="Calibri"/>
                        </a:rPr>
                        <a:t>PO</a:t>
                      </a:r>
                    </a:p>
                  </a:txBody>
                  <a:tcPr anchor="ctr">
                    <a:solidFill>
                      <a:srgbClr val="7D3C98"/>
                    </a:solidFill>
                  </a:tcPr>
                </a:tc>
                <a:tc>
                  <a:txBody>
                    <a:bodyPr/>
                    <a:lstStyle/>
                    <a:p>
                      <a:pPr algn="ctr"/>
                      <a:r>
                        <a:rPr lang="en-GB" sz="900" b="1">
                          <a:solidFill>
                            <a:srgbClr val="FFFFFF"/>
                          </a:solidFill>
                          <a:latin typeface="Calibri"/>
                          <a:ea typeface="Calibri"/>
                          <a:cs typeface="Calibri"/>
                        </a:rPr>
                        <a:t>CL</a:t>
                      </a:r>
                    </a:p>
                  </a:txBody>
                  <a:tcPr anchor="ctr">
                    <a:solidFill>
                      <a:srgbClr val="7D3C98"/>
                    </a:solidFill>
                  </a:tcPr>
                </a:tc>
                <a:tc>
                  <a:txBody>
                    <a:bodyPr/>
                    <a:lstStyle/>
                    <a:p>
                      <a:pPr algn="ctr"/>
                      <a:r>
                        <a:rPr lang="en-GB" sz="900" b="1">
                          <a:solidFill>
                            <a:srgbClr val="FFFFFF"/>
                          </a:solidFill>
                          <a:latin typeface="Calibri"/>
                          <a:ea typeface="Calibri"/>
                          <a:cs typeface="Calibri"/>
                        </a:rPr>
                        <a:t>TL</a:t>
                      </a:r>
                    </a:p>
                  </a:txBody>
                  <a:tcPr anchor="ctr">
                    <a:solidFill>
                      <a:srgbClr val="7D3C98"/>
                    </a:solidFill>
                  </a:tcPr>
                </a:tc>
                <a:tc>
                  <a:txBody>
                    <a:bodyPr/>
                    <a:lstStyle/>
                    <a:p>
                      <a:pPr algn="ctr"/>
                      <a:r>
                        <a:rPr lang="en-GB" sz="900" b="1">
                          <a:solidFill>
                            <a:srgbClr val="FFFFFF"/>
                          </a:solidFill>
                          <a:latin typeface="Calibri"/>
                          <a:ea typeface="Calibri"/>
                          <a:cs typeface="Calibri"/>
                        </a:rPr>
                        <a:t>SI-PD</a:t>
                      </a:r>
                    </a:p>
                  </a:txBody>
                  <a:tcPr anchor="ctr">
                    <a:solidFill>
                      <a:srgbClr val="7D3C98"/>
                    </a:solidFill>
                  </a:tcPr>
                </a:tc>
                <a:tc>
                  <a:txBody>
                    <a:bodyPr/>
                    <a:lstStyle/>
                    <a:p>
                      <a:pPr algn="ctr"/>
                      <a:r>
                        <a:rPr lang="en-GB" sz="900" b="1">
                          <a:solidFill>
                            <a:srgbClr val="FFFFFF"/>
                          </a:solidFill>
                          <a:latin typeface="Calibri"/>
                          <a:ea typeface="Calibri"/>
                          <a:cs typeface="Calibri"/>
                        </a:rPr>
                        <a:t>SI-SA</a:t>
                      </a:r>
                    </a:p>
                  </a:txBody>
                  <a:tcPr anchor="ctr">
                    <a:solidFill>
                      <a:srgbClr val="7D3C98"/>
                    </a:solidFill>
                  </a:tcPr>
                </a:tc>
                <a:tc>
                  <a:txBody>
                    <a:bodyPr/>
                    <a:lstStyle/>
                    <a:p>
                      <a:pPr algn="ctr"/>
                      <a:r>
                        <a:rPr lang="en-GB" sz="900" b="1">
                          <a:solidFill>
                            <a:srgbClr val="FFFFFF"/>
                          </a:solidFill>
                          <a:latin typeface="Calibri"/>
                          <a:ea typeface="Calibri"/>
                          <a:cs typeface="Calibri"/>
                        </a:rPr>
                        <a:t>SI-FL</a:t>
                      </a:r>
                    </a:p>
                  </a:txBody>
                  <a:tcPr anchor="ctr">
                    <a:solidFill>
                      <a:srgbClr val="7D3C98"/>
                    </a:solidFill>
                  </a:tcPr>
                </a:tc>
                <a:tc>
                  <a:txBody>
                    <a:bodyPr/>
                    <a:lstStyle/>
                    <a:p>
                      <a:pPr algn="ctr"/>
                      <a:r>
                        <a:rPr lang="en-GB" sz="900" b="1">
                          <a:solidFill>
                            <a:srgbClr val="FFFFFF"/>
                          </a:solidFill>
                          <a:latin typeface="Calibri"/>
                          <a:ea typeface="Calibri"/>
                          <a:cs typeface="Calibri"/>
                        </a:rPr>
                        <a:t>SI-TL</a:t>
                      </a:r>
                    </a:p>
                  </a:txBody>
                  <a:tcPr anchor="ctr">
                    <a:solidFill>
                      <a:srgbClr val="7D3C98"/>
                    </a:solidFill>
                  </a:tcPr>
                </a:tc>
                <a:tc>
                  <a:txBody>
                    <a:bodyPr/>
                    <a:lstStyle/>
                    <a:p>
                      <a:pPr algn="ctr"/>
                      <a:r>
                        <a:rPr lang="en-GB" sz="900" b="1">
                          <a:solidFill>
                            <a:srgbClr val="FFFFFF"/>
                          </a:solidFill>
                          <a:latin typeface="Calibri"/>
                          <a:ea typeface="Calibri"/>
                          <a:cs typeface="Calibri"/>
                        </a:rPr>
                        <a:t>SI-DM</a:t>
                      </a:r>
                    </a:p>
                  </a:txBody>
                  <a:tcPr anchor="ctr">
                    <a:solidFill>
                      <a:srgbClr val="7D3C98"/>
                    </a:solidFill>
                  </a:tcPr>
                </a:tc>
                <a:tc>
                  <a:txBody>
                    <a:bodyPr/>
                    <a:lstStyle/>
                    <a:p>
                      <a:pPr algn="ctr"/>
                      <a:r>
                        <a:rPr lang="en-GB" sz="900" b="1">
                          <a:solidFill>
                            <a:srgbClr val="FFFFFF"/>
                          </a:solidFill>
                          <a:latin typeface="Calibri"/>
                          <a:ea typeface="Calibri"/>
                          <a:cs typeface="Calibri"/>
                        </a:rPr>
                        <a:t>SI-SM</a:t>
                      </a:r>
                    </a:p>
                  </a:txBody>
                  <a:tcPr anchor="ctr">
                    <a:solidFill>
                      <a:srgbClr val="7D3C98"/>
                    </a:solidFill>
                  </a:tcPr>
                </a:tc>
                <a:extLst>
                  <a:ext uri="{0D108BD9-81ED-4DB2-BD59-A6C34878D82A}">
                    <a16:rowId xmlns:a16="http://schemas.microsoft.com/office/drawing/2014/main" val="1721514456"/>
                  </a:ext>
                </a:extLst>
              </a:tr>
              <a:tr h="381000">
                <a:tc>
                  <a:txBody>
                    <a:bodyPr/>
                    <a:lstStyle/>
                    <a:p>
                      <a:pPr algn="l"/>
                      <a:r>
                        <a:rPr lang="en-GB" sz="900" b="1">
                          <a:solidFill>
                            <a:srgbClr val="333333"/>
                          </a:solidFill>
                          <a:latin typeface="Calibri"/>
                          <a:ea typeface="Calibri"/>
                          <a:cs typeface="Calibri"/>
                        </a:rPr>
                        <a:t>Mobilisation</a:t>
                      </a:r>
                    </a:p>
                  </a:txBody>
                  <a:tcPr anchor="ctr"/>
                </a:tc>
                <a:tc>
                  <a:txBody>
                    <a:bodyPr/>
                    <a:lstStyle/>
                    <a:p>
                      <a:pPr algn="ctr"/>
                      <a:r>
                        <a:rPr lang="en-GB" sz="900">
                          <a:solidFill>
                            <a:srgbClr val="333333"/>
                          </a:solidFill>
                          <a:latin typeface="Calibri"/>
                          <a:ea typeface="Calibri"/>
                          <a:cs typeface="Calibri"/>
                        </a:rPr>
                        <a:t>A</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extLst>
                  <a:ext uri="{0D108BD9-81ED-4DB2-BD59-A6C34878D82A}">
                    <a16:rowId xmlns:a16="http://schemas.microsoft.com/office/drawing/2014/main" val="2373756221"/>
                  </a:ext>
                </a:extLst>
              </a:tr>
              <a:tr h="381000">
                <a:tc>
                  <a:txBody>
                    <a:bodyPr/>
                    <a:lstStyle/>
                    <a:p>
                      <a:pPr algn="l"/>
                      <a:r>
                        <a:rPr lang="en-GB" sz="900" b="1">
                          <a:solidFill>
                            <a:srgbClr val="333333"/>
                          </a:solidFill>
                          <a:latin typeface="Calibri"/>
                          <a:ea typeface="Calibri"/>
                          <a:cs typeface="Calibri"/>
                        </a:rPr>
                        <a:t>Environment provisioning</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A</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extLst>
                  <a:ext uri="{0D108BD9-81ED-4DB2-BD59-A6C34878D82A}">
                    <a16:rowId xmlns:a16="http://schemas.microsoft.com/office/drawing/2014/main" val="3236300687"/>
                  </a:ext>
                </a:extLst>
              </a:tr>
              <a:tr h="381000">
                <a:tc>
                  <a:txBody>
                    <a:bodyPr/>
                    <a:lstStyle/>
                    <a:p>
                      <a:pPr algn="l"/>
                      <a:r>
                        <a:rPr lang="en-GB" sz="900" b="1">
                          <a:solidFill>
                            <a:srgbClr val="333333"/>
                          </a:solidFill>
                          <a:latin typeface="Calibri"/>
                          <a:ea typeface="Calibri"/>
                          <a:cs typeface="Calibri"/>
                        </a:rPr>
                        <a:t>Discovery workshops</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extLst>
                  <a:ext uri="{0D108BD9-81ED-4DB2-BD59-A6C34878D82A}">
                    <a16:rowId xmlns:a16="http://schemas.microsoft.com/office/drawing/2014/main" val="3360961236"/>
                  </a:ext>
                </a:extLst>
              </a:tr>
              <a:tr h="381000">
                <a:tc>
                  <a:txBody>
                    <a:bodyPr/>
                    <a:lstStyle/>
                    <a:p>
                      <a:pPr algn="l"/>
                      <a:r>
                        <a:rPr lang="en-GB" sz="900" b="1">
                          <a:solidFill>
                            <a:srgbClr val="333333"/>
                          </a:solidFill>
                          <a:latin typeface="Calibri"/>
                          <a:ea typeface="Calibri"/>
                          <a:cs typeface="Calibri"/>
                        </a:rPr>
                        <a:t>Gap analysis</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A</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extLst>
                  <a:ext uri="{0D108BD9-81ED-4DB2-BD59-A6C34878D82A}">
                    <a16:rowId xmlns:a16="http://schemas.microsoft.com/office/drawing/2014/main" val="2695048623"/>
                  </a:ext>
                </a:extLst>
              </a:tr>
              <a:tr h="381000">
                <a:tc>
                  <a:txBody>
                    <a:bodyPr/>
                    <a:lstStyle/>
                    <a:p>
                      <a:pPr algn="l"/>
                      <a:r>
                        <a:rPr lang="en-GB" sz="900" b="1">
                          <a:solidFill>
                            <a:srgbClr val="333333"/>
                          </a:solidFill>
                          <a:latin typeface="Calibri"/>
                          <a:ea typeface="Calibri"/>
                          <a:cs typeface="Calibri"/>
                        </a:rPr>
                        <a:t>As-is process mapping</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extLst>
                  <a:ext uri="{0D108BD9-81ED-4DB2-BD59-A6C34878D82A}">
                    <a16:rowId xmlns:a16="http://schemas.microsoft.com/office/drawing/2014/main" val="2375209141"/>
                  </a:ext>
                </a:extLst>
              </a:tr>
              <a:tr h="381000">
                <a:tc>
                  <a:txBody>
                    <a:bodyPr/>
                    <a:lstStyle/>
                    <a:p>
                      <a:pPr algn="l"/>
                      <a:r>
                        <a:rPr lang="en-GB" sz="900" b="1">
                          <a:solidFill>
                            <a:srgbClr val="333333"/>
                          </a:solidFill>
                          <a:latin typeface="Calibri"/>
                          <a:ea typeface="Calibri"/>
                          <a:cs typeface="Calibri"/>
                        </a:rPr>
                        <a:t>Backlog creation</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extLst>
                  <a:ext uri="{0D108BD9-81ED-4DB2-BD59-A6C34878D82A}">
                    <a16:rowId xmlns:a16="http://schemas.microsoft.com/office/drawing/2014/main" val="1079174110"/>
                  </a:ext>
                </a:extLst>
              </a:tr>
              <a:tr h="381000">
                <a:tc>
                  <a:txBody>
                    <a:bodyPr/>
                    <a:lstStyle/>
                    <a:p>
                      <a:pPr algn="l"/>
                      <a:r>
                        <a:rPr lang="en-GB" sz="900" b="1">
                          <a:solidFill>
                            <a:srgbClr val="333333"/>
                          </a:solidFill>
                          <a:latin typeface="Calibri"/>
                          <a:ea typeface="Calibri"/>
                          <a:cs typeface="Calibri"/>
                        </a:rPr>
                        <a:t>FDD production</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A</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extLst>
                  <a:ext uri="{0D108BD9-81ED-4DB2-BD59-A6C34878D82A}">
                    <a16:rowId xmlns:a16="http://schemas.microsoft.com/office/drawing/2014/main" val="240262645"/>
                  </a:ext>
                </a:extLst>
              </a:tr>
              <a:tr h="381000">
                <a:tc>
                  <a:txBody>
                    <a:bodyPr/>
                    <a:lstStyle/>
                    <a:p>
                      <a:pPr algn="l"/>
                      <a:r>
                        <a:rPr lang="en-GB" sz="900" b="1">
                          <a:solidFill>
                            <a:srgbClr val="333333"/>
                          </a:solidFill>
                          <a:latin typeface="Calibri"/>
                          <a:ea typeface="Calibri"/>
                          <a:cs typeface="Calibri"/>
                        </a:rPr>
                        <a:t>Technical architecture</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extLst>
                  <a:ext uri="{0D108BD9-81ED-4DB2-BD59-A6C34878D82A}">
                    <a16:rowId xmlns:a16="http://schemas.microsoft.com/office/drawing/2014/main" val="43147851"/>
                  </a:ext>
                </a:extLst>
              </a:tr>
              <a:tr h="381000">
                <a:tc>
                  <a:txBody>
                    <a:bodyPr/>
                    <a:lstStyle/>
                    <a:p>
                      <a:pPr algn="l"/>
                      <a:r>
                        <a:rPr lang="en-GB" sz="900" b="1">
                          <a:solidFill>
                            <a:srgbClr val="333333"/>
                          </a:solidFill>
                          <a:latin typeface="Calibri"/>
                          <a:ea typeface="Calibri"/>
                          <a:cs typeface="Calibri"/>
                        </a:rPr>
                        <a:t>Integration design</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A</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extLst>
                  <a:ext uri="{0D108BD9-81ED-4DB2-BD59-A6C34878D82A}">
                    <a16:rowId xmlns:a16="http://schemas.microsoft.com/office/drawing/2014/main" val="3522978844"/>
                  </a:ext>
                </a:extLst>
              </a:tr>
              <a:tr h="381000">
                <a:tc>
                  <a:txBody>
                    <a:bodyPr/>
                    <a:lstStyle/>
                    <a:p>
                      <a:pPr algn="l"/>
                      <a:r>
                        <a:rPr lang="en-GB" sz="900" b="1">
                          <a:solidFill>
                            <a:srgbClr val="333333"/>
                          </a:solidFill>
                          <a:latin typeface="Calibri"/>
                          <a:ea typeface="Calibri"/>
                          <a:cs typeface="Calibri"/>
                        </a:rPr>
                        <a:t>Data migration design</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extLst>
                  <a:ext uri="{0D108BD9-81ED-4DB2-BD59-A6C34878D82A}">
                    <a16:rowId xmlns:a16="http://schemas.microsoft.com/office/drawing/2014/main" val="45863126"/>
                  </a:ext>
                </a:extLst>
              </a:tr>
              <a:tr h="381000">
                <a:tc>
                  <a:txBody>
                    <a:bodyPr/>
                    <a:lstStyle/>
                    <a:p>
                      <a:pPr algn="l"/>
                      <a:r>
                        <a:rPr lang="en-GB" sz="900" b="1">
                          <a:solidFill>
                            <a:srgbClr val="333333"/>
                          </a:solidFill>
                          <a:latin typeface="Calibri"/>
                          <a:ea typeface="Calibri"/>
                          <a:cs typeface="Calibri"/>
                        </a:rPr>
                        <a:t>DA governance</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I</a:t>
                      </a:r>
                    </a:p>
                  </a:txBody>
                  <a:tcPr anchor="ctr"/>
                </a:tc>
                <a:extLst>
                  <a:ext uri="{0D108BD9-81ED-4DB2-BD59-A6C34878D82A}">
                    <a16:rowId xmlns:a16="http://schemas.microsoft.com/office/drawing/2014/main" val="1800506551"/>
                  </a:ext>
                </a:extLst>
              </a:tr>
              <a:tr h="381000">
                <a:tc>
                  <a:txBody>
                    <a:bodyPr/>
                    <a:lstStyle/>
                    <a:p>
                      <a:pPr algn="l"/>
                      <a:r>
                        <a:rPr lang="en-GB" sz="900" b="1">
                          <a:solidFill>
                            <a:srgbClr val="333333"/>
                          </a:solidFill>
                          <a:latin typeface="Calibri"/>
                          <a:ea typeface="Calibri"/>
                          <a:cs typeface="Calibri"/>
                        </a:rPr>
                        <a:t>Prototype review</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C</a:t>
                      </a:r>
                    </a:p>
                  </a:txBody>
                  <a:tcPr anchor="ctr">
                    <a:solidFill>
                      <a:srgbClr val="F5F5F5"/>
                    </a:solidFill>
                  </a:tcPr>
                </a:tc>
                <a:tc>
                  <a:txBody>
                    <a:bodyPr/>
                    <a:lstStyle/>
                    <a:p>
                      <a:pPr algn="ctr"/>
                      <a:r>
                        <a:rPr lang="en-GB" sz="900">
                          <a:solidFill>
                            <a:srgbClr val="333333"/>
                          </a:solidFill>
                          <a:latin typeface="Calibri"/>
                          <a:ea typeface="Calibri"/>
                          <a:cs typeface="Calibri"/>
                        </a:rPr>
                        <a:t>R</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tc>
                  <a:txBody>
                    <a:bodyPr/>
                    <a:lstStyle/>
                    <a:p>
                      <a:pPr algn="ctr"/>
                      <a:r>
                        <a:rPr lang="en-GB" sz="900">
                          <a:solidFill>
                            <a:srgbClr val="333333"/>
                          </a:solidFill>
                          <a:latin typeface="Calibri"/>
                          <a:ea typeface="Calibri"/>
                          <a:cs typeface="Calibri"/>
                        </a:rPr>
                        <a:t>I</a:t>
                      </a:r>
                    </a:p>
                  </a:txBody>
                  <a:tcPr anchor="ctr">
                    <a:solidFill>
                      <a:srgbClr val="F5F5F5"/>
                    </a:solidFill>
                  </a:tcPr>
                </a:tc>
                <a:extLst>
                  <a:ext uri="{0D108BD9-81ED-4DB2-BD59-A6C34878D82A}">
                    <a16:rowId xmlns:a16="http://schemas.microsoft.com/office/drawing/2014/main" val="1764876667"/>
                  </a:ext>
                </a:extLst>
              </a:tr>
              <a:tr h="381000">
                <a:tc>
                  <a:txBody>
                    <a:bodyPr/>
                    <a:lstStyle/>
                    <a:p>
                      <a:pPr algn="l"/>
                      <a:r>
                        <a:rPr lang="en-GB" sz="900" b="1">
                          <a:solidFill>
                            <a:srgbClr val="333333"/>
                          </a:solidFill>
                          <a:latin typeface="Calibri"/>
                          <a:ea typeface="Calibri"/>
                          <a:cs typeface="Calibri"/>
                        </a:rPr>
                        <a:t>Sprint 0 planning</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R</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I</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C</a:t>
                      </a:r>
                    </a:p>
                  </a:txBody>
                  <a:tcPr anchor="ctr"/>
                </a:tc>
                <a:tc>
                  <a:txBody>
                    <a:bodyPr/>
                    <a:lstStyle/>
                    <a:p>
                      <a:pPr algn="ctr"/>
                      <a:r>
                        <a:rPr lang="en-GB" sz="900">
                          <a:solidFill>
                            <a:srgbClr val="333333"/>
                          </a:solidFill>
                          <a:latin typeface="Calibri"/>
                          <a:ea typeface="Calibri"/>
                          <a:cs typeface="Calibri"/>
                        </a:rPr>
                        <a:t>R</a:t>
                      </a:r>
                    </a:p>
                  </a:txBody>
                  <a:tcPr anchor="ctr"/>
                </a:tc>
                <a:extLst>
                  <a:ext uri="{0D108BD9-81ED-4DB2-BD59-A6C34878D82A}">
                    <a16:rowId xmlns:a16="http://schemas.microsoft.com/office/drawing/2014/main" val="1330001843"/>
                  </a:ext>
                </a:extLst>
              </a:tr>
            </a:tbl>
          </a:graphicData>
        </a:graphic>
      </p:graphicFrame>
      <p:sp>
        <p:nvSpPr>
          <p:cNvPr id="7" name="Rectangle 6">
            <a:extLst>
              <a:ext uri="{FF2B5EF4-FFF2-40B4-BE49-F238E27FC236}">
                <a16:creationId xmlns:a16="http://schemas.microsoft.com/office/drawing/2014/main" id="{E007E385-AA90-4496-BD7D-4A47D2A27958}"/>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BAD67F91-8827-4EF4-ACA2-84D0691F2C8E}"/>
              </a:ext>
            </a:extLst>
          </p:cNvPr>
          <p:cNvSpPr txBox="1"/>
          <p:nvPr/>
        </p:nvSpPr>
        <p:spPr>
          <a:xfrm>
            <a:off x="635000" y="6413500"/>
            <a:ext cx="11938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R=Responsible A=Accountable C=Consulted I=Informed · ES=Exec Sponsor PM=Programme Mgr SA=Solution Arch BA=Business Arch PO=Process Owner CL=Change Lead TL=Client Test Mgr</a:t>
            </a:r>
          </a:p>
        </p:txBody>
      </p:sp>
    </p:spTree>
    <p:extLst>
      <p:ext uri="{BB962C8B-B14F-4D97-AF65-F5344CB8AC3E}">
        <p14:creationId xmlns:p14="http://schemas.microsoft.com/office/powerpoint/2010/main" val="619850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5A182A-7E8B-4C24-991D-2763F37DBD64}"/>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Stages 10–12 at a Glance</a:t>
            </a:r>
          </a:p>
        </p:txBody>
      </p:sp>
      <p:sp>
        <p:nvSpPr>
          <p:cNvPr id="4" name="Rectangle 3">
            <a:extLst>
              <a:ext uri="{FF2B5EF4-FFF2-40B4-BE49-F238E27FC236}">
                <a16:creationId xmlns:a16="http://schemas.microsoft.com/office/drawing/2014/main" id="{9EF9808B-9A80-4737-9B75-6CE64823F62D}"/>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6" name="Table 5">
            <a:extLst>
              <a:ext uri="{FF2B5EF4-FFF2-40B4-BE49-F238E27FC236}">
                <a16:creationId xmlns:a16="http://schemas.microsoft.com/office/drawing/2014/main" id="{7046447B-765F-465F-AA77-88C919663313}"/>
              </a:ext>
            </a:extLst>
          </p:cNvPr>
          <p:cNvGraphicFramePr>
            <a:graphicFrameLocks noGrp="1"/>
          </p:cNvGraphicFramePr>
          <p:nvPr/>
        </p:nvGraphicFramePr>
        <p:xfrm>
          <a:off x="635000" y="1460500"/>
          <a:ext cx="11176000" cy="279400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058089855"/>
                    </a:ext>
                  </a:extLst>
                </a:gridCol>
                <a:gridCol w="2540000">
                  <a:extLst>
                    <a:ext uri="{9D8B030D-6E8A-4147-A177-3AD203B41FA5}">
                      <a16:colId xmlns:a16="http://schemas.microsoft.com/office/drawing/2014/main" val="2856251108"/>
                    </a:ext>
                  </a:extLst>
                </a:gridCol>
                <a:gridCol w="6096000">
                  <a:extLst>
                    <a:ext uri="{9D8B030D-6E8A-4147-A177-3AD203B41FA5}">
                      <a16:colId xmlns:a16="http://schemas.microsoft.com/office/drawing/2014/main" val="2888865564"/>
                    </a:ext>
                  </a:extLst>
                </a:gridCol>
                <a:gridCol w="1778000">
                  <a:extLst>
                    <a:ext uri="{9D8B030D-6E8A-4147-A177-3AD203B41FA5}">
                      <a16:colId xmlns:a16="http://schemas.microsoft.com/office/drawing/2014/main" val="926295548"/>
                    </a:ext>
                  </a:extLst>
                </a:gridCol>
              </a:tblGrid>
              <a:tr h="698500">
                <a:tc>
                  <a:txBody>
                    <a:bodyPr/>
                    <a:lstStyle/>
                    <a:p>
                      <a:pPr algn="ctr"/>
                      <a:r>
                        <a:rPr lang="en-GB" sz="1400" b="1">
                          <a:solidFill>
                            <a:srgbClr val="FFFFFF"/>
                          </a:solidFill>
                          <a:latin typeface="Calibri"/>
                          <a:ea typeface="Calibri"/>
                          <a:cs typeface="Calibri"/>
                        </a:rPr>
                        <a:t>Stage</a:t>
                      </a:r>
                    </a:p>
                  </a:txBody>
                  <a:tcPr anchor="ctr">
                    <a:solidFill>
                      <a:srgbClr val="1B2A4A"/>
                    </a:solidFill>
                  </a:tcPr>
                </a:tc>
                <a:tc>
                  <a:txBody>
                    <a:bodyPr/>
                    <a:lstStyle/>
                    <a:p>
                      <a:pPr algn="ctr"/>
                      <a:r>
                        <a:rPr lang="en-GB" sz="1400" b="1">
                          <a:solidFill>
                            <a:srgbClr val="FFFFFF"/>
                          </a:solidFill>
                          <a:latin typeface="Calibri"/>
                          <a:ea typeface="Calibri"/>
                          <a:cs typeface="Calibri"/>
                        </a:rPr>
                        <a:t>Name</a:t>
                      </a:r>
                    </a:p>
                  </a:txBody>
                  <a:tcPr anchor="ctr">
                    <a:solidFill>
                      <a:srgbClr val="1B2A4A"/>
                    </a:solidFill>
                  </a:tcPr>
                </a:tc>
                <a:tc>
                  <a:txBody>
                    <a:bodyPr/>
                    <a:lstStyle/>
                    <a:p>
                      <a:pPr algn="ctr"/>
                      <a:r>
                        <a:rPr lang="en-GB" sz="1400" b="1">
                          <a:solidFill>
                            <a:srgbClr val="FFFFFF"/>
                          </a:solidFill>
                          <a:latin typeface="Calibri"/>
                          <a:ea typeface="Calibri"/>
                          <a:cs typeface="Calibri"/>
                        </a:rPr>
                        <a:t>Key Output</a:t>
                      </a:r>
                    </a:p>
                  </a:txBody>
                  <a:tcPr anchor="ctr">
                    <a:solidFill>
                      <a:srgbClr val="1B2A4A"/>
                    </a:solidFill>
                  </a:tcPr>
                </a:tc>
                <a:tc>
                  <a:txBody>
                    <a:bodyPr/>
                    <a:lstStyle/>
                    <a:p>
                      <a:pPr algn="ctr"/>
                      <a:r>
                        <a:rPr lang="en-GB" sz="1400" b="1">
                          <a:solidFill>
                            <a:srgbClr val="FFFFFF"/>
                          </a:solidFill>
                          <a:latin typeface="Calibri"/>
                          <a:ea typeface="Calibri"/>
                          <a:cs typeface="Calibri"/>
                        </a:rPr>
                        <a:t>Duration</a:t>
                      </a:r>
                    </a:p>
                  </a:txBody>
                  <a:tcPr anchor="ctr">
                    <a:solidFill>
                      <a:srgbClr val="1B2A4A"/>
                    </a:solidFill>
                  </a:tcPr>
                </a:tc>
                <a:extLst>
                  <a:ext uri="{0D108BD9-81ED-4DB2-BD59-A6C34878D82A}">
                    <a16:rowId xmlns:a16="http://schemas.microsoft.com/office/drawing/2014/main" val="150796361"/>
                  </a:ext>
                </a:extLst>
              </a:tr>
              <a:tr h="698500">
                <a:tc>
                  <a:txBody>
                    <a:bodyPr/>
                    <a:lstStyle/>
                    <a:p>
                      <a:pPr algn="ctr"/>
                      <a:r>
                        <a:rPr lang="en-GB" sz="1400" b="1">
                          <a:solidFill>
                            <a:srgbClr val="1B2A4A"/>
                          </a:solidFill>
                          <a:latin typeface="Calibri"/>
                          <a:ea typeface="Calibri"/>
                          <a:cs typeface="Calibri"/>
                        </a:rPr>
                        <a:t>10</a:t>
                      </a:r>
                    </a:p>
                  </a:txBody>
                  <a:tcPr anchor="ctr">
                    <a:solidFill>
                      <a:srgbClr val="F0EBF5"/>
                    </a:solidFill>
                  </a:tcPr>
                </a:tc>
                <a:tc>
                  <a:txBody>
                    <a:bodyPr/>
                    <a:lstStyle/>
                    <a:p>
                      <a:pPr algn="l"/>
                      <a:r>
                        <a:rPr lang="en-GB" sz="1400">
                          <a:solidFill>
                            <a:srgbClr val="1B2A4A"/>
                          </a:solidFill>
                          <a:latin typeface="Calibri"/>
                          <a:ea typeface="Calibri"/>
                          <a:cs typeface="Calibri"/>
                        </a:rPr>
                        <a:t>Programme Setup &amp; Mobilisation</a:t>
                      </a:r>
                    </a:p>
                  </a:txBody>
                  <a:tcPr anchor="ctr"/>
                </a:tc>
                <a:tc>
                  <a:txBody>
                    <a:bodyPr/>
                    <a:lstStyle/>
                    <a:p>
                      <a:pPr algn="l"/>
                      <a:r>
                        <a:rPr lang="en-GB" sz="1400">
                          <a:solidFill>
                            <a:srgbClr val="1B2A4A"/>
                          </a:solidFill>
                          <a:latin typeface="Calibri"/>
                          <a:ea typeface="Calibri"/>
                          <a:cs typeface="Calibri"/>
                        </a:rPr>
                        <a:t>Teams onboarded (Client + SI), environments provisioned, governance live</a:t>
                      </a:r>
                    </a:p>
                  </a:txBody>
                  <a:tcPr anchor="ctr"/>
                </a:tc>
                <a:tc>
                  <a:txBody>
                    <a:bodyPr/>
                    <a:lstStyle/>
                    <a:p>
                      <a:pPr algn="ctr"/>
                      <a:r>
                        <a:rPr lang="en-GB" sz="1400">
                          <a:solidFill>
                            <a:srgbClr val="1B2A4A"/>
                          </a:solidFill>
                          <a:latin typeface="Calibri"/>
                          <a:ea typeface="Calibri"/>
                          <a:cs typeface="Calibri"/>
                        </a:rPr>
                        <a:t>2–4 weeks</a:t>
                      </a:r>
                    </a:p>
                  </a:txBody>
                  <a:tcPr anchor="ctr"/>
                </a:tc>
                <a:extLst>
                  <a:ext uri="{0D108BD9-81ED-4DB2-BD59-A6C34878D82A}">
                    <a16:rowId xmlns:a16="http://schemas.microsoft.com/office/drawing/2014/main" val="1303577686"/>
                  </a:ext>
                </a:extLst>
              </a:tr>
              <a:tr h="698500">
                <a:tc>
                  <a:txBody>
                    <a:bodyPr/>
                    <a:lstStyle/>
                    <a:p>
                      <a:pPr algn="ctr"/>
                      <a:r>
                        <a:rPr lang="en-GB" sz="1400" b="1">
                          <a:solidFill>
                            <a:srgbClr val="1B2A4A"/>
                          </a:solidFill>
                          <a:latin typeface="Calibri"/>
                          <a:ea typeface="Calibri"/>
                          <a:cs typeface="Calibri"/>
                        </a:rPr>
                        <a:t>11</a:t>
                      </a:r>
                    </a:p>
                  </a:txBody>
                  <a:tcPr anchor="ctr">
                    <a:solidFill>
                      <a:srgbClr val="F0EBF5"/>
                    </a:solidFill>
                  </a:tcPr>
                </a:tc>
                <a:tc>
                  <a:txBody>
                    <a:bodyPr/>
                    <a:lstStyle/>
                    <a:p>
                      <a:pPr algn="l"/>
                      <a:r>
                        <a:rPr lang="en-GB" sz="1400">
                          <a:solidFill>
                            <a:srgbClr val="1B2A4A"/>
                          </a:solidFill>
                          <a:latin typeface="Calibri"/>
                          <a:ea typeface="Calibri"/>
                          <a:cs typeface="Calibri"/>
                        </a:rPr>
                        <a:t>Discovery</a:t>
                      </a:r>
                    </a:p>
                  </a:txBody>
                  <a:tcPr anchor="ctr">
                    <a:solidFill>
                      <a:srgbClr val="FAFAFA"/>
                    </a:solidFill>
                  </a:tcPr>
                </a:tc>
                <a:tc>
                  <a:txBody>
                    <a:bodyPr/>
                    <a:lstStyle/>
                    <a:p>
                      <a:pPr algn="l"/>
                      <a:r>
                        <a:rPr lang="en-GB" sz="1400">
                          <a:solidFill>
                            <a:srgbClr val="1B2A4A"/>
                          </a:solidFill>
                          <a:latin typeface="Calibri"/>
                          <a:ea typeface="Calibri"/>
                          <a:cs typeface="Calibri"/>
                        </a:rPr>
                        <a:t>As-is process maps, gap analysis, product backlog, integration catalogue</a:t>
                      </a:r>
                    </a:p>
                  </a:txBody>
                  <a:tcPr anchor="ctr">
                    <a:solidFill>
                      <a:srgbClr val="FAFAFA"/>
                    </a:solidFill>
                  </a:tcPr>
                </a:tc>
                <a:tc>
                  <a:txBody>
                    <a:bodyPr/>
                    <a:lstStyle/>
                    <a:p>
                      <a:pPr algn="ctr"/>
                      <a:r>
                        <a:rPr lang="en-GB" sz="1400">
                          <a:solidFill>
                            <a:srgbClr val="1B2A4A"/>
                          </a:solidFill>
                          <a:latin typeface="Calibri"/>
                          <a:ea typeface="Calibri"/>
                          <a:cs typeface="Calibri"/>
                        </a:rPr>
                        <a:t>4–6 weeks</a:t>
                      </a:r>
                    </a:p>
                  </a:txBody>
                  <a:tcPr anchor="ctr">
                    <a:solidFill>
                      <a:srgbClr val="FAFAFA"/>
                    </a:solidFill>
                  </a:tcPr>
                </a:tc>
                <a:extLst>
                  <a:ext uri="{0D108BD9-81ED-4DB2-BD59-A6C34878D82A}">
                    <a16:rowId xmlns:a16="http://schemas.microsoft.com/office/drawing/2014/main" val="2228428462"/>
                  </a:ext>
                </a:extLst>
              </a:tr>
              <a:tr h="698500">
                <a:tc>
                  <a:txBody>
                    <a:bodyPr/>
                    <a:lstStyle/>
                    <a:p>
                      <a:pPr algn="ctr"/>
                      <a:r>
                        <a:rPr lang="en-GB" sz="1400" b="1">
                          <a:solidFill>
                            <a:srgbClr val="1B2A4A"/>
                          </a:solidFill>
                          <a:latin typeface="Calibri"/>
                          <a:ea typeface="Calibri"/>
                          <a:cs typeface="Calibri"/>
                        </a:rPr>
                        <a:t>12</a:t>
                      </a:r>
                    </a:p>
                  </a:txBody>
                  <a:tcPr anchor="ctr">
                    <a:solidFill>
                      <a:srgbClr val="F0EBF5"/>
                    </a:solidFill>
                  </a:tcPr>
                </a:tc>
                <a:tc>
                  <a:txBody>
                    <a:bodyPr/>
                    <a:lstStyle/>
                    <a:p>
                      <a:pPr algn="l"/>
                      <a:r>
                        <a:rPr lang="en-GB" sz="1400">
                          <a:solidFill>
                            <a:srgbClr val="1B2A4A"/>
                          </a:solidFill>
                          <a:latin typeface="Calibri"/>
                          <a:ea typeface="Calibri"/>
                          <a:cs typeface="Calibri"/>
                        </a:rPr>
                        <a:t>Solution Design</a:t>
                      </a:r>
                    </a:p>
                  </a:txBody>
                  <a:tcPr anchor="ctr"/>
                </a:tc>
                <a:tc>
                  <a:txBody>
                    <a:bodyPr/>
                    <a:lstStyle/>
                    <a:p>
                      <a:pPr algn="l"/>
                      <a:r>
                        <a:rPr lang="en-GB" sz="1400">
                          <a:solidFill>
                            <a:srgbClr val="1B2A4A"/>
                          </a:solidFill>
                          <a:latin typeface="Calibri"/>
                          <a:ea typeface="Calibri"/>
                          <a:cs typeface="Calibri"/>
                        </a:rPr>
                        <a:t>FDDs signed off by DA, technical architecture, data migration design, prototype</a:t>
                      </a:r>
                    </a:p>
                  </a:txBody>
                  <a:tcPr anchor="ctr"/>
                </a:tc>
                <a:tc>
                  <a:txBody>
                    <a:bodyPr/>
                    <a:lstStyle/>
                    <a:p>
                      <a:pPr algn="ctr"/>
                      <a:r>
                        <a:rPr lang="en-GB" sz="1400">
                          <a:solidFill>
                            <a:srgbClr val="1B2A4A"/>
                          </a:solidFill>
                          <a:latin typeface="Calibri"/>
                          <a:ea typeface="Calibri"/>
                          <a:cs typeface="Calibri"/>
                        </a:rPr>
                        <a:t>6–8 weeks</a:t>
                      </a:r>
                    </a:p>
                  </a:txBody>
                  <a:tcPr anchor="ctr"/>
                </a:tc>
                <a:extLst>
                  <a:ext uri="{0D108BD9-81ED-4DB2-BD59-A6C34878D82A}">
                    <a16:rowId xmlns:a16="http://schemas.microsoft.com/office/drawing/2014/main" val="2606400623"/>
                  </a:ext>
                </a:extLst>
              </a:tr>
            </a:tbl>
          </a:graphicData>
        </a:graphic>
      </p:graphicFrame>
      <p:sp>
        <p:nvSpPr>
          <p:cNvPr id="7" name="TextBox 6">
            <a:extLst>
              <a:ext uri="{FF2B5EF4-FFF2-40B4-BE49-F238E27FC236}">
                <a16:creationId xmlns:a16="http://schemas.microsoft.com/office/drawing/2014/main" id="{B973FA4A-D6A6-4686-9721-A8DF11729555}"/>
              </a:ext>
            </a:extLst>
          </p:cNvPr>
          <p:cNvSpPr txBox="1"/>
          <p:nvPr/>
        </p:nvSpPr>
        <p:spPr>
          <a:xfrm>
            <a:off x="635000" y="4381500"/>
            <a:ext cx="11176000" cy="1778000"/>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Total Setup &amp; Design duration: typically 12–18 weeks</a:t>
            </a:r>
          </a:p>
          <a:p>
            <a:pPr marL="228600" indent="-228600">
              <a:buFont typeface="Arial"/>
              <a:buChar char="•"/>
            </a:pPr>
            <a:r>
              <a:rPr lang="en-US" sz="1400" b="1" dirty="0">
                <a:solidFill>
                  <a:srgbClr val="1B2A4A"/>
                </a:solidFill>
                <a:latin typeface="Calibri"/>
              </a:rPr>
              <a:t>Pre-requisite: SI contract signed, named personnel confirmed, SI Selection with ROM Pricing (S9) complete</a:t>
            </a:r>
            <a:r>
              <a:rPr lang="en-US" sz="1400" dirty="0">
                <a:solidFill>
                  <a:srgbClr val="1B2A4A"/>
                </a:solidFill>
                <a:latin typeface="Calibri"/>
              </a:rPr>
              <a:t/>
            </a:r>
          </a:p>
          <a:p>
            <a:pPr marL="228600" indent="-228600">
              <a:buFont typeface="Arial"/>
              <a:buChar char="•"/>
            </a:pPr>
            <a:r>
              <a:rPr lang="en-US" sz="1400" b="1" dirty="0">
                <a:solidFill>
                  <a:srgbClr val="1B2A4A"/>
                </a:solidFill>
                <a:latin typeface="Calibri"/>
              </a:rPr>
              <a:t>Output: Approved designs ready for Sprint 0 and Build (Build &amp; Configuration (S13))</a:t>
            </a:r>
            <a:r>
              <a:rPr lang="en-US" sz="1400" dirty="0">
                <a:solidFill>
                  <a:srgbClr val="1B2A4A"/>
                </a:solidFill>
                <a:latin typeface="Calibri"/>
              </a:rPr>
              <a:t/>
            </a:r>
          </a:p>
        </p:txBody>
      </p:sp>
      <p:sp>
        <p:nvSpPr>
          <p:cNvPr id="8" name="Rectangle 7">
            <a:extLst>
              <a:ext uri="{FF2B5EF4-FFF2-40B4-BE49-F238E27FC236}">
                <a16:creationId xmlns:a16="http://schemas.microsoft.com/office/drawing/2014/main" id="{87FFFC4B-A3D7-4E6F-94F8-B1420E8A8584}"/>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TextBox 8">
            <a:extLst>
              <a:ext uri="{FF2B5EF4-FFF2-40B4-BE49-F238E27FC236}">
                <a16:creationId xmlns:a16="http://schemas.microsoft.com/office/drawing/2014/main" id="{9D8DE3EF-470F-4435-BD2C-E37101511A9B}"/>
              </a:ext>
            </a:extLst>
          </p:cNvPr>
          <p:cNvSpPr txBox="1"/>
          <p:nvPr/>
        </p:nvSpPr>
        <p:spPr>
          <a:xfrm>
            <a:off x="635000" y="6413500"/>
            <a:ext cx="7620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Phase · Stages 10–12</a:t>
            </a:r>
          </a:p>
        </p:txBody>
      </p:sp>
    </p:spTree>
    <p:extLst>
      <p:ext uri="{BB962C8B-B14F-4D97-AF65-F5344CB8AC3E}">
        <p14:creationId xmlns:p14="http://schemas.microsoft.com/office/powerpoint/2010/main" val="2988250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CF5A75C-FCF9-4122-A221-83B15E23355A}"/>
              </a:ext>
            </a:extLst>
          </p:cNvPr>
          <p:cNvSpPr/>
          <p:nvPr/>
        </p:nvSpPr>
        <p:spPr>
          <a:xfrm>
            <a:off x="8636000" y="254000"/>
            <a:ext cx="3302000" cy="6223000"/>
          </a:xfrm>
          <a:prstGeom prst="rect">
            <a:avLst/>
          </a:prstGeom>
          <a:solidFill>
            <a:srgbClr val="F5F0E8"/>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2" name="TextBox 1">
            <a:extLst>
              <a:ext uri="{FF2B5EF4-FFF2-40B4-BE49-F238E27FC236}">
                <a16:creationId xmlns:a16="http://schemas.microsoft.com/office/drawing/2014/main" id="{BCFA2BD3-2545-4394-A550-0319BF48C0F2}"/>
              </a:ext>
            </a:extLst>
          </p:cNvPr>
          <p:cNvSpPr txBox="1"/>
          <p:nvPr/>
        </p:nvSpPr>
        <p:spPr>
          <a:xfrm>
            <a:off x="635000" y="571500"/>
            <a:ext cx="7620000" cy="492443"/>
          </a:xfrm>
          <a:prstGeom prst="rect">
            <a:avLst/>
          </a:prstGeom>
          <a:noFill/>
        </p:spPr>
        <p:txBody>
          <a:bodyPr vertOverflow="overflow" vert="horz" wrap="square" rtlCol="0" anchor="t">
            <a:spAutoFit/>
          </a:bodyPr>
          <a:lstStyle/>
          <a:p>
            <a:pPr algn="l"/>
            <a:r>
              <a:rPr lang="en-GB" sz="2600" b="1">
                <a:solidFill>
                  <a:srgbClr val="1B2A4A"/>
                </a:solidFill>
                <a:latin typeface="Georgia"/>
              </a:rPr>
              <a:t>Programme Setup &amp; Mobilisation (S10)</a:t>
            </a:r>
          </a:p>
        </p:txBody>
      </p:sp>
      <p:sp>
        <p:nvSpPr>
          <p:cNvPr id="3" name="Rectangle 2">
            <a:extLst>
              <a:ext uri="{FF2B5EF4-FFF2-40B4-BE49-F238E27FC236}">
                <a16:creationId xmlns:a16="http://schemas.microsoft.com/office/drawing/2014/main" id="{50202A30-21E5-4663-A55B-619A9887DC04}"/>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TextBox 3">
            <a:extLst>
              <a:ext uri="{FF2B5EF4-FFF2-40B4-BE49-F238E27FC236}">
                <a16:creationId xmlns:a16="http://schemas.microsoft.com/office/drawing/2014/main" id="{CB070DE2-AF52-4F06-8026-1F3C4C7AFCA7}"/>
              </a:ext>
            </a:extLst>
          </p:cNvPr>
          <p:cNvSpPr txBox="1"/>
          <p:nvPr/>
        </p:nvSpPr>
        <p:spPr>
          <a:xfrm>
            <a:off x="635000" y="1460500"/>
            <a:ext cx="7620000" cy="5080000"/>
          </a:xfrm>
          <a:prstGeom prst="rect">
            <a:avLst/>
          </a:prstGeom>
          <a:noFill/>
        </p:spPr>
        <p:txBody>
          <a:bodyPr vertOverflow="overflow" vert="horz" wrap="square" rtlCol="0" anchor="t">
            <a:noAutofit/>
          </a:bodyPr>
          <a:lstStyle/>
          <a:p>
            <a:pPr marL="0" indent="0">
              <a:buNone/>
            </a:pPr>
            <a:r>
              <a:rPr lang="en-US" sz="1500" b="1" dirty="0">
                <a:solidFill>
                  <a:srgbClr val="7D3C98"/>
                </a:solidFill>
                <a:latin typeface="Calibri"/>
              </a:rPr>
              <a:t>Key Objectives</a:t>
            </a:r>
          </a:p>
          <a:p>
            <a:pPr marL="228600" indent="-228600">
              <a:buFont typeface="Arial"/>
              <a:buChar char="•"/>
            </a:pPr>
            <a:r>
              <a:rPr lang="en-US" sz="1400" dirty="0">
                <a:solidFill>
                  <a:srgbClr val="1B2A4A"/>
                </a:solidFill>
                <a:latin typeface="Calibri"/>
              </a:rPr>
              <a:t>Onboard Client programme team and SI delivery team</a:t>
            </a:r>
          </a:p>
          <a:p>
            <a:pPr marL="228600" indent="-228600">
              <a:buFont typeface="Arial"/>
              <a:buChar char="•"/>
            </a:pPr>
            <a:r>
              <a:rPr lang="en-US" sz="1400" dirty="0">
                <a:solidFill>
                  <a:srgbClr val="1B2A4A"/>
                </a:solidFill>
                <a:latin typeface="Calibri"/>
              </a:rPr>
              <a:t>Map all SI roles into the programme RACI — named individuals</a:t>
            </a:r>
          </a:p>
          <a:p>
            <a:pPr marL="228600" indent="-228600">
              <a:buFont typeface="Arial"/>
              <a:buChar char="•"/>
            </a:pPr>
            <a:r>
              <a:rPr lang="en-US" sz="1400" dirty="0">
                <a:solidFill>
                  <a:srgbClr val="1B2A4A"/>
                </a:solidFill>
                <a:latin typeface="Calibri"/>
              </a:rPr>
              <a:t>Provision environments (development, test, staging, production)</a:t>
            </a:r>
          </a:p>
          <a:p>
            <a:pPr marL="228600" indent="-228600">
              <a:buFont typeface="Arial"/>
              <a:buChar char="•"/>
            </a:pPr>
            <a:r>
              <a:rPr lang="en-US" sz="1400" dirty="0">
                <a:solidFill>
                  <a:srgbClr val="1B2A4A"/>
                </a:solidFill>
                <a:latin typeface="Calibri"/>
              </a:rPr>
              <a:t>Activate governance cadence — SC monthly, DA bi-weekly</a:t>
            </a:r>
          </a:p>
          <a:p>
            <a:pPr marL="228600" indent="-228600">
              <a:buFont typeface="Arial"/>
              <a:buChar char="•"/>
            </a:pPr>
            <a:r>
              <a:rPr lang="en-US" sz="1400" dirty="0">
                <a:solidFill>
                  <a:srgbClr val="1B2A4A"/>
                </a:solidFill>
                <a:latin typeface="Calibri"/>
              </a:rPr>
              <a:t>Establish Agile working agreements (sprint length, ceremonies, DoD)</a:t>
            </a:r>
          </a:p>
          <a:p>
            <a:pPr marL="228600" indent="-228600">
              <a:buFont typeface="Arial"/>
              <a:buChar char="•"/>
            </a:pPr>
            <a:r>
              <a:rPr lang="en-US" sz="1400" dirty="0">
                <a:solidFill>
                  <a:srgbClr val="1B2A4A"/>
                </a:solidFill>
                <a:latin typeface="Calibri"/>
              </a:rPr>
              <a:t>Confirm scope prioritisation matrix against Benefits Map</a:t>
            </a:r>
          </a:p>
          <a:p>
            <a:pPr marL="0" indent="0">
              <a:buNone/>
            </a:pPr>
            <a:r>
              <a:rPr lang="en-US" sz="1500" b="1" dirty="0">
                <a:solidFill>
                  <a:srgbClr val="7D3C98"/>
                </a:solidFill>
                <a:latin typeface="Calibri"/>
              </a:rPr>
              <a:t>Outputs</a:t>
            </a:r>
          </a:p>
          <a:p>
            <a:pPr marL="228600" indent="-228600">
              <a:buFont typeface="Arial"/>
              <a:buChar char="•"/>
            </a:pPr>
            <a:r>
              <a:rPr lang="en-US" sz="1400" dirty="0">
                <a:solidFill>
                  <a:srgbClr val="1B2A4A"/>
                </a:solidFill>
                <a:latin typeface="Calibri"/>
              </a:rPr>
              <a:t>Programme team structure with named Client and SI individuals</a:t>
            </a:r>
          </a:p>
          <a:p>
            <a:pPr marL="228600" indent="-228600">
              <a:buFont typeface="Arial"/>
              <a:buChar char="•"/>
            </a:pPr>
            <a:r>
              <a:rPr lang="en-US" sz="1400" dirty="0">
                <a:solidFill>
                  <a:srgbClr val="1B2A4A"/>
                </a:solidFill>
                <a:latin typeface="Calibri"/>
              </a:rPr>
              <a:t>Updated RACI with all SI roles mapped</a:t>
            </a:r>
          </a:p>
          <a:p>
            <a:pPr marL="228600" indent="-228600">
              <a:buFont typeface="Arial"/>
              <a:buChar char="•"/>
            </a:pPr>
            <a:r>
              <a:rPr lang="en-US" sz="1400" dirty="0">
                <a:solidFill>
                  <a:srgbClr val="1B2A4A"/>
                </a:solidFill>
                <a:latin typeface="Calibri"/>
              </a:rPr>
              <a:t>Environments provisioned and tooling in place</a:t>
            </a:r>
          </a:p>
          <a:p>
            <a:pPr marL="228600" indent="-228600">
              <a:buFont typeface="Arial"/>
              <a:buChar char="•"/>
            </a:pPr>
            <a:r>
              <a:rPr lang="en-US" sz="1400" dirty="0">
                <a:solidFill>
                  <a:srgbClr val="1B2A4A"/>
                </a:solidFill>
                <a:latin typeface="Calibri"/>
              </a:rPr>
              <a:t>Governance cadence live (SC and DA scheduled)</a:t>
            </a:r>
          </a:p>
          <a:p>
            <a:pPr marL="228600" indent="-228600">
              <a:buFont typeface="Arial"/>
              <a:buChar char="•"/>
            </a:pPr>
            <a:r>
              <a:rPr lang="en-US" sz="1400" dirty="0">
                <a:solidFill>
                  <a:srgbClr val="1B2A4A"/>
                </a:solidFill>
                <a:latin typeface="Calibri"/>
              </a:rPr>
              <a:t>Agile working agreements signed by Client PM and SI Programme Director</a:t>
            </a:r>
          </a:p>
          <a:p>
            <a:pPr marL="228600" indent="-228600">
              <a:buFont typeface="Arial"/>
              <a:buChar char="•"/>
            </a:pPr>
            <a:r>
              <a:rPr lang="en-US" sz="1400" dirty="0">
                <a:solidFill>
                  <a:srgbClr val="1B2A4A"/>
                </a:solidFill>
                <a:latin typeface="Calibri"/>
              </a:rPr>
              <a:t>Scope prioritisation matrix confirmed</a:t>
            </a:r>
          </a:p>
        </p:txBody>
      </p:sp>
      <p:sp>
        <p:nvSpPr>
          <p:cNvPr id="6" name="Rectangle 5">
            <a:extLst>
              <a:ext uri="{FF2B5EF4-FFF2-40B4-BE49-F238E27FC236}">
                <a16:creationId xmlns:a16="http://schemas.microsoft.com/office/drawing/2014/main" id="{7A90C2C5-6339-4AF2-826C-C1E124789807}"/>
              </a:ext>
            </a:extLst>
          </p:cNvPr>
          <p:cNvSpPr/>
          <p:nvPr/>
        </p:nvSpPr>
        <p:spPr>
          <a:xfrm>
            <a:off x="8636000" y="2540000"/>
            <a:ext cx="50800" cy="24130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832FD228-4822-4609-9EFD-2647C3061141}"/>
              </a:ext>
            </a:extLst>
          </p:cNvPr>
          <p:cNvSpPr txBox="1"/>
          <p:nvPr/>
        </p:nvSpPr>
        <p:spPr>
          <a:xfrm>
            <a:off x="8890000" y="2540000"/>
            <a:ext cx="2794000" cy="2413000"/>
          </a:xfrm>
          <a:prstGeom prst="rect">
            <a:avLst/>
          </a:prstGeom>
          <a:noFill/>
        </p:spPr>
        <p:txBody>
          <a:bodyPr vertOverflow="overflow" vert="horz" wrap="square" rtlCol="0" anchor="ctr" anchorCtr="0">
            <a:noAutofit/>
          </a:bodyPr>
          <a:lstStyle/>
          <a:p>
            <a:pPr algn="l">
              <a:buNone/>
            </a:pPr>
            <a:r>
              <a:rPr lang="en-US" sz="1500" i="1" dirty="0">
                <a:solidFill>
                  <a:srgbClr val="1B2A4A"/>
                </a:solidFill>
                <a:latin typeface="Georgia"/>
              </a:rPr>
              <a:t>“The SI team is mapped into the RACI from day one. They attend Design Authority, run sprint ceremonies, and are governed by the same Decision Rights Framework as the Client team.”</a:t>
            </a:r>
          </a:p>
        </p:txBody>
      </p:sp>
      <p:sp>
        <p:nvSpPr>
          <p:cNvPr id="8" name="TextBox 7">
            <a:extLst>
              <a:ext uri="{FF2B5EF4-FFF2-40B4-BE49-F238E27FC236}">
                <a16:creationId xmlns:a16="http://schemas.microsoft.com/office/drawing/2014/main" id="{4BFDC77C-23D6-48A9-B25E-04D4172B1EB9}"/>
              </a:ext>
            </a:extLst>
          </p:cNvPr>
          <p:cNvSpPr txBox="1"/>
          <p:nvPr/>
        </p:nvSpPr>
        <p:spPr>
          <a:xfrm>
            <a:off x="635000" y="6413500"/>
            <a:ext cx="6350000" cy="3175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 S10</a:t>
            </a:r>
          </a:p>
        </p:txBody>
      </p:sp>
      <p:sp>
        <p:nvSpPr>
          <p:cNvPr id="9" name="Rectangle 8">
            <a:extLst>
              <a:ext uri="{FF2B5EF4-FFF2-40B4-BE49-F238E27FC236}">
                <a16:creationId xmlns:a16="http://schemas.microsoft.com/office/drawing/2014/main" id="{002F9077-6568-46F4-9DDA-D7F948D7A463}"/>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432847249"/>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100" name="Rectangle Footer"/>
          <p:cNvSpPr/>
          <p:nvPr/>
        </p:nvSpPr>
        <p:spPr>
          <a:xfrm>
            <a:off x="0" y="6794500"/>
            <a:ext cx="12192000" cy="63500"/>
          </a:xfrm>
          <a:prstGeom prst="rect">
            <a:avLst/>
          </a:prstGeom>
          <a:solidFill>
            <a:srgbClr val="9C4FB6"/>
          </a:solidFill>
          <a:ln w="19050">
            <a:noFill/>
          </a:ln>
        </p:spPr>
      </p:sp>
      <p:sp>
        <p:nvSpPr>
          <p:cNvPr id="101" name="TextBox Title"/>
          <p:cNvSpPr txBox="1"/>
          <p:nvPr/>
        </p:nvSpPr>
        <p:spPr>
          <a:xfrm>
            <a:off x="635000" y="571500"/>
            <a:ext cx="11000000" cy="492443"/>
          </a:xfrm>
          <a:prstGeom prst="rect">
            <a:avLst/>
          </a:prstGeom>
          <a:noFill/>
        </p:spPr>
        <p:txBody>
          <a:bodyPr vertOverflow="overflow" vert="horz" wrap="square" rtlCol="0" anchor="t"/>
          <a:lstStyle/>
          <a:p>
            <a:pPr algn="l">
              <a:buNone/>
            </a:pPr>
            <a:r>
              <a:rPr lang="en-GB" sz="2600" b="1">
                <a:solidFill>
                  <a:srgbClr val="1B2A4A"/>
                </a:solidFill>
                <a:latin typeface="Georgia"/>
              </a:rPr>
              <a:t>Vendor Deployment Services: The Third Pillar</a:t>
            </a:r>
          </a:p>
        </p:txBody>
      </p:sp>
      <p:sp>
        <p:nvSpPr>
          <p:cNvPr id="102" name="Rectangle Accent"/>
          <p:cNvSpPr/>
          <p:nvPr/>
        </p:nvSpPr>
        <p:spPr>
          <a:xfrm>
            <a:off x="635000" y="1206500"/>
            <a:ext cx="1524000" cy="38100"/>
          </a:xfrm>
          <a:prstGeom prst="rect">
            <a:avLst/>
          </a:prstGeom>
          <a:solidFill>
            <a:srgbClr val="9C4FB6"/>
          </a:solidFill>
          <a:ln w="19050">
            <a:noFill/>
          </a:ln>
        </p:spPr>
      </p:sp>
      <p:sp>
        <p:nvSpPr>
          <p:cNvPr id="103" name="LeftColText"/>
          <p:cNvSpPr txBox="1"/>
          <p:nvPr/>
        </p:nvSpPr>
        <p:spPr>
          <a:xfrm>
            <a:off x="635000" y="1460500"/>
            <a:ext cx="5286000" cy="1900000"/>
          </a:xfrm>
          <a:prstGeom prst="rect">
            <a:avLst/>
          </a:prstGeom>
          <a:noFill/>
        </p:spPr>
        <p:txBody>
          <a:bodyPr vertOverflow="overflow" vert="horz" wrap="square" rtlCol="0" anchor="t"/>
          <a:lstStyle/>
          <a:p>
            <a:pPr algn="l">
              <a:buNone/>
            </a:pPr>
            <a:r>
              <a:rPr lang="en-GB" sz="1500" b="1">
                <a:solidFill>
                  <a:srgbClr val="7D3C98"/>
                </a:solidFill>
                <a:latin typeface="Calibri"/>
              </a:rPr>
              <a:t>What it is</a:t>
            </a:r>
          </a:p>
          <a:p>
            <a:pPr algn="l">
              <a:buNone/>
            </a:pPr>
            <a:r>
              <a:rPr lang="en-GB" sz="800">
                <a:solidFill>
                  <a:srgbClr val="1B2A4A"/>
                </a:solidFill>
                <a:latin typeface="Calibri"/>
              </a:rPr>
              <a:t/>
            </a:r>
          </a:p>
          <a:p>
            <a:pPr algn="l">
              <a:buNone/>
            </a:pPr>
            <a:r>
              <a:rPr lang="en-GB" sz="1400">
                <a:solidFill>
                  <a:srgbClr val="1B2A4A"/>
                </a:solidFill>
                <a:latin typeface="Calibri"/>
              </a:rPr>
              <a:t>Every major ERP platform has its own vendor-led delivery framework that runs alongside your SI. These aren’t optional — the vendor methodology shapes what’s possible, what’s supported, and what isn’t.</a:t>
            </a:r>
          </a:p>
        </p:txBody>
      </p:sp>
      <p:sp>
        <p:nvSpPr>
          <p:cNvPr id="104" name="RightColText"/>
          <p:cNvSpPr txBox="1"/>
          <p:nvPr/>
        </p:nvSpPr>
        <p:spPr>
          <a:xfrm>
            <a:off x="6271000" y="1460500"/>
            <a:ext cx="5286000" cy="1900000"/>
          </a:xfrm>
          <a:prstGeom prst="rect">
            <a:avLst/>
          </a:prstGeom>
          <a:noFill/>
        </p:spPr>
        <p:txBody>
          <a:bodyPr vertOverflow="overflow" vert="horz" wrap="square" rtlCol="0" anchor="t"/>
          <a:lstStyle/>
          <a:p>
            <a:pPr algn="l">
              <a:buNone/>
            </a:pPr>
            <a:r>
              <a:rPr lang="en-GB" sz="1500" b="1">
                <a:solidFill>
                  <a:srgbClr val="7D3C98"/>
                </a:solidFill>
                <a:latin typeface="Calibri"/>
              </a:rPr>
              <a:t>Why it matters</a:t>
            </a:r>
          </a:p>
          <a:p>
            <a:pPr algn="l">
              <a:buNone/>
            </a:pPr>
            <a:r>
              <a:rPr lang="en-GB" sz="800">
                <a:solidFill>
                  <a:srgbClr val="1B2A4A"/>
                </a:solidFill>
                <a:latin typeface="Calibri"/>
              </a:rPr>
              <a:t/>
            </a:r>
          </a:p>
          <a:p>
            <a:pPr algn="l">
              <a:buNone/>
            </a:pPr>
            <a:r>
              <a:rPr lang="en-GB" sz="1400">
                <a:solidFill>
                  <a:srgbClr val="1B2A4A"/>
                </a:solidFill>
                <a:latin typeface="Calibri"/>
              </a:rPr>
              <a:t>Cutting across vendor services or working without them creates support gaps post-go-live. Build it into your governance from Programme Setup &amp; Mobilisation (S10), not after the fact.</a:t>
            </a:r>
          </a:p>
        </p:txBody>
      </p:sp>
      <p:graphicFrame>
        <p:nvGraphicFramePr>
          <p:cNvPr id="105" name="Table 104"/>
          <p:cNvGraphicFramePr>
            <a:graphicFrameLocks noGrp="1"/>
          </p:cNvGraphicFramePr>
          <p:nvPr/>
        </p:nvGraphicFramePr>
        <p:xfrm>
          <a:off x="635000" y="3500000"/>
          <a:ext cx="10922000" cy="2660000"/>
        </p:xfrm>
        <a:graphic>
          <a:graphicData uri="http://schemas.openxmlformats.org/drawingml/2006/table">
            <a:tbl>
              <a:tblPr firstRow="1" bandRow="1">
                <a:tableStyleId>{5C22544A-7EE6-4342-B048-85BDC9FD1C3A}</a:tableStyleId>
              </a:tblPr>
              <a:tblGrid>
                <a:gridCol w="2402840"/>
                <a:gridCol w="3495040"/>
                <a:gridCol w="2402840"/>
                <a:gridCol w="2621280"/>
              </a:tblGrid>
              <a:tr h="500000">
                <a:tc>
                  <a:txBody>
                    <a:bodyPr/>
                    <a:lstStyle/>
                    <a:p>
                      <a:pPr algn="l"/>
                      <a:r>
                        <a:rPr lang="en-GB" sz="1300" b="1">
                          <a:solidFill>
                            <a:srgbClr val="FFFFFF"/>
                          </a:solidFill>
                          <a:latin typeface="Calibri"/>
                        </a:rPr>
                        <a:t>Platform</a:t>
                      </a:r>
                    </a:p>
                  </a:txBody>
                  <a:tcPr anchor="ctr" marL="91440" marR="91440">
                    <a:solidFill>
                      <a:srgbClr val="9C4FB6"/>
                    </a:solidFill>
                  </a:tcPr>
                </a:tc>
                <a:tc>
                  <a:txBody>
                    <a:bodyPr/>
                    <a:lstStyle/>
                    <a:p>
                      <a:pPr algn="l"/>
                      <a:r>
                        <a:rPr lang="en-GB" sz="1300" b="1">
                          <a:solidFill>
                            <a:srgbClr val="FFFFFF"/>
                          </a:solidFill>
                          <a:latin typeface="Calibri"/>
                        </a:rPr>
                        <a:t>Vendor Service</a:t>
                      </a:r>
                    </a:p>
                  </a:txBody>
                  <a:tcPr anchor="ctr" marL="91440" marR="91440">
                    <a:solidFill>
                      <a:srgbClr val="9C4FB6"/>
                    </a:solidFill>
                  </a:tcPr>
                </a:tc>
                <a:tc>
                  <a:txBody>
                    <a:bodyPr/>
                    <a:lstStyle/>
                    <a:p>
                      <a:pPr algn="l"/>
                      <a:r>
                        <a:rPr lang="en-GB" sz="1300" b="1">
                          <a:solidFill>
                            <a:srgbClr val="FFFFFF"/>
                          </a:solidFill>
                          <a:latin typeface="Calibri"/>
                        </a:rPr>
                        <a:t>Owner</a:t>
                      </a:r>
                    </a:p>
                  </a:txBody>
                  <a:tcPr anchor="ctr" marL="91440" marR="91440">
                    <a:solidFill>
                      <a:srgbClr val="9C4FB6"/>
                    </a:solidFill>
                  </a:tcPr>
                </a:tc>
                <a:tc>
                  <a:txBody>
                    <a:bodyPr/>
                    <a:lstStyle/>
                    <a:p>
                      <a:pPr algn="l"/>
                      <a:r>
                        <a:rPr lang="en-GB" sz="1300" b="1">
                          <a:solidFill>
                            <a:srgbClr val="FFFFFF"/>
                          </a:solidFill>
                          <a:latin typeface="Calibri"/>
                        </a:rPr>
                        <a:t>When it engages</a:t>
                      </a:r>
                    </a:p>
                  </a:txBody>
                  <a:tcPr anchor="ctr" marL="91440" marR="91440">
                    <a:solidFill>
                      <a:srgbClr val="9C4FB6"/>
                    </a:solidFill>
                  </a:tcPr>
                </a:tc>
              </a:tr>
              <a:tr h="540000">
                <a:tc>
                  <a:txBody>
                    <a:bodyPr/>
                    <a:lstStyle/>
                    <a:p>
                      <a:pPr algn="l"/>
                      <a:r>
                        <a:rPr lang="en-GB" sz="1200" b="1">
                          <a:solidFill>
                            <a:srgbClr val="1B2A4A"/>
                          </a:solidFill>
                          <a:latin typeface="Calibri"/>
                        </a:rPr>
                        <a:t>Microsoft D365</a:t>
                      </a:r>
                    </a:p>
                  </a:txBody>
                  <a:tcPr anchor="ctr" marL="91440" marR="91440">
                    <a:solidFill>
                      <a:srgbClr val="FFFFFF"/>
                    </a:solidFill>
                  </a:tcPr>
                </a:tc>
                <a:tc>
                  <a:txBody>
                    <a:bodyPr/>
                    <a:lstStyle/>
                    <a:p>
                      <a:pPr algn="l"/>
                      <a:r>
                        <a:rPr lang="en-GB" sz="1200">
                          <a:solidFill>
                            <a:srgbClr val="1B2A4A"/>
                          </a:solidFill>
                          <a:latin typeface="Calibri"/>
                        </a:rPr>
                        <a:t>Lifecycle Services (LCS) + FastTrack</a:t>
                      </a:r>
                    </a:p>
                  </a:txBody>
                  <a:tcPr anchor="ctr" marL="91440" marR="91440">
                    <a:solidFill>
                      <a:srgbClr val="FFFFFF"/>
                    </a:solidFill>
                  </a:tcPr>
                </a:tc>
                <a:tc>
                  <a:txBody>
                    <a:bodyPr/>
                    <a:lstStyle/>
                    <a:p>
                      <a:pPr algn="l"/>
                      <a:r>
                        <a:rPr lang="en-GB" sz="1200">
                          <a:solidFill>
                            <a:srgbClr val="1B2A4A"/>
                          </a:solidFill>
                          <a:latin typeface="Calibri"/>
                        </a:rPr>
                        <a:t>Microsoft FastTrack Solution Architect</a:t>
                      </a:r>
                    </a:p>
                  </a:txBody>
                  <a:tcPr anchor="ctr" marL="91440" marR="91440">
                    <a:solidFill>
                      <a:srgbClr val="FFFFFF"/>
                    </a:solidFill>
                  </a:tcPr>
                </a:tc>
                <a:tc>
                  <a:txBody>
                    <a:bodyPr/>
                    <a:lstStyle/>
                    <a:p>
                      <a:pPr algn="l"/>
                      <a:r>
                        <a:rPr lang="en-GB" sz="1200">
                          <a:solidFill>
                            <a:srgbClr val="1B2A4A"/>
                          </a:solidFill>
                          <a:latin typeface="Calibri"/>
                        </a:rPr>
                        <a:t>From S10, peak S11–S15</a:t>
                      </a:r>
                    </a:p>
                  </a:txBody>
                  <a:tcPr anchor="ctr" marL="91440" marR="91440">
                    <a:solidFill>
                      <a:srgbClr val="FFFFFF"/>
                    </a:solidFill>
                  </a:tcPr>
                </a:tc>
              </a:tr>
              <a:tr h="540000">
                <a:tc>
                  <a:txBody>
                    <a:bodyPr/>
                    <a:lstStyle/>
                    <a:p>
                      <a:pPr algn="l"/>
                      <a:r>
                        <a:rPr lang="en-GB" sz="1200" b="1">
                          <a:solidFill>
                            <a:srgbClr val="1B2A4A"/>
                          </a:solidFill>
                          <a:latin typeface="Calibri"/>
                        </a:rPr>
                        <a:t>SAP S/4HANA</a:t>
                      </a:r>
                    </a:p>
                  </a:txBody>
                  <a:tcPr anchor="ctr" marL="91440" marR="91440">
                    <a:solidFill>
                      <a:srgbClr val="FFFFFF"/>
                    </a:solidFill>
                  </a:tcPr>
                </a:tc>
                <a:tc>
                  <a:txBody>
                    <a:bodyPr/>
                    <a:lstStyle/>
                    <a:p>
                      <a:pPr algn="l"/>
                      <a:r>
                        <a:rPr lang="en-GB" sz="1200">
                          <a:solidFill>
                            <a:srgbClr val="1B2A4A"/>
                          </a:solidFill>
                          <a:latin typeface="Calibri"/>
                        </a:rPr>
                        <a:t>SAP Activate + SAP MaxAttention / Premium Engagement</a:t>
                      </a:r>
                    </a:p>
                  </a:txBody>
                  <a:tcPr anchor="ctr" marL="91440" marR="91440">
                    <a:solidFill>
                      <a:srgbClr val="FFFFFF"/>
                    </a:solidFill>
                  </a:tcPr>
                </a:tc>
                <a:tc>
                  <a:txBody>
                    <a:bodyPr/>
                    <a:lstStyle/>
                    <a:p>
                      <a:pPr algn="l"/>
                      <a:r>
                        <a:rPr lang="en-GB" sz="1200">
                          <a:solidFill>
                            <a:srgbClr val="1B2A4A"/>
                          </a:solidFill>
                          <a:latin typeface="Calibri"/>
                        </a:rPr>
                        <a:t>SAP CTM (Customer Team Manager)</a:t>
                      </a:r>
                    </a:p>
                  </a:txBody>
                  <a:tcPr anchor="ctr" marL="91440" marR="91440">
                    <a:solidFill>
                      <a:srgbClr val="FFFFFF"/>
                    </a:solidFill>
                  </a:tcPr>
                </a:tc>
                <a:tc>
                  <a:txBody>
                    <a:bodyPr/>
                    <a:lstStyle/>
                    <a:p>
                      <a:pPr algn="l"/>
                      <a:r>
                        <a:rPr lang="en-GB" sz="1200">
                          <a:solidFill>
                            <a:srgbClr val="1B2A4A"/>
                          </a:solidFill>
                          <a:latin typeface="Calibri"/>
                        </a:rPr>
                        <a:t>From S10, peak S11–S16</a:t>
                      </a:r>
                    </a:p>
                  </a:txBody>
                  <a:tcPr anchor="ctr" marL="91440" marR="91440">
                    <a:solidFill>
                      <a:srgbClr val="FFFFFF"/>
                    </a:solidFill>
                  </a:tcPr>
                </a:tc>
              </a:tr>
              <a:tr h="540000">
                <a:tc>
                  <a:txBody>
                    <a:bodyPr/>
                    <a:lstStyle/>
                    <a:p>
                      <a:pPr algn="l"/>
                      <a:r>
                        <a:rPr lang="en-GB" sz="1200" b="1">
                          <a:solidFill>
                            <a:srgbClr val="1B2A4A"/>
                          </a:solidFill>
                          <a:latin typeface="Calibri"/>
                        </a:rPr>
                        <a:t>Oracle Cloud ERP</a:t>
                      </a:r>
                    </a:p>
                  </a:txBody>
                  <a:tcPr anchor="ctr" marL="91440" marR="91440">
                    <a:solidFill>
                      <a:srgbClr val="FFFFFF"/>
                    </a:solidFill>
                  </a:tcPr>
                </a:tc>
                <a:tc>
                  <a:txBody>
                    <a:bodyPr/>
                    <a:lstStyle/>
                    <a:p>
                      <a:pPr algn="l"/>
                      <a:r>
                        <a:rPr lang="en-GB" sz="1200">
                          <a:solidFill>
                            <a:srgbClr val="1B2A4A"/>
                          </a:solidFill>
                          <a:latin typeface="Calibri"/>
                        </a:rPr>
                        <a:t>Oracle Cloud Implementation Methodology + Customer Success</a:t>
                      </a:r>
                    </a:p>
                  </a:txBody>
                  <a:tcPr anchor="ctr" marL="91440" marR="91440">
                    <a:solidFill>
                      <a:srgbClr val="FFFFFF"/>
                    </a:solidFill>
                  </a:tcPr>
                </a:tc>
                <a:tc>
                  <a:txBody>
                    <a:bodyPr/>
                    <a:lstStyle/>
                    <a:p>
                      <a:pPr algn="l"/>
                      <a:r>
                        <a:rPr lang="en-GB" sz="1200">
                          <a:solidFill>
                            <a:srgbClr val="1B2A4A"/>
                          </a:solidFill>
                          <a:latin typeface="Calibri"/>
                        </a:rPr>
                        <a:t>Oracle CSM</a:t>
                      </a:r>
                    </a:p>
                  </a:txBody>
                  <a:tcPr anchor="ctr" marL="91440" marR="91440">
                    <a:solidFill>
                      <a:srgbClr val="FFFFFF"/>
                    </a:solidFill>
                  </a:tcPr>
                </a:tc>
                <a:tc>
                  <a:txBody>
                    <a:bodyPr/>
                    <a:lstStyle/>
                    <a:p>
                      <a:pPr algn="l"/>
                      <a:r>
                        <a:rPr lang="en-GB" sz="1200">
                          <a:solidFill>
                            <a:srgbClr val="1B2A4A"/>
                          </a:solidFill>
                          <a:latin typeface="Calibri"/>
                        </a:rPr>
                        <a:t>From S10, peak S11–S15</a:t>
                      </a:r>
                    </a:p>
                  </a:txBody>
                  <a:tcPr anchor="ctr" marL="91440" marR="91440">
                    <a:solidFill>
                      <a:srgbClr val="FFFFFF"/>
                    </a:solidFill>
                  </a:tcPr>
                </a:tc>
              </a:tr>
              <a:tr h="540000">
                <a:tc>
                  <a:txBody>
                    <a:bodyPr/>
                    <a:lstStyle/>
                    <a:p>
                      <a:pPr algn="l"/>
                      <a:r>
                        <a:rPr lang="en-GB" sz="1200" b="1">
                          <a:solidFill>
                            <a:srgbClr val="1B2A4A"/>
                          </a:solidFill>
                          <a:latin typeface="Calibri"/>
                        </a:rPr>
                        <a:t>Workday</a:t>
                      </a:r>
                    </a:p>
                  </a:txBody>
                  <a:tcPr anchor="ctr" marL="91440" marR="91440">
                    <a:solidFill>
                      <a:srgbClr val="FFFFFF"/>
                    </a:solidFill>
                  </a:tcPr>
                </a:tc>
                <a:tc>
                  <a:txBody>
                    <a:bodyPr/>
                    <a:lstStyle/>
                    <a:p>
                      <a:pPr algn="l"/>
                      <a:r>
                        <a:rPr lang="en-GB" sz="1200">
                          <a:solidFill>
                            <a:srgbClr val="1B2A4A"/>
                          </a:solidFill>
                          <a:latin typeface="Calibri"/>
                        </a:rPr>
                        <a:t>Workday Launch / Tenant Lifecycle Management</a:t>
                      </a:r>
                    </a:p>
                  </a:txBody>
                  <a:tcPr anchor="ctr" marL="91440" marR="91440">
                    <a:solidFill>
                      <a:srgbClr val="FFFFFF"/>
                    </a:solidFill>
                  </a:tcPr>
                </a:tc>
                <a:tc>
                  <a:txBody>
                    <a:bodyPr/>
                    <a:lstStyle/>
                    <a:p>
                      <a:pPr algn="l"/>
                      <a:r>
                        <a:rPr lang="en-GB" sz="1200">
                          <a:solidFill>
                            <a:srgbClr val="1B2A4A"/>
                          </a:solidFill>
                          <a:latin typeface="Calibri"/>
                        </a:rPr>
                        <a:t>Workday Engagement Manager</a:t>
                      </a:r>
                    </a:p>
                  </a:txBody>
                  <a:tcPr anchor="ctr" marL="91440" marR="91440">
                    <a:solidFill>
                      <a:srgbClr val="FFFFFF"/>
                    </a:solidFill>
                  </a:tcPr>
                </a:tc>
                <a:tc>
                  <a:txBody>
                    <a:bodyPr/>
                    <a:lstStyle/>
                    <a:p>
                      <a:pPr algn="l"/>
                      <a:r>
                        <a:rPr lang="en-GB" sz="1200">
                          <a:solidFill>
                            <a:srgbClr val="1B2A4A"/>
                          </a:solidFill>
                          <a:latin typeface="Calibri"/>
                        </a:rPr>
                        <a:t>From S10, peak S11–S15</a:t>
                      </a:r>
                    </a:p>
                  </a:txBody>
                  <a:tcPr anchor="ctr" marL="91440" marR="91440">
                    <a:solidFill>
                      <a:srgbClr val="FFFFFF"/>
                    </a:solidFill>
                  </a:tcPr>
                </a:tc>
              </a:tr>
            </a:tbl>
          </a:graphicData>
        </a:graphic>
      </p:graphicFrame>
      <p:sp>
        <p:nvSpPr>
          <p:cNvPr id="110" name="TextBox FooterNote"/>
          <p:cNvSpPr txBox="1"/>
          <p:nvPr/>
        </p:nvSpPr>
        <p:spPr>
          <a:xfrm>
            <a:off x="635000" y="6300000"/>
            <a:ext cx="10922000" cy="350000"/>
          </a:xfrm>
          <a:prstGeom prst="rect">
            <a:avLst/>
          </a:prstGeom>
          <a:noFill/>
        </p:spPr>
        <p:txBody>
          <a:bodyPr vertOverflow="overflow" vert="horz" wrap="square" rtlCol="0" anchor="t"/>
          <a:lstStyle/>
          <a:p>
            <a:pPr algn="l">
              <a:buNone/>
            </a:pPr>
            <a:r>
              <a:rPr lang="en-GB" sz="1100" i="1">
                <a:solidFill>
                  <a:srgbClr val="90A4AE"/>
                </a:solidFill>
                <a:latin typeface="Calibri"/>
              </a:rPr>
              <a:t>See Command Centre — Vendor &amp; Platform tab — for full RACI and decision framework.</a:t>
            </a:r>
          </a:p>
        </p:txBody>
      </p:sp>
      <p:sp>
        <p:nvSpPr>
          <p:cNvPr id="111" name="TextBox Breadcrumb"/>
          <p:cNvSpPr txBox="1"/>
          <p:nvPr/>
        </p:nvSpPr>
        <p:spPr>
          <a:xfrm>
            <a:off x="635000" y="6413500"/>
            <a:ext cx="6350000" cy="317500"/>
          </a:xfrm>
          <a:prstGeom prst="rect">
            <a:avLst/>
          </a:prstGeom>
          <a:noFill/>
        </p:spPr>
        <p:txBody>
          <a:bodyPr vertOverflow="overflow" vert="horz" wrap="square" rtlCol="0" anchor="t"/>
          <a:lstStyle/>
          <a:p>
            <a:pPr algn="l">
              <a:buNone/>
            </a:pPr>
            <a:r>
              <a:rPr lang="en-GB" sz="1400">
                <a:solidFill>
                  <a:srgbClr val="90A4AE"/>
                </a:solidFill>
                <a:latin typeface="Calibri"/>
              </a:rPr>
              <a:t>Programme Lifecycle · Setup &amp; Design · S10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FA57BCF-8491-46EA-93CF-50EE7EFB3EC6}"/>
              </a:ext>
            </a:extLst>
          </p:cNvPr>
          <p:cNvSpPr/>
          <p:nvPr/>
        </p:nvSpPr>
        <p:spPr>
          <a:xfrm>
            <a:off x="8636000" y="254000"/>
            <a:ext cx="3302000" cy="6223000"/>
          </a:xfrm>
          <a:prstGeom prst="rect">
            <a:avLst/>
          </a:prstGeom>
          <a:solidFill>
            <a:srgbClr val="F5F0E8"/>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2" name="TextBox 1">
            <a:extLst>
              <a:ext uri="{FF2B5EF4-FFF2-40B4-BE49-F238E27FC236}">
                <a16:creationId xmlns:a16="http://schemas.microsoft.com/office/drawing/2014/main" id="{47BB4898-274D-4D46-BC2E-B94CF2B2F8E1}"/>
              </a:ext>
            </a:extLst>
          </p:cNvPr>
          <p:cNvSpPr txBox="1"/>
          <p:nvPr/>
        </p:nvSpPr>
        <p:spPr>
          <a:xfrm>
            <a:off x="635000" y="571500"/>
            <a:ext cx="7620000" cy="492443"/>
          </a:xfrm>
          <a:prstGeom prst="rect">
            <a:avLst/>
          </a:prstGeom>
          <a:noFill/>
        </p:spPr>
        <p:txBody>
          <a:bodyPr vertOverflow="overflow" vert="horz" wrap="square" rtlCol="0" anchor="t">
            <a:spAutoFit/>
          </a:bodyPr>
          <a:lstStyle/>
          <a:p>
            <a:pPr algn="l"/>
            <a:r>
              <a:rPr lang="en-GB" sz="2600" b="1">
                <a:solidFill>
                  <a:srgbClr val="1B2A4A"/>
                </a:solidFill>
                <a:latin typeface="Georgia"/>
              </a:rPr>
              <a:t>Discovery (S11)</a:t>
            </a:r>
          </a:p>
        </p:txBody>
      </p:sp>
      <p:sp>
        <p:nvSpPr>
          <p:cNvPr id="3" name="Rectangle 2">
            <a:extLst>
              <a:ext uri="{FF2B5EF4-FFF2-40B4-BE49-F238E27FC236}">
                <a16:creationId xmlns:a16="http://schemas.microsoft.com/office/drawing/2014/main" id="{98D701E5-E2A9-4889-9701-411BE7F48CD5}"/>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TextBox 3">
            <a:extLst>
              <a:ext uri="{FF2B5EF4-FFF2-40B4-BE49-F238E27FC236}">
                <a16:creationId xmlns:a16="http://schemas.microsoft.com/office/drawing/2014/main" id="{73E7BE6C-B58D-43C2-957D-77038357FB56}"/>
              </a:ext>
            </a:extLst>
          </p:cNvPr>
          <p:cNvSpPr txBox="1"/>
          <p:nvPr/>
        </p:nvSpPr>
        <p:spPr>
          <a:xfrm>
            <a:off x="635000" y="1460500"/>
            <a:ext cx="7620000" cy="5080000"/>
          </a:xfrm>
          <a:prstGeom prst="rect">
            <a:avLst/>
          </a:prstGeom>
          <a:noFill/>
        </p:spPr>
        <p:txBody>
          <a:bodyPr vertOverflow="overflow" vert="horz" wrap="square" rtlCol="0" anchor="t">
            <a:noAutofit/>
          </a:bodyPr>
          <a:lstStyle/>
          <a:p>
            <a:pPr marL="0" indent="0">
              <a:buNone/>
            </a:pPr>
            <a:r>
              <a:rPr lang="en-US" sz="1500" b="1" dirty="0">
                <a:solidFill>
                  <a:srgbClr val="7D3C98"/>
                </a:solidFill>
                <a:latin typeface="Calibri"/>
              </a:rPr>
              <a:t>Key Objectives</a:t>
            </a:r>
          </a:p>
          <a:p>
            <a:pPr marL="228600" indent="-228600">
              <a:buFont typeface="Arial"/>
              <a:buChar char="•"/>
            </a:pPr>
            <a:r>
              <a:rPr lang="en-US" sz="1400" dirty="0">
                <a:solidFill>
                  <a:srgbClr val="1B2A4A"/>
                </a:solidFill>
                <a:latin typeface="Calibri"/>
              </a:rPr>
              <a:t>Gather detailed requirements by workstream through joint Client + SI workshops</a:t>
            </a:r>
          </a:p>
          <a:p>
            <a:pPr marL="228600" indent="-228600">
              <a:buFont typeface="Arial"/>
              <a:buChar char="•"/>
            </a:pPr>
            <a:r>
              <a:rPr lang="en-US" sz="1400" dirty="0">
                <a:solidFill>
                  <a:srgbClr val="1B2A4A"/>
                </a:solidFill>
                <a:latin typeface="Calibri"/>
              </a:rPr>
              <a:t>Document as-is process maps with pain points (Client leads, SI observes)</a:t>
            </a:r>
          </a:p>
          <a:p>
            <a:pPr marL="228600" indent="-228600">
              <a:buFont typeface="Arial"/>
              <a:buChar char="•"/>
            </a:pPr>
            <a:r>
              <a:rPr lang="en-US" sz="1400" dirty="0">
                <a:solidFill>
                  <a:srgbClr val="1B2A4A"/>
                </a:solidFill>
                <a:latin typeface="Calibri"/>
              </a:rPr>
              <a:t>Complete gap analysis: standard capability vs requirements (SI leads, Client validates)</a:t>
            </a:r>
          </a:p>
          <a:p>
            <a:pPr marL="228600" indent="-228600">
              <a:buFont typeface="Arial"/>
              <a:buChar char="•"/>
            </a:pPr>
            <a:r>
              <a:rPr lang="en-US" sz="1400" dirty="0">
                <a:solidFill>
                  <a:srgbClr val="1B2A4A"/>
                </a:solidFill>
                <a:latin typeface="Calibri"/>
              </a:rPr>
              <a:t>Build product backlog as Epics, Features, and User Stories</a:t>
            </a:r>
          </a:p>
          <a:p>
            <a:pPr marL="228600" indent="-228600">
              <a:buFont typeface="Arial"/>
              <a:buChar char="•"/>
            </a:pPr>
            <a:r>
              <a:rPr lang="en-US" sz="1400" dirty="0">
                <a:solidFill>
                  <a:srgbClr val="1B2A4A"/>
                </a:solidFill>
                <a:latin typeface="Calibri"/>
              </a:rPr>
              <a:t>Confirm integration catalogue with technical approach per interface</a:t>
            </a:r>
          </a:p>
          <a:p>
            <a:pPr marL="228600" indent="-228600">
              <a:buFont typeface="Arial"/>
              <a:buChar char="•"/>
            </a:pPr>
            <a:r>
              <a:rPr lang="en-US" sz="1400" dirty="0">
                <a:solidFill>
                  <a:srgbClr val="1B2A4A"/>
                </a:solidFill>
                <a:latin typeface="Calibri"/>
              </a:rPr>
              <a:t>Complete data assessment with migration strategy</a:t>
            </a:r>
          </a:p>
          <a:p>
            <a:pPr marL="0" indent="0">
              <a:buNone/>
            </a:pPr>
            <a:r>
              <a:rPr lang="en-US" sz="1500" b="1" dirty="0">
                <a:solidFill>
                  <a:srgbClr val="7D3C98"/>
                </a:solidFill>
                <a:latin typeface="Calibri"/>
              </a:rPr>
              <a:t>Outputs</a:t>
            </a:r>
          </a:p>
          <a:p>
            <a:pPr marL="228600" indent="-228600">
              <a:buFont typeface="Arial"/>
              <a:buChar char="•"/>
            </a:pPr>
            <a:r>
              <a:rPr lang="en-US" sz="1400" dirty="0">
                <a:solidFill>
                  <a:srgbClr val="1B2A4A"/>
                </a:solidFill>
                <a:latin typeface="Calibri"/>
              </a:rPr>
              <a:t>As-is process maps per workstream (joint Client + SI)</a:t>
            </a:r>
          </a:p>
          <a:p>
            <a:pPr marL="228600" indent="-228600">
              <a:buFont typeface="Arial"/>
              <a:buChar char="•"/>
            </a:pPr>
            <a:r>
              <a:rPr lang="en-US" sz="1400" dirty="0">
                <a:solidFill>
                  <a:srgbClr val="1B2A4A"/>
                </a:solidFill>
                <a:latin typeface="Calibri"/>
              </a:rPr>
              <a:t>Gap analysis per workstream: fit, process change, workaround, customise</a:t>
            </a:r>
          </a:p>
          <a:p>
            <a:pPr marL="228600" indent="-228600">
              <a:buFont typeface="Arial"/>
              <a:buChar char="•"/>
            </a:pPr>
            <a:r>
              <a:rPr lang="en-US" sz="1400" dirty="0">
                <a:solidFill>
                  <a:srgbClr val="1B2A4A"/>
                </a:solidFill>
                <a:latin typeface="Calibri"/>
              </a:rPr>
              <a:t>Product backlog: Epics → Features → User Stories</a:t>
            </a:r>
          </a:p>
          <a:p>
            <a:pPr marL="228600" indent="-228600">
              <a:buFont typeface="Arial"/>
              <a:buChar char="•"/>
            </a:pPr>
            <a:r>
              <a:rPr lang="en-US" sz="1400" dirty="0">
                <a:solidFill>
                  <a:srgbClr val="1B2A4A"/>
                </a:solidFill>
                <a:latin typeface="Calibri"/>
              </a:rPr>
              <a:t>Integration catalogue with technical approach (SI Technical Lead)</a:t>
            </a:r>
          </a:p>
          <a:p>
            <a:pPr marL="228600" indent="-228600">
              <a:buFont typeface="Arial"/>
              <a:buChar char="•"/>
            </a:pPr>
            <a:r>
              <a:rPr lang="en-US" sz="1400" dirty="0">
                <a:solidFill>
                  <a:srgbClr val="1B2A4A"/>
                </a:solidFill>
                <a:latin typeface="Calibri"/>
              </a:rPr>
              <a:t>Data assessment with migration strategy (SI Data Migration Lead)</a:t>
            </a:r>
          </a:p>
        </p:txBody>
      </p:sp>
      <p:sp>
        <p:nvSpPr>
          <p:cNvPr id="6" name="Rectangle 5">
            <a:extLst>
              <a:ext uri="{FF2B5EF4-FFF2-40B4-BE49-F238E27FC236}">
                <a16:creationId xmlns:a16="http://schemas.microsoft.com/office/drawing/2014/main" id="{DA591067-F68A-4129-832E-554B80646041}"/>
              </a:ext>
            </a:extLst>
          </p:cNvPr>
          <p:cNvSpPr/>
          <p:nvPr/>
        </p:nvSpPr>
        <p:spPr>
          <a:xfrm>
            <a:off x="8636000" y="2540000"/>
            <a:ext cx="50800" cy="24130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A59A62BB-C692-4237-BEAD-5D8C9A624DCF}"/>
              </a:ext>
            </a:extLst>
          </p:cNvPr>
          <p:cNvSpPr txBox="1"/>
          <p:nvPr/>
        </p:nvSpPr>
        <p:spPr>
          <a:xfrm>
            <a:off x="8890000" y="2540000"/>
            <a:ext cx="2794000" cy="2413000"/>
          </a:xfrm>
          <a:prstGeom prst="rect">
            <a:avLst/>
          </a:prstGeom>
          <a:noFill/>
        </p:spPr>
        <p:txBody>
          <a:bodyPr vertOverflow="overflow" vert="horz" wrap="square" rtlCol="0" anchor="ctr" anchorCtr="0">
            <a:noAutofit/>
          </a:bodyPr>
          <a:lstStyle/>
          <a:p>
            <a:pPr algn="l">
              <a:buNone/>
            </a:pPr>
            <a:r>
              <a:rPr lang="en-US" sz="1500" i="1" dirty="0">
                <a:solidFill>
                  <a:srgbClr val="1B2A4A"/>
                </a:solidFill>
                <a:latin typeface="Georgia"/>
              </a:rPr>
              <a:t>“Discovery is joint. The Client owns the business knowledge. The SI owns the platform knowledge. Gap analysis brings the two together.”</a:t>
            </a:r>
          </a:p>
        </p:txBody>
      </p:sp>
      <p:sp>
        <p:nvSpPr>
          <p:cNvPr id="8" name="TextBox 7">
            <a:extLst>
              <a:ext uri="{FF2B5EF4-FFF2-40B4-BE49-F238E27FC236}">
                <a16:creationId xmlns:a16="http://schemas.microsoft.com/office/drawing/2014/main" id="{BFC77E7E-7D0D-4E6F-B9B1-C289671426C3}"/>
              </a:ext>
            </a:extLst>
          </p:cNvPr>
          <p:cNvSpPr txBox="1"/>
          <p:nvPr/>
        </p:nvSpPr>
        <p:spPr>
          <a:xfrm>
            <a:off x="635000" y="6413500"/>
            <a:ext cx="6350000" cy="3175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 S11</a:t>
            </a:r>
          </a:p>
        </p:txBody>
      </p:sp>
      <p:sp>
        <p:nvSpPr>
          <p:cNvPr id="9" name="Rectangle 8">
            <a:extLst>
              <a:ext uri="{FF2B5EF4-FFF2-40B4-BE49-F238E27FC236}">
                <a16:creationId xmlns:a16="http://schemas.microsoft.com/office/drawing/2014/main" id="{122E29BA-6101-4F3F-A849-EBDA8A5620FD}"/>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343337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906BFB-BCAE-4F01-A327-C6AB90711865}"/>
              </a:ext>
            </a:extLst>
          </p:cNvPr>
          <p:cNvSpPr txBox="1"/>
          <p:nvPr/>
        </p:nvSpPr>
        <p:spPr>
          <a:xfrm>
            <a:off x="635000" y="571500"/>
            <a:ext cx="7620000" cy="492443"/>
          </a:xfrm>
          <a:prstGeom prst="rect">
            <a:avLst/>
          </a:prstGeom>
          <a:noFill/>
        </p:spPr>
        <p:txBody>
          <a:bodyPr vertOverflow="overflow" vert="horz" wrap="square" rtlCol="0" anchor="t">
            <a:spAutoFit/>
          </a:bodyPr>
          <a:lstStyle/>
          <a:p>
            <a:pPr algn="l"/>
            <a:r>
              <a:rPr lang="en-GB" sz="2600" b="1">
                <a:solidFill>
                  <a:srgbClr val="1B2A4A"/>
                </a:solidFill>
                <a:latin typeface="Georgia"/>
              </a:rPr>
              <a:t>Epics → Features → User Stories</a:t>
            </a:r>
          </a:p>
        </p:txBody>
      </p:sp>
      <p:sp>
        <p:nvSpPr>
          <p:cNvPr id="7" name="Rectangle 6">
            <a:extLst>
              <a:ext uri="{FF2B5EF4-FFF2-40B4-BE49-F238E27FC236}">
                <a16:creationId xmlns:a16="http://schemas.microsoft.com/office/drawing/2014/main" id="{E6FDBD16-FEF3-4A0C-9D0C-A049DA4CC550}"/>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Rectangle: Rounded Corners 7">
            <a:extLst>
              <a:ext uri="{FF2B5EF4-FFF2-40B4-BE49-F238E27FC236}">
                <a16:creationId xmlns:a16="http://schemas.microsoft.com/office/drawing/2014/main" id="{E21EC5C8-FDF3-45DD-9E7D-AD2A52627A2D}"/>
              </a:ext>
            </a:extLst>
          </p:cNvPr>
          <p:cNvSpPr/>
          <p:nvPr/>
        </p:nvSpPr>
        <p:spPr>
          <a:xfrm>
            <a:off x="3937000" y="1524000"/>
            <a:ext cx="5334000" cy="698500"/>
          </a:xfrm>
          <a:prstGeom prst="round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lstStyle/>
          <a:p>
            <a:pPr algn="l"/>
            <a:r>
              <a:rPr lang="en-GB" b="1">
                <a:solidFill>
                  <a:srgbClr val="FFFFFF"/>
                </a:solidFill>
                <a:latin typeface="Calibri"/>
                <a:ea typeface="Calibri"/>
                <a:cs typeface="Calibri"/>
              </a:rPr>
              <a:t>EPIC</a:t>
            </a:r>
          </a:p>
        </p:txBody>
      </p:sp>
      <p:sp>
        <p:nvSpPr>
          <p:cNvPr id="9" name="TextBox 8">
            <a:extLst>
              <a:ext uri="{FF2B5EF4-FFF2-40B4-BE49-F238E27FC236}">
                <a16:creationId xmlns:a16="http://schemas.microsoft.com/office/drawing/2014/main" id="{DC6CFF5F-A4AA-46AD-BF2A-D71090325B69}"/>
              </a:ext>
            </a:extLst>
          </p:cNvPr>
          <p:cNvSpPr txBox="1"/>
          <p:nvPr/>
        </p:nvSpPr>
        <p:spPr>
          <a:xfrm>
            <a:off x="3937000" y="2324100"/>
            <a:ext cx="5334000" cy="508000"/>
          </a:xfrm>
          <a:prstGeom prst="rect">
            <a:avLst/>
          </a:prstGeom>
          <a:noFill/>
        </p:spPr>
        <p:txBody>
          <a:bodyPr vertOverflow="overflow" vert="horz" wrap="square" rtlCol="0" anchor="t">
            <a:spAutoFit/>
          </a:bodyPr>
          <a:lstStyle/>
          <a:p>
            <a:pPr algn="ctr">
              <a:buNone/>
            </a:pPr>
            <a:r>
              <a:rPr lang="en-US" sz="1000" dirty="0">
                <a:solidFill>
                  <a:srgbClr val="666666"/>
                </a:solidFill>
                <a:latin typeface="Calibri"/>
              </a:rPr>
              <a:t>Maps to a Benefits Map outcome. Owned by a Benefit Owner.</a:t>
            </a:r>
          </a:p>
          <a:p>
            <a:pPr algn="ctr">
              <a:buNone/>
            </a:pPr>
            <a:r>
              <a:rPr lang="en-US" sz="1000" i="1" dirty="0">
                <a:solidFill>
                  <a:srgbClr val="999966"/>
                </a:solidFill>
                <a:latin typeface="Calibri"/>
              </a:rPr>
              <a:t>Example: ‘Order-to-Cash Transformation’</a:t>
            </a:r>
          </a:p>
        </p:txBody>
      </p:sp>
      <p:sp>
        <p:nvSpPr>
          <p:cNvPr id="10" name="Isosceles Triangle 9">
            <a:extLst>
              <a:ext uri="{FF2B5EF4-FFF2-40B4-BE49-F238E27FC236}">
                <a16:creationId xmlns:a16="http://schemas.microsoft.com/office/drawing/2014/main" id="{1EB1B423-2379-413F-825B-96F24EE4F528}"/>
              </a:ext>
            </a:extLst>
          </p:cNvPr>
          <p:cNvSpPr/>
          <p:nvPr/>
        </p:nvSpPr>
        <p:spPr>
          <a:xfrm rot="10800000">
            <a:off x="6172200" y="2933700"/>
            <a:ext cx="254000" cy="254000"/>
          </a:xfrm>
          <a:prstGeom prst="triangle">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1" name="Rectangle: Rounded Corners 10">
            <a:extLst>
              <a:ext uri="{FF2B5EF4-FFF2-40B4-BE49-F238E27FC236}">
                <a16:creationId xmlns:a16="http://schemas.microsoft.com/office/drawing/2014/main" id="{A019EFCF-A55E-4733-8E47-83F66976EBF2}"/>
              </a:ext>
            </a:extLst>
          </p:cNvPr>
          <p:cNvSpPr/>
          <p:nvPr/>
        </p:nvSpPr>
        <p:spPr>
          <a:xfrm>
            <a:off x="3937000" y="3289300"/>
            <a:ext cx="5334000" cy="698500"/>
          </a:xfrm>
          <a:prstGeom prst="round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lstStyle/>
          <a:p>
            <a:pPr algn="l"/>
            <a:r>
              <a:rPr lang="en-GB" b="1">
                <a:solidFill>
                  <a:srgbClr val="FFFFFF"/>
                </a:solidFill>
                <a:latin typeface="Calibri"/>
                <a:ea typeface="Calibri"/>
                <a:cs typeface="Calibri"/>
              </a:rPr>
              <a:t>FEATURE</a:t>
            </a:r>
          </a:p>
        </p:txBody>
      </p:sp>
      <p:sp>
        <p:nvSpPr>
          <p:cNvPr id="12" name="TextBox 11">
            <a:extLst>
              <a:ext uri="{FF2B5EF4-FFF2-40B4-BE49-F238E27FC236}">
                <a16:creationId xmlns:a16="http://schemas.microsoft.com/office/drawing/2014/main" id="{6DB389EA-D9D1-493E-A962-0CA9A2E729E6}"/>
              </a:ext>
            </a:extLst>
          </p:cNvPr>
          <p:cNvSpPr txBox="1"/>
          <p:nvPr/>
        </p:nvSpPr>
        <p:spPr>
          <a:xfrm>
            <a:off x="3937000" y="4089400"/>
            <a:ext cx="5334000" cy="508000"/>
          </a:xfrm>
          <a:prstGeom prst="rect">
            <a:avLst/>
          </a:prstGeom>
          <a:noFill/>
        </p:spPr>
        <p:txBody>
          <a:bodyPr vertOverflow="overflow" vert="horz" wrap="square" rtlCol="0" anchor="t">
            <a:spAutoFit/>
          </a:bodyPr>
          <a:lstStyle/>
          <a:p>
            <a:pPr algn="ctr">
              <a:buNone/>
            </a:pPr>
            <a:r>
              <a:rPr lang="en-US" sz="1000" dirty="0">
                <a:solidFill>
                  <a:srgbClr val="666666"/>
                </a:solidFill>
                <a:latin typeface="Calibri"/>
              </a:rPr>
              <a:t>A deliverable capability within an Epic. Owned by a Process Owner.</a:t>
            </a:r>
          </a:p>
          <a:p>
            <a:pPr algn="ctr">
              <a:buNone/>
            </a:pPr>
            <a:r>
              <a:rPr lang="en-US" sz="1000" i="1" dirty="0">
                <a:solidFill>
                  <a:srgbClr val="999966"/>
                </a:solidFill>
                <a:latin typeface="Calibri"/>
              </a:rPr>
              <a:t>Example: ‘Automated Credit Check at Order Entry’</a:t>
            </a:r>
          </a:p>
        </p:txBody>
      </p:sp>
      <p:sp>
        <p:nvSpPr>
          <p:cNvPr id="13" name="Isosceles Triangle 12">
            <a:extLst>
              <a:ext uri="{FF2B5EF4-FFF2-40B4-BE49-F238E27FC236}">
                <a16:creationId xmlns:a16="http://schemas.microsoft.com/office/drawing/2014/main" id="{83D1D059-0F31-4B81-B7C0-30405A994AB4}"/>
              </a:ext>
            </a:extLst>
          </p:cNvPr>
          <p:cNvSpPr/>
          <p:nvPr/>
        </p:nvSpPr>
        <p:spPr>
          <a:xfrm rot="10800000">
            <a:off x="6172200" y="4699000"/>
            <a:ext cx="254000" cy="254000"/>
          </a:xfrm>
          <a:prstGeom prst="triangle">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4" name="Rectangle: Rounded Corners 13">
            <a:extLst>
              <a:ext uri="{FF2B5EF4-FFF2-40B4-BE49-F238E27FC236}">
                <a16:creationId xmlns:a16="http://schemas.microsoft.com/office/drawing/2014/main" id="{8625B52A-EA40-45E5-B799-644697529244}"/>
              </a:ext>
            </a:extLst>
          </p:cNvPr>
          <p:cNvSpPr/>
          <p:nvPr/>
        </p:nvSpPr>
        <p:spPr>
          <a:xfrm>
            <a:off x="3937000" y="5054600"/>
            <a:ext cx="5334000" cy="698500"/>
          </a:xfrm>
          <a:prstGeom prst="round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lstStyle/>
          <a:p>
            <a:pPr algn="l"/>
            <a:r>
              <a:rPr lang="en-GB" b="1">
                <a:solidFill>
                  <a:srgbClr val="FFFFFF"/>
                </a:solidFill>
                <a:latin typeface="Calibri"/>
                <a:ea typeface="Calibri"/>
                <a:cs typeface="Calibri"/>
              </a:rPr>
              <a:t>USER STORY</a:t>
            </a:r>
          </a:p>
        </p:txBody>
      </p:sp>
      <p:sp>
        <p:nvSpPr>
          <p:cNvPr id="15" name="TextBox 14">
            <a:extLst>
              <a:ext uri="{FF2B5EF4-FFF2-40B4-BE49-F238E27FC236}">
                <a16:creationId xmlns:a16="http://schemas.microsoft.com/office/drawing/2014/main" id="{5CF76D45-F1BE-4D42-8E8F-D0A43E423DAD}"/>
              </a:ext>
            </a:extLst>
          </p:cNvPr>
          <p:cNvSpPr txBox="1"/>
          <p:nvPr/>
        </p:nvSpPr>
        <p:spPr>
          <a:xfrm>
            <a:off x="3937000" y="5854700"/>
            <a:ext cx="5334000" cy="508000"/>
          </a:xfrm>
          <a:prstGeom prst="rect">
            <a:avLst/>
          </a:prstGeom>
          <a:noFill/>
        </p:spPr>
        <p:txBody>
          <a:bodyPr vertOverflow="overflow" vert="horz" wrap="square" rtlCol="0" anchor="t">
            <a:spAutoFit/>
          </a:bodyPr>
          <a:lstStyle/>
          <a:p>
            <a:pPr algn="ctr">
              <a:buNone/>
            </a:pPr>
            <a:r>
              <a:rPr lang="en-US" sz="1000" dirty="0">
                <a:solidFill>
                  <a:srgbClr val="666666"/>
                </a:solidFill>
                <a:latin typeface="Calibri"/>
              </a:rPr>
              <a:t>As a [role], I want [action], so that [benefit]. With acceptance criteria.</a:t>
            </a:r>
          </a:p>
          <a:p>
            <a:pPr algn="ctr">
              <a:buNone/>
            </a:pPr>
            <a:r>
              <a:rPr lang="en-US" sz="1000" i="1" dirty="0">
                <a:solidFill>
                  <a:srgbClr val="999966"/>
                </a:solidFill>
                <a:latin typeface="Calibri"/>
              </a:rPr>
              <a:t>Example: ‘As a Credit Controller, I want automated credit checks’</a:t>
            </a:r>
          </a:p>
        </p:txBody>
      </p:sp>
      <p:sp>
        <p:nvSpPr>
          <p:cNvPr id="16" name="TextBox 15">
            <a:extLst>
              <a:ext uri="{FF2B5EF4-FFF2-40B4-BE49-F238E27FC236}">
                <a16:creationId xmlns:a16="http://schemas.microsoft.com/office/drawing/2014/main" id="{8BD9CC28-59BB-4A5E-8BE0-4189980A2FD8}"/>
              </a:ext>
            </a:extLst>
          </p:cNvPr>
          <p:cNvSpPr txBox="1"/>
          <p:nvPr/>
        </p:nvSpPr>
        <p:spPr>
          <a:xfrm>
            <a:off x="635000" y="1524000"/>
            <a:ext cx="2540000" cy="4699000"/>
          </a:xfrm>
          <a:prstGeom prst="rect">
            <a:avLst/>
          </a:prstGeom>
          <a:noFill/>
        </p:spPr>
        <p:txBody>
          <a:bodyPr vertOverflow="overflow" vert="horz" wrap="square" rtlCol="0" anchor="t">
            <a:noAutofit/>
          </a:bodyPr>
          <a:lstStyle/>
          <a:p>
            <a:pPr>
              <a:buNone/>
            </a:pPr>
            <a:r>
              <a:rPr lang="en-US" sz="1500" b="1" dirty="0">
                <a:solidFill>
                  <a:srgbClr val="7D3C98"/>
                </a:solidFill>
                <a:latin typeface="Calibri"/>
              </a:rPr>
              <a:t>Who creates what</a:t>
            </a:r>
          </a:p>
          <a:p>
            <a:pPr>
              <a:buNone/>
            </a:pPr>
            <a:r>
              <a:rPr lang="en-US" sz="1200" b="1" dirty="0">
                <a:solidFill>
                  <a:srgbClr val="1B2A4A"/>
                </a:solidFill>
                <a:latin typeface="Calibri"/>
              </a:rPr>
              <a:t>Epics: </a:t>
            </a:r>
            <a:r>
              <a:rPr lang="en-US" sz="1200" dirty="0">
                <a:solidFill>
                  <a:srgbClr val="1B2A4A"/>
                </a:solidFill>
                <a:latin typeface="Calibri"/>
              </a:rPr>
              <a:t>Client BA maps to Benefits Map, agreed at Steering Committee</a:t>
            </a:r>
          </a:p>
          <a:p>
            <a:pPr>
              <a:buNone/>
            </a:pPr>
            <a:r>
              <a:rPr lang="en-US" sz="1200" b="1" dirty="0">
                <a:solidFill>
                  <a:srgbClr val="1B2A4A"/>
                </a:solidFill>
                <a:latin typeface="Calibri"/>
              </a:rPr>
              <a:t>Features: </a:t>
            </a:r>
            <a:r>
              <a:rPr lang="en-US" sz="1200" dirty="0">
                <a:solidFill>
                  <a:srgbClr val="1B2A4A"/>
                </a:solidFill>
                <a:latin typeface="Calibri"/>
              </a:rPr>
              <a:t>Joint — SI Functional Lead proposes, Client Process Owner validates</a:t>
            </a:r>
          </a:p>
          <a:p>
            <a:pPr>
              <a:buNone/>
            </a:pPr>
            <a:r>
              <a:rPr lang="en-US" sz="1200" b="1" dirty="0">
                <a:solidFill>
                  <a:srgbClr val="1B2A4A"/>
                </a:solidFill>
                <a:latin typeface="Calibri"/>
              </a:rPr>
              <a:t>User Stories: </a:t>
            </a:r>
            <a:r>
              <a:rPr lang="en-US" sz="1200" dirty="0">
                <a:solidFill>
                  <a:srgbClr val="1B2A4A"/>
                </a:solidFill>
                <a:latin typeface="Calibri"/>
              </a:rPr>
              <a:t>Joint — SI drafts, Client Process Owner reviews acceptance criteria</a:t>
            </a:r>
          </a:p>
          <a:p>
            <a:pPr>
              <a:buNone/>
            </a:pPr>
            <a:r>
              <a:rPr lang="en-US" sz="1500" b="1" dirty="0">
                <a:solidFill>
                  <a:srgbClr val="7D3C98"/>
                </a:solidFill>
                <a:latin typeface="Calibri"/>
              </a:rPr>
              <a:t>Governance thread</a:t>
            </a:r>
          </a:p>
          <a:p>
            <a:pPr>
              <a:buNone/>
            </a:pPr>
            <a:r>
              <a:rPr lang="en-US" sz="1200" dirty="0">
                <a:solidFill>
                  <a:srgbClr val="1B2A4A"/>
                </a:solidFill>
                <a:latin typeface="Calibri"/>
              </a:rPr>
              <a:t>Epic → Benefits Map → Steering Committee</a:t>
            </a:r>
          </a:p>
          <a:p>
            <a:pPr>
              <a:buNone/>
            </a:pPr>
            <a:r>
              <a:rPr lang="en-US" sz="1200" dirty="0">
                <a:solidFill>
                  <a:srgbClr val="1B2A4A"/>
                </a:solidFill>
                <a:latin typeface="Calibri"/>
              </a:rPr>
              <a:t>Feature → Epic → Design Authority</a:t>
            </a:r>
          </a:p>
          <a:p>
            <a:pPr>
              <a:buNone/>
            </a:pPr>
            <a:r>
              <a:rPr lang="en-US" sz="1200" dirty="0">
                <a:solidFill>
                  <a:srgbClr val="1B2A4A"/>
                </a:solidFill>
                <a:latin typeface="Calibri"/>
              </a:rPr>
              <a:t>User Story → Feature → Scrum Master / Product Owner</a:t>
            </a:r>
          </a:p>
        </p:txBody>
      </p:sp>
      <p:sp>
        <p:nvSpPr>
          <p:cNvPr id="17" name="TextBox 16">
            <a:extLst>
              <a:ext uri="{FF2B5EF4-FFF2-40B4-BE49-F238E27FC236}">
                <a16:creationId xmlns:a16="http://schemas.microsoft.com/office/drawing/2014/main" id="{6876FD3F-2931-4563-8459-F438A6B7026F}"/>
              </a:ext>
            </a:extLst>
          </p:cNvPr>
          <p:cNvSpPr txBox="1"/>
          <p:nvPr/>
        </p:nvSpPr>
        <p:spPr>
          <a:xfrm>
            <a:off x="635000" y="6413500"/>
            <a:ext cx="6350000" cy="3175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Programme Lifecycle · Setup &amp; Design Phase · Stages 10–12</a:t>
            </a:r>
          </a:p>
        </p:txBody>
      </p:sp>
      <p:sp>
        <p:nvSpPr>
          <p:cNvPr id="18" name="Rectangle 17">
            <a:extLst>
              <a:ext uri="{FF2B5EF4-FFF2-40B4-BE49-F238E27FC236}">
                <a16:creationId xmlns:a16="http://schemas.microsoft.com/office/drawing/2014/main" id="{B2C24CE2-604F-4889-A054-951E18A0AD9F}"/>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30" name="Divider"/>
          <p:cNvSpPr/>
          <p:nvPr/>
        </p:nvSpPr>
        <p:spPr>
          <a:xfrm>
            <a:off x="3683000" y="1524000"/>
            <a:ext cx="12700" cy="4699000"/>
          </a:xfrm>
          <a:prstGeom prst="rect">
            <a:avLst/>
          </a:prstGeom>
          <a:solidFill>
            <a:srgbClr val="D0D0D0"/>
          </a:solidFill>
          <a:ln>
            <a:noFill/>
          </a:ln>
        </p:spPr>
        <p:txBody>
          <a:bodyPr/>
          <a:lstStyle/>
          <a:p>
            <a:endParaRPr/>
          </a:p>
        </p:txBody>
      </p:sp>
    </p:spTree>
    <p:extLst>
      <p:ext uri="{BB962C8B-B14F-4D97-AF65-F5344CB8AC3E}">
        <p14:creationId xmlns:p14="http://schemas.microsoft.com/office/powerpoint/2010/main" val="1254042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A95315-D23C-45E0-81DA-7B050F782F41}"/>
              </a:ext>
            </a:extLst>
          </p:cNvPr>
          <p:cNvSpPr txBox="1"/>
          <p:nvPr/>
        </p:nvSpPr>
        <p:spPr>
          <a:xfrm>
            <a:off x="635000" y="508000"/>
            <a:ext cx="11176000" cy="533400"/>
          </a:xfrm>
          <a:prstGeom prst="rect">
            <a:avLst/>
          </a:prstGeom>
          <a:noFill/>
        </p:spPr>
        <p:txBody>
          <a:bodyPr vertOverflow="overflow" vert="horz" wrap="square" rtlCol="0" anchor="t">
            <a:spAutoFit/>
          </a:bodyPr>
          <a:lstStyle/>
          <a:p>
            <a:pPr algn="l"/>
            <a:r>
              <a:rPr lang="en-GB" sz="2600" b="1">
                <a:solidFill>
                  <a:srgbClr val="1B2A4A"/>
                </a:solidFill>
                <a:latin typeface="Georgia"/>
                <a:ea typeface="Calibri Light"/>
                <a:cs typeface="Calibri Light"/>
              </a:rPr>
              <a:t>Writing Effective User Stories</a:t>
            </a:r>
          </a:p>
        </p:txBody>
      </p:sp>
      <p:sp>
        <p:nvSpPr>
          <p:cNvPr id="4" name="Rectangle 3">
            <a:extLst>
              <a:ext uri="{FF2B5EF4-FFF2-40B4-BE49-F238E27FC236}">
                <a16:creationId xmlns:a16="http://schemas.microsoft.com/office/drawing/2014/main" id="{6594C0CB-C753-4706-9B72-7C8BA2D440D4}"/>
              </a:ext>
            </a:extLst>
          </p:cNvPr>
          <p:cNvSpPr/>
          <p:nvPr/>
        </p:nvSpPr>
        <p:spPr>
          <a:xfrm>
            <a:off x="635000" y="1206500"/>
            <a:ext cx="1524000" cy="381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TextBox 4">
            <a:extLst>
              <a:ext uri="{FF2B5EF4-FFF2-40B4-BE49-F238E27FC236}">
                <a16:creationId xmlns:a16="http://schemas.microsoft.com/office/drawing/2014/main" id="{1B0E5373-D72E-489B-BA3E-7C5261C2D868}"/>
              </a:ext>
            </a:extLst>
          </p:cNvPr>
          <p:cNvSpPr txBox="1"/>
          <p:nvPr/>
        </p:nvSpPr>
        <p:spPr>
          <a:xfrm>
            <a:off x="508000" y="952500"/>
            <a:ext cx="11176000" cy="355600"/>
          </a:xfrm>
          <a:prstGeom prst="rect">
            <a:avLst/>
          </a:prstGeom>
          <a:noFill/>
        </p:spPr>
        <p:txBody>
          <a:bodyPr vertOverflow="overflow" vert="horz" wrap="square" rtlCol="0" anchor="t">
            <a:spAutoFit/>
          </a:bodyPr>
          <a:lstStyle/>
          <a:p>
            <a:pPr algn="l"/>
            <a:r>
              <a:rPr lang="en-GB" sz="1500" b="1">
                <a:solidFill>
                  <a:srgbClr val="7D3C98"/>
                </a:solidFill>
                <a:latin typeface="Calibri"/>
                <a:ea typeface="Calibri"/>
                <a:cs typeface="Calibri"/>
              </a:rPr>
              <a:t>Structure:  As a [role], I want [capability], so that [business value]</a:t>
            </a:r>
          </a:p>
        </p:txBody>
      </p:sp>
      <p:sp>
        <p:nvSpPr>
          <p:cNvPr id="6" name="TextBox 5">
            <a:extLst>
              <a:ext uri="{FF2B5EF4-FFF2-40B4-BE49-F238E27FC236}">
                <a16:creationId xmlns:a16="http://schemas.microsoft.com/office/drawing/2014/main" id="{91D61866-B4B7-40E5-8C69-35053AA7C793}"/>
              </a:ext>
            </a:extLst>
          </p:cNvPr>
          <p:cNvSpPr txBox="1"/>
          <p:nvPr/>
        </p:nvSpPr>
        <p:spPr>
          <a:xfrm>
            <a:off x="508000" y="1371600"/>
            <a:ext cx="5588000" cy="4953000"/>
          </a:xfrm>
          <a:prstGeom prst="rect">
            <a:avLst/>
          </a:prstGeom>
          <a:noFill/>
        </p:spPr>
        <p:txBody>
          <a:bodyPr vertOverflow="overflow" vert="horz" wrap="square" rtlCol="0" anchor="t">
            <a:noAutofit/>
          </a:bodyPr>
          <a:lstStyle/>
          <a:p>
            <a:pPr>
              <a:buNone/>
            </a:pPr>
            <a:r>
              <a:rPr lang="en-US" sz="1500" b="1" dirty="0">
                <a:solidFill>
                  <a:srgbClr val="CC3333"/>
                </a:solidFill>
                <a:latin typeface="Calibri"/>
              </a:rPr>
              <a:t>✘  Bad Examples</a:t>
            </a:r>
          </a:p>
          <a:p>
            <a:pPr>
              <a:buNone/>
            </a:pPr>
            <a:r>
              <a:rPr lang="en-US" sz="1400" b="1" dirty="0">
                <a:solidFill>
                  <a:srgbClr val="7D3C98"/>
                </a:solidFill>
                <a:latin typeface="Calibri"/>
              </a:rPr>
              <a:t>Finance</a:t>
            </a:r>
          </a:p>
          <a:p>
            <a:pPr>
              <a:buNone/>
            </a:pPr>
            <a:r>
              <a:rPr lang="en-US" sz="1400" i="1" dirty="0">
                <a:solidFill>
                  <a:srgbClr val="1B2A4A"/>
                </a:solidFill>
                <a:latin typeface="Calibri"/>
              </a:rPr>
              <a:t>“The system should do month-end close faster.”</a:t>
            </a:r>
          </a:p>
          <a:p>
            <a:pPr>
              <a:buNone/>
            </a:pPr>
            <a:r>
              <a:rPr lang="en-US" sz="1400" dirty="0">
                <a:solidFill>
                  <a:srgbClr val="CC3333"/>
                </a:solidFill>
                <a:latin typeface="Calibri"/>
              </a:rPr>
              <a:t>No role, no specific capability, not testable. The SI cannot build from this.</a:t>
            </a:r>
          </a:p>
          <a:p>
            <a:pPr>
              <a:buNone/>
            </a:pPr>
            <a:r>
              <a:rPr lang="en-US" sz="1400" b="1" dirty="0">
                <a:solidFill>
                  <a:srgbClr val="7D3C98"/>
                </a:solidFill>
                <a:latin typeface="Calibri"/>
              </a:rPr>
              <a:t>Operations</a:t>
            </a:r>
          </a:p>
          <a:p>
            <a:pPr>
              <a:buNone/>
            </a:pPr>
            <a:r>
              <a:rPr lang="en-US" sz="1400" i="1" dirty="0">
                <a:solidFill>
                  <a:srgbClr val="1B2A4A"/>
                </a:solidFill>
                <a:latin typeface="Calibri"/>
              </a:rPr>
              <a:t>“We need better inventory management.”</a:t>
            </a:r>
          </a:p>
          <a:p>
            <a:pPr>
              <a:buNone/>
            </a:pPr>
            <a:r>
              <a:rPr lang="en-US" sz="1400" dirty="0">
                <a:solidFill>
                  <a:srgbClr val="CC3333"/>
                </a:solidFill>
                <a:latin typeface="Calibri"/>
              </a:rPr>
              <a:t>Vague, no user, no testable outcome. The SI will interpret differently.</a:t>
            </a:r>
          </a:p>
          <a:p>
            <a:pPr>
              <a:buNone/>
            </a:pPr>
            <a:r>
              <a:rPr lang="en-US" sz="1400" b="1" dirty="0">
                <a:solidFill>
                  <a:srgbClr val="7D3C98"/>
                </a:solidFill>
                <a:latin typeface="Calibri"/>
              </a:rPr>
              <a:t>Sales</a:t>
            </a:r>
          </a:p>
          <a:p>
            <a:pPr>
              <a:buNone/>
            </a:pPr>
            <a:r>
              <a:rPr lang="en-US" sz="1400" i="1" dirty="0">
                <a:solidFill>
                  <a:srgbClr val="1B2A4A"/>
                </a:solidFill>
                <a:latin typeface="Calibri"/>
              </a:rPr>
              <a:t>“Credit checks need to be automatic.”</a:t>
            </a:r>
          </a:p>
          <a:p>
            <a:pPr>
              <a:buNone/>
            </a:pPr>
            <a:r>
              <a:rPr lang="en-US" sz="1400" dirty="0">
                <a:solidFill>
                  <a:srgbClr val="CC3333"/>
                </a:solidFill>
                <a:latin typeface="Calibri"/>
              </a:rPr>
              <a:t>No user context, no exception handling. The SI builds the happy path only.</a:t>
            </a:r>
          </a:p>
        </p:txBody>
      </p:sp>
      <p:sp>
        <p:nvSpPr>
          <p:cNvPr id="7" name="TextBox 6">
            <a:extLst>
              <a:ext uri="{FF2B5EF4-FFF2-40B4-BE49-F238E27FC236}">
                <a16:creationId xmlns:a16="http://schemas.microsoft.com/office/drawing/2014/main" id="{25D81566-A8E2-404C-A37F-6389FF93CB3A}"/>
              </a:ext>
            </a:extLst>
          </p:cNvPr>
          <p:cNvSpPr txBox="1"/>
          <p:nvPr/>
        </p:nvSpPr>
        <p:spPr>
          <a:xfrm>
            <a:off x="6350000" y="1371600"/>
            <a:ext cx="5461000" cy="4953000"/>
          </a:xfrm>
          <a:prstGeom prst="rect">
            <a:avLst/>
          </a:prstGeom>
          <a:noFill/>
        </p:spPr>
        <p:txBody>
          <a:bodyPr vertOverflow="overflow" vert="horz" wrap="square" rtlCol="0" anchor="t">
            <a:noAutofit/>
          </a:bodyPr>
          <a:lstStyle/>
          <a:p>
            <a:pPr>
              <a:buNone/>
            </a:pPr>
            <a:r>
              <a:rPr lang="en-US" sz="1500" b="1" dirty="0">
                <a:solidFill>
                  <a:srgbClr val="2E7D32"/>
                </a:solidFill>
                <a:latin typeface="Calibri"/>
              </a:rPr>
              <a:t>✔  Good Examples</a:t>
            </a:r>
          </a:p>
          <a:p>
            <a:pPr>
              <a:buNone/>
            </a:pPr>
            <a:r>
              <a:rPr lang="en-US" sz="1400" b="1" dirty="0">
                <a:solidFill>
                  <a:srgbClr val="7D3C98"/>
                </a:solidFill>
                <a:latin typeface="Calibri"/>
              </a:rPr>
              <a:t>Finance</a:t>
            </a:r>
          </a:p>
          <a:p>
            <a:pPr>
              <a:buNone/>
            </a:pPr>
            <a:r>
              <a:rPr lang="en-US" sz="1400" dirty="0">
                <a:solidFill>
                  <a:srgbClr val="1B2A4A"/>
                </a:solidFill>
                <a:latin typeface="Calibri"/>
              </a:rPr>
              <a:t>“As a Financial Controller, I want the system to generate all recurring journals automatically at period end, so that I can reduce manual entry from 3 days to 4 hours.”</a:t>
            </a:r>
          </a:p>
          <a:p>
            <a:pPr>
              <a:buNone/>
            </a:pPr>
            <a:r>
              <a:rPr lang="en-US" sz="1200" dirty="0">
                <a:solidFill>
                  <a:srgbClr val="2E7D32"/>
                </a:solidFill>
                <a:latin typeface="Calibri"/>
              </a:rPr>
              <a:t>AC: Templates configurable • Auto-generated day 1 • Failed journals flagged &lt;1hr • Completes &lt;4hrs for 200 journals</a:t>
            </a:r>
          </a:p>
          <a:p>
            <a:pPr>
              <a:buNone/>
            </a:pPr>
            <a:r>
              <a:rPr lang="en-US" sz="1400" b="1" dirty="0">
                <a:solidFill>
                  <a:srgbClr val="7D3C98"/>
                </a:solidFill>
                <a:latin typeface="Calibri"/>
              </a:rPr>
              <a:t>Operations</a:t>
            </a:r>
          </a:p>
          <a:p>
            <a:pPr>
              <a:buNone/>
            </a:pPr>
            <a:r>
              <a:rPr lang="en-US" sz="1400" dirty="0">
                <a:solidFill>
                  <a:srgbClr val="1B2A4A"/>
                </a:solidFill>
                <a:latin typeface="Calibri"/>
              </a:rPr>
              <a:t>“As a Warehouse Manager, I want the system to trigger automatic reorder notification when stock falls below threshold, so I can prevent stock-outs.”</a:t>
            </a:r>
          </a:p>
          <a:p>
            <a:pPr>
              <a:buNone/>
            </a:pPr>
            <a:r>
              <a:rPr lang="en-US" sz="1200" dirty="0">
                <a:solidFill>
                  <a:srgbClr val="2E7D32"/>
                </a:solidFill>
                <a:latin typeface="Calibri"/>
              </a:rPr>
              <a:t>AC: Threshold per product/warehouse • Email + system alert • Triggers &lt;15 min</a:t>
            </a:r>
          </a:p>
          <a:p>
            <a:pPr>
              <a:buNone/>
            </a:pPr>
            <a:r>
              <a:rPr lang="en-US" sz="1400" b="1" dirty="0">
                <a:solidFill>
                  <a:srgbClr val="7D3C98"/>
                </a:solidFill>
                <a:latin typeface="Calibri"/>
              </a:rPr>
              <a:t>Sales</a:t>
            </a:r>
          </a:p>
          <a:p>
            <a:pPr>
              <a:buNone/>
            </a:pPr>
            <a:r>
              <a:rPr lang="en-US" sz="1400" dirty="0">
                <a:solidFill>
                  <a:srgbClr val="1B2A4A"/>
                </a:solidFill>
                <a:latin typeface="Calibri"/>
              </a:rPr>
              <a:t>“As a Sales Order Processor, I want automatic credit checks on order entry, so overdue accounts are flagged before I commit stock.”</a:t>
            </a:r>
          </a:p>
          <a:p>
            <a:pPr>
              <a:buNone/>
            </a:pPr>
            <a:r>
              <a:rPr lang="en-US" sz="1200" dirty="0">
                <a:solidFill>
                  <a:srgbClr val="2E7D32"/>
                </a:solidFill>
                <a:latin typeface="Calibri"/>
              </a:rPr>
              <a:t>AC: Auto-trigger • Over-limit orders held • Release by Credit Controller only • &lt;3 sec</a:t>
            </a:r>
          </a:p>
        </p:txBody>
      </p:sp>
      <p:sp>
        <p:nvSpPr>
          <p:cNvPr id="8" name="Rectangle 7">
            <a:extLst>
              <a:ext uri="{FF2B5EF4-FFF2-40B4-BE49-F238E27FC236}">
                <a16:creationId xmlns:a16="http://schemas.microsoft.com/office/drawing/2014/main" id="{5CCEF2D8-525D-4FEB-B779-E896EF15A353}"/>
              </a:ext>
            </a:extLst>
          </p:cNvPr>
          <p:cNvSpPr/>
          <p:nvPr/>
        </p:nvSpPr>
        <p:spPr>
          <a:xfrm>
            <a:off x="0" y="6794500"/>
            <a:ext cx="12192000" cy="63500"/>
          </a:xfrm>
          <a:prstGeom prst="rect">
            <a:avLst/>
          </a:prstGeom>
          <a:solidFill>
            <a:srgbClr val="9C4FB6"/>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TextBox 8">
            <a:extLst>
              <a:ext uri="{FF2B5EF4-FFF2-40B4-BE49-F238E27FC236}">
                <a16:creationId xmlns:a16="http://schemas.microsoft.com/office/drawing/2014/main" id="{0EDAACB1-4DCD-44F3-B6C4-C967DA18FE67}"/>
              </a:ext>
            </a:extLst>
          </p:cNvPr>
          <p:cNvSpPr txBox="1"/>
          <p:nvPr/>
        </p:nvSpPr>
        <p:spPr>
          <a:xfrm>
            <a:off x="635000" y="6413500"/>
            <a:ext cx="11176000" cy="279400"/>
          </a:xfrm>
          <a:prstGeom prst="rect">
            <a:avLst/>
          </a:prstGeom>
          <a:noFill/>
        </p:spPr>
        <p:txBody>
          <a:bodyPr vertOverflow="overflow" vert="horz" wrap="square" rtlCol="0" anchor="t">
            <a:spAutoFit/>
          </a:bodyPr>
          <a:lstStyle/>
          <a:p>
            <a:pPr algn="l"/>
            <a:r>
              <a:rPr lang="en-GB" sz="1400">
                <a:solidFill>
                  <a:srgbClr val="90A4AE"/>
                </a:solidFill>
                <a:latin typeface="Calibri"/>
                <a:ea typeface="Calibri"/>
                <a:cs typeface="Calibri"/>
              </a:rPr>
              <a:t>SI Functional Leads draft User Stories. Client Process Owners review and own the acceptance criteria.</a:t>
            </a:r>
          </a:p>
        </p:txBody>
      </p:sp>
    </p:spTree>
    <p:extLst>
      <p:ext uri="{BB962C8B-B14F-4D97-AF65-F5344CB8AC3E}">
        <p14:creationId xmlns:p14="http://schemas.microsoft.com/office/powerpoint/2010/main" val="1631935854"/>
      </p:ext>
    </p:extLst>
  </p:cSld>
  <p:clrMapOvr>
    <a:masterClrMapping/>
  </p:clrMapOvr>
</p:sld>
</file>

<file path=ppt/theme/theme1.xml><?xml version="1.0" encoding="utf-8"?>
<a:theme xmlns:a="http://schemas.openxmlformats.org/drawingml/2006/main" name="Office Theme">
  <a:themeElements>
    <a:clrScheme name="Setup &amp; Design">
      <a:dk1>
        <a:srgbClr val="1B2A4A"/>
      </a:dk1>
      <a:lt1>
        <a:srgbClr val="FFFFFF"/>
      </a:lt1>
      <a:dk2>
        <a:srgbClr val="2C3E6B"/>
      </a:dk2>
      <a:lt2>
        <a:srgbClr val="F5F0E8"/>
      </a:lt2>
      <a:accent1>
        <a:srgbClr val="7D3C98"/>
      </a:accent1>
      <a:accent2>
        <a:srgbClr val="1B2A4A"/>
      </a:accent2>
      <a:accent3>
        <a:srgbClr val="5B2C7E"/>
      </a:accent3>
      <a:accent4>
        <a:srgbClr val="A569BD"/>
      </a:accent4>
      <a:accent5>
        <a:srgbClr val="D5C4A1"/>
      </a:accent5>
      <a:accent6>
        <a:srgbClr val="3D5A80"/>
      </a:accent6>
      <a:hlink>
        <a:srgbClr val="7D3C98"/>
      </a:hlink>
      <a:folHlink>
        <a:srgbClr val="5B2C7E"/>
      </a:folHlink>
    </a:clrScheme>
    <a:fontScheme name="Setup &amp; Design">
      <a:majorFont>
        <a:latin typeface="Calibri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9310748-55FE-44E0-AE2B-F471FBC7082C}">
  <we:reference id="wa200010001" version="1.0.0.1" store="en-US" storeType="OMEX"/>
  <we:alternateReferences>
    <we:reference id="wa200010001" version="1.0.0.1" store="" storeType="OMEX"/>
  </we:alternateReferences>
  <we:properties>
    <we:property name="Office.AutoShowTaskpaneWithDocument" value="true"/>
    <we:property name="claude.fileId" value="&quot;f849a4dd-1a72-4f5c-a29a-0133c2dc137d&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6263</TotalTime>
  <Words>5168</Words>
  <Application>Microsoft Office PowerPoint</Application>
  <PresentationFormat>Widescreen</PresentationFormat>
  <Paragraphs>833</Paragraphs>
  <Slides>29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Aptos</vt: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Peel</dc:creator>
  <cp:lastModifiedBy>Andrew Peel</cp:lastModifiedBy>
  <cp:revision>7</cp:revision>
  <dcterms:created xsi:type="dcterms:W3CDTF">2026-03-16T12:48:26Z</dcterms:created>
  <dcterms:modified xsi:type="dcterms:W3CDTF">2026-04-27T10:22:49Z</dcterms:modified>
</cp:coreProperties>
</file>