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4.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thumbnail" Target="docProps/thumbnail.jpeg"/><Relationship Id="rId4" Type="http://schemas.openxmlformats.org/package/2006/relationships/metadata/core-properties" Target="docProps/core.xml"/><Relationship Id="rId5"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459" r:id="rId2"/>
    <p:sldId id="559" r:id="rId3"/>
    <p:sldId id="542" r:id="rId4"/>
    <p:sldId id="537" r:id="rId5"/>
    <p:sldId id="538" r:id="rId8"/>
    <p:sldId id="539" r:id="rId9"/>
    <p:sldId id="540" r:id="rId10"/>
    <p:sldId id="505" r:id="rId12"/>
    <p:sldId id="547" r:id="rId13"/>
    <p:sldId id="545" r:id="rId14"/>
    <p:sldId id="548" r:id="rId15"/>
    <p:sldId id="518" r:id="rId17"/>
    <p:sldId id="554" r:id="rId18"/>
    <p:sldId id="556" r:id="rId19"/>
    <p:sldId id="513" r:id="rId20"/>
    <p:sldId id="514" r:id="rId21"/>
    <p:sldId id="460" r:id="rId22"/>
    <p:sldId id="530" r:id="rId24"/>
    <p:sldId id="531" r:id="rId25"/>
    <p:sldId id="533" r:id="rId27"/>
    <p:sldId id="534" r:id="rId28"/>
    <p:sldId id="535" r:id="rId29"/>
    <p:sldId id="536" r:id="rId30"/>
    <p:sldId id="551" r:id="rId31"/>
    <p:sldId id="521" r:id="rId32"/>
    <p:sldId id="522" r:id="rId33"/>
    <p:sldId id="525" r:id="rId37"/>
    <p:sldId id="526" r:id="rId38"/>
    <p:sldId id="55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7" autoAdjust="0"/>
    <p:restoredTop sz="85501" autoAdjust="0"/>
  </p:normalViewPr>
  <p:slideViewPr>
    <p:cSldViewPr snapToGrid="0">
      <p:cViewPr>
        <p:scale>
          <a:sx n="70" d="100"/>
          <a:sy n="70" d="100"/>
        </p:scale>
        <p:origin x="48"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7" Type="http://schemas.openxmlformats.org/officeDocument/2006/relationships/slide" Target="slides/slide27.xml"/><Relationship Id="rId38" Type="http://schemas.openxmlformats.org/officeDocument/2006/relationships/slide" Target="slides/slide28.xml"/><Relationship Id="rId39" Type="http://schemas.openxmlformats.org/officeDocument/2006/relationships/slide" Target="slides/slide29.xml"/><Relationship Id="rId40" Type="http://schemas.openxmlformats.org/officeDocument/2006/relationships/notesMaster" Target="notesMasters/notesMaster1.xml"/><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CC4AA4-EC5C-4100-9DB0-246A2056B32D}" type="datetimeFigureOut">
              <a:rPr lang="en-GB" smtClean="0"/>
              <a:t>20/03/2026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693B54-DEEB-4436-953C-B2579C72D57F}" type="slidenum">
              <a:rPr lang="en-GB" smtClean="0"/>
              <a:t>‹#›</a:t>
            </a:fld>
            <a:endParaRPr lang="en-GB"/>
          </a:p>
        </p:txBody>
      </p:sp>
    </p:spTree>
    <p:extLst>
      <p:ext uri="{BB962C8B-B14F-4D97-AF65-F5344CB8AC3E}">
        <p14:creationId xmlns:p14="http://schemas.microsoft.com/office/powerpoint/2010/main" val="237154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deck spans Setup &amp; Design through Build &amp; Test (S10–S14). Two phase colours on the slide — purple for S10–S12 (Setup &amp; Design) and coral for S13–S14 (Build &amp; Test). The visual split reinforces the discipline: design has to be complete before build begins. If you're building from incomplete designs, you're building twice.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Build &amp; Configuration (S13) is the build phase. Coral accent from here because we've crossed from design into execution.</a:t>
            </a:r>
          </a:p>
          <a:p>
            <a:r>
              <a:rPr lang="en-US" dirty="0"/>
              <a:t/>
            </a:r>
          </a:p>
          <a:p>
            <a:r>
              <a:rPr lang="en-US" dirty="0"/>
              <a:t>The discipline to land: every sprint ends with a Process Owner seeing working software. No sprint closes without Process Owner sign-off. That's how you keep build aligned to design.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Eight levels of assurance, aligned to standard testing taxonomy.</a:t>
            </a:r>
          </a:p>
          <a:p>
            <a:r>
              <a:t/>
            </a:r>
          </a:p>
          <a:p>
            <a:r>
              <a:t>Sprint level (during Build &amp; Configuration (S13)):</a:t>
            </a:r>
          </a:p>
          <a:p>
            <a:r>
              <a:t>- Unit Testing — SI developer per work-package.</a:t>
            </a:r>
          </a:p>
          <a:p>
            <a:r>
              <a:t>- FAT (Functional Acceptance) — SI Functional Consultant tests user-story acceptance criteria.</a:t>
            </a:r>
          </a:p>
          <a:p>
            <a:r>
              <a:t>- Mini-BAT — Process Owner spot-checks scenarios mid-sprint.</a:t>
            </a:r>
          </a:p>
          <a:p>
            <a:r>
              <a:t/>
            </a:r>
          </a:p>
          <a:p>
            <a:r>
              <a:t>Post-build level (during Testing (S14)):</a:t>
            </a:r>
          </a:p>
          <a:p>
            <a:r>
              <a:t>- SAT (Solution Acceptance) — SI Test Lead confirms full SI scope works end-to-end before handover.</a:t>
            </a:r>
          </a:p>
          <a:p>
            <a:r>
              <a:t>- SIT (System Integration) — Client Test Manager runs cross-module and external integration tests.</a:t>
            </a:r>
          </a:p>
          <a:p>
            <a:r>
              <a:t>- UAT (User Acceptance) — actual users execute scripts; Process Owners and Client Test Manager sign off.</a:t>
            </a:r>
          </a:p>
          <a:p>
            <a:r>
              <a:t>- BAT (Business Acceptance) — Benefit Owners run real-world scenarios.</a:t>
            </a:r>
          </a:p>
          <a:p>
            <a:r>
              <a:t>- NFT (Non-Functional) — performance, security, resilience; runs alongside.</a:t>
            </a:r>
          </a:p>
          <a:p>
            <a:r>
              <a:t/>
            </a:r>
          </a:p>
          <a:p>
            <a:r>
              <a:t>Worth landing hard: the SI Test Lead owns SAT (their scope, signed off by them). Everything else is Client Test Manager territory.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Same eight levels with role-appropriate execution and sign-off. The thing to land here is that execution and sign-off are different jobs.</a:t>
            </a:r>
          </a:p>
          <a:p>
            <a:r>
              <a:t/>
            </a:r>
          </a:p>
          <a:p>
            <a:r>
              <a:t>UAT in particular: USERS execute. Process Owners + Client Test Manager sign off. This is the most common mistake we see — Process Owners running UAT scripts. It kills user buy-in because the people who'll use the system have never touched it before go-live. Worth pausing on this point. Users execute. Process Owners sign off.</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Testing (S14) is the formal post-build test phase with five sequential test types plus NFT in parallel.</a:t>
            </a:r>
          </a:p>
          <a:p>
            <a:r>
              <a:t/>
            </a:r>
          </a:p>
          <a:p>
            <a:r>
              <a:t>Sequence: SAT (SI confirms their scope) → SIT (cross-module + integrations) → Pre-UAT (smoke before users get involved) → UAT → BAT.</a:t>
            </a:r>
          </a:p>
          <a:p>
            <a:r>
              <a:t/>
            </a:r>
          </a:p>
          <a:p>
            <a:r>
              <a:t>NFT runs alongside, typically performance from SIT onwards.</a:t>
            </a:r>
          </a:p>
          <a:p>
            <a:r>
              <a:t/>
            </a:r>
          </a:p>
          <a:p>
            <a:r>
              <a:t>Roles to flag: SAT is owned by the SI Test Lead. Everything else is owned by the Client Test Manager. Don't blur the line — you'll get marking-of-own-homework on SI scope.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Inputs and outputs across S10–S14. Walk the chain — what comes into each stage, what comes out. The artefact thread runs Heatmap → Backlog → FDDs → Built System → Tested System.</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Roles for delivery — Client team. Programme Manager owns delivery cadence. Project Managers run workstreams. Business Architect anchors decisions to the Benefits Map. Process Owners sign off business design. Client Test Manager owns testing from SIT onwards. Benefit Owners run BAT.</a:t>
            </a:r>
          </a:p>
          <a:p>
            <a:r>
              <a:rPr lang="en-US" dirty="0"/>
              <a:t/>
            </a:r>
          </a:p>
          <a:p>
            <a:r>
              <a:rPr lang="en-US" dirty="0"/>
              <a:t>Worth flagging: Process Owners and Client Test Manager have a specific divide. PO signs off business design and BAT scenarios. Client Test Manager owns test execution discipline. Different jobs.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SI side roles — broken out into four. Programme Director (commercial and senior governance). Solution Architect (technical design lead). Functional Leads (one per workstream, FDDs). Technical Lead (build, integration, environments).</a:t>
            </a:r>
          </a:p>
          <a:p>
            <a:r>
              <a:rPr lang="en-US" dirty="0"/>
              <a:t/>
            </a:r>
          </a:p>
          <a:p>
            <a:r>
              <a:rPr lang="en-US" dirty="0"/>
              <a:t>The line to land: the SI is not a single entity. Each role has distinct accountabilities. The Client RACI maps each one in.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Timeline from mobilisation through go-live. Key milestones are the gate reviews at end of each stage.</a:t>
            </a:r>
          </a:p>
          <a:p>
            <a:r>
              <a:rPr lang="en-US" dirty="0"/>
              <a:t/>
            </a:r>
          </a:p>
          <a:p>
            <a:r>
              <a:rPr lang="en-US" dirty="0"/>
              <a:t>Worth flagging: the timeline should feel tight but achievable. If it feels impossible, the scope is too large or the team is too small. Don't compress; rescope.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cNvSpPr>
            <a:spLocks noGrp="1" noRot="1" noChangeAspect="1"/>
          </p:cNvSpPr>
          <p:nvPr>
            <p:ph type="sldImg"/>
          </p:nvPr>
        </p:nvSpPr>
        <p:spPr/>
      </p:sp>
      <p:sp>
        <p:nvSpPr>
          <p:cNvPr id="3" name="Notes"/>
          <p:cNvSpPr>
            <a:spLocks noGrp="1"/>
          </p:cNvSpPr>
          <p:nvPr>
            <p:ph type="body" idx="1"/>
          </p:nvPr>
        </p:nvSpPr>
        <p:spPr/>
        <p:txBody>
          <a:bodyPr/>
          <a:lstStyle/>
          <a:p>
            <a:r>
              <a:t>Most ERP programmes that fail don't fail on technology. They fail on governance gaps, unclear accountability, and the assumption that the SI will handle it.</a:t>
            </a:r>
          </a:p>
          <a:p>
            <a:r>
              <a:t/>
            </a:r>
          </a:p>
          <a:p>
            <a:r>
              <a:t>Three failure patterns to land:</a:t>
            </a:r>
          </a:p>
          <a:p>
            <a:r>
              <a:t/>
            </a:r>
          </a:p>
          <a:p>
            <a:r>
              <a:t>Scope drift — requirements expand without value assessment.</a:t>
            </a:r>
          </a:p>
          <a:p>
            <a:r>
              <a:t/>
            </a:r>
          </a:p>
          <a:p>
            <a:r>
              <a:t>Design by committee — decisions get relitigated, conflicting designs go into build, rework consumes 30 per cent of effort.</a:t>
            </a:r>
          </a:p>
          <a:p>
            <a:r>
              <a:t/>
            </a:r>
          </a:p>
          <a:p>
            <a:r>
              <a:t>Testing theatre — UAT becomes a rubber stamp instead of a real validation.</a:t>
            </a:r>
          </a:p>
          <a:p>
            <a:r>
              <a:t/>
            </a:r>
          </a:p>
          <a:p>
            <a:r>
              <a:t>Governance prevents all three. Design Authority approves every functional design against the Benefits Map. Testing is layered through eight levels (Unit, FAT, Mini-BAT, SAT, SIT, UAT, BAT, NFT) with role-appropriate sign-off. Defects classify on impact, not on who raised them.</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Five executive decision gates, one at the end of each stage. Each gate has explicit criteria, evidence requirements, and named approvers.</a:t>
            </a:r>
          </a:p>
          <a:p>
            <a:r>
              <a:rPr lang="en-US" dirty="0"/>
              <a:t/>
            </a:r>
          </a:p>
          <a:p>
            <a:r>
              <a:rPr lang="en-US" dirty="0"/>
              <a:t>These are not rubber stamps. No stage proceeds without gate approval. The two big ones are end of S12 (Board Gate 2 — Full Business Case) and end of S15 (Go-Live Gate — Exec Sponsor's binary call). Worth flagging the GLG distinction: it's an Exec Sponsor decision, not a Board Gate.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Appendix opens here. Working-level detail for the team. Core slides told the exec story; appendix gives the how. Use these as reference during programme delivery.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Sprint structure — two-week cadence, ceremonies, roles, outputs.</a:t>
            </a:r>
          </a:p>
          <a:p>
            <a:r>
              <a:t/>
            </a:r>
          </a:p>
          <a:p>
            <a:r>
              <a:t>FAT (Functional Acceptance) is executed by the SI Tester during the sprint, then accepted by the Process Owner at sprint review. The Process Owner doesn't run the test — they review evidence and validate the demo, hands-on where appropriate.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Definition of Done is the contract between the build team and the business. A user story isn't done until every criterion is met.</a:t>
            </a:r>
          </a:p>
          <a:p>
            <a:r>
              <a:rPr lang="en-US" dirty="0"/>
              <a:t/>
            </a:r>
          </a:p>
          <a:p>
            <a:r>
              <a:rPr lang="en-US" dirty="0"/>
              <a:t>The common failure: accepting partially-done work into the next sprint to keep velocity numbers up. Compounds. By sprint 6 you have a backlog of "done" stories that aren't actually done. Hold the line on DoD.</a:t>
            </a:r>
          </a:p>
        </p:txBody>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NFT — non-functional testing. Performance, security, resilience.</a:t>
            </a:r>
          </a:p>
          <a:p>
            <a:r>
              <a:t/>
            </a:r>
          </a:p>
          <a:p>
            <a:r>
              <a:t>Worth flagging the cloud vendor angle: on D365, S/4HANA Cloud, Oracle Cloud, Workday, the vendor sets production-readiness prerequisites — regression pass rate, NFT certificate, defect thresholds (typically zero P1, defined P2 ceiling). These align with but are independent of your UAT/BAT thresholds.</a:t>
            </a:r>
          </a:p>
          <a:p>
            <a:r>
              <a:t/>
            </a:r>
          </a:p>
          <a:p>
            <a:r>
              <a:t>Common trap: programme passes its own UAT, fails the vendor deployment readiness check, slips production by weeks. Test exit criteria must be aligned to vendor prerequisites at S10, not discovered at S14. That's why vendor service tier confirmation at S10 matters.</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Worked examples for HR, Procurement, and Data Migration. Walk the room through the good and bad versions.</a:t>
            </a:r>
          </a:p>
          <a:p>
            <a:r>
              <a:t/>
            </a:r>
          </a:p>
          <a:p>
            <a:r>
              <a:t>The acceptance criteria become the FAT checklist. That's the practical test of a good user story — could a tester build a checklist from it without asking questions? If yes, it's good. If no, rewrite.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FAT runs during the sprint. SI Tester executes against the user-story acceptance criteria. Process Owner attends sprint review, reviews evidence, validates the demo, hands-on where appropriate.</a:t>
            </a:r>
          </a:p>
          <a:p>
            <a:r>
              <a:t/>
            </a:r>
          </a:p>
          <a:p>
            <a:r>
              <a:t>Mini-BAT is the Process Owner's spot-check mid-sprint — picks a scenario, walks through it, checks the system behaves as expected. Catches design errors before sprint close.</a:t>
            </a:r>
          </a:p>
          <a:p>
            <a:r>
              <a:t/>
            </a:r>
          </a:p>
          <a:p>
            <a:r>
              <a:t>Worth flagging: FAT is technical sign-off; Mini-BAT is business sign-off. Both must happen each sprint.</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SIT tests end-to-end processes across modules and external integrations. This is where the gaps between workstreams surface.</a:t>
            </a:r>
          </a:p>
          <a:p>
            <a:r>
              <a:t/>
            </a:r>
          </a:p>
          <a:p>
            <a:r>
              <a:t>Client Test Manager owns execution. Solution Architect signs off the technical bits. Process Owners sign off the business outcomes. Three sign-offs because integrations cross all three.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UAT is the formal evidence trail that the system supports end-to-end business processes — auditors and regulators expect it.</a:t>
            </a:r>
          </a:p>
          <a:p>
            <a:r>
              <a:t/>
            </a:r>
          </a:p>
          <a:p>
            <a:r>
              <a:t>Scope splits into three test types:</a:t>
            </a:r>
          </a:p>
          <a:p>
            <a:r>
              <a:t>- E2E Tests: multi-department processes from start to finish.</a:t>
            </a:r>
          </a:p>
          <a:p>
            <a:r>
              <a:t>- Functional Scenarios: deeper validation per process area.</a:t>
            </a:r>
          </a:p>
          <a:p>
            <a:r>
              <a:t>- Edge cases and exception handling.</a:t>
            </a:r>
          </a:p>
          <a:p>
            <a:r>
              <a:t/>
            </a:r>
          </a:p>
          <a:p>
            <a:r>
              <a:t>Critical role split to land: USERS execute. Process Owners + Client Test Manager sign off. Most common mistake: Process Owners running scripts themselves, which means real users never touch the system before go-live. Don't let it happen.</a:t>
            </a:r>
          </a:p>
          <a:p>
            <a:r>
              <a:t/>
            </a:r>
          </a:p>
          <a:p>
            <a:r>
              <a:t>Pre-UAT is the smoke pass before users get involved — catches the obvious breaks so users aren't burning time on environment issues.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Map for the deck. Core slides are for the steering committee and executives — what we're doing, who does it, where the gates are. Appendix slides are working-level detail for the programme team. Worth flagging up front: the testing methodology shows eight levels (Unit, FAT, Mini-BAT, SAT, SIT, UAT, BAT, NFT). NFT is folded in. That's the standard.</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BAT is the business simulation. Benefit Owners run realistic scenarios with real data volumes. Not scripted — scenario-based.</a:t>
            </a:r>
          </a:p>
          <a:p>
            <a:r>
              <a:rPr lang="en-US" dirty="0"/>
              <a:t/>
            </a:r>
          </a:p>
          <a:p>
            <a:r>
              <a:rPr lang="en-US" dirty="0"/>
              <a:t>The point: can the business actually operate on this system? A system can pass UAT and fail BAT — the scripts pass but the day-job throughput doesn't work. BAT catches that.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Defect classification drives priority. P1 is a showstopper. P2 is significant impact.</a:t>
            </a:r>
          </a:p>
          <a:p>
            <a:r>
              <a:rPr lang="en-US" dirty="0"/>
              <a:t/>
            </a:r>
          </a:p>
          <a:p>
            <a:r>
              <a:rPr lang="en-US" dirty="0"/>
              <a:t>Go-Live Gate criteria: zero P1, AND zero P2 unless a workaround is agreed and documented. The workaround clause matters — sometimes a P2 has a manual workaround and the business accepts it for a limited period. That's a legitimate go-live; what isn't legitimate is going live with unacknowledged P2s.</a:t>
            </a:r>
          </a:p>
          <a:p>
            <a:r>
              <a:rPr lang="en-US" dirty="0"/>
              <a:t/>
            </a:r>
          </a:p>
          <a:p>
            <a:r>
              <a:rPr lang="en-US" dirty="0"/>
              <a:t>P3 and P4 accepted with workarounds but documented and tracked.</a:t>
            </a:r>
          </a:p>
          <a:p>
            <a:r>
              <a:rPr lang="en-US" dirty="0"/>
              <a:t/>
            </a:r>
          </a:p>
          <a:p>
            <a:r>
              <a:rPr lang="en-US" dirty="0"/>
              <a:t>The defect lifecycle: discovered → triaged → resolved → retested → closed. Don't shortcut the retest step.</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End-of-S13 gate: Build Complete. All sprints delivered, Unit testing passed, FAT signed off, Mini-BAT feedback addressed, backlog items marked Done, code frozen and ready for formal Testing (S14).</a:t>
            </a:r>
          </a:p>
          <a:p>
            <a:r>
              <a:rPr lang="en-US" dirty="0"/>
              <a:t/>
            </a:r>
          </a:p>
          <a:p>
            <a:r>
              <a:rPr lang="en-US" dirty="0"/>
              <a:t>Don't rush this gate. If FAT or Mini-BAT items are open, don't move into S14 — you'll just absorb the backlog into SIT and miss the integration issues underneath.</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t>End-of-S14 gate: Go-Live Readiness. The most critical gate in the programme.</a:t>
            </a:r>
          </a:p>
          <a:p>
            <a:r>
              <a:t/>
            </a:r>
          </a:p>
          <a:p>
            <a:r>
              <a:t>Eight criteria including UAT sign-off (the new row), SIT pass, BAT pass, SAT pass, NFT cert, zero P1, zero P2 unless workarounds agreed and documented, cutover plan rehearsed, rollback plan documented and tested.</a:t>
            </a:r>
          </a:p>
          <a:p>
            <a:r>
              <a:t/>
            </a:r>
          </a:p>
          <a:p>
            <a:r>
              <a:t>The Go-Live Gate is the Exec Sponsor's binary call — not a board decision. If any item is red, the business doesn't go live. Worth pausing on this — the Exec Sponsor signs because they're the one accountable to the board for the call.</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RACI matrix for S10–S14. Four SI roles broken out: Programme Director, Solution Architect, Functional Leads, Technical Lead.</a:t>
            </a:r>
          </a:p>
          <a:p>
            <a:r>
              <a:rPr lang="en-US" dirty="0"/>
              <a:t/>
            </a:r>
          </a:p>
          <a:p>
            <a:r>
              <a:rPr lang="en-US" dirty="0"/>
              <a:t>The SI is not a single entity. Each role has distinct responsibilities at each stage. Use the RACI when assigning people; revisit at every stage transition.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Five stages, one flow. Sequential but overlapping at the boundaries. Discovery (S11) informs Design (S12), Design feeds Build (S13), Build produces something testable (S14).</a:t>
            </a:r>
          </a:p>
          <a:p>
            <a:r>
              <a:rPr lang="en-US" dirty="0"/>
              <a:t/>
            </a:r>
          </a:p>
          <a:p>
            <a:r>
              <a:rPr lang="en-US" dirty="0"/>
              <a:t>The purple-to-coral transition at Build &amp; Configuration (S13) is the visual cue: this is where you cross from designing to executing. After this point, every change has a cost.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The hierarchy: Epics map to the Benefits Map, Features map to Epics, User Stories map to Features. Each level has a governance owner.</a:t>
            </a:r>
          </a:p>
          <a:p>
            <a:r>
              <a:rPr lang="en-US" dirty="0"/>
              <a:t/>
            </a:r>
          </a:p>
          <a:p>
            <a:r>
              <a:rPr lang="en-US" dirty="0"/>
              <a:t>Worth flagging: Epics and Features came out of Client-side requirements mapping during Selection. Draft user stories came out of Discovery (S11). The SI doesn't write the epics for you — they're owned by the Client BA.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Walk both examples. A good user story is small, testable, benefit-linked, and has acceptance criteria. A bad one is vague, ambiguous, and impossible to test.</a:t>
            </a:r>
          </a:p>
          <a:p>
            <a:r>
              <a:rPr lang="en-US" dirty="0"/>
              <a:t/>
            </a:r>
          </a:p>
          <a:p>
            <a:r>
              <a:rPr lang="en-US" dirty="0"/>
              <a:t>The line to land: acceptance criteria become the FAT checklist during sprint review. Without them, "done" is a negotiation. With them, "done" is binary.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
          <p:cNvSpPr>
            <a:spLocks noGrp="1"/>
          </p:cNvSpPr>
          <p:nvPr>
            <p:ph type="body" idx="1"/>
          </p:nvPr>
        </p:nvSpPr>
        <p:spPr/>
        <p:txBody>
          <a:bodyPr/>
          <a:lstStyle/>
          <a:p>
            <a:r>
              <a:rPr lang="en-US" dirty="0"/>
              <a:t>Sprint 0 bridges Solution Design (S12) and Build &amp; Configuration (S13). Most structured sprint in the programme — backlog grooming, environment validation, tooling configuration, Definition of Done agreed.</a:t>
            </a:r>
          </a:p>
          <a:p>
            <a:r>
              <a:rPr lang="en-US" dirty="0"/>
              <a:t/>
            </a:r>
          </a:p>
          <a:p>
            <a:r>
              <a:rPr lang="en-US" dirty="0"/>
              <a:t>Worth pausing on: if Sprint 0 is sloppy, every sprint that follows pays the tax. Don't compress it. The temptation to "just start building" because the contract's signed kills downstream velocity.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0380-41B7-EEC9-47EA-53F5ACF0FA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C43B632-ECD9-9424-F41C-2C2E55412D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5F0543-107B-CCB9-BC4B-19AFAB0F99FF}"/>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5" name="Footer Placeholder 4">
            <a:extLst>
              <a:ext uri="{FF2B5EF4-FFF2-40B4-BE49-F238E27FC236}">
                <a16:creationId xmlns:a16="http://schemas.microsoft.com/office/drawing/2014/main" id="{A95FF3BC-38A4-C2E7-AF0A-058C54C007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EB83F9-FA81-FCE0-16B1-A229D1783A2F}"/>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1476375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7205-169D-A3E0-8D71-6AAF2603150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12251D-CFCF-C0A3-97BA-E29B2A861B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73C05F-2C26-A4C5-F074-5BDC6A3AA8E9}"/>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5" name="Footer Placeholder 4">
            <a:extLst>
              <a:ext uri="{FF2B5EF4-FFF2-40B4-BE49-F238E27FC236}">
                <a16:creationId xmlns:a16="http://schemas.microsoft.com/office/drawing/2014/main" id="{3DE8D606-787D-D600-9536-CCA7B99E4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DEC6E2-EFC2-6BCE-B33E-D5A2D58C5606}"/>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1683362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727743-7E01-355C-4FDE-D337DCB98C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28ACD-B12D-BB6B-6DD5-396CE0F58B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A14E23-F680-4543-EEC3-EC02CD8E4858}"/>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5" name="Footer Placeholder 4">
            <a:extLst>
              <a:ext uri="{FF2B5EF4-FFF2-40B4-BE49-F238E27FC236}">
                <a16:creationId xmlns:a16="http://schemas.microsoft.com/office/drawing/2014/main" id="{88331FF9-ABBC-EC11-163A-84018DC06B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C04243-32FC-4B4D-7760-27C9285F7B90}"/>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64912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5892E-E281-CA69-A97C-CA91E894C3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8A6C14-9E64-7D44-0994-8F9AE20039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4D0C57-0313-A005-26E0-3C64DD065E36}"/>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5" name="Footer Placeholder 4">
            <a:extLst>
              <a:ext uri="{FF2B5EF4-FFF2-40B4-BE49-F238E27FC236}">
                <a16:creationId xmlns:a16="http://schemas.microsoft.com/office/drawing/2014/main" id="{8BA16E70-7888-ED2B-079F-667DEDD5A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B03A8C-D960-76D3-D056-D86F1235D802}"/>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271270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2164E-0C2F-865B-DB4B-5E62E3DDCC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CFD207-0608-50CD-4F52-AABED7AE90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07C6FF-8865-8B15-80C8-431C1E26F798}"/>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5" name="Footer Placeholder 4">
            <a:extLst>
              <a:ext uri="{FF2B5EF4-FFF2-40B4-BE49-F238E27FC236}">
                <a16:creationId xmlns:a16="http://schemas.microsoft.com/office/drawing/2014/main" id="{82165B68-D011-4CC2-B43A-681BBEFD20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D80D84-3B22-315D-86C0-4DB5C7D16DAF}"/>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141495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B2E2E-D264-AA85-DBF8-E513D56B393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664478-F36F-5E7B-F568-52E06921F5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39EE72-E6BC-5208-E850-3AEE0F8751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3D3B231-20B4-B757-E1C3-41194A3A86B6}"/>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6" name="Footer Placeholder 5">
            <a:extLst>
              <a:ext uri="{FF2B5EF4-FFF2-40B4-BE49-F238E27FC236}">
                <a16:creationId xmlns:a16="http://schemas.microsoft.com/office/drawing/2014/main" id="{23D25DF2-04D4-845B-D531-50ECC2B856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147588-820D-3546-A5A9-CB8DF1426F08}"/>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3175268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BAADE-5674-7869-9332-848EF022F1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02B499-27B3-594D-9535-722599244D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F7F4DC-1215-251F-503B-8203B76250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E0010DC-D1D3-A033-10FE-6256B9B57D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BDE702-85D5-903E-7F6D-E2DBFC7110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F6B789A-8158-5B55-95E6-9C71C3E8B8AE}"/>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8" name="Footer Placeholder 7">
            <a:extLst>
              <a:ext uri="{FF2B5EF4-FFF2-40B4-BE49-F238E27FC236}">
                <a16:creationId xmlns:a16="http://schemas.microsoft.com/office/drawing/2014/main" id="{6E47238E-F728-D9C6-413E-D3A3CBD1C62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BDC6662-B376-C98C-E461-7137F2F38808}"/>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2333850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23215-E62A-DE33-B435-A9AFB4EBF5A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973BA7-9B98-7B1F-82FA-D8A154258D5F}"/>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4" name="Footer Placeholder 3">
            <a:extLst>
              <a:ext uri="{FF2B5EF4-FFF2-40B4-BE49-F238E27FC236}">
                <a16:creationId xmlns:a16="http://schemas.microsoft.com/office/drawing/2014/main" id="{87EDDFEC-57D7-7CC8-AA99-68D0AA53F7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3060444-142D-1250-B923-4E83E8E83AE0}"/>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1723416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BAAD04-3BDD-F289-49F0-B3C5B6C8FBE8}"/>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3" name="Footer Placeholder 2">
            <a:extLst>
              <a:ext uri="{FF2B5EF4-FFF2-40B4-BE49-F238E27FC236}">
                <a16:creationId xmlns:a16="http://schemas.microsoft.com/office/drawing/2014/main" id="{AFD400D6-5B2D-BE19-9F3F-A471D32D950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FD3655A-99C9-F8CC-F250-C21550A0A3BE}"/>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3773641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50A7C-31F0-0955-9EE7-020EBAEAE2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21F52D7-54CA-CB39-1AE6-64B94BC135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27F807-FA15-50A3-4DB3-EF6E07E6C4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55C41C-DC96-762B-DED1-12BD1E768EBA}"/>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6" name="Footer Placeholder 5">
            <a:extLst>
              <a:ext uri="{FF2B5EF4-FFF2-40B4-BE49-F238E27FC236}">
                <a16:creationId xmlns:a16="http://schemas.microsoft.com/office/drawing/2014/main" id="{A8523CB5-3969-142E-0E97-CCF264D07F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35CA6C-509B-10DE-0EC2-D393944DD479}"/>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3719135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747BB-1627-672A-43DB-C6D469F81C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71E192E-33D4-F83F-666C-EA5510D83E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7E62F91-344B-8BBD-F7A8-E2C874FFA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BA9067-4A25-EC7A-B8D5-FC490BC92134}"/>
              </a:ext>
            </a:extLst>
          </p:cNvPr>
          <p:cNvSpPr>
            <a:spLocks noGrp="1"/>
          </p:cNvSpPr>
          <p:nvPr>
            <p:ph type="dt" sz="half" idx="10"/>
          </p:nvPr>
        </p:nvSpPr>
        <p:spPr/>
        <p:txBody>
          <a:bodyPr/>
          <a:lstStyle/>
          <a:p>
            <a:fld id="{AEBE4F92-4F17-4262-910E-D2F771282138}" type="datetimeFigureOut">
              <a:rPr lang="en-GB" smtClean="0"/>
              <a:t>20/03/2026</a:t>
            </a:fld>
            <a:endParaRPr lang="en-GB"/>
          </a:p>
        </p:txBody>
      </p:sp>
      <p:sp>
        <p:nvSpPr>
          <p:cNvPr id="6" name="Footer Placeholder 5">
            <a:extLst>
              <a:ext uri="{FF2B5EF4-FFF2-40B4-BE49-F238E27FC236}">
                <a16:creationId xmlns:a16="http://schemas.microsoft.com/office/drawing/2014/main" id="{4E593FBC-CC77-0707-DA6E-97C208A65F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8F6B66-108E-B723-3D26-9991E7389749}"/>
              </a:ext>
            </a:extLst>
          </p:cNvPr>
          <p:cNvSpPr>
            <a:spLocks noGrp="1"/>
          </p:cNvSpPr>
          <p:nvPr>
            <p:ph type="sldNum" sz="quarter" idx="12"/>
          </p:nvPr>
        </p:nvSpPr>
        <p:spPr/>
        <p:txBody>
          <a:bodyPr/>
          <a:lstStyle/>
          <a:p>
            <a:fld id="{531953E4-5A22-40A3-8674-A30D5F60DC43}" type="slidenum">
              <a:rPr lang="en-GB" smtClean="0"/>
              <a:t>‹#›</a:t>
            </a:fld>
            <a:endParaRPr lang="en-GB"/>
          </a:p>
        </p:txBody>
      </p:sp>
    </p:spTree>
    <p:extLst>
      <p:ext uri="{BB962C8B-B14F-4D97-AF65-F5344CB8AC3E}">
        <p14:creationId xmlns:p14="http://schemas.microsoft.com/office/powerpoint/2010/main" val="912531196"/>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B9AC6E-1D85-87A2-1FF5-DC889C59BC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028274-109A-86C7-00D8-6111E2C504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88D2E3-FDDD-B5F2-0C3A-E69C776DEC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BE4F92-4F17-4262-910E-D2F771282138}" type="datetimeFigureOut">
              <a:rPr lang="en-GB" smtClean="0"/>
              <a:t>20/03/2026</a:t>
            </a:fld>
            <a:endParaRPr lang="en-GB"/>
          </a:p>
        </p:txBody>
      </p:sp>
      <p:sp>
        <p:nvSpPr>
          <p:cNvPr id="5" name="Footer Placeholder 4">
            <a:extLst>
              <a:ext uri="{FF2B5EF4-FFF2-40B4-BE49-F238E27FC236}">
                <a16:creationId xmlns:a16="http://schemas.microsoft.com/office/drawing/2014/main" id="{AE06EEC7-8E8F-29A5-6096-E6038EF230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AEE455E-72C4-57DA-1AD4-985ED583F0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1953E4-5A22-40A3-8674-A30D5F60DC43}" type="slidenum">
              <a:rPr lang="en-GB" smtClean="0"/>
              <a:t>‹#›</a:t>
            </a:fld>
            <a:endParaRPr lang="en-GB"/>
          </a:p>
        </p:txBody>
      </p:sp>
    </p:spTree>
    <p:extLst>
      <p:ext uri="{BB962C8B-B14F-4D97-AF65-F5344CB8AC3E}">
        <p14:creationId xmlns:p14="http://schemas.microsoft.com/office/powerpoint/2010/main" val="12852418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rgbClr val="1B2A4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C3E5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C3E5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C3E5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2C3E50"/>
          </a:solidFill>
          <a:latin typeface="+mn-lt"/>
          <a:ea typeface="+mn-ea"/>
          <a:cs typeface="+mn-cs"/>
        </a:defRPr>
      </a:lvl9pPr>
    </p:bodyStyle>
    <p:otherStyle>
      <a:defPPr>
        <a:defRPr lang="en-US">
          <a:solidFill>
            <a:srgbClr val="2C3E50"/>
          </a:solidFill>
        </a:defRPr>
      </a:defPPr>
      <a:lvl1pPr marL="0" algn="l" defTabSz="914400" rtl="0" eaLnBrk="1" latinLnBrk="0" hangingPunct="1">
        <a:defRPr sz="1800" kern="1200">
          <a:solidFill>
            <a:srgbClr val="2C3E50"/>
          </a:solidFill>
          <a:latin typeface="+mn-lt"/>
          <a:ea typeface="+mn-ea"/>
          <a:cs typeface="+mn-cs"/>
        </a:defRPr>
      </a:lvl1pPr>
      <a:lvl2pPr marL="457200" algn="l" defTabSz="914400" rtl="0" eaLnBrk="1" latinLnBrk="0" hangingPunct="1">
        <a:defRPr sz="1800" kern="1200">
          <a:solidFill>
            <a:srgbClr val="2C3E50"/>
          </a:solidFill>
          <a:latin typeface="+mn-lt"/>
          <a:ea typeface="+mn-ea"/>
          <a:cs typeface="+mn-cs"/>
        </a:defRPr>
      </a:lvl2pPr>
      <a:lvl3pPr marL="914400" algn="l" defTabSz="914400" rtl="0" eaLnBrk="1" latinLnBrk="0" hangingPunct="1">
        <a:defRPr sz="1800" kern="1200">
          <a:solidFill>
            <a:srgbClr val="2C3E50"/>
          </a:solidFill>
          <a:latin typeface="+mn-lt"/>
          <a:ea typeface="+mn-ea"/>
          <a:cs typeface="+mn-cs"/>
        </a:defRPr>
      </a:lvl3pPr>
      <a:lvl4pPr marL="1371600" algn="l" defTabSz="914400" rtl="0" eaLnBrk="1" latinLnBrk="0" hangingPunct="1">
        <a:defRPr sz="1800" kern="1200">
          <a:solidFill>
            <a:srgbClr val="2C3E50"/>
          </a:solidFill>
          <a:latin typeface="+mn-lt"/>
          <a:ea typeface="+mn-ea"/>
          <a:cs typeface="+mn-cs"/>
        </a:defRPr>
      </a:lvl4pPr>
      <a:lvl5pPr marL="1828800" algn="l" defTabSz="914400" rtl="0" eaLnBrk="1" latinLnBrk="0" hangingPunct="1">
        <a:defRPr sz="1800" kern="1200">
          <a:solidFill>
            <a:srgbClr val="2C3E50"/>
          </a:solidFill>
          <a:latin typeface="+mn-lt"/>
          <a:ea typeface="+mn-ea"/>
          <a:cs typeface="+mn-cs"/>
        </a:defRPr>
      </a:lvl5pPr>
      <a:lvl6pPr marL="2286000" algn="l" defTabSz="914400" rtl="0" eaLnBrk="1" latinLnBrk="0" hangingPunct="1">
        <a:defRPr sz="1800" kern="1200">
          <a:solidFill>
            <a:srgbClr val="2C3E50"/>
          </a:solidFill>
          <a:latin typeface="+mn-lt"/>
          <a:ea typeface="+mn-ea"/>
          <a:cs typeface="+mn-cs"/>
        </a:defRPr>
      </a:lvl6pPr>
      <a:lvl7pPr marL="2743200" algn="l" defTabSz="914400" rtl="0" eaLnBrk="1" latinLnBrk="0" hangingPunct="1">
        <a:defRPr sz="1800" kern="1200">
          <a:solidFill>
            <a:srgbClr val="2C3E50"/>
          </a:solidFill>
          <a:latin typeface="+mn-lt"/>
          <a:ea typeface="+mn-ea"/>
          <a:cs typeface="+mn-cs"/>
        </a:defRPr>
      </a:lvl7pPr>
      <a:lvl8pPr marL="3200400" algn="l" defTabSz="914400" rtl="0" eaLnBrk="1" latinLnBrk="0" hangingPunct="1">
        <a:defRPr sz="1800" kern="1200">
          <a:solidFill>
            <a:srgbClr val="2C3E50"/>
          </a:solidFill>
          <a:latin typeface="+mn-lt"/>
          <a:ea typeface="+mn-ea"/>
          <a:cs typeface="+mn-cs"/>
        </a:defRPr>
      </a:lvl8pPr>
      <a:lvl9pPr marL="3657600" algn="l" defTabSz="914400" rtl="0" eaLnBrk="1" latinLnBrk="0" hangingPunct="1">
        <a:defRPr sz="1800" kern="1200">
          <a:solidFill>
            <a:srgbClr val="2C3E50"/>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1651000"/>
            <a:ext cx="10668000" cy="1143000"/>
          </a:xfrm>
          <a:prstGeom prst="rect">
            <a:avLst/>
          </a:prstGeom>
          <a:noFill/>
          <a:ln>
            <a:noFill/>
          </a:ln>
        </p:spPr>
        <p:txBody>
          <a:bodyPr wrap="square" lIns="91440" tIns="45720" rIns="91440" bIns="45720" anchor="t"/>
          <a:lstStyle/>
          <a:p>
            <a:pPr algn="l"/>
            <a:r>
              <a:rPr lang="en-GB" sz="3600" b="1" dirty="0">
                <a:solidFill>
                  <a:srgbClr val="FFFFFF"/>
                </a:solidFill>
                <a:latin typeface="Century Gothic"/>
              </a:rPr>
              <a:t>Build &amp; Test</a:t>
            </a:r>
          </a:p>
        </p:txBody>
      </p:sp>
      <p:sp>
        <p:nvSpPr>
          <p:cNvPr id="101" name="Subtitle"/>
          <p:cNvSpPr/>
          <p:nvPr/>
        </p:nvSpPr>
        <p:spPr>
          <a:xfrm>
            <a:off x="762000" y="2921000"/>
            <a:ext cx="10668000" cy="635000"/>
          </a:xfrm>
          <a:prstGeom prst="rect">
            <a:avLst/>
          </a:prstGeom>
          <a:noFill/>
          <a:ln>
            <a:noFill/>
          </a:ln>
        </p:spPr>
        <p:txBody>
          <a:bodyPr wrap="square" lIns="91440" tIns="45720" rIns="91440" bIns="45720" anchor="t"/>
          <a:lstStyle/>
          <a:p>
            <a:pPr algn="l"/>
            <a:r>
              <a:rPr lang="en-GB" sz="2000" dirty="0">
                <a:solidFill>
                  <a:srgbClr val="ECF0F1"/>
                </a:solidFill>
                <a:latin typeface="Aptos"/>
              </a:rPr>
              <a:t>Build &amp; Test (S13–S14): From Build Sprints to Go-Live Readiness</a:t>
            </a:r>
          </a:p>
        </p:txBody>
      </p:sp>
      <p:sp>
        <p:nvSpPr>
          <p:cNvPr id="102" name="PurpleBar"/>
          <p:cNvSpPr/>
          <p:nvPr/>
        </p:nvSpPr>
        <p:spPr>
          <a:xfrm>
            <a:off x="762000" y="3759200"/>
            <a:ext cx="5207000" cy="101600"/>
          </a:xfrm>
          <a:prstGeom prst="rect">
            <a:avLst/>
          </a:prstGeom>
          <a:solidFill>
            <a:srgbClr val="DD594D"/>
          </a:solidFill>
          <a:ln>
            <a:noFill/>
          </a:ln>
        </p:spPr>
        <p:txBody>
          <a:bodyPr wrap="square" lIns="91440" tIns="45720" rIns="91440" bIns="45720" anchor="t"/>
          <a:lstStyle/>
          <a:p>
            <a:endParaRPr lang="en-GB"/>
          </a:p>
        </p:txBody>
      </p:sp>
      <p:sp>
        <p:nvSpPr>
          <p:cNvPr id="103" name="CoralBar"/>
          <p:cNvSpPr/>
          <p:nvPr/>
        </p:nvSpPr>
        <p:spPr>
          <a:xfrm>
            <a:off x="5969000" y="3759200"/>
            <a:ext cx="3556000" cy="101600"/>
          </a:xfrm>
          <a:prstGeom prst="rect">
            <a:avLst/>
          </a:prstGeom>
          <a:solidFill>
            <a:srgbClr val="DD594D"/>
          </a:solidFill>
          <a:ln>
            <a:noFill/>
          </a:ln>
        </p:spPr>
        <p:txBody>
          <a:bodyPr wrap="square" lIns="91440" tIns="45720" rIns="91440" bIns="45720" anchor="t"/>
          <a:lstStyle/>
          <a:p>
            <a:endParaRPr lang="en-GB"/>
          </a:p>
        </p:txBody>
      </p:sp>
      <p:sp>
        <p:nvSpPr>
          <p:cNvPr id="104" name="PurpleLabel"/>
          <p:cNvSpPr/>
          <p:nvPr/>
        </p:nvSpPr>
        <p:spPr>
          <a:xfrm>
            <a:off x="762000" y="4013200"/>
            <a:ext cx="5207000" cy="355600"/>
          </a:xfrm>
          <a:prstGeom prst="rect">
            <a:avLst/>
          </a:prstGeom>
          <a:noFill/>
          <a:ln>
            <a:noFill/>
          </a:ln>
        </p:spPr>
        <p:txBody>
          <a:bodyPr wrap="square" lIns="91440" tIns="45720" rIns="91440" bIns="45720" anchor="t"/>
          <a:lstStyle/>
          <a:p>
            <a:pPr algn="l"/>
            <a:r>
              <a:rPr lang="en-GB" sz="1400" dirty="0">
                <a:solidFill>
                  <a:srgbClr val="E8D5F5"/>
                </a:solidFill>
                <a:latin typeface="Aptos"/>
              </a:rPr>
              <a:t/>
            </a:r>
          </a:p>
        </p:txBody>
      </p:sp>
      <p:sp>
        <p:nvSpPr>
          <p:cNvPr id="105" name="CoralLabel"/>
          <p:cNvSpPr/>
          <p:nvPr/>
        </p:nvSpPr>
        <p:spPr>
          <a:xfrm>
            <a:off x="5969000" y="4013200"/>
            <a:ext cx="3556000" cy="355600"/>
          </a:xfrm>
          <a:prstGeom prst="rect">
            <a:avLst/>
          </a:prstGeom>
          <a:noFill/>
          <a:ln>
            <a:noFill/>
          </a:ln>
        </p:spPr>
        <p:txBody>
          <a:bodyPr wrap="square" lIns="91440" tIns="45720" rIns="91440" bIns="45720" anchor="t"/>
          <a:lstStyle/>
          <a:p>
            <a:pPr algn="l"/>
            <a:r>
              <a:rPr lang="en-GB" sz="1400" dirty="0">
                <a:solidFill>
                  <a:srgbClr val="FADBD8"/>
                </a:solidFill>
                <a:latin typeface="Aptos"/>
              </a:rPr>
              <a:t>Build &amp; Test (S13–S14): Build &amp; Test</a:t>
            </a:r>
          </a:p>
        </p:txBody>
      </p:sp>
      <p:sp>
        <p:nvSpPr>
          <p:cNvPr id="106" name="Footer"/>
          <p:cNvSpPr/>
          <p:nvPr/>
        </p:nvSpPr>
        <p:spPr>
          <a:xfrm>
            <a:off x="762000" y="5588000"/>
            <a:ext cx="8890000" cy="355600"/>
          </a:xfrm>
          <a:prstGeom prst="rect">
            <a:avLst/>
          </a:prstGeom>
          <a:noFill/>
          <a:ln>
            <a:noFill/>
          </a:ln>
        </p:spPr>
        <p:txBody>
          <a:bodyPr wrap="square" lIns="91440" tIns="45720" rIns="91440" bIns="45720" anchor="t"/>
          <a:lstStyle/>
          <a:p>
            <a:pPr algn="l"/>
            <a:r>
              <a:rPr lang="en-GB" sz="1200" i="1" dirty="0">
                <a:solidFill>
                  <a:srgbClr val="BDC3C7"/>
                </a:solidFill>
                <a:latin typeface="Aptos"/>
              </a:rPr>
              <a:t>Programme Lifecycle · Build &amp; Test · Every decision traced to the Benefits Map</a:t>
            </a:r>
          </a:p>
        </p:txBody>
      </p:sp>
    </p:spTree>
    <p:extLst>
      <p:ext uri="{BB962C8B-B14F-4D97-AF65-F5344CB8AC3E}">
        <p14:creationId xmlns:p14="http://schemas.microsoft.com/office/powerpoint/2010/main" val="1071415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64D1-8454-9459-F327-A8C105EA1876}"/>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Testing Methodology: Eight Levels of Sign-Off</a:t>
            </a:r>
          </a:p>
        </p:txBody>
      </p:sp>
      <p:sp>
        <p:nvSpPr>
          <p:cNvPr id="5" name="TextBox 4">
            <a:extLst>
              <a:ext uri="{FF2B5EF4-FFF2-40B4-BE49-F238E27FC236}">
                <a16:creationId xmlns:a16="http://schemas.microsoft.com/office/drawing/2014/main" id="{861C7CF7-9DCF-41F5-90AA-6B73AFE2E663}"/>
              </a:ext>
            </a:extLst>
          </p:cNvPr>
          <p:cNvSpPr txBox="1"/>
          <p:nvPr/>
        </p:nvSpPr>
        <p:spPr>
          <a:xfrm>
            <a:off x="304800" y="5709080"/>
            <a:ext cx="11430000" cy="571500"/>
          </a:xfrm>
          <a:prstGeom prst="rect">
            <a:avLst/>
          </a:prstGeom>
          <a:noFill/>
          <a:ln>
            <a:noFill/>
          </a:ln>
        </p:spPr>
        <p:txBody>
          <a:bodyPr vertOverflow="overflow" vert="horz" wrap="square" rtlCol="0" anchor="t">
            <a:noAutofit/>
          </a:bodyPr>
          <a:lstStyle/>
          <a:p>
            <a:r>
              <a:rPr lang="en-GB" sz="1400" i="1" dirty="0">
                <a:solidFill>
                  <a:srgbClr val="E74C3C"/>
                </a:solidFill>
                <a:latin typeface="Aptos"/>
              </a:rPr>
              <a:t>"SI Tester executes FAT; Process Owner accepts at sprint review. SI Test Lead leads SAT (system-level functional). SIT is jointly run by Client Test Manager and SI. Users execute UAT (scripts written by the business); Client Test Manager + Process Owners sign off. Process Owners and Senior Users execute BAT scenarios; Benefit Owners sign off business readiness. NFT is run by IT Ops and SI Infrastructure. Executive Sponsor authorises handover to Deploy based on evidence from all test levels."</a:t>
            </a:r>
          </a:p>
        </p:txBody>
      </p:sp>
      <p:graphicFrame>
        <p:nvGraphicFramePr>
          <p:cNvPr id="6" name="Table 5">
            <a:extLst>
              <a:ext uri="{FF2B5EF4-FFF2-40B4-BE49-F238E27FC236}">
                <a16:creationId xmlns:a16="http://schemas.microsoft.com/office/drawing/2014/main" id="{8F6F6418-9AAC-465A-90C2-D243DA36974A}"/>
              </a:ext>
            </a:extLst>
          </p:cNvPr>
          <p:cNvGraphicFramePr>
            <a:graphicFrameLocks noGrp="1"/>
          </p:cNvGraphicFramePr>
          <p:nvPr>
            <p:extLst>
              <p:ext uri="{D42A27DB-BD31-4B8C-83A1-F6EECF244321}">
                <p14:modId xmlns:p14="http://schemas.microsoft.com/office/powerpoint/2010/main" val="1223818422"/>
              </p:ext>
            </p:extLst>
          </p:nvPr>
        </p:nvGraphicFramePr>
        <p:xfrm>
          <a:off x="254000" y="772400"/>
          <a:ext cx="11684000" cy="1776618"/>
        </p:xfrm>
        <a:graphic>
          <a:graphicData uri="http://schemas.openxmlformats.org/drawingml/2006/table">
            <a:tbl>
              <a:tblPr firstRow="1" bandRow="1">
                <a:tableStyleId>{5C22544A-7EE6-4342-B048-85BDC9FD1C3A}</a:tableStyleId>
              </a:tblPr>
              <a:tblGrid>
                <a:gridCol w="1050000">
                  <a:extLst>
                    <a:ext uri="{9D8B030D-6E8A-4147-A177-3AD203B41FA5}">
                      <a16:colId xmlns:a16="http://schemas.microsoft.com/office/drawing/2014/main" val="20000"/>
                    </a:ext>
                  </a:extLst>
                </a:gridCol>
                <a:gridCol w="1100000">
                  <a:extLst>
                    <a:ext uri="{9D8B030D-6E8A-4147-A177-3AD203B41FA5}">
                      <a16:colId xmlns:a16="http://schemas.microsoft.com/office/drawing/2014/main" val="20001"/>
                    </a:ext>
                  </a:extLst>
                </a:gridCol>
                <a:gridCol w="2100000">
                  <a:extLst>
                    <a:ext uri="{9D8B030D-6E8A-4147-A177-3AD203B41FA5}">
                      <a16:colId xmlns:a16="http://schemas.microsoft.com/office/drawing/2014/main" val="20002"/>
                    </a:ext>
                  </a:extLst>
                </a:gridCol>
                <a:gridCol w="2100000">
                  <a:extLst>
                    <a:ext uri="{9D8B030D-6E8A-4147-A177-3AD203B41FA5}">
                      <a16:colId xmlns:a16="http://schemas.microsoft.com/office/drawing/2014/main" val="20003"/>
                    </a:ext>
                  </a:extLst>
                </a:gridCol>
                <a:gridCol w="2634000">
                  <a:extLst>
                    <a:ext uri="{9D8B030D-6E8A-4147-A177-3AD203B41FA5}">
                      <a16:colId xmlns:a16="http://schemas.microsoft.com/office/drawing/2014/main" val="20004"/>
                    </a:ext>
                  </a:extLst>
                </a:gridCol>
                <a:gridCol w="2700000">
                  <a:extLst>
                    <a:ext uri="{9D8B030D-6E8A-4147-A177-3AD203B41FA5}">
                      <a16:colId xmlns:a16="http://schemas.microsoft.com/office/drawing/2014/main" val="20005"/>
                    </a:ext>
                  </a:extLst>
                </a:gridCol>
              </a:tblGrid>
              <a:tr h="197402">
                <a:tc>
                  <a:txBody>
                    <a:bodyPr/>
                    <a:lstStyle/>
                    <a:p>
                      <a:pPr algn="ctr"/>
                      <a:r>
                        <a:rPr lang="en-GB" sz="1400" b="1" dirty="0">
                          <a:solidFill>
                            <a:srgbClr val="FFFFFF"/>
                          </a:solidFill>
                          <a:latin typeface="Century Gothic"/>
                        </a:rPr>
                        <a:t>Test Level</a:t>
                      </a:r>
                    </a:p>
                  </a:txBody>
                  <a:tcPr anchor="ctr">
                    <a:solidFill>
                      <a:srgbClr val="E74C3C"/>
                    </a:solidFill>
                  </a:tcPr>
                </a:tc>
                <a:tc>
                  <a:txBody>
                    <a:bodyPr/>
                    <a:lstStyle/>
                    <a:p>
                      <a:pPr algn="ctr"/>
                      <a:r>
                        <a:rPr lang="en-GB" sz="1400" b="1" dirty="0">
                          <a:solidFill>
                            <a:srgbClr val="FFFFFF"/>
                          </a:solidFill>
                          <a:latin typeface="Century Gothic"/>
                        </a:rPr>
                        <a:t>When</a:t>
                      </a:r>
                    </a:p>
                  </a:txBody>
                  <a:tcPr anchor="ctr">
                    <a:solidFill>
                      <a:srgbClr val="E74C3C"/>
                    </a:solidFill>
                  </a:tcPr>
                </a:tc>
                <a:tc>
                  <a:txBody>
                    <a:bodyPr/>
                    <a:lstStyle/>
                    <a:p>
                      <a:pPr algn="ctr"/>
                      <a:r>
                        <a:rPr lang="en-GB" sz="1400" b="1" dirty="0">
                          <a:solidFill>
                            <a:srgbClr val="FFFFFF"/>
                          </a:solidFill>
                          <a:latin typeface="Century Gothic"/>
                        </a:rPr>
                        <a:t>Who Executes</a:t>
                      </a:r>
                    </a:p>
                  </a:txBody>
                  <a:tcPr anchor="ctr">
                    <a:solidFill>
                      <a:srgbClr val="E74C3C"/>
                    </a:solidFill>
                  </a:tcPr>
                </a:tc>
                <a:tc>
                  <a:txBody>
                    <a:bodyPr/>
                    <a:lstStyle/>
                    <a:p>
                      <a:pPr algn="ctr"/>
                      <a:r>
                        <a:rPr lang="en-GB" sz="1400" b="1" dirty="0">
                          <a:solidFill>
                            <a:srgbClr val="FFFFFF"/>
                          </a:solidFill>
                          <a:latin typeface="Century Gothic"/>
                        </a:rPr>
                        <a:t>Who Signs Off</a:t>
                      </a:r>
                    </a:p>
                  </a:txBody>
                  <a:tcPr anchor="ctr">
                    <a:solidFill>
                      <a:srgbClr val="E74C3C"/>
                    </a:solidFill>
                  </a:tcPr>
                </a:tc>
                <a:tc>
                  <a:txBody>
                    <a:bodyPr/>
                    <a:lstStyle/>
                    <a:p>
                      <a:pPr algn="ctr"/>
                      <a:r>
                        <a:rPr lang="en-GB" sz="1400" b="1" dirty="0">
                          <a:solidFill>
                            <a:srgbClr val="FFFFFF"/>
                          </a:solidFill>
                          <a:latin typeface="Century Gothic"/>
                        </a:rPr>
                        <a:t>What They Confirm</a:t>
                      </a:r>
                    </a:p>
                  </a:txBody>
                  <a:tcPr anchor="ctr">
                    <a:solidFill>
                      <a:srgbClr val="E74C3C"/>
                    </a:solidFill>
                  </a:tcPr>
                </a:tc>
                <a:tc>
                  <a:txBody>
                    <a:bodyPr/>
                    <a:lstStyle/>
                    <a:p>
                      <a:pPr algn="ctr"/>
                      <a:r>
                        <a:rPr lang="en-GB" sz="1400" b="1" dirty="0">
                          <a:solidFill>
                            <a:srgbClr val="FFFFFF"/>
                          </a:solidFill>
                          <a:latin typeface="Century Gothic"/>
                        </a:rPr>
                        <a:t>Evidence Required</a:t>
                      </a:r>
                    </a:p>
                  </a:txBody>
                  <a:tcPr anchor="ctr">
                    <a:solidFill>
                      <a:srgbClr val="E74C3C"/>
                    </a:solidFill>
                  </a:tcPr>
                </a:tc>
                <a:extLst>
                  <a:ext uri="{0D108BD9-81ED-4DB2-BD59-A6C34878D82A}">
                    <a16:rowId xmlns:a16="http://schemas.microsoft.com/office/drawing/2014/main" val="10000"/>
                  </a:ext>
                </a:extLst>
              </a:tr>
              <a:tr h="197402">
                <a:tc>
                  <a:txBody>
                    <a:bodyPr/>
                    <a:lstStyle/>
                    <a:p>
                      <a:pPr algn="l"/>
                      <a:r>
                        <a:rPr lang="en-GB" sz="1400" b="1" dirty="0">
                          <a:solidFill>
                            <a:srgbClr val="2C3E50"/>
                          </a:solidFill>
                          <a:latin typeface="Aptos"/>
                        </a:rPr>
                        <a:t>Unit Test</a:t>
                      </a:r>
                    </a:p>
                  </a:txBody>
                  <a:tcPr anchor="ctr"/>
                </a:tc>
                <a:tc>
                  <a:txBody>
                    <a:bodyPr/>
                    <a:lstStyle/>
                    <a:p>
                      <a:pPr algn="l"/>
                      <a:r>
                        <a:rPr lang="en-GB" sz="1400" b="0" dirty="0">
                          <a:solidFill>
                            <a:srgbClr val="2C3E50"/>
                          </a:solidFill>
                          <a:latin typeface="Aptos"/>
                        </a:rPr>
                        <a:t>During sprint</a:t>
                      </a:r>
                    </a:p>
                  </a:txBody>
                  <a:tcPr anchor="ctr"/>
                </a:tc>
                <a:tc>
                  <a:txBody>
                    <a:bodyPr/>
                    <a:lstStyle/>
                    <a:p>
                      <a:pPr algn="l"/>
                      <a:r>
                        <a:rPr lang="en-GB" sz="1400" b="0" dirty="0">
                          <a:solidFill>
                            <a:srgbClr val="2C3E50"/>
                          </a:solidFill>
                          <a:latin typeface="Aptos"/>
                        </a:rPr>
                        <a:t>SI Developer / Consultant</a:t>
                      </a:r>
                    </a:p>
                  </a:txBody>
                  <a:tcPr anchor="ctr"/>
                </a:tc>
                <a:tc>
                  <a:txBody>
                    <a:bodyPr/>
                    <a:lstStyle/>
                    <a:p>
                      <a:pPr algn="l"/>
                      <a:r>
                        <a:rPr lang="en-GB" sz="1400" b="0" dirty="0">
                          <a:solidFill>
                            <a:srgbClr val="2C3E50"/>
                          </a:solidFill>
                          <a:latin typeface="Aptos"/>
                        </a:rPr>
                        <a:t>SI Tech Lead</a:t>
                      </a:r>
                    </a:p>
                  </a:txBody>
                  <a:tcPr anchor="ctr"/>
                </a:tc>
                <a:tc>
                  <a:txBody>
                    <a:bodyPr/>
                    <a:lstStyle/>
                    <a:p>
                      <a:pPr algn="l"/>
                      <a:r>
                        <a:rPr lang="en-GB" sz="1400" b="0" dirty="0">
                          <a:solidFill>
                            <a:srgbClr val="2C3E50"/>
                          </a:solidFill>
                          <a:latin typeface="Aptos"/>
                        </a:rPr>
                        <a:t>Component works in isolation</a:t>
                      </a:r>
                    </a:p>
                  </a:txBody>
                  <a:tcPr anchor="ctr"/>
                </a:tc>
                <a:tc>
                  <a:txBody>
                    <a:bodyPr/>
                    <a:lstStyle/>
                    <a:p>
                      <a:pPr algn="l"/>
                      <a:r>
                        <a:rPr lang="en-GB" sz="1400" b="0" dirty="0">
                          <a:solidFill>
                            <a:srgbClr val="2C3E50"/>
                          </a:solidFill>
                          <a:latin typeface="Aptos"/>
                        </a:rPr>
                        <a:t>Unit test results log</a:t>
                      </a:r>
                    </a:p>
                  </a:txBody>
                  <a:tcPr anchor="ctr"/>
                </a:tc>
                <a:extLst>
                  <a:ext uri="{0D108BD9-81ED-4DB2-BD59-A6C34878D82A}">
                    <a16:rowId xmlns:a16="http://schemas.microsoft.com/office/drawing/2014/main" val="10001"/>
                  </a:ext>
                </a:extLst>
              </a:tr>
              <a:tr h="197402">
                <a:tc>
                  <a:txBody>
                    <a:bodyPr/>
                    <a:lstStyle/>
                    <a:p>
                      <a:pPr algn="l"/>
                      <a:r>
                        <a:rPr lang="en-GB" sz="1400" b="1" dirty="0">
                          <a:solidFill>
                            <a:srgbClr val="2C3E50"/>
                          </a:solidFill>
                          <a:latin typeface="Aptos"/>
                        </a:rPr>
                        <a:t>FAT</a:t>
                      </a:r>
                    </a:p>
                  </a:txBody>
                  <a:tcPr anchor="ctr"/>
                </a:tc>
                <a:tc>
                  <a:txBody>
                    <a:bodyPr/>
                    <a:lstStyle/>
                    <a:p>
                      <a:pPr algn="l"/>
                      <a:r>
                        <a:rPr lang="en-GB" sz="1400" b="0" dirty="0">
                          <a:solidFill>
                            <a:srgbClr val="2C3E50"/>
                          </a:solidFill>
                          <a:latin typeface="Aptos"/>
                        </a:rPr>
                        <a:t>Sprint review</a:t>
                      </a:r>
                    </a:p>
                  </a:txBody>
                  <a:tcPr anchor="ctr"/>
                </a:tc>
                <a:tc>
                  <a:txBody>
                    <a:bodyPr/>
                    <a:lstStyle/>
                    <a:p>
                      <a:pPr algn="l"/>
                      <a:r>
                        <a:rPr lang="en-GB" sz="1400" b="0" dirty="0">
                          <a:solidFill>
                            <a:srgbClr val="2C3E50"/>
                          </a:solidFill>
                          <a:latin typeface="Aptos"/>
                        </a:rPr>
                        <a:t>SI Tester (Process Owner observes at sprint review)</a:t>
                      </a:r>
                    </a:p>
                  </a:txBody>
                  <a:tcPr anchor="ctr"/>
                </a:tc>
                <a:tc>
                  <a:txBody>
                    <a:bodyPr/>
                    <a:lstStyle/>
                    <a:p>
                      <a:pPr algn="l"/>
                      <a:r>
                        <a:rPr lang="en-GB" sz="1400" b="0" dirty="0">
                          <a:solidFill>
                            <a:srgbClr val="2C3E50"/>
                          </a:solidFill>
                          <a:latin typeface="Aptos"/>
                        </a:rPr>
                        <a:t>Process Owner</a:t>
                      </a:r>
                    </a:p>
                  </a:txBody>
                  <a:tcPr anchor="ctr"/>
                </a:tc>
                <a:tc>
                  <a:txBody>
                    <a:bodyPr/>
                    <a:lstStyle/>
                    <a:p>
                      <a:pPr algn="l"/>
                      <a:r>
                        <a:rPr lang="en-GB" sz="1400" b="0" dirty="0">
                          <a:solidFill>
                            <a:srgbClr val="2C3E50"/>
                          </a:solidFill>
                          <a:latin typeface="Aptos"/>
                        </a:rPr>
                        <a:t>User stories meet acceptance criteria</a:t>
                      </a:r>
                    </a:p>
                  </a:txBody>
                  <a:tcPr anchor="ctr"/>
                </a:tc>
                <a:tc>
                  <a:txBody>
                    <a:bodyPr/>
                    <a:lstStyle/>
                    <a:p>
                      <a:pPr algn="l"/>
                      <a:r>
                        <a:rPr lang="en-GB" sz="1400" b="0" dirty="0">
                          <a:solidFill>
                            <a:srgbClr val="2C3E50"/>
                          </a:solidFill>
                          <a:latin typeface="Aptos"/>
                        </a:rPr>
                        <a:t>FAT results + sign-off form</a:t>
                      </a:r>
                    </a:p>
                  </a:txBody>
                  <a:tcPr anchor="ctr"/>
                </a:tc>
                <a:extLst>
                  <a:ext uri="{0D108BD9-81ED-4DB2-BD59-A6C34878D82A}">
                    <a16:rowId xmlns:a16="http://schemas.microsoft.com/office/drawing/2014/main" val="10002"/>
                  </a:ext>
                </a:extLst>
              </a:tr>
              <a:tr h="197402">
                <a:tc>
                  <a:txBody>
                    <a:bodyPr/>
                    <a:lstStyle/>
                    <a:p>
                      <a:pPr algn="l"/>
                      <a:r>
                        <a:rPr lang="en-GB" sz="1400" b="1" dirty="0">
                          <a:solidFill>
                            <a:srgbClr val="2C3E50"/>
                          </a:solidFill>
                          <a:latin typeface="Aptos"/>
                        </a:rPr>
                        <a:t>Mini-BAT</a:t>
                      </a:r>
                    </a:p>
                  </a:txBody>
                  <a:tcPr anchor="ctr"/>
                </a:tc>
                <a:tc>
                  <a:txBody>
                    <a:bodyPr/>
                    <a:lstStyle/>
                    <a:p>
                      <a:pPr algn="l"/>
                      <a:r>
                        <a:rPr lang="en-GB" sz="1400" b="0" dirty="0">
                          <a:solidFill>
                            <a:srgbClr val="2C3E50"/>
                          </a:solidFill>
                          <a:latin typeface="Aptos"/>
                        </a:rPr>
                        <a:t>Every 2nd/3rd sprint</a:t>
                      </a:r>
                    </a:p>
                  </a:txBody>
                  <a:tcPr anchor="ctr"/>
                </a:tc>
                <a:tc>
                  <a:txBody>
                    <a:bodyPr/>
                    <a:lstStyle/>
                    <a:p>
                      <a:pPr algn="l"/>
                      <a:r>
                        <a:rPr lang="en-GB" sz="1400" b="0" dirty="0">
                          <a:solidFill>
                            <a:srgbClr val="2C3E50"/>
                          </a:solidFill>
                          <a:latin typeface="Aptos"/>
                        </a:rPr>
                        <a:t>Process Owners and Senior User</a:t>
                      </a:r>
                    </a:p>
                  </a:txBody>
                  <a:tcPr anchor="ctr"/>
                </a:tc>
                <a:tc>
                  <a:txBody>
                    <a:bodyPr/>
                    <a:lstStyle/>
                    <a:p>
                      <a:pPr algn="l"/>
                      <a:r>
                        <a:rPr lang="en-GB" sz="1400" b="0" dirty="0">
                          <a:solidFill>
                            <a:srgbClr val="2C3E50"/>
                          </a:solidFill>
                          <a:latin typeface="Aptos"/>
                        </a:rPr>
                        <a:t>Benefit Owner</a:t>
                      </a:r>
                    </a:p>
                  </a:txBody>
                  <a:tcPr anchor="ctr"/>
                </a:tc>
                <a:tc>
                  <a:txBody>
                    <a:bodyPr/>
                    <a:lstStyle/>
                    <a:p>
                      <a:pPr algn="l"/>
                      <a:r>
                        <a:rPr lang="en-GB" sz="1400" b="0" dirty="0">
                          <a:solidFill>
                            <a:srgbClr val="2C3E50"/>
                          </a:solidFill>
                          <a:latin typeface="Aptos"/>
                        </a:rPr>
                        <a:t>Features work for real business operations</a:t>
                      </a:r>
                    </a:p>
                  </a:txBody>
                  <a:tcPr anchor="ctr"/>
                </a:tc>
                <a:tc>
                  <a:txBody>
                    <a:bodyPr/>
                    <a:lstStyle/>
                    <a:p>
                      <a:pPr algn="l"/>
                      <a:r>
                        <a:rPr lang="en-GB" sz="1400" b="0" dirty="0">
                          <a:solidFill>
                            <a:srgbClr val="2C3E50"/>
                          </a:solidFill>
                          <a:latin typeface="Aptos"/>
                        </a:rPr>
                        <a:t>Mini-BAT session notes + feedback</a:t>
                      </a:r>
                    </a:p>
                  </a:txBody>
                  <a:tcPr anchor="ctr"/>
                </a:tc>
                <a:extLst>
                  <a:ext uri="{0D108BD9-81ED-4DB2-BD59-A6C34878D82A}">
                    <a16:rowId xmlns:a16="http://schemas.microsoft.com/office/drawing/2014/main" val="10003"/>
                  </a:ext>
                </a:extLst>
              </a:tr>
              <a:tr h="197402">
                <a:tc>
                  <a:txBody>
                    <a:bodyPr/>
                    <a:lstStyle/>
                    <a:p>
                      <a:pPr algn="l"/>
                      <a:r>
                        <a:rPr lang="en-GB" sz="1400" b="1" dirty="0">
                          <a:solidFill>
                            <a:srgbClr val="2C3E50"/>
                          </a:solidFill>
                          <a:latin typeface="Aptos"/>
                        </a:rPr>
                        <a:t>SAT</a:t>
                      </a:r>
                    </a:p>
                  </a:txBody>
                  <a:tcPr anchor="ctr"/>
                </a:tc>
                <a:tc>
                  <a:txBody>
                    <a:bodyPr/>
                    <a:lstStyle/>
                    <a:p>
                      <a:pPr algn="l"/>
                      <a:r>
                        <a:rPr lang="en-GB" sz="1400" b="0" dirty="0">
                          <a:solidFill>
                            <a:srgbClr val="2C3E50"/>
                          </a:solidFill>
                          <a:latin typeface="Aptos"/>
                        </a:rPr>
                        <a:t>Post-build (before SIT)</a:t>
                      </a:r>
                    </a:p>
                  </a:txBody>
                  <a:tcPr anchor="ctr"/>
                </a:tc>
                <a:tc>
                  <a:txBody>
                    <a:bodyPr/>
                    <a:lstStyle/>
                    <a:p>
                      <a:pPr algn="l"/>
                      <a:r>
                        <a:rPr lang="en-GB" sz="1400" b="0" dirty="0">
                          <a:solidFill>
                            <a:srgbClr val="2C3E50"/>
                          </a:solidFill>
                          <a:latin typeface="Aptos"/>
                        </a:rPr>
                        <a:t>SI Test Lead + Test Team</a:t>
                      </a:r>
                    </a:p>
                  </a:txBody>
                  <a:tcPr anchor="ctr"/>
                </a:tc>
                <a:tc>
                  <a:txBody>
                    <a:bodyPr/>
                    <a:lstStyle/>
                    <a:p>
                      <a:pPr algn="l"/>
                      <a:r>
                        <a:rPr lang="en-GB" sz="1400" b="0" dirty="0">
                          <a:solidFill>
                            <a:srgbClr val="2C3E50"/>
                          </a:solidFill>
                          <a:latin typeface="Aptos"/>
                        </a:rPr>
                        <a:t>SI Test Lead (with Process Owner observers)</a:t>
                      </a:r>
                    </a:p>
                  </a:txBody>
                  <a:tcPr anchor="ctr"/>
                </a:tc>
                <a:tc>
                  <a:txBody>
                    <a:bodyPr/>
                    <a:lstStyle/>
                    <a:p>
                      <a:pPr algn="l"/>
                      <a:r>
                        <a:rPr lang="en-GB" sz="1400" b="0" dirty="0">
                          <a:solidFill>
                            <a:srgbClr val="2C3E50"/>
                          </a:solidFill>
                          <a:latin typeface="Aptos"/>
                        </a:rPr>
                        <a:t>Integrated solution meets Solution Design — functional, usability, regression</a:t>
                      </a:r>
                    </a:p>
                  </a:txBody>
                  <a:tcPr anchor="ctr"/>
                </a:tc>
                <a:tc>
                  <a:txBody>
                    <a:bodyPr/>
                    <a:lstStyle/>
                    <a:p>
                      <a:pPr algn="l"/>
                      <a:r>
                        <a:rPr lang="en-GB" sz="1400" b="0" dirty="0">
                          <a:solidFill>
                            <a:srgbClr val="2C3E50"/>
                          </a:solidFill>
                          <a:latin typeface="Aptos"/>
                        </a:rPr>
                        <a:t>SAT scripts + cycle results + defect log</a:t>
                      </a:r>
                    </a:p>
                  </a:txBody>
                  <a:tcPr anchor="ctr"/>
                </a:tc>
                <a:extLst>
                  <a:ext uri="{0D108BD9-81ED-4DB2-BD59-A6C34878D82A}">
                    <a16:rowId xmlns:a16="http://schemas.microsoft.com/office/drawing/2014/main" val="10004"/>
                  </a:ext>
                </a:extLst>
              </a:tr>
              <a:tr h="197402">
                <a:tc>
                  <a:txBody>
                    <a:bodyPr/>
                    <a:lstStyle/>
                    <a:p>
                      <a:pPr algn="l"/>
                      <a:r>
                        <a:rPr lang="en-GB" sz="1400" b="1" dirty="0">
                          <a:solidFill>
                            <a:srgbClr val="2C3E50"/>
                          </a:solidFill>
                          <a:latin typeface="Aptos"/>
                        </a:rPr>
                        <a:t>SIT</a:t>
                      </a:r>
                    </a:p>
                  </a:txBody>
                  <a:tcPr anchor="ctr"/>
                </a:tc>
                <a:tc>
                  <a:txBody>
                    <a:bodyPr/>
                    <a:lstStyle/>
                    <a:p>
                      <a:pPr algn="l"/>
                      <a:r>
                        <a:rPr lang="en-GB" sz="1400" b="0" dirty="0">
                          <a:solidFill>
                            <a:srgbClr val="2C3E50"/>
                          </a:solidFill>
                          <a:latin typeface="Aptos"/>
                        </a:rPr>
                        <a:t>After SAT</a:t>
                      </a:r>
                    </a:p>
                  </a:txBody>
                  <a:tcPr anchor="ctr"/>
                </a:tc>
                <a:tc>
                  <a:txBody>
                    <a:bodyPr/>
                    <a:lstStyle/>
                    <a:p>
                      <a:pPr algn="l"/>
                      <a:r>
                        <a:rPr lang="en-GB" sz="1400" b="0" dirty="0">
                          <a:solidFill>
                            <a:srgbClr val="2C3E50"/>
                          </a:solidFill>
                          <a:latin typeface="Aptos"/>
                        </a:rPr>
                        <a:t>SI Test Team + Client Test Manager</a:t>
                      </a:r>
                    </a:p>
                  </a:txBody>
                  <a:tcPr anchor="ctr"/>
                </a:tc>
                <a:tc>
                  <a:txBody>
                    <a:bodyPr/>
                    <a:lstStyle/>
                    <a:p>
                      <a:pPr algn="l"/>
                      <a:r>
                        <a:rPr lang="en-GB" sz="1400" b="0" dirty="0">
                          <a:solidFill>
                            <a:srgbClr val="2C3E50"/>
                          </a:solidFill>
                          <a:latin typeface="Aptos"/>
                        </a:rPr>
                        <a:t>Client Test Manager + Solution Architect</a:t>
                      </a:r>
                    </a:p>
                  </a:txBody>
                  <a:tcPr anchor="ctr"/>
                </a:tc>
                <a:tc>
                  <a:txBody>
                    <a:bodyPr/>
                    <a:lstStyle/>
                    <a:p>
                      <a:pPr algn="l"/>
                      <a:r>
                        <a:rPr lang="en-GB" sz="1400" b="0" dirty="0">
                          <a:solidFill>
                            <a:srgbClr val="2C3E50"/>
                          </a:solidFill>
                          <a:latin typeface="Aptos"/>
                        </a:rPr>
                        <a:t>End-to-end processes and integrations work</a:t>
                      </a:r>
                    </a:p>
                  </a:txBody>
                  <a:tcPr anchor="ctr"/>
                </a:tc>
                <a:tc>
                  <a:txBody>
                    <a:bodyPr/>
                    <a:lstStyle/>
                    <a:p>
                      <a:pPr algn="l"/>
                      <a:r>
                        <a:rPr lang="en-GB" sz="1400" b="0" dirty="0">
                          <a:solidFill>
                            <a:srgbClr val="2C3E50"/>
                          </a:solidFill>
                          <a:latin typeface="Aptos"/>
                        </a:rPr>
                        <a:t>SIT results + defect resolution log</a:t>
                      </a:r>
                    </a:p>
                  </a:txBody>
                  <a:tcPr anchor="ctr"/>
                </a:tc>
                <a:extLst>
                  <a:ext uri="{0D108BD9-81ED-4DB2-BD59-A6C34878D82A}">
                    <a16:rowId xmlns:a16="http://schemas.microsoft.com/office/drawing/2014/main" val="10004"/>
                  </a:ext>
                </a:extLst>
              </a:tr>
              <a:tr h="197402">
                <a:tc>
                  <a:txBody>
                    <a:bodyPr/>
                    <a:lstStyle/>
                    <a:p>
                      <a:pPr algn="l"/>
                      <a:r>
                        <a:rPr lang="en-GB" sz="1400" b="1" dirty="0">
                          <a:solidFill>
                            <a:srgbClr val="2C3E50"/>
                          </a:solidFill>
                          <a:latin typeface="Aptos"/>
                        </a:rPr>
                        <a:t>UAT</a:t>
                      </a:r>
                    </a:p>
                  </a:txBody>
                  <a:tcPr anchor="ctr"/>
                </a:tc>
                <a:tc>
                  <a:txBody>
                    <a:bodyPr/>
                    <a:lstStyle/>
                    <a:p>
                      <a:pPr algn="l"/>
                      <a:r>
                        <a:rPr lang="en-GB" sz="1400" b="0" dirty="0">
                          <a:solidFill>
                            <a:srgbClr val="2C3E50"/>
                          </a:solidFill>
                          <a:latin typeface="Aptos"/>
                        </a:rPr>
                        <a:t>After SIT</a:t>
                      </a:r>
                    </a:p>
                  </a:txBody>
                  <a:tcPr anchor="ctr"/>
                </a:tc>
                <a:tc>
                  <a:txBody>
                    <a:bodyPr/>
                    <a:lstStyle/>
                    <a:p>
                      <a:pPr algn="l"/>
                      <a:r>
                        <a:rPr lang="en-GB" sz="1400" b="0" dirty="0">
                          <a:solidFill>
                            <a:srgbClr val="2C3E50"/>
                          </a:solidFill>
                          <a:latin typeface="Aptos"/>
                        </a:rPr>
                        <a:t>Users / End Users (scripted, supported by Client Test Manager and BA)</a:t>
                      </a:r>
                    </a:p>
                  </a:txBody>
                  <a:tcPr anchor="ctr"/>
                </a:tc>
                <a:tc>
                  <a:txBody>
                    <a:bodyPr/>
                    <a:lstStyle/>
                    <a:p>
                      <a:pPr algn="l"/>
                      <a:r>
                        <a:rPr lang="en-GB" sz="1400" b="0" dirty="0">
                          <a:solidFill>
                            <a:srgbClr val="2C3E50"/>
                          </a:solidFill>
                          <a:latin typeface="Aptos"/>
                        </a:rPr>
                        <a:t>Client Test Manager + Process Owners</a:t>
                      </a:r>
                    </a:p>
                  </a:txBody>
                  <a:tcPr anchor="ctr"/>
                </a:tc>
                <a:tc>
                  <a:txBody>
                    <a:bodyPr/>
                    <a:lstStyle/>
                    <a:p>
                      <a:pPr algn="l"/>
                      <a:r>
                        <a:rPr lang="en-GB" sz="1400" b="0" dirty="0">
                          <a:solidFill>
                            <a:srgbClr val="2C3E50"/>
                          </a:solidFill>
                          <a:latin typeface="Aptos"/>
                        </a:rPr>
                        <a:t>End-to-end business processes work; scripts written by the business</a:t>
                      </a:r>
                    </a:p>
                  </a:txBody>
                  <a:tcPr anchor="ctr"/>
                </a:tc>
                <a:tc>
                  <a:txBody>
                    <a:bodyPr/>
                    <a:lstStyle/>
                    <a:p>
                      <a:pPr algn="l"/>
                      <a:r>
                        <a:rPr lang="en-GB" sz="1400" b="0" dirty="0">
                          <a:solidFill>
                            <a:srgbClr val="2C3E50"/>
                          </a:solidFill>
                          <a:latin typeface="Aptos"/>
                        </a:rPr>
                        <a:t>UAT scripts + results + sign-off</a:t>
                      </a:r>
                    </a:p>
                  </a:txBody>
                  <a:tcPr anchor="ctr"/>
                </a:tc>
                <a:extLst>
                  <a:ext uri="{0D108BD9-81ED-4DB2-BD59-A6C34878D82A}">
                    <a16:rowId xmlns:a16="http://schemas.microsoft.com/office/drawing/2014/main" val="10005"/>
                  </a:ext>
                </a:extLst>
              </a:tr>
              <a:tr h="197402">
                <a:tc>
                  <a:txBody>
                    <a:bodyPr/>
                    <a:lstStyle/>
                    <a:p>
                      <a:pPr algn="l"/>
                      <a:r>
                        <a:rPr lang="en-GB" sz="1400" b="1" dirty="0">
                          <a:solidFill>
                            <a:srgbClr val="2C3E50"/>
                          </a:solidFill>
                          <a:latin typeface="Aptos"/>
                        </a:rPr>
                        <a:t>BAT</a:t>
                      </a:r>
                    </a:p>
                  </a:txBody>
                  <a:tcPr anchor="ctr"/>
                </a:tc>
                <a:tc>
                  <a:txBody>
                    <a:bodyPr/>
                    <a:lstStyle/>
                    <a:p>
                      <a:pPr algn="l"/>
                      <a:r>
                        <a:rPr lang="en-GB" sz="1400" b="0" dirty="0">
                          <a:solidFill>
                            <a:srgbClr val="2C3E50"/>
                          </a:solidFill>
                          <a:latin typeface="Aptos"/>
                        </a:rPr>
                        <a:t>After UAT</a:t>
                      </a:r>
                    </a:p>
                  </a:txBody>
                  <a:tcPr anchor="ctr"/>
                </a:tc>
                <a:tc>
                  <a:txBody>
                    <a:bodyPr/>
                    <a:lstStyle/>
                    <a:p>
                      <a:pPr algn="l"/>
                      <a:r>
                        <a:rPr lang="en-GB" sz="1400" b="0" dirty="0">
                          <a:solidFill>
                            <a:srgbClr val="2C3E50"/>
                          </a:solidFill>
                          <a:latin typeface="Aptos"/>
                        </a:rPr>
                        <a:t>Process Owners + Senior Users (scenario-based)</a:t>
                      </a:r>
                    </a:p>
                  </a:txBody>
                  <a:tcPr anchor="ctr"/>
                </a:tc>
                <a:tc>
                  <a:txBody>
                    <a:bodyPr/>
                    <a:lstStyle/>
                    <a:p>
                      <a:pPr algn="l"/>
                      <a:r>
                        <a:rPr lang="en-GB" sz="1400" b="0" dirty="0">
                          <a:solidFill>
                            <a:srgbClr val="2C3E50"/>
                          </a:solidFill>
                          <a:latin typeface="Aptos"/>
                        </a:rPr>
                        <a:t>Benefit Owners + Exec Sponsor</a:t>
                      </a:r>
                    </a:p>
                  </a:txBody>
                  <a:tcPr anchor="ctr"/>
                </a:tc>
                <a:tc>
                  <a:txBody>
                    <a:bodyPr/>
                    <a:lstStyle/>
                    <a:p>
                      <a:pPr algn="l"/>
                      <a:r>
                        <a:rPr lang="en-GB" sz="1400" b="0" dirty="0">
                          <a:solidFill>
                            <a:srgbClr val="2C3E50"/>
                          </a:solidFill>
                          <a:latin typeface="Aptos"/>
                        </a:rPr>
                        <a:t>Business can operate on this system</a:t>
                      </a:r>
                    </a:p>
                  </a:txBody>
                  <a:tcPr anchor="ctr"/>
                </a:tc>
                <a:tc>
                  <a:txBody>
                    <a:bodyPr/>
                    <a:lstStyle/>
                    <a:p>
                      <a:pPr algn="l"/>
                      <a:r>
                        <a:rPr lang="en-GB" sz="1400" b="0" dirty="0">
                          <a:solidFill>
                            <a:srgbClr val="2C3E50"/>
                          </a:solidFill>
                          <a:latin typeface="Aptos"/>
                        </a:rPr>
                        <a:t>BAT scenario results + Benefit Owner sign-off</a:t>
                      </a:r>
                    </a:p>
                  </a:txBody>
                  <a:tcPr anchor="ctr"/>
                </a:tc>
                <a:extLst>
                  <a:ext uri="{0D108BD9-81ED-4DB2-BD59-A6C34878D82A}">
                    <a16:rowId xmlns:a16="http://schemas.microsoft.com/office/drawing/2014/main" val="10006"/>
                  </a:ext>
                </a:extLst>
              </a:tr>
              <a:tr h="197402">
                <a:tc>
                  <a:txBody>
                    <a:bodyPr/>
                    <a:lstStyle/>
                    <a:p>
                      <a:pPr algn="l"/>
                      <a:r>
                        <a:rPr lang="en-GB" sz="1400" b="1" dirty="0">
                          <a:solidFill>
                            <a:srgbClr val="2C3E50"/>
                          </a:solidFill>
                          <a:latin typeface="Aptos"/>
                        </a:rPr>
                        <a:t>NFT</a:t>
                      </a:r>
                    </a:p>
                  </a:txBody>
                  <a:tcPr anchor="ctr"/>
                </a:tc>
                <a:tc>
                  <a:txBody>
                    <a:bodyPr/>
                    <a:lstStyle/>
                    <a:p>
                      <a:pPr algn="l"/>
                      <a:r>
                        <a:rPr lang="en-GB" sz="1400" b="0" dirty="0">
                          <a:solidFill>
                            <a:srgbClr val="2C3E50"/>
                          </a:solidFill>
                          <a:latin typeface="Aptos"/>
                        </a:rPr>
                        <a:t>After UAT (parallel with BAT)</a:t>
                      </a:r>
                    </a:p>
                  </a:txBody>
                  <a:tcPr anchor="ctr"/>
                </a:tc>
                <a:tc>
                  <a:txBody>
                    <a:bodyPr/>
                    <a:lstStyle/>
                    <a:p>
                      <a:pPr algn="l"/>
                      <a:r>
                        <a:rPr lang="en-GB" sz="1400" b="0" dirty="0">
                          <a:solidFill>
                            <a:srgbClr val="2C3E50"/>
                          </a:solidFill>
                          <a:latin typeface="Aptos"/>
                        </a:rPr>
                        <a:t>IT Ops + SI Infrastructure</a:t>
                      </a:r>
                    </a:p>
                  </a:txBody>
                  <a:tcPr anchor="ctr"/>
                </a:tc>
                <a:tc>
                  <a:txBody>
                    <a:bodyPr/>
                    <a:lstStyle/>
                    <a:p>
                      <a:pPr algn="l"/>
                      <a:r>
                        <a:rPr lang="en-GB" sz="1400" b="0" dirty="0">
                          <a:solidFill>
                            <a:srgbClr val="2C3E50"/>
                          </a:solidFill>
                          <a:latin typeface="Aptos"/>
                        </a:rPr>
                        <a:t>IT Ops Lead + Solution Architect</a:t>
                      </a:r>
                    </a:p>
                  </a:txBody>
                  <a:tcPr anchor="ctr"/>
                </a:tc>
                <a:tc>
                  <a:txBody>
                    <a:bodyPr/>
                    <a:lstStyle/>
                    <a:p>
                      <a:pPr algn="l"/>
                      <a:r>
                        <a:rPr lang="en-GB" sz="1400" b="0" dirty="0">
                          <a:solidFill>
                            <a:srgbClr val="2C3E50"/>
                          </a:solidFill>
                          <a:latin typeface="Aptos"/>
                        </a:rPr>
                        <a:t>Non-functional requirements met (performance, security, DR, batch)</a:t>
                      </a:r>
                    </a:p>
                  </a:txBody>
                  <a:tcPr anchor="ctr"/>
                </a:tc>
                <a:tc>
                  <a:txBody>
                    <a:bodyPr/>
                    <a:lstStyle/>
                    <a:p>
                      <a:pPr algn="l"/>
                      <a:r>
                        <a:rPr lang="en-GB" sz="1400" b="0" dirty="0">
                          <a:solidFill>
                            <a:srgbClr val="2C3E50"/>
                          </a:solidFill>
                          <a:latin typeface="Aptos"/>
                        </a:rPr>
                        <a:t>NFT results + performance benchmarks</a:t>
                      </a:r>
                    </a:p>
                  </a:txBody>
                  <a:tcPr anchor="ctr"/>
                </a:tc>
                <a:extLst>
                  <a:ext uri="{0D108BD9-81ED-4DB2-BD59-A6C34878D82A}">
                    <a16:rowId xmlns:a16="http://schemas.microsoft.com/office/drawing/2014/main" val="10007"/>
                  </a:ext>
                </a:extLst>
              </a:tr>
            </a:tbl>
          </a:graphicData>
        </a:graphic>
      </p:graphicFrame>
      <p:sp>
        <p:nvSpPr>
          <p:cNvPr id="3" name="BottomBar">
            <a:extLst>
              <a:ext uri="{FF2B5EF4-FFF2-40B4-BE49-F238E27FC236}">
                <a16:creationId xmlns:a16="http://schemas.microsoft.com/office/drawing/2014/main" id="{3E324B7D-C392-4AFA-BBFE-1431E3B5A2BF}"/>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ECF92F54-ADB5-4064-A965-891D259893BC}"/>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Build &amp; Test · Testing</a:t>
            </a:r>
          </a:p>
        </p:txBody>
      </p:sp>
      <p:sp>
        <p:nvSpPr>
          <p:cNvPr id="9" name="AccentLine">
            <a:extLst>
              <a:ext uri="{FF2B5EF4-FFF2-40B4-BE49-F238E27FC236}">
                <a16:creationId xmlns:a16="http://schemas.microsoft.com/office/drawing/2014/main" id="{34CBA90F-FF50-42C2-A5D9-F864037A6739}"/>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70121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Title"/>
          <p:cNvSpPr txBox="1"/>
          <p:nvPr/>
        </p:nvSpPr>
        <p:spPr>
          <a:xfrm>
            <a:off x="457200" y="698500"/>
            <a:ext cx="6997700" cy="571500"/>
          </a:xfrm>
          <a:prstGeom prst="rect">
            <a:avLst/>
          </a:prstGeom>
          <a:noFill/>
        </p:spPr>
        <p:txBody>
          <a:bodyPr wrap="square" anchor="b">
            <a:spAutoFit/>
          </a:bodyPr>
          <a:lstStyle/>
          <a:p>
            <a:pPr>
              <a:buNone/>
            </a:pPr>
            <a:r>
              <a:rPr lang="en-GB" sz="2800" b="1" dirty="0">
                <a:solidFill>
                  <a:srgbClr val="1B2A4A"/>
                </a:solidFill>
                <a:latin typeface="Century Gothic"/>
              </a:rPr>
              <a:t>Testing (S14): Execution</a:t>
            </a:r>
          </a:p>
        </p:txBody>
      </p:sp>
      <p:sp>
        <p:nvSpPr>
          <p:cNvPr id="102" name="LeftContent"/>
          <p:cNvSpPr txBox="1"/>
          <p:nvPr/>
        </p:nvSpPr>
        <p:spPr>
          <a:xfrm>
            <a:off x="457200" y="1524000"/>
            <a:ext cx="6992112" cy="4889500"/>
          </a:xfrm>
          <a:prstGeom prst="rect">
            <a:avLst/>
          </a:prstGeom>
          <a:noFill/>
        </p:spPr>
        <p:txBody>
          <a:bodyPr wrap="square" lIns="0" tIns="0" rIns="0" bIns="0" anchor="t"/>
          <a:lstStyle/>
          <a:p>
            <a:pPr>
              <a:spcAft>
                <a:spcPts val="200"/>
              </a:spcAft>
              <a:buNone/>
            </a:pPr>
            <a:r>
              <a:rPr lang="en-US" sz="1600" b="1" dirty="0">
                <a:solidFill>
                  <a:srgbClr val="E74C3C"/>
                </a:solidFill>
                <a:latin typeface="Century Gothic"/>
              </a:rPr>
              <a:t>Key Objectives</a:t>
            </a:r>
          </a:p>
          <a:p>
            <a:pPr marL="228600" indent="-228600">
              <a:spcBef>
                <a:spcPts val="200"/>
              </a:spcBef>
              <a:spcAft>
                <a:spcPts val="150"/>
              </a:spcAft>
              <a:buFont typeface="Arial"/>
              <a:buChar char="•"/>
            </a:pPr>
            <a:r>
              <a:rPr lang="en-US" sz="1400" dirty="0">
                <a:solidFill>
                  <a:srgbClr val="2C3E50"/>
                </a:solidFill>
                <a:latin typeface="Aptos"/>
              </a:rPr>
              <a:t>Execute all post-build levels: SAT → SIT → Pre-UAT → UAT → BAT → NFT (parallel)</a:t>
            </a:r>
          </a:p>
          <a:p>
            <a:pPr marL="228600" indent="-228600">
              <a:spcAft>
                <a:spcPts val="150"/>
              </a:spcAft>
              <a:buFont typeface="Arial"/>
              <a:buChar char="•"/>
            </a:pPr>
            <a:r>
              <a:rPr lang="en-US" sz="1400" dirty="0">
                <a:solidFill>
                  <a:srgbClr val="2C3E50"/>
                </a:solidFill>
                <a:latin typeface="Aptos"/>
              </a:rPr>
              <a:t>Execute UAT with Users (scripts written by the business; Process Owners coordinate; Client Test Manager signs off)</a:t>
            </a:r>
          </a:p>
          <a:p>
            <a:pPr marL="228600" indent="-228600">
              <a:spcAft>
                <a:spcPts val="150"/>
              </a:spcAft>
              <a:buFont typeface="Arial"/>
              <a:buChar char="•"/>
            </a:pPr>
            <a:r>
              <a:rPr lang="en-US" sz="1400" dirty="0">
                <a:solidFill>
                  <a:srgbClr val="2C3E50"/>
                </a:solidFill>
                <a:latin typeface="Aptos"/>
              </a:rPr>
              <a:t>Execute BAT — Process Owners and Senior Users run end-to-end business scenarios; Benefit Owners review evidence and sign off</a:t>
            </a:r>
          </a:p>
          <a:p>
            <a:pPr marL="228600" indent="-228600">
              <a:spcAft>
                <a:spcPts val="150"/>
              </a:spcAft>
              <a:buFont typeface="Arial"/>
              <a:buChar char="•"/>
            </a:pPr>
            <a:r>
              <a:rPr lang="en-US" sz="1400" dirty="0">
                <a:solidFill>
                  <a:srgbClr val="2C3E50"/>
                </a:solidFill>
                <a:latin typeface="Aptos"/>
              </a:rPr>
              <a:t>Manage defects: classification, resolution, retest</a:t>
            </a:r>
          </a:p>
          <a:p>
            <a:pPr marL="228600" indent="-228600">
              <a:spcAft>
                <a:spcPts val="150"/>
              </a:spcAft>
              <a:buFont typeface="Arial"/>
              <a:buChar char="•"/>
            </a:pPr>
            <a:r>
              <a:rPr lang="en-US" sz="1400" dirty="0">
                <a:solidFill>
                  <a:srgbClr val="2C3E50"/>
                </a:solidFill>
                <a:latin typeface="Aptos"/>
              </a:rPr>
              <a:t>Complete data migration testing (dry runs)</a:t>
            </a:r>
          </a:p>
          <a:p>
            <a:pPr marL="228600" indent="-228600">
              <a:spcAft>
                <a:spcPts val="150"/>
              </a:spcAft>
              <a:buFont typeface="Arial"/>
              <a:buChar char="•"/>
            </a:pPr>
            <a:r>
              <a:rPr lang="en-US" sz="1400" dirty="0">
                <a:solidFill>
                  <a:srgbClr val="2C3E50"/>
                </a:solidFill>
                <a:latin typeface="Aptos"/>
              </a:rPr>
              <a:t>Complete performance and load testing</a:t>
            </a:r>
          </a:p>
          <a:p>
            <a:pPr marL="228600" indent="-228600">
              <a:spcAft>
                <a:spcPts val="150"/>
              </a:spcAft>
              <a:buFont typeface="Arial"/>
              <a:buChar char="•"/>
            </a:pPr>
            <a:r>
              <a:rPr lang="en-US" sz="1400" dirty="0">
                <a:solidFill>
                  <a:srgbClr val="2C3E50"/>
                </a:solidFill>
                <a:latin typeface="Aptos"/>
              </a:rPr>
              <a:t>Confirm Deploy readiness against baseline KPIs</a:t>
            </a:r>
          </a:p>
          <a:p>
            <a:pPr>
              <a:spcBef>
                <a:spcPts val="600"/>
              </a:spcBef>
              <a:spcAft>
                <a:spcPts val="200"/>
              </a:spcAft>
              <a:buNone/>
            </a:pPr>
            <a:r>
              <a:rPr lang="en-US" sz="1600" b="1" dirty="0">
                <a:solidFill>
                  <a:srgbClr val="E74C3C"/>
                </a:solidFill>
                <a:latin typeface="Century Gothic"/>
              </a:rPr>
              <a:t>Outputs</a:t>
            </a:r>
          </a:p>
          <a:p>
            <a:pPr marL="228600" indent="-228600">
              <a:spcBef>
                <a:spcPts val="200"/>
              </a:spcBef>
              <a:spcAft>
                <a:spcPts val="150"/>
              </a:spcAft>
              <a:buFont typeface="Arial"/>
              <a:buChar char="•"/>
            </a:pPr>
            <a:r>
              <a:rPr lang="en-US" sz="1400" dirty="0">
                <a:solidFill>
                  <a:srgbClr val="2C3E50"/>
                </a:solidFill>
                <a:latin typeface="Aptos"/>
              </a:rPr>
              <a:t>Test results per level with sign-off evidence</a:t>
            </a:r>
          </a:p>
          <a:p>
            <a:pPr marL="228600" indent="-228600">
              <a:spcAft>
                <a:spcPts val="150"/>
              </a:spcAft>
              <a:buFont typeface="Arial"/>
              <a:buChar char="•"/>
            </a:pPr>
            <a:r>
              <a:rPr lang="en-US" sz="1400" dirty="0">
                <a:solidFill>
                  <a:srgbClr val="2C3E50"/>
                </a:solidFill>
                <a:latin typeface="Aptos"/>
              </a:rPr>
              <a:t>Defect log (zero P1, P2 trending to zero)</a:t>
            </a:r>
          </a:p>
          <a:p>
            <a:pPr marL="228600" indent="-228600">
              <a:spcAft>
                <a:spcPts val="150"/>
              </a:spcAft>
              <a:buFont typeface="Arial"/>
              <a:buChar char="•"/>
            </a:pPr>
            <a:r>
              <a:rPr lang="en-US" sz="1400" dirty="0">
                <a:solidFill>
                  <a:srgbClr val="2C3E50"/>
                </a:solidFill>
                <a:latin typeface="Aptos"/>
              </a:rPr>
              <a:t>UAT sign-off + BAT Benefit Owner sign-off + Deploy readiness confirmation</a:t>
            </a:r>
          </a:p>
        </p:txBody>
      </p:sp>
      <p:sp>
        <p:nvSpPr>
          <p:cNvPr id="104" name="CalloutBg"/>
          <p:cNvSpPr/>
          <p:nvPr/>
        </p:nvSpPr>
        <p:spPr>
          <a:xfrm>
            <a:off x="7607300" y="228600"/>
            <a:ext cx="4584700" cy="6248400"/>
          </a:xfrm>
          <a:prstGeom prst="rect">
            <a:avLst/>
          </a:prstGeom>
          <a:solidFill>
            <a:srgbClr val="FAF3E8"/>
          </a:solidFill>
          <a:ln>
            <a:noFill/>
          </a:ln>
        </p:spPr>
        <p:txBody>
          <a:bodyPr wrap="square" lIns="279400" tIns="2413000" rIns="279400" bIns="279400" anchor="t" anchorCtr="0"/>
          <a:lstStyle/>
          <a:p>
            <a:pPr>
              <a:buNone/>
            </a:pPr>
            <a:r>
              <a:rPr lang="en-US" sz="1400" i="1" dirty="0">
                <a:solidFill>
                  <a:srgbClr val="1B2A4A"/>
                </a:solidFill>
                <a:latin typeface="Aptos"/>
              </a:rPr>
              <a:t>“Zero P1. Zero P2 unless a workaround is agreed and documented. No quiet acceptance. The go-live gate is the final checkpoint before the business operates on a new system.”</a:t>
            </a:r>
          </a:p>
        </p:txBody>
      </p:sp>
      <p:sp>
        <p:nvSpPr>
          <p:cNvPr id="105" name="Footer"/>
          <p:cNvSpPr txBox="1"/>
          <p:nvPr/>
        </p:nvSpPr>
        <p:spPr>
          <a:xfrm>
            <a:off x="457200" y="6477000"/>
            <a:ext cx="5080000" cy="228600"/>
          </a:xfrm>
          <a:prstGeom prst="rect">
            <a:avLst/>
          </a:prstGeom>
          <a:noFill/>
        </p:spPr>
        <p:txBody>
          <a:bodyPr wrap="square" anchor="b"/>
          <a:lstStyle/>
          <a:p>
            <a:pPr>
              <a:buNone/>
            </a:pPr>
            <a:r>
              <a:rPr lang="en-GB" sz="900" dirty="0">
                <a:solidFill>
                  <a:srgbClr val="95A5A6"/>
                </a:solidFill>
                <a:latin typeface="Aptos"/>
              </a:rPr>
              <a:t>Programme Lifecycle · Build &amp; Test · S14</a:t>
            </a:r>
          </a:p>
        </p:txBody>
      </p:sp>
      <p:sp>
        <p:nvSpPr>
          <p:cNvPr id="106" name="BottomBar"/>
          <p:cNvSpPr/>
          <p:nvPr/>
        </p:nvSpPr>
        <p:spPr>
          <a:xfrm>
            <a:off x="0" y="6807200"/>
            <a:ext cx="12192000" cy="50800"/>
          </a:xfrm>
          <a:prstGeom prst="rect">
            <a:avLst/>
          </a:prstGeom>
          <a:solidFill>
            <a:srgbClr val="DD594D"/>
          </a:solidFill>
          <a:ln>
            <a:noFill/>
          </a:ln>
        </p:spPr>
        <p:txBody>
          <a:bodyPr/>
          <a:lstStyle/>
          <a:p>
            <a:endParaRPr lang="en-GB"/>
          </a:p>
        </p:txBody>
      </p:sp>
      <p:sp>
        <p:nvSpPr>
          <p:cNvPr id="2" name="AccentLine">
            <a:extLst>
              <a:ext uri="{FF2B5EF4-FFF2-40B4-BE49-F238E27FC236}">
                <a16:creationId xmlns:a16="http://schemas.microsoft.com/office/drawing/2014/main" id="{938BAFC3-0585-421D-AF00-EA3A0FD4A444}"/>
              </a:ext>
            </a:extLst>
          </p:cNvPr>
          <p:cNvSpPr/>
          <p:nvPr/>
        </p:nvSpPr>
        <p:spPr>
          <a:xfrm>
            <a:off x="457200" y="13335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VertLine">
            <a:extLst>
              <a:ext uri="{FF2B5EF4-FFF2-40B4-BE49-F238E27FC236}">
                <a16:creationId xmlns:a16="http://schemas.microsoft.com/office/drawing/2014/main" id="{BE8EEB28-FD6F-435D-B424-9F08BE4FC95A}"/>
              </a:ext>
            </a:extLst>
          </p:cNvPr>
          <p:cNvSpPr/>
          <p:nvPr/>
        </p:nvSpPr>
        <p:spPr>
          <a:xfrm>
            <a:off x="7543800" y="2413000"/>
            <a:ext cx="63500" cy="25400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724005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9DD26-A4BB-4AB7-4DC6-1B23D1F6377D}"/>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Inputs &amp; Outputs Across Stages 10–14</a:t>
            </a:r>
          </a:p>
        </p:txBody>
      </p:sp>
      <p:graphicFrame>
        <p:nvGraphicFramePr>
          <p:cNvPr id="4" name="Table 3">
            <a:extLst>
              <a:ext uri="{FF2B5EF4-FFF2-40B4-BE49-F238E27FC236}">
                <a16:creationId xmlns:a16="http://schemas.microsoft.com/office/drawing/2014/main" id="{4981681D-E43E-43A0-8488-231E020889DB}"/>
              </a:ext>
            </a:extLst>
          </p:cNvPr>
          <p:cNvGraphicFramePr>
            <a:graphicFrameLocks noGrp="1"/>
          </p:cNvGraphicFramePr>
          <p:nvPr/>
        </p:nvGraphicFramePr>
        <p:xfrm>
          <a:off x="381000" y="1651000"/>
          <a:ext cx="11430000" cy="4318002"/>
        </p:xfrm>
        <a:graphic>
          <a:graphicData uri="http://schemas.openxmlformats.org/drawingml/2006/table">
            <a:tbl>
              <a:tblPr firstRow="1" bandRow="1">
                <a:tableStyleId>{5C22544A-7EE6-4342-B048-85BDC9FD1C3A}</a:tableStyleId>
              </a:tblPr>
              <a:tblGrid>
                <a:gridCol w="571500">
                  <a:extLst>
                    <a:ext uri="{9D8B030D-6E8A-4147-A177-3AD203B41FA5}">
                      <a16:colId xmlns:a16="http://schemas.microsoft.com/office/drawing/2014/main" val="2207626460"/>
                    </a:ext>
                  </a:extLst>
                </a:gridCol>
                <a:gridCol w="2095500">
                  <a:extLst>
                    <a:ext uri="{9D8B030D-6E8A-4147-A177-3AD203B41FA5}">
                      <a16:colId xmlns:a16="http://schemas.microsoft.com/office/drawing/2014/main" val="3707985815"/>
                    </a:ext>
                  </a:extLst>
                </a:gridCol>
                <a:gridCol w="4381500">
                  <a:extLst>
                    <a:ext uri="{9D8B030D-6E8A-4147-A177-3AD203B41FA5}">
                      <a16:colId xmlns:a16="http://schemas.microsoft.com/office/drawing/2014/main" val="2103191451"/>
                    </a:ext>
                  </a:extLst>
                </a:gridCol>
                <a:gridCol w="4381500">
                  <a:extLst>
                    <a:ext uri="{9D8B030D-6E8A-4147-A177-3AD203B41FA5}">
                      <a16:colId xmlns:a16="http://schemas.microsoft.com/office/drawing/2014/main" val="1517869785"/>
                    </a:ext>
                  </a:extLst>
                </a:gridCol>
              </a:tblGrid>
              <a:tr h="719667">
                <a:tc>
                  <a:txBody>
                    <a:bodyPr/>
                    <a:lstStyle/>
                    <a:p>
                      <a:pPr algn="ctr"/>
                      <a:r>
                        <a:rPr lang="en-GB" sz="1400" b="1">
                          <a:solidFill>
                            <a:srgbClr val="FFFFFF"/>
                          </a:solidFill>
                          <a:latin typeface="Century Gothic"/>
                        </a:rPr>
                        <a:t>#</a:t>
                      </a:r>
                    </a:p>
                  </a:txBody>
                  <a:tcPr anchor="ctr">
                    <a:solidFill>
                      <a:srgbClr val="1B2A4A"/>
                    </a:solidFill>
                  </a:tcPr>
                </a:tc>
                <a:tc>
                  <a:txBody>
                    <a:bodyPr/>
                    <a:lstStyle/>
                    <a:p>
                      <a:pPr algn="ctr"/>
                      <a:r>
                        <a:rPr lang="en-GB" sz="1400" b="1">
                          <a:solidFill>
                            <a:srgbClr val="FFFFFF"/>
                          </a:solidFill>
                          <a:latin typeface="Century Gothic"/>
                        </a:rPr>
                        <a:t>Stage</a:t>
                      </a:r>
                    </a:p>
                  </a:txBody>
                  <a:tcPr anchor="ctr">
                    <a:solidFill>
                      <a:srgbClr val="1B2A4A"/>
                    </a:solidFill>
                  </a:tcPr>
                </a:tc>
                <a:tc>
                  <a:txBody>
                    <a:bodyPr/>
                    <a:lstStyle/>
                    <a:p>
                      <a:pPr algn="ctr"/>
                      <a:r>
                        <a:rPr lang="en-GB" sz="1400" b="1">
                          <a:solidFill>
                            <a:srgbClr val="FFFFFF"/>
                          </a:solidFill>
                          <a:latin typeface="Century Gothic"/>
                        </a:rPr>
                        <a:t>Key Inputs</a:t>
                      </a:r>
                    </a:p>
                  </a:txBody>
                  <a:tcPr anchor="ctr">
                    <a:solidFill>
                      <a:srgbClr val="1B2A4A"/>
                    </a:solidFill>
                  </a:tcPr>
                </a:tc>
                <a:tc>
                  <a:txBody>
                    <a:bodyPr/>
                    <a:lstStyle/>
                    <a:p>
                      <a:pPr algn="ctr"/>
                      <a:r>
                        <a:rPr lang="en-GB" sz="1400" b="1">
                          <a:solidFill>
                            <a:srgbClr val="FFFFFF"/>
                          </a:solidFill>
                          <a:latin typeface="Century Gothic"/>
                        </a:rPr>
                        <a:t>Key Outputs</a:t>
                      </a:r>
                    </a:p>
                  </a:txBody>
                  <a:tcPr anchor="ctr">
                    <a:solidFill>
                      <a:srgbClr val="1B2A4A"/>
                    </a:solidFill>
                  </a:tcPr>
                </a:tc>
                <a:extLst>
                  <a:ext uri="{0D108BD9-81ED-4DB2-BD59-A6C34878D82A}">
                    <a16:rowId xmlns:a16="http://schemas.microsoft.com/office/drawing/2014/main" val="2555017294"/>
                  </a:ext>
                </a:extLst>
              </a:tr>
              <a:tr h="719667">
                <a:tc>
                  <a:txBody>
                    <a:bodyPr/>
                    <a:lstStyle/>
                    <a:p>
                      <a:pPr algn="ctr"/>
                      <a:r>
                        <a:rPr lang="en-GB" sz="1400" b="0">
                          <a:solidFill>
                            <a:srgbClr val="2C3E50"/>
                          </a:solidFill>
                          <a:latin typeface="Aptos"/>
                        </a:rPr>
                        <a:t>10</a:t>
                      </a:r>
                    </a:p>
                  </a:txBody>
                  <a:tcPr anchor="ctr">
                    <a:solidFill>
                      <a:srgbClr val="FFFFFF"/>
                    </a:solidFill>
                  </a:tcPr>
                </a:tc>
                <a:tc>
                  <a:txBody>
                    <a:bodyPr/>
                    <a:lstStyle/>
                    <a:p>
                      <a:pPr algn="ctr"/>
                      <a:r>
                        <a:rPr lang="en-GB" sz="1400" b="0">
                          <a:solidFill>
                            <a:srgbClr val="2C3E50"/>
                          </a:solidFill>
                          <a:latin typeface="Aptos"/>
                        </a:rPr>
                        <a:t>Setup &amp; Mobilisation</a:t>
                      </a:r>
                    </a:p>
                  </a:txBody>
                  <a:tcPr anchor="ctr">
                    <a:solidFill>
                      <a:srgbClr val="FFFFFF"/>
                    </a:solidFill>
                  </a:tcPr>
                </a:tc>
                <a:tc>
                  <a:txBody>
                    <a:bodyPr/>
                    <a:lstStyle/>
                    <a:p>
                      <a:r>
                        <a:rPr lang="en-GB" sz="1400" b="0">
                          <a:solidFill>
                            <a:srgbClr val="2C3E50"/>
                          </a:solidFill>
                          <a:latin typeface="Aptos"/>
                        </a:rPr>
                        <a:t>SI contract, RACI, mobilisation plan, scope matrix</a:t>
                      </a:r>
                    </a:p>
                  </a:txBody>
                  <a:tcPr anchor="ctr">
                    <a:solidFill>
                      <a:srgbClr val="FFFFFF"/>
                    </a:solidFill>
                  </a:tcPr>
                </a:tc>
                <a:tc>
                  <a:txBody>
                    <a:bodyPr/>
                    <a:lstStyle/>
                    <a:p>
                      <a:r>
                        <a:rPr lang="en-GB" sz="1400" b="0">
                          <a:solidFill>
                            <a:srgbClr val="2C3E50"/>
                          </a:solidFill>
                          <a:latin typeface="Aptos"/>
                        </a:rPr>
                        <a:t>Team structure, environments, governance cadence, Agile agreements</a:t>
                      </a:r>
                    </a:p>
                  </a:txBody>
                  <a:tcPr anchor="ctr">
                    <a:solidFill>
                      <a:srgbClr val="FFFFFF"/>
                    </a:solidFill>
                  </a:tcPr>
                </a:tc>
                <a:extLst>
                  <a:ext uri="{0D108BD9-81ED-4DB2-BD59-A6C34878D82A}">
                    <a16:rowId xmlns:a16="http://schemas.microsoft.com/office/drawing/2014/main" val="2833283812"/>
                  </a:ext>
                </a:extLst>
              </a:tr>
              <a:tr h="719667">
                <a:tc>
                  <a:txBody>
                    <a:bodyPr/>
                    <a:lstStyle/>
                    <a:p>
                      <a:pPr algn="ctr"/>
                      <a:r>
                        <a:rPr lang="en-GB" sz="1400" b="0">
                          <a:solidFill>
                            <a:srgbClr val="2C3E50"/>
                          </a:solidFill>
                          <a:latin typeface="Aptos"/>
                        </a:rPr>
                        <a:t>11</a:t>
                      </a:r>
                    </a:p>
                  </a:txBody>
                  <a:tcPr anchor="ctr">
                    <a:solidFill>
                      <a:srgbClr val="F8F9FA"/>
                    </a:solidFill>
                  </a:tcPr>
                </a:tc>
                <a:tc>
                  <a:txBody>
                    <a:bodyPr/>
                    <a:lstStyle/>
                    <a:p>
                      <a:pPr algn="ctr"/>
                      <a:r>
                        <a:rPr lang="en-GB" sz="1400" b="0">
                          <a:solidFill>
                            <a:srgbClr val="2C3E50"/>
                          </a:solidFill>
                          <a:latin typeface="Aptos"/>
                        </a:rPr>
                        <a:t>Discovery</a:t>
                      </a:r>
                    </a:p>
                  </a:txBody>
                  <a:tcPr anchor="ctr">
                    <a:solidFill>
                      <a:srgbClr val="F8F9FA"/>
                    </a:solidFill>
                  </a:tcPr>
                </a:tc>
                <a:tc>
                  <a:txBody>
                    <a:bodyPr/>
                    <a:lstStyle/>
                    <a:p>
                      <a:r>
                        <a:rPr lang="en-GB" sz="1400" b="0">
                          <a:solidFill>
                            <a:srgbClr val="2C3E50"/>
                          </a:solidFill>
                          <a:latin typeface="Aptos"/>
                        </a:rPr>
                        <a:t>Heatmap, Benefits Map, Guiding Principles</a:t>
                      </a:r>
                    </a:p>
                  </a:txBody>
                  <a:tcPr anchor="ctr">
                    <a:solidFill>
                      <a:srgbClr val="F8F9FA"/>
                    </a:solidFill>
                  </a:tcPr>
                </a:tc>
                <a:tc>
                  <a:txBody>
                    <a:bodyPr/>
                    <a:lstStyle/>
                    <a:p>
                      <a:r>
                        <a:rPr lang="en-GB" sz="1400" b="0">
                          <a:solidFill>
                            <a:srgbClr val="2C3E50"/>
                          </a:solidFill>
                          <a:latin typeface="Aptos"/>
                        </a:rPr>
                        <a:t>As-is maps, gap analysis, product backlog, integration catalogue</a:t>
                      </a:r>
                    </a:p>
                  </a:txBody>
                  <a:tcPr anchor="ctr">
                    <a:solidFill>
                      <a:srgbClr val="F8F9FA"/>
                    </a:solidFill>
                  </a:tcPr>
                </a:tc>
                <a:extLst>
                  <a:ext uri="{0D108BD9-81ED-4DB2-BD59-A6C34878D82A}">
                    <a16:rowId xmlns:a16="http://schemas.microsoft.com/office/drawing/2014/main" val="3644319766"/>
                  </a:ext>
                </a:extLst>
              </a:tr>
              <a:tr h="719667">
                <a:tc>
                  <a:txBody>
                    <a:bodyPr/>
                    <a:lstStyle/>
                    <a:p>
                      <a:pPr algn="ctr"/>
                      <a:r>
                        <a:rPr lang="en-GB" sz="1400" b="0">
                          <a:solidFill>
                            <a:srgbClr val="2C3E50"/>
                          </a:solidFill>
                          <a:latin typeface="Aptos"/>
                        </a:rPr>
                        <a:t>12</a:t>
                      </a:r>
                    </a:p>
                  </a:txBody>
                  <a:tcPr anchor="ctr">
                    <a:solidFill>
                      <a:srgbClr val="FFFFFF"/>
                    </a:solidFill>
                  </a:tcPr>
                </a:tc>
                <a:tc>
                  <a:txBody>
                    <a:bodyPr/>
                    <a:lstStyle/>
                    <a:p>
                      <a:pPr algn="ctr"/>
                      <a:r>
                        <a:rPr lang="en-GB" sz="1400" b="0">
                          <a:solidFill>
                            <a:srgbClr val="2C3E50"/>
                          </a:solidFill>
                          <a:latin typeface="Aptos"/>
                        </a:rPr>
                        <a:t>Solution Design</a:t>
                      </a:r>
                    </a:p>
                  </a:txBody>
                  <a:tcPr anchor="ctr">
                    <a:solidFill>
                      <a:srgbClr val="FFFFFF"/>
                    </a:solidFill>
                  </a:tcPr>
                </a:tc>
                <a:tc>
                  <a:txBody>
                    <a:bodyPr/>
                    <a:lstStyle/>
                    <a:p>
                      <a:r>
                        <a:rPr lang="en-GB" sz="1400" b="0">
                          <a:solidFill>
                            <a:srgbClr val="2C3E50"/>
                          </a:solidFill>
                          <a:latin typeface="Aptos"/>
                        </a:rPr>
                        <a:t>Gap analysis, backlog, technical architecture</a:t>
                      </a:r>
                    </a:p>
                  </a:txBody>
                  <a:tcPr anchor="ctr">
                    <a:solidFill>
                      <a:srgbClr val="FFFFFF"/>
                    </a:solidFill>
                  </a:tcPr>
                </a:tc>
                <a:tc>
                  <a:txBody>
                    <a:bodyPr/>
                    <a:lstStyle/>
                    <a:p>
                      <a:r>
                        <a:rPr lang="en-GB" sz="1400" b="0">
                          <a:solidFill>
                            <a:srgbClr val="2C3E50"/>
                          </a:solidFill>
                          <a:latin typeface="Aptos"/>
                        </a:rPr>
                        <a:t>FDDs, prototype, data migration design, integration design</a:t>
                      </a:r>
                    </a:p>
                  </a:txBody>
                  <a:tcPr anchor="ctr">
                    <a:solidFill>
                      <a:srgbClr val="FFFFFF"/>
                    </a:solidFill>
                  </a:tcPr>
                </a:tc>
                <a:extLst>
                  <a:ext uri="{0D108BD9-81ED-4DB2-BD59-A6C34878D82A}">
                    <a16:rowId xmlns:a16="http://schemas.microsoft.com/office/drawing/2014/main" val="938368401"/>
                  </a:ext>
                </a:extLst>
              </a:tr>
              <a:tr h="719667">
                <a:tc>
                  <a:txBody>
                    <a:bodyPr/>
                    <a:lstStyle/>
                    <a:p>
                      <a:pPr algn="ctr"/>
                      <a:r>
                        <a:rPr lang="en-GB" sz="1400" b="0">
                          <a:solidFill>
                            <a:srgbClr val="2C3E50"/>
                          </a:solidFill>
                          <a:latin typeface="Aptos"/>
                        </a:rPr>
                        <a:t>13</a:t>
                      </a:r>
                    </a:p>
                  </a:txBody>
                  <a:tcPr anchor="ctr">
                    <a:solidFill>
                      <a:srgbClr val="F8F9FA"/>
                    </a:solidFill>
                  </a:tcPr>
                </a:tc>
                <a:tc>
                  <a:txBody>
                    <a:bodyPr/>
                    <a:lstStyle/>
                    <a:p>
                      <a:pPr algn="ctr"/>
                      <a:r>
                        <a:rPr lang="en-GB" sz="1400" b="0">
                          <a:solidFill>
                            <a:srgbClr val="2C3E50"/>
                          </a:solidFill>
                          <a:latin typeface="Aptos"/>
                        </a:rPr>
                        <a:t>Build &amp; Configuration</a:t>
                      </a:r>
                    </a:p>
                  </a:txBody>
                  <a:tcPr anchor="ctr">
                    <a:solidFill>
                      <a:srgbClr val="F8F9FA"/>
                    </a:solidFill>
                  </a:tcPr>
                </a:tc>
                <a:tc>
                  <a:txBody>
                    <a:bodyPr/>
                    <a:lstStyle/>
                    <a:p>
                      <a:r>
                        <a:rPr lang="en-GB" sz="1400" b="0">
                          <a:solidFill>
                            <a:srgbClr val="2C3E50"/>
                          </a:solidFill>
                          <a:latin typeface="Aptos"/>
                        </a:rPr>
                        <a:t>Approved FDDs, prioritised backlog, Sprint 0 outputs</a:t>
                      </a:r>
                    </a:p>
                  </a:txBody>
                  <a:tcPr anchor="ctr">
                    <a:solidFill>
                      <a:srgbClr val="F8F9FA"/>
                    </a:solidFill>
                  </a:tcPr>
                </a:tc>
                <a:tc>
                  <a:txBody>
                    <a:bodyPr/>
                    <a:lstStyle/>
                    <a:p>
                      <a:r>
                        <a:rPr lang="en-GB" sz="1400" b="0">
                          <a:solidFill>
                            <a:srgbClr val="2C3E50"/>
                          </a:solidFill>
                          <a:latin typeface="Aptos"/>
                        </a:rPr>
                        <a:t>Configured system, unit tested code, integration build, migration scripts</a:t>
                      </a:r>
                    </a:p>
                  </a:txBody>
                  <a:tcPr anchor="ctr">
                    <a:solidFill>
                      <a:srgbClr val="F8F9FA"/>
                    </a:solidFill>
                  </a:tcPr>
                </a:tc>
                <a:extLst>
                  <a:ext uri="{0D108BD9-81ED-4DB2-BD59-A6C34878D82A}">
                    <a16:rowId xmlns:a16="http://schemas.microsoft.com/office/drawing/2014/main" val="588191153"/>
                  </a:ext>
                </a:extLst>
              </a:tr>
              <a:tr h="719667">
                <a:tc>
                  <a:txBody>
                    <a:bodyPr/>
                    <a:lstStyle/>
                    <a:p>
                      <a:pPr algn="ctr"/>
                      <a:r>
                        <a:rPr lang="en-GB" sz="1400" b="0">
                          <a:solidFill>
                            <a:srgbClr val="2C3E50"/>
                          </a:solidFill>
                          <a:latin typeface="Aptos"/>
                        </a:rPr>
                        <a:t>14</a:t>
                      </a:r>
                    </a:p>
                  </a:txBody>
                  <a:tcPr anchor="ctr">
                    <a:solidFill>
                      <a:srgbClr val="FFFFFF"/>
                    </a:solidFill>
                  </a:tcPr>
                </a:tc>
                <a:tc>
                  <a:txBody>
                    <a:bodyPr/>
                    <a:lstStyle/>
                    <a:p>
                      <a:pPr algn="ctr"/>
                      <a:r>
                        <a:rPr lang="en-GB" sz="1400" b="0">
                          <a:solidFill>
                            <a:srgbClr val="2C3E50"/>
                          </a:solidFill>
                          <a:latin typeface="Aptos"/>
                        </a:rPr>
                        <a:t>Testing</a:t>
                      </a:r>
                    </a:p>
                  </a:txBody>
                  <a:tcPr anchor="ctr">
                    <a:solidFill>
                      <a:srgbClr val="FFFFFF"/>
                    </a:solidFill>
                  </a:tcPr>
                </a:tc>
                <a:tc>
                  <a:txBody>
                    <a:bodyPr/>
                    <a:lstStyle/>
                    <a:p>
                      <a:r>
                        <a:rPr lang="en-GB" sz="1400" b="0">
                          <a:solidFill>
                            <a:srgbClr val="2C3E50"/>
                          </a:solidFill>
                          <a:latin typeface="Aptos"/>
                        </a:rPr>
                        <a:t>Built system, test strategy, baseline KPIs</a:t>
                      </a:r>
                    </a:p>
                  </a:txBody>
                  <a:tcPr anchor="ctr">
                    <a:solidFill>
                      <a:srgbClr val="FFFFFF"/>
                    </a:solidFill>
                  </a:tcPr>
                </a:tc>
                <a:tc>
                  <a:txBody>
                    <a:bodyPr/>
                    <a:lstStyle/>
                    <a:p>
                      <a:r>
                        <a:rPr lang="en-GB" sz="1400" b="0">
                          <a:solidFill>
                            <a:srgbClr val="2C3E50"/>
                          </a:solidFill>
                          <a:latin typeface="Aptos"/>
                        </a:rPr>
                        <a:t>Test results per level, defect log, BAT sign-off, go-live readiness</a:t>
                      </a:r>
                    </a:p>
                  </a:txBody>
                  <a:tcPr anchor="ctr">
                    <a:solidFill>
                      <a:srgbClr val="FFFFFF"/>
                    </a:solidFill>
                  </a:tcPr>
                </a:tc>
                <a:extLst>
                  <a:ext uri="{0D108BD9-81ED-4DB2-BD59-A6C34878D82A}">
                    <a16:rowId xmlns:a16="http://schemas.microsoft.com/office/drawing/2014/main" val="3243491237"/>
                  </a:ext>
                </a:extLst>
              </a:tr>
            </a:tbl>
          </a:graphicData>
        </a:graphic>
      </p:graphicFrame>
      <p:sp>
        <p:nvSpPr>
          <p:cNvPr id="5" name="Footer">
            <a:extLst>
              <a:ext uri="{FF2B5EF4-FFF2-40B4-BE49-F238E27FC236}">
                <a16:creationId xmlns:a16="http://schemas.microsoft.com/office/drawing/2014/main" id="{CCA6C6F4-7DF2-4AEC-AE20-D16611A5DF21}"/>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Stages 10–14</a:t>
            </a:r>
          </a:p>
        </p:txBody>
      </p:sp>
      <p:sp>
        <p:nvSpPr>
          <p:cNvPr id="9" name="AccentLine">
            <a:extLst>
              <a:ext uri="{FF2B5EF4-FFF2-40B4-BE49-F238E27FC236}">
                <a16:creationId xmlns:a16="http://schemas.microsoft.com/office/drawing/2014/main" id="{9E1D496C-0CDA-4667-9C23-1AB449A673D0}"/>
              </a:ext>
            </a:extLst>
          </p:cNvPr>
          <p:cNvSpPr/>
          <p:nvPr/>
        </p:nvSpPr>
        <p:spPr>
          <a:xfrm>
            <a:off x="457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0" name="AccentLineRed">
            <a:extLst>
              <a:ext uri="{FF2B5EF4-FFF2-40B4-BE49-F238E27FC236}">
                <a16:creationId xmlns:a16="http://schemas.microsoft.com/office/drawing/2014/main" id="{5D3326AC-AE42-4932-B68D-FB39D384A765}"/>
              </a:ext>
            </a:extLst>
          </p:cNvPr>
          <p:cNvSpPr/>
          <p:nvPr/>
        </p:nvSpPr>
        <p:spPr>
          <a:xfrm>
            <a:off x="965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1" name="BottomBar">
            <a:extLst>
              <a:ext uri="{FF2B5EF4-FFF2-40B4-BE49-F238E27FC236}">
                <a16:creationId xmlns:a16="http://schemas.microsoft.com/office/drawing/2014/main" id="{A8C59F42-7058-4C9A-B245-85CD7D711A45}"/>
              </a:ext>
            </a:extLst>
          </p:cNvPr>
          <p:cNvSpPr/>
          <p:nvPr/>
        </p:nvSpPr>
        <p:spPr>
          <a:xfrm>
            <a:off x="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12" name="BottomBarRed">
            <a:extLst>
              <a:ext uri="{FF2B5EF4-FFF2-40B4-BE49-F238E27FC236}">
                <a16:creationId xmlns:a16="http://schemas.microsoft.com/office/drawing/2014/main" id="{66ACA7D1-CBCB-4CC0-8395-D583CE90CD19}"/>
              </a:ext>
            </a:extLst>
          </p:cNvPr>
          <p:cNvSpPr/>
          <p:nvPr/>
        </p:nvSpPr>
        <p:spPr>
          <a:xfrm>
            <a:off x="609600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738483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p:cNvSpPr txBox="1"/>
          <p:nvPr/>
        </p:nvSpPr>
        <p:spPr>
          <a:xfrm>
            <a:off x="304800" y="152400"/>
            <a:ext cx="11582400" cy="457200"/>
          </a:xfrm>
          <a:prstGeom prst="rect">
            <a:avLst/>
          </a:prstGeom>
          <a:noFill/>
          <a:ln w="0">
            <a:noFill/>
          </a:ln>
        </p:spPr>
        <p:txBody>
          <a:bodyPr wrap="square" lIns="72000" tIns="36000" rIns="72000" bIns="36000"/>
          <a:lstStyle/>
          <a:p>
            <a:pPr>
              <a:buNone/>
            </a:pPr>
            <a:r>
              <a:rPr lang="en-GB" sz="2200" b="1" dirty="0">
                <a:solidFill>
                  <a:srgbClr val="1B2A4A"/>
                </a:solidFill>
                <a:latin typeface="Century Gothic"/>
              </a:rPr>
              <a:t>Roles &amp; Responsibilities During Delivery — Client Team</a:t>
            </a:r>
          </a:p>
        </p:txBody>
      </p:sp>
      <p:sp>
        <p:nvSpPr>
          <p:cNvPr id="102" name="Footer"/>
          <p:cNvSpPr txBox="1"/>
          <p:nvPr/>
        </p:nvSpPr>
        <p:spPr>
          <a:xfrm>
            <a:off x="304800" y="6477000"/>
            <a:ext cx="5080000" cy="228600"/>
          </a:xfrm>
          <a:prstGeom prst="rect">
            <a:avLst/>
          </a:prstGeom>
          <a:noFill/>
          <a:ln w="0">
            <a:noFill/>
          </a:ln>
        </p:spPr>
        <p:txBody>
          <a:bodyPr wrap="square"/>
          <a:lstStyle/>
          <a:p>
            <a:pPr>
              <a:buNone/>
            </a:pPr>
            <a:r>
              <a:rPr lang="en-US" sz="1400" dirty="0">
                <a:solidFill>
                  <a:srgbClr val="95A5A6"/>
                </a:solidFill>
                <a:latin typeface="Aptos"/>
              </a:rPr>
              <a:t>Programme Lifecycle · Stages 10–14</a:t>
            </a:r>
          </a:p>
        </p:txBody>
      </p:sp>
      <p:graphicFrame>
        <p:nvGraphicFramePr>
          <p:cNvPr id="3" name="Table 2">
            <a:extLst>
              <a:ext uri="{FF2B5EF4-FFF2-40B4-BE49-F238E27FC236}">
                <a16:creationId xmlns:a16="http://schemas.microsoft.com/office/drawing/2014/main" id="{D7DC81ED-3FA2-4866-8BFD-8E8DD934B715}"/>
              </a:ext>
            </a:extLst>
          </p:cNvPr>
          <p:cNvGraphicFramePr>
            <a:graphicFrameLocks noGrp="1"/>
          </p:cNvGraphicFramePr>
          <p:nvPr/>
        </p:nvGraphicFramePr>
        <p:xfrm>
          <a:off x="127000" y="800000"/>
          <a:ext cx="11934000" cy="4912000"/>
        </p:xfrm>
        <a:graphic>
          <a:graphicData uri="http://schemas.openxmlformats.org/drawingml/2006/table">
            <a:tbl>
              <a:tblPr firstRow="1" bandRow="1">
                <a:tableStyleId>{5C22544A-7EE6-4342-B048-85BDC9FD1C3A}</a:tableStyleId>
              </a:tblPr>
              <a:tblGrid>
                <a:gridCol w="1650000">
                  <a:extLst>
                    <a:ext uri="{9D8B030D-6E8A-4147-A177-3AD203B41FA5}">
                      <a16:colId xmlns:a16="http://schemas.microsoft.com/office/drawing/2014/main" val="20000"/>
                    </a:ext>
                  </a:extLst>
                </a:gridCol>
                <a:gridCol w="2000000">
                  <a:extLst>
                    <a:ext uri="{9D8B030D-6E8A-4147-A177-3AD203B41FA5}">
                      <a16:colId xmlns:a16="http://schemas.microsoft.com/office/drawing/2014/main" val="20001"/>
                    </a:ext>
                  </a:extLst>
                </a:gridCol>
                <a:gridCol w="2050000">
                  <a:extLst>
                    <a:ext uri="{9D8B030D-6E8A-4147-A177-3AD203B41FA5}">
                      <a16:colId xmlns:a16="http://schemas.microsoft.com/office/drawing/2014/main" val="20002"/>
                    </a:ext>
                  </a:extLst>
                </a:gridCol>
                <a:gridCol w="2050000">
                  <a:extLst>
                    <a:ext uri="{9D8B030D-6E8A-4147-A177-3AD203B41FA5}">
                      <a16:colId xmlns:a16="http://schemas.microsoft.com/office/drawing/2014/main" val="20003"/>
                    </a:ext>
                  </a:extLst>
                </a:gridCol>
                <a:gridCol w="1984000">
                  <a:extLst>
                    <a:ext uri="{9D8B030D-6E8A-4147-A177-3AD203B41FA5}">
                      <a16:colId xmlns:a16="http://schemas.microsoft.com/office/drawing/2014/main" val="20004"/>
                    </a:ext>
                  </a:extLst>
                </a:gridCol>
                <a:gridCol w="2200000">
                  <a:extLst>
                    <a:ext uri="{9D8B030D-6E8A-4147-A177-3AD203B41FA5}">
                      <a16:colId xmlns:a16="http://schemas.microsoft.com/office/drawing/2014/main" val="20005"/>
                    </a:ext>
                  </a:extLst>
                </a:gridCol>
              </a:tblGrid>
              <a:tr h="340000">
                <a:tc>
                  <a:txBody>
                    <a:bodyPr/>
                    <a:lstStyle/>
                    <a:p>
                      <a:pPr algn="ctr"/>
                      <a:r>
                        <a:rPr lang="en-GB" sz="1200" b="1" dirty="0">
                          <a:solidFill>
                            <a:srgbClr val="FFFFFF"/>
                          </a:solidFill>
                          <a:latin typeface="Century Gothic"/>
                        </a:rPr>
                        <a:t>Role</a:t>
                      </a:r>
                    </a:p>
                  </a:txBody>
                  <a:tcPr anchor="ctr">
                    <a:solidFill>
                      <a:srgbClr val="1B2A4A"/>
                    </a:solidFill>
                  </a:tcPr>
                </a:tc>
                <a:tc>
                  <a:txBody>
                    <a:bodyPr/>
                    <a:lstStyle/>
                    <a:p>
                      <a:pPr algn="ctr"/>
                      <a:r>
                        <a:rPr lang="en-GB" sz="1200" b="1" dirty="0">
                          <a:solidFill>
                            <a:srgbClr val="FFFFFF"/>
                          </a:solidFill>
                          <a:latin typeface="Century Gothic"/>
                        </a:rPr>
                        <a:t>S10: Setup</a:t>
                      </a:r>
                    </a:p>
                  </a:txBody>
                  <a:tcPr anchor="ctr">
                    <a:solidFill>
                      <a:srgbClr val="1B2A4A"/>
                    </a:solidFill>
                  </a:tcPr>
                </a:tc>
                <a:tc>
                  <a:txBody>
                    <a:bodyPr/>
                    <a:lstStyle/>
                    <a:p>
                      <a:pPr algn="ctr"/>
                      <a:r>
                        <a:rPr lang="en-GB" sz="1200" b="1" dirty="0">
                          <a:solidFill>
                            <a:srgbClr val="FFFFFF"/>
                          </a:solidFill>
                          <a:latin typeface="Century Gothic"/>
                        </a:rPr>
                        <a:t>S11: Discovery</a:t>
                      </a:r>
                    </a:p>
                  </a:txBody>
                  <a:tcPr anchor="ctr">
                    <a:solidFill>
                      <a:srgbClr val="1B2A4A"/>
                    </a:solidFill>
                  </a:tcPr>
                </a:tc>
                <a:tc>
                  <a:txBody>
                    <a:bodyPr/>
                    <a:lstStyle/>
                    <a:p>
                      <a:pPr algn="ctr"/>
                      <a:r>
                        <a:rPr lang="en-GB" sz="1200" b="1" dirty="0">
                          <a:solidFill>
                            <a:srgbClr val="FFFFFF"/>
                          </a:solidFill>
                          <a:latin typeface="Century Gothic"/>
                        </a:rPr>
                        <a:t>S12: Design</a:t>
                      </a:r>
                    </a:p>
                  </a:txBody>
                  <a:tcPr anchor="ctr">
                    <a:solidFill>
                      <a:srgbClr val="1B2A4A"/>
                    </a:solidFill>
                  </a:tcPr>
                </a:tc>
                <a:tc>
                  <a:txBody>
                    <a:bodyPr/>
                    <a:lstStyle/>
                    <a:p>
                      <a:pPr algn="ctr"/>
                      <a:r>
                        <a:rPr lang="en-GB" sz="1200" b="1" dirty="0">
                          <a:solidFill>
                            <a:srgbClr val="FFFFFF"/>
                          </a:solidFill>
                          <a:latin typeface="Century Gothic"/>
                        </a:rPr>
                        <a:t>S13: Build</a:t>
                      </a:r>
                    </a:p>
                  </a:txBody>
                  <a:tcPr anchor="ctr">
                    <a:solidFill>
                      <a:srgbClr val="1B2A4A"/>
                    </a:solidFill>
                  </a:tcPr>
                </a:tc>
                <a:tc>
                  <a:txBody>
                    <a:bodyPr/>
                    <a:lstStyle/>
                    <a:p>
                      <a:pPr algn="ctr"/>
                      <a:r>
                        <a:rPr lang="en-GB" sz="1200" b="1" dirty="0">
                          <a:solidFill>
                            <a:srgbClr val="FFFFFF"/>
                          </a:solidFill>
                          <a:latin typeface="Century Gothic"/>
                        </a:rPr>
                        <a:t>S14: Test</a:t>
                      </a:r>
                    </a:p>
                  </a:txBody>
                  <a:tcPr anchor="ctr">
                    <a:solidFill>
                      <a:srgbClr val="1B2A4A"/>
                    </a:solidFill>
                  </a:tcPr>
                </a:tc>
                <a:extLst>
                  <a:ext uri="{0D108BD9-81ED-4DB2-BD59-A6C34878D82A}">
                    <a16:rowId xmlns:a16="http://schemas.microsoft.com/office/drawing/2014/main" val="10000"/>
                  </a:ext>
                </a:extLst>
              </a:tr>
              <a:tr h="430000">
                <a:tc>
                  <a:txBody>
                    <a:bodyPr/>
                    <a:lstStyle/>
                    <a:p>
                      <a:pPr algn="l"/>
                      <a:r>
                        <a:rPr lang="en-GB" sz="1200" b="1" dirty="0">
                          <a:solidFill>
                            <a:srgbClr val="2C3E50"/>
                          </a:solidFill>
                          <a:latin typeface="Century Gothic"/>
                        </a:rPr>
                        <a:t>Executive Sponsor</a:t>
                      </a:r>
                    </a:p>
                  </a:txBody>
                  <a:tcPr anchor="ctr"/>
                </a:tc>
                <a:tc>
                  <a:txBody>
                    <a:bodyPr/>
                    <a:lstStyle/>
                    <a:p>
                      <a:pPr algn="l"/>
                      <a:r>
                        <a:rPr lang="en-GB" sz="1200" b="0" dirty="0">
                          <a:solidFill>
                            <a:srgbClr val="2C3E50"/>
                          </a:solidFill>
                          <a:latin typeface="Aptos"/>
                        </a:rPr>
                        <a:t>Confirms team, activates governance</a:t>
                      </a:r>
                    </a:p>
                  </a:txBody>
                  <a:tcPr anchor="ctr"/>
                </a:tc>
                <a:tc>
                  <a:txBody>
                    <a:bodyPr/>
                    <a:lstStyle/>
                    <a:p>
                      <a:pPr algn="l"/>
                      <a:r>
                        <a:rPr lang="en-GB" sz="1200" b="0" dirty="0">
                          <a:solidFill>
                            <a:srgbClr val="2C3E50"/>
                          </a:solidFill>
                          <a:latin typeface="Aptos"/>
                        </a:rPr>
                        <a:t>Reviews at Steering</a:t>
                      </a:r>
                    </a:p>
                  </a:txBody>
                  <a:tcPr anchor="ctr"/>
                </a:tc>
                <a:tc>
                  <a:txBody>
                    <a:bodyPr/>
                    <a:lstStyle/>
                    <a:p>
                      <a:pPr algn="l"/>
                      <a:r>
                        <a:rPr lang="en-GB" sz="1200" b="0" dirty="0">
                          <a:solidFill>
                            <a:srgbClr val="2C3E50"/>
                          </a:solidFill>
                          <a:latin typeface="Aptos"/>
                        </a:rPr>
                        <a:t>Approves DA decisions</a:t>
                      </a:r>
                    </a:p>
                  </a:txBody>
                  <a:tcPr anchor="ctr"/>
                </a:tc>
                <a:tc>
                  <a:txBody>
                    <a:bodyPr/>
                    <a:lstStyle/>
                    <a:p>
                      <a:pPr algn="l"/>
                      <a:r>
                        <a:rPr lang="en-GB" sz="1200" b="0" dirty="0">
                          <a:solidFill>
                            <a:srgbClr val="2C3E50"/>
                          </a:solidFill>
                          <a:latin typeface="Aptos"/>
                        </a:rPr>
                        <a:t>Reviews monthly</a:t>
                      </a:r>
                    </a:p>
                  </a:txBody>
                  <a:tcPr anchor="ctr"/>
                </a:tc>
                <a:tc>
                  <a:txBody>
                    <a:bodyPr/>
                    <a:lstStyle/>
                    <a:p>
                      <a:pPr algn="l"/>
                      <a:r>
                        <a:rPr lang="en-GB" sz="1200" b="0" dirty="0">
                          <a:solidFill>
                            <a:srgbClr val="2C3E50"/>
                          </a:solidFill>
                          <a:latin typeface="Aptos"/>
                        </a:rPr>
                        <a:t>Authorises handover to Deploy</a:t>
                      </a:r>
                    </a:p>
                  </a:txBody>
                  <a:tcPr anchor="ctr"/>
                </a:tc>
                <a:extLst>
                  <a:ext uri="{0D108BD9-81ED-4DB2-BD59-A6C34878D82A}">
                    <a16:rowId xmlns:a16="http://schemas.microsoft.com/office/drawing/2014/main" val="10001"/>
                  </a:ext>
                </a:extLst>
              </a:tr>
              <a:tr h="430000">
                <a:tc>
                  <a:txBody>
                    <a:bodyPr/>
                    <a:lstStyle/>
                    <a:p>
                      <a:pPr algn="l"/>
                      <a:r>
                        <a:rPr lang="en-GB" sz="1200" b="1" dirty="0">
                          <a:solidFill>
                            <a:srgbClr val="2C3E50"/>
                          </a:solidFill>
                          <a:latin typeface="Century Gothic"/>
                        </a:rPr>
                        <a:t>Programme Manager</a:t>
                      </a:r>
                    </a:p>
                  </a:txBody>
                  <a:tcPr anchor="ctr"/>
                </a:tc>
                <a:tc>
                  <a:txBody>
                    <a:bodyPr/>
                    <a:lstStyle/>
                    <a:p>
                      <a:pPr algn="l"/>
                      <a:r>
                        <a:rPr lang="en-GB" sz="1200" b="0" dirty="0">
                          <a:solidFill>
                            <a:srgbClr val="2C3E50"/>
                          </a:solidFill>
                          <a:latin typeface="Aptos"/>
                        </a:rPr>
                        <a:t>Runs mobilisation, establishes governance</a:t>
                      </a:r>
                    </a:p>
                  </a:txBody>
                  <a:tcPr anchor="ctr"/>
                </a:tc>
                <a:tc>
                  <a:txBody>
                    <a:bodyPr/>
                    <a:lstStyle/>
                    <a:p>
                      <a:pPr algn="l"/>
                      <a:r>
                        <a:rPr lang="en-GB" sz="1200" b="0" dirty="0">
                          <a:solidFill>
                            <a:srgbClr val="2C3E50"/>
                          </a:solidFill>
                          <a:latin typeface="Aptos"/>
                        </a:rPr>
                        <a:t>Coordinates workstreams, manages dependencies</a:t>
                      </a:r>
                    </a:p>
                  </a:txBody>
                  <a:tcPr anchor="ctr"/>
                </a:tc>
                <a:tc>
                  <a:txBody>
                    <a:bodyPr/>
                    <a:lstStyle/>
                    <a:p>
                      <a:pPr algn="l"/>
                      <a:r>
                        <a:rPr lang="en-GB" sz="1200" b="0" dirty="0">
                          <a:solidFill>
                            <a:srgbClr val="2C3E50"/>
                          </a:solidFill>
                          <a:latin typeface="Aptos"/>
                        </a:rPr>
                        <a:t>Manages design schedule across workstreams</a:t>
                      </a:r>
                    </a:p>
                  </a:txBody>
                  <a:tcPr anchor="ctr"/>
                </a:tc>
                <a:tc>
                  <a:txBody>
                    <a:bodyPr/>
                    <a:lstStyle/>
                    <a:p>
                      <a:pPr algn="l"/>
                      <a:r>
                        <a:rPr lang="en-GB" sz="1200" b="0" dirty="0">
                          <a:solidFill>
                            <a:srgbClr val="2C3E50"/>
                          </a:solidFill>
                          <a:latin typeface="Aptos"/>
                        </a:rPr>
                        <a:t>Manages programme delivery, reports to Steering</a:t>
                      </a:r>
                    </a:p>
                  </a:txBody>
                  <a:tcPr anchor="ctr"/>
                </a:tc>
                <a:tc>
                  <a:txBody>
                    <a:bodyPr/>
                    <a:lstStyle/>
                    <a:p>
                      <a:pPr algn="l"/>
                      <a:r>
                        <a:rPr lang="en-GB" sz="1200" b="0" dirty="0">
                          <a:solidFill>
                            <a:srgbClr val="2C3E50"/>
                          </a:solidFill>
                          <a:latin typeface="Aptos"/>
                        </a:rPr>
                        <a:t>Manages test governance, owns readiness gate</a:t>
                      </a:r>
                    </a:p>
                  </a:txBody>
                  <a:tcPr anchor="ctr"/>
                </a:tc>
                <a:extLst>
                  <a:ext uri="{0D108BD9-81ED-4DB2-BD59-A6C34878D82A}">
                    <a16:rowId xmlns:a16="http://schemas.microsoft.com/office/drawing/2014/main" val="10002"/>
                  </a:ext>
                </a:extLst>
              </a:tr>
              <a:tr h="430000">
                <a:tc>
                  <a:txBody>
                    <a:bodyPr/>
                    <a:lstStyle/>
                    <a:p>
                      <a:pPr algn="l"/>
                      <a:r>
                        <a:rPr lang="en-GB" sz="1200" b="1" dirty="0">
                          <a:solidFill>
                            <a:srgbClr val="2C3E50"/>
                          </a:solidFill>
                          <a:latin typeface="Century Gothic"/>
                        </a:rPr>
                        <a:t>Project Manager(s)</a:t>
                      </a:r>
                    </a:p>
                  </a:txBody>
                  <a:tcPr anchor="ctr"/>
                </a:tc>
                <a:tc>
                  <a:txBody>
                    <a:bodyPr/>
                    <a:lstStyle/>
                    <a:p>
                      <a:pPr algn="l"/>
                      <a:r>
                        <a:rPr lang="en-GB" sz="1200" b="0" dirty="0">
                          <a:solidFill>
                            <a:srgbClr val="2C3E50"/>
                          </a:solidFill>
                          <a:latin typeface="Aptos"/>
                        </a:rPr>
                        <a:t>Confirms workstream team and plan</a:t>
                      </a:r>
                    </a:p>
                  </a:txBody>
                  <a:tcPr anchor="ctr"/>
                </a:tc>
                <a:tc>
                  <a:txBody>
                    <a:bodyPr/>
                    <a:lstStyle/>
                    <a:p>
                      <a:pPr algn="l"/>
                      <a:r>
                        <a:rPr lang="en-GB" sz="1200" b="0" dirty="0">
                          <a:solidFill>
                            <a:srgbClr val="2C3E50"/>
                          </a:solidFill>
                          <a:latin typeface="Aptos"/>
                        </a:rPr>
                        <a:t>Manages workstream discovery schedule</a:t>
                      </a:r>
                    </a:p>
                  </a:txBody>
                  <a:tcPr anchor="ctr"/>
                </a:tc>
                <a:tc>
                  <a:txBody>
                    <a:bodyPr/>
                    <a:lstStyle/>
                    <a:p>
                      <a:pPr algn="l"/>
                      <a:r>
                        <a:rPr lang="en-GB" sz="1200" b="0" dirty="0">
                          <a:solidFill>
                            <a:srgbClr val="2C3E50"/>
                          </a:solidFill>
                          <a:latin typeface="Aptos"/>
                        </a:rPr>
                        <a:t>Manages workstream design delivery</a:t>
                      </a:r>
                    </a:p>
                  </a:txBody>
                  <a:tcPr anchor="ctr"/>
                </a:tc>
                <a:tc>
                  <a:txBody>
                    <a:bodyPr/>
                    <a:lstStyle/>
                    <a:p>
                      <a:pPr algn="l"/>
                      <a:r>
                        <a:rPr lang="en-GB" sz="1200" b="0" dirty="0">
                          <a:solidFill>
                            <a:srgbClr val="2C3E50"/>
                          </a:solidFill>
                          <a:latin typeface="Aptos"/>
                        </a:rPr>
                        <a:t>Manages workstream sprint delivery</a:t>
                      </a:r>
                    </a:p>
                  </a:txBody>
                  <a:tcPr anchor="ctr"/>
                </a:tc>
                <a:tc>
                  <a:txBody>
                    <a:bodyPr/>
                    <a:lstStyle/>
                    <a:p>
                      <a:pPr algn="l"/>
                      <a:r>
                        <a:rPr lang="en-GB" sz="1200" b="0" dirty="0">
                          <a:solidFill>
                            <a:srgbClr val="2C3E50"/>
                          </a:solidFill>
                          <a:latin typeface="Aptos"/>
                        </a:rPr>
                        <a:t>Manages workstream test execution</a:t>
                      </a:r>
                    </a:p>
                  </a:txBody>
                  <a:tcPr anchor="ctr"/>
                </a:tc>
                <a:extLst>
                  <a:ext uri="{0D108BD9-81ED-4DB2-BD59-A6C34878D82A}">
                    <a16:rowId xmlns:a16="http://schemas.microsoft.com/office/drawing/2014/main" val="10003"/>
                  </a:ext>
                </a:extLst>
              </a:tr>
              <a:tr h="430000">
                <a:tc>
                  <a:txBody>
                    <a:bodyPr/>
                    <a:lstStyle/>
                    <a:p>
                      <a:pPr algn="l"/>
                      <a:r>
                        <a:rPr lang="en-GB" sz="1200" b="1" dirty="0">
                          <a:solidFill>
                            <a:srgbClr val="2C3E50"/>
                          </a:solidFill>
                          <a:latin typeface="Century Gothic"/>
                        </a:rPr>
                        <a:t>Solution Architect</a:t>
                      </a:r>
                    </a:p>
                  </a:txBody>
                  <a:tcPr anchor="ctr"/>
                </a:tc>
                <a:tc>
                  <a:txBody>
                    <a:bodyPr/>
                    <a:lstStyle/>
                    <a:p>
                      <a:pPr algn="l"/>
                      <a:r>
                        <a:rPr lang="en-GB" sz="1200" b="0" dirty="0">
                          <a:solidFill>
                            <a:srgbClr val="2C3E50"/>
                          </a:solidFill>
                          <a:latin typeface="Aptos"/>
                        </a:rPr>
                        <a:t>Co-activates DA</a:t>
                      </a:r>
                    </a:p>
                  </a:txBody>
                  <a:tcPr anchor="ctr"/>
                </a:tc>
                <a:tc>
                  <a:txBody>
                    <a:bodyPr/>
                    <a:lstStyle/>
                    <a:p>
                      <a:pPr algn="l"/>
                      <a:r>
                        <a:rPr lang="en-GB" sz="1200" b="0" dirty="0">
                          <a:solidFill>
                            <a:srgbClr val="2C3E50"/>
                          </a:solidFill>
                          <a:latin typeface="Aptos"/>
                        </a:rPr>
                        <a:t>Validates integration approach</a:t>
                      </a:r>
                    </a:p>
                  </a:txBody>
                  <a:tcPr anchor="ctr"/>
                </a:tc>
                <a:tc>
                  <a:txBody>
                    <a:bodyPr/>
                    <a:lstStyle/>
                    <a:p>
                      <a:pPr algn="l"/>
                      <a:r>
                        <a:rPr lang="en-GB" sz="1200" b="0" dirty="0">
                          <a:solidFill>
                            <a:srgbClr val="2C3E50"/>
                          </a:solidFill>
                          <a:latin typeface="Aptos"/>
                        </a:rPr>
                        <a:t>Co-chairs DA, signs architecture</a:t>
                      </a:r>
                    </a:p>
                  </a:txBody>
                  <a:tcPr anchor="ctr"/>
                </a:tc>
                <a:tc>
                  <a:txBody>
                    <a:bodyPr/>
                    <a:lstStyle/>
                    <a:p>
                      <a:pPr algn="l"/>
                      <a:r>
                        <a:rPr lang="en-GB" sz="1200" b="0" dirty="0">
                          <a:solidFill>
                            <a:srgbClr val="2C3E50"/>
                          </a:solidFill>
                          <a:latin typeface="Aptos"/>
                        </a:rPr>
                        <a:t>Governs build quality</a:t>
                      </a:r>
                    </a:p>
                  </a:txBody>
                  <a:tcPr anchor="ctr"/>
                </a:tc>
                <a:tc>
                  <a:txBody>
                    <a:bodyPr/>
                    <a:lstStyle/>
                    <a:p>
                      <a:pPr algn="l"/>
                      <a:r>
                        <a:rPr lang="en-GB" sz="1200" b="0" dirty="0">
                          <a:solidFill>
                            <a:srgbClr val="2C3E50"/>
                          </a:solidFill>
                          <a:latin typeface="Aptos"/>
                        </a:rPr>
                        <a:t>Signs off SIT and NFT</a:t>
                      </a:r>
                    </a:p>
                  </a:txBody>
                  <a:tcPr anchor="ctr"/>
                </a:tc>
                <a:extLst>
                  <a:ext uri="{0D108BD9-81ED-4DB2-BD59-A6C34878D82A}">
                    <a16:rowId xmlns:a16="http://schemas.microsoft.com/office/drawing/2014/main" val="10004"/>
                  </a:ext>
                </a:extLst>
              </a:tr>
              <a:tr h="430000">
                <a:tc>
                  <a:txBody>
                    <a:bodyPr/>
                    <a:lstStyle/>
                    <a:p>
                      <a:pPr algn="l"/>
                      <a:r>
                        <a:rPr lang="en-GB" sz="1200" b="1" dirty="0">
                          <a:solidFill>
                            <a:srgbClr val="2C3E50"/>
                          </a:solidFill>
                          <a:latin typeface="Century Gothic"/>
                        </a:rPr>
                        <a:t>Business Architect</a:t>
                      </a:r>
                    </a:p>
                  </a:txBody>
                  <a:tcPr anchor="ctr"/>
                </a:tc>
                <a:tc>
                  <a:txBody>
                    <a:bodyPr/>
                    <a:lstStyle/>
                    <a:p>
                      <a:pPr algn="l"/>
                      <a:r>
                        <a:rPr lang="en-GB" sz="1200" b="0" dirty="0">
                          <a:solidFill>
                            <a:srgbClr val="2C3E50"/>
                          </a:solidFill>
                          <a:latin typeface="Aptos"/>
                        </a:rPr>
                        <a:t>Confirms scope prioritisation</a:t>
                      </a:r>
                    </a:p>
                  </a:txBody>
                  <a:tcPr anchor="ctr"/>
                </a:tc>
                <a:tc>
                  <a:txBody>
                    <a:bodyPr/>
                    <a:lstStyle/>
                    <a:p>
                      <a:pPr algn="l"/>
                      <a:r>
                        <a:rPr lang="en-GB" sz="1200" b="0" dirty="0">
                          <a:solidFill>
                            <a:srgbClr val="2C3E50"/>
                          </a:solidFill>
                          <a:latin typeface="Aptos"/>
                        </a:rPr>
                        <a:t>Leads gap analysis (business side)</a:t>
                      </a:r>
                    </a:p>
                  </a:txBody>
                  <a:tcPr anchor="ctr"/>
                </a:tc>
                <a:tc>
                  <a:txBody>
                    <a:bodyPr/>
                    <a:lstStyle/>
                    <a:p>
                      <a:pPr algn="l"/>
                      <a:r>
                        <a:rPr lang="en-GB" sz="1200" b="0" dirty="0">
                          <a:solidFill>
                            <a:srgbClr val="2C3E50"/>
                          </a:solidFill>
                          <a:latin typeface="Aptos"/>
                        </a:rPr>
                        <a:t>Validates strategic fit of designs</a:t>
                      </a:r>
                    </a:p>
                  </a:txBody>
                  <a:tcPr anchor="ctr"/>
                </a:tc>
                <a:tc>
                  <a:txBody>
                    <a:bodyPr/>
                    <a:lstStyle/>
                    <a:p>
                      <a:pPr algn="l"/>
                      <a:r>
                        <a:rPr lang="en-GB" sz="1200" b="0" dirty="0">
                          <a:solidFill>
                            <a:srgbClr val="2C3E50"/>
                          </a:solidFill>
                          <a:latin typeface="Aptos"/>
                        </a:rPr>
                        <a:t>Validates outputs vs Benefits Map</a:t>
                      </a:r>
                    </a:p>
                  </a:txBody>
                  <a:tcPr anchor="ctr"/>
                </a:tc>
                <a:tc>
                  <a:txBody>
                    <a:bodyPr/>
                    <a:lstStyle/>
                    <a:p>
                      <a:pPr algn="l"/>
                      <a:r>
                        <a:rPr lang="en-GB" sz="1200" b="0" dirty="0">
                          <a:solidFill>
                            <a:srgbClr val="2C3E50"/>
                          </a:solidFill>
                          <a:latin typeface="Aptos"/>
                        </a:rPr>
                        <a:t>Validates BAT scenarios vs Benefits Map</a:t>
                      </a:r>
                    </a:p>
                  </a:txBody>
                  <a:tcPr anchor="ctr"/>
                </a:tc>
                <a:extLst>
                  <a:ext uri="{0D108BD9-81ED-4DB2-BD59-A6C34878D82A}">
                    <a16:rowId xmlns:a16="http://schemas.microsoft.com/office/drawing/2014/main" val="10005"/>
                  </a:ext>
                </a:extLst>
              </a:tr>
              <a:tr h="430000">
                <a:tc>
                  <a:txBody>
                    <a:bodyPr/>
                    <a:lstStyle/>
                    <a:p>
                      <a:pPr algn="l"/>
                      <a:r>
                        <a:rPr lang="en-GB" sz="1200" b="1" dirty="0">
                          <a:solidFill>
                            <a:srgbClr val="2C3E50"/>
                          </a:solidFill>
                          <a:latin typeface="Century Gothic"/>
                        </a:rPr>
                        <a:t>Process Owners</a:t>
                      </a:r>
                    </a:p>
                  </a:txBody>
                  <a:tcPr anchor="ctr"/>
                </a:tc>
                <a:tc>
                  <a:txBody>
                    <a:bodyPr/>
                    <a:lstStyle/>
                    <a:p>
                      <a:pPr algn="l"/>
                      <a:r>
                        <a:rPr lang="en-GB" sz="1200" b="0" dirty="0">
                          <a:solidFill>
                            <a:srgbClr val="2C3E50"/>
                          </a:solidFill>
                          <a:latin typeface="Aptos"/>
                        </a:rPr>
                        <a:t>Confirm workstream scope</a:t>
                      </a:r>
                    </a:p>
                  </a:txBody>
                  <a:tcPr anchor="ctr"/>
                </a:tc>
                <a:tc>
                  <a:txBody>
                    <a:bodyPr/>
                    <a:lstStyle/>
                    <a:p>
                      <a:pPr algn="l"/>
                      <a:r>
                        <a:rPr lang="en-GB" sz="1200" b="0" dirty="0">
                          <a:solidFill>
                            <a:srgbClr val="2C3E50"/>
                          </a:solidFill>
                          <a:latin typeface="Aptos"/>
                        </a:rPr>
                        <a:t>Provide requirements, validate as-is</a:t>
                      </a:r>
                    </a:p>
                  </a:txBody>
                  <a:tcPr anchor="ctr"/>
                </a:tc>
                <a:tc>
                  <a:txBody>
                    <a:bodyPr/>
                    <a:lstStyle/>
                    <a:p>
                      <a:pPr algn="l"/>
                      <a:r>
                        <a:rPr lang="en-GB" sz="1200" b="0" dirty="0">
                          <a:solidFill>
                            <a:srgbClr val="2C3E50"/>
                          </a:solidFill>
                          <a:latin typeface="Aptos"/>
                        </a:rPr>
                        <a:t>Review and sign off FDDs</a:t>
                      </a:r>
                    </a:p>
                  </a:txBody>
                  <a:tcPr anchor="ctr"/>
                </a:tc>
                <a:tc>
                  <a:txBody>
                    <a:bodyPr/>
                    <a:lstStyle/>
                    <a:p>
                      <a:pPr algn="l"/>
                      <a:r>
                        <a:rPr lang="en-GB" sz="1200" b="0" dirty="0">
                          <a:solidFill>
                            <a:srgbClr val="2C3E50"/>
                          </a:solidFill>
                          <a:latin typeface="Aptos"/>
                        </a:rPr>
                        <a:t>Attends sprint reviews · accepts FAT per Feature</a:t>
                      </a:r>
                    </a:p>
                  </a:txBody>
                  <a:tcPr anchor="ctr"/>
                </a:tc>
                <a:tc>
                  <a:txBody>
                    <a:bodyPr/>
                    <a:lstStyle/>
                    <a:p>
                      <a:pPr algn="l"/>
                      <a:r>
                        <a:rPr lang="en-GB" sz="1200" b="0" dirty="0">
                          <a:solidFill>
                            <a:srgbClr val="2C3E50"/>
                          </a:solidFill>
                          <a:latin typeface="Aptos"/>
                        </a:rPr>
                        <a:t>Coordinate Pre-UAT/UAT (write scripts with Test Mgr); sign off UAT acceptance; review BAT</a:t>
                      </a:r>
                    </a:p>
                  </a:txBody>
                  <a:tcPr anchor="ctr"/>
                </a:tc>
                <a:extLst>
                  <a:ext uri="{0D108BD9-81ED-4DB2-BD59-A6C34878D82A}">
                    <a16:rowId xmlns:a16="http://schemas.microsoft.com/office/drawing/2014/main" val="10006"/>
                  </a:ext>
                </a:extLst>
              </a:tr>
              <a:tr h="430000">
                <a:tc>
                  <a:txBody>
                    <a:bodyPr/>
                    <a:lstStyle/>
                    <a:p>
                      <a:pPr algn="l"/>
                      <a:r>
                        <a:rPr lang="en-GB" sz="1200" b="1" dirty="0">
                          <a:solidFill>
                            <a:srgbClr val="2C3E50"/>
                          </a:solidFill>
                          <a:latin typeface="Century Gothic"/>
                        </a:rPr>
                        <a:t>SMEs</a:t>
                      </a:r>
                    </a:p>
                  </a:txBody>
                  <a:tcPr anchor="ctr"/>
                </a:tc>
                <a:tc>
                  <a:txBody>
                    <a:bodyPr/>
                    <a:lstStyle/>
                    <a:p>
                      <a:pPr algn="l"/>
                      <a:r>
                        <a:rPr lang="en-GB" sz="1200" b="0" dirty="0">
                          <a:solidFill>
                            <a:srgbClr val="2C3E50"/>
                          </a:solidFill>
                          <a:latin typeface="Aptos"/>
                        </a:rPr>
                        <a:t>Identified and assigned per workstream</a:t>
                      </a:r>
                    </a:p>
                  </a:txBody>
                  <a:tcPr anchor="ctr"/>
                </a:tc>
                <a:tc>
                  <a:txBody>
                    <a:bodyPr/>
                    <a:lstStyle/>
                    <a:p>
                      <a:pPr algn="l"/>
                      <a:r>
                        <a:rPr lang="en-GB" sz="1200" b="0" dirty="0">
                          <a:solidFill>
                            <a:srgbClr val="2C3E50"/>
                          </a:solidFill>
                          <a:latin typeface="Aptos"/>
                        </a:rPr>
                        <a:t>Discovery workshops, detailed process knowledge</a:t>
                      </a:r>
                    </a:p>
                  </a:txBody>
                  <a:tcPr anchor="ctr"/>
                </a:tc>
                <a:tc>
                  <a:txBody>
                    <a:bodyPr/>
                    <a:lstStyle/>
                    <a:p>
                      <a:pPr algn="l"/>
                      <a:r>
                        <a:rPr lang="en-GB" sz="1200" b="0" dirty="0">
                          <a:solidFill>
                            <a:srgbClr val="2C3E50"/>
                          </a:solidFill>
                          <a:latin typeface="Aptos"/>
                        </a:rPr>
                        <a:t>Review FDD detail, validate business rules</a:t>
                      </a:r>
                    </a:p>
                  </a:txBody>
                  <a:tcPr anchor="ctr"/>
                </a:tc>
                <a:tc>
                  <a:txBody>
                    <a:bodyPr/>
                    <a:lstStyle/>
                    <a:p>
                      <a:pPr algn="l"/>
                      <a:r>
                        <a:rPr lang="en-GB" sz="1200" b="0" dirty="0">
                          <a:solidFill>
                            <a:srgbClr val="2C3E50"/>
                          </a:solidFill>
                          <a:latin typeface="Aptos"/>
                        </a:rPr>
                        <a:t>Attend sprint reviews, support FAT</a:t>
                      </a:r>
                    </a:p>
                  </a:txBody>
                  <a:tcPr anchor="ctr"/>
                </a:tc>
                <a:tc>
                  <a:txBody>
                    <a:bodyPr/>
                    <a:lstStyle/>
                    <a:p>
                      <a:pPr algn="l"/>
                      <a:r>
                        <a:rPr lang="en-GB" sz="1200" b="0" dirty="0">
                          <a:solidFill>
                            <a:srgbClr val="2C3E50"/>
                          </a:solidFill>
                          <a:latin typeface="Aptos"/>
                        </a:rPr>
                        <a:t>Execute BAT scenarios hands-on</a:t>
                      </a:r>
                    </a:p>
                  </a:txBody>
                  <a:tcPr anchor="ctr"/>
                </a:tc>
                <a:extLst>
                  <a:ext uri="{0D108BD9-81ED-4DB2-BD59-A6C34878D82A}">
                    <a16:rowId xmlns:a16="http://schemas.microsoft.com/office/drawing/2014/main" val="10007"/>
                  </a:ext>
                </a:extLst>
              </a:tr>
              <a:tr h="430000">
                <a:tc>
                  <a:txBody>
                    <a:bodyPr/>
                    <a:lstStyle/>
                    <a:p>
                      <a:pPr algn="l"/>
                      <a:r>
                        <a:rPr lang="en-GB" sz="1200" b="1" dirty="0">
                          <a:solidFill>
                            <a:srgbClr val="2C3E50"/>
                          </a:solidFill>
                          <a:latin typeface="Century Gothic"/>
                        </a:rPr>
                        <a:t>Users</a:t>
                      </a:r>
                    </a:p>
                  </a:txBody>
                  <a:tcPr anchor="ctr"/>
                </a:tc>
                <a:tc>
                  <a:txBody>
                    <a:bodyPr/>
                    <a:lstStyle/>
                    <a:p>
                      <a:pPr algn="l"/>
                      <a:r>
                        <a:rPr lang="en-GB" sz="1200" b="0" dirty="0">
                          <a:solidFill>
                            <a:srgbClr val="2C3E50"/>
                          </a:solidFill>
                          <a:latin typeface="Aptos"/>
                        </a:rPr>
                        <a:t>Identified for UAT and training</a:t>
                      </a:r>
                    </a:p>
                  </a:txBody>
                  <a:tcPr anchor="ctr"/>
                </a:tc>
                <a:tc>
                  <a:txBody>
                    <a:bodyPr/>
                    <a:lstStyle/>
                    <a:p>
                      <a:pPr algn="l"/>
                      <a:r>
                        <a:rPr lang="en-GB" sz="1200" b="0" dirty="0">
                          <a:solidFill>
                            <a:srgbClr val="2C3E50"/>
                          </a:solidFill>
                          <a:latin typeface="Aptos"/>
                        </a:rPr>
                        <a:t>Not typically involved</a:t>
                      </a:r>
                    </a:p>
                  </a:txBody>
                  <a:tcPr anchor="ctr"/>
                </a:tc>
                <a:tc>
                  <a:txBody>
                    <a:bodyPr/>
                    <a:lstStyle/>
                    <a:p>
                      <a:pPr algn="l"/>
                      <a:r>
                        <a:rPr lang="en-GB" sz="1200" b="0" dirty="0">
                          <a:solidFill>
                            <a:srgbClr val="2C3E50"/>
                          </a:solidFill>
                          <a:latin typeface="Aptos"/>
                        </a:rPr>
                        <a:t>Not typically involved</a:t>
                      </a:r>
                    </a:p>
                  </a:txBody>
                  <a:tcPr anchor="ctr"/>
                </a:tc>
                <a:tc>
                  <a:txBody>
                    <a:bodyPr/>
                    <a:lstStyle/>
                    <a:p>
                      <a:pPr algn="l"/>
                      <a:r>
                        <a:rPr lang="en-GB" sz="1200" b="0" dirty="0">
                          <a:solidFill>
                            <a:srgbClr val="2C3E50"/>
                          </a:solidFill>
                          <a:latin typeface="Aptos"/>
                        </a:rPr>
                        <a:t>Training development and review</a:t>
                      </a:r>
                    </a:p>
                  </a:txBody>
                  <a:tcPr anchor="ctr"/>
                </a:tc>
                <a:tc>
                  <a:txBody>
                    <a:bodyPr/>
                    <a:lstStyle/>
                    <a:p>
                      <a:pPr algn="l"/>
                      <a:r>
                        <a:rPr lang="en-GB" sz="1200" b="0" dirty="0">
                          <a:solidFill>
                            <a:srgbClr val="2C3E50"/>
                          </a:solidFill>
                          <a:latin typeface="Aptos"/>
                        </a:rPr>
                        <a:t>Execute UAT scripts hands-on, usability feedback</a:t>
                      </a:r>
                    </a:p>
                  </a:txBody>
                  <a:tcPr anchor="ctr"/>
                </a:tc>
                <a:extLst>
                  <a:ext uri="{0D108BD9-81ED-4DB2-BD59-A6C34878D82A}">
                    <a16:rowId xmlns:a16="http://schemas.microsoft.com/office/drawing/2014/main" val="10008"/>
                  </a:ext>
                </a:extLst>
              </a:tr>
              <a:tr h="430000">
                <a:tc>
                  <a:txBody>
                    <a:bodyPr/>
                    <a:lstStyle/>
                    <a:p>
                      <a:pPr algn="l"/>
                      <a:r>
                        <a:rPr lang="en-GB" sz="1200" b="1" dirty="0">
                          <a:solidFill>
                            <a:srgbClr val="2C3E50"/>
                          </a:solidFill>
                          <a:latin typeface="Century Gothic"/>
                        </a:rPr>
                        <a:t>Change Lead</a:t>
                      </a:r>
                    </a:p>
                  </a:txBody>
                  <a:tcPr anchor="ctr"/>
                </a:tc>
                <a:tc>
                  <a:txBody>
                    <a:bodyPr/>
                    <a:lstStyle/>
                    <a:p>
                      <a:pPr algn="l"/>
                      <a:r>
                        <a:rPr lang="en-GB" sz="1200" b="0" dirty="0">
                          <a:solidFill>
                            <a:srgbClr val="2C3E50"/>
                          </a:solidFill>
                          <a:latin typeface="Aptos"/>
                        </a:rPr>
                        <a:t>Plans change approach</a:t>
                      </a:r>
                    </a:p>
                  </a:txBody>
                  <a:tcPr anchor="ctr"/>
                </a:tc>
                <a:tc>
                  <a:txBody>
                    <a:bodyPr/>
                    <a:lstStyle/>
                    <a:p>
                      <a:pPr algn="l"/>
                      <a:r>
                        <a:rPr lang="en-GB" sz="1200" b="0" dirty="0">
                          <a:solidFill>
                            <a:srgbClr val="2C3E50"/>
                          </a:solidFill>
                          <a:latin typeface="Aptos"/>
                        </a:rPr>
                        <a:t>Assesses change impact</a:t>
                      </a:r>
                    </a:p>
                  </a:txBody>
                  <a:tcPr anchor="ctr"/>
                </a:tc>
                <a:tc>
                  <a:txBody>
                    <a:bodyPr/>
                    <a:lstStyle/>
                    <a:p>
                      <a:pPr algn="l"/>
                      <a:r>
                        <a:rPr lang="en-GB" sz="1200" b="0" dirty="0">
                          <a:solidFill>
                            <a:srgbClr val="2C3E50"/>
                          </a:solidFill>
                          <a:latin typeface="Aptos"/>
                        </a:rPr>
                        <a:t>Develops training strategy</a:t>
                      </a:r>
                    </a:p>
                  </a:txBody>
                  <a:tcPr anchor="ctr"/>
                </a:tc>
                <a:tc>
                  <a:txBody>
                    <a:bodyPr/>
                    <a:lstStyle/>
                    <a:p>
                      <a:pPr algn="l"/>
                      <a:r>
                        <a:rPr lang="en-GB" sz="1200" b="0" dirty="0">
                          <a:solidFill>
                            <a:srgbClr val="2C3E50"/>
                          </a:solidFill>
                          <a:latin typeface="Aptos"/>
                        </a:rPr>
                        <a:t>Builds training materials, identifies testers</a:t>
                      </a:r>
                    </a:p>
                  </a:txBody>
                  <a:tcPr anchor="ctr"/>
                </a:tc>
                <a:tc>
                  <a:txBody>
                    <a:bodyPr/>
                    <a:lstStyle/>
                    <a:p>
                      <a:pPr algn="l"/>
                      <a:r>
                        <a:rPr lang="en-GB" sz="1200" b="0" dirty="0">
                          <a:solidFill>
                            <a:srgbClr val="2C3E50"/>
                          </a:solidFill>
                          <a:latin typeface="Aptos"/>
                        </a:rPr>
                        <a:t>Validates user readiness, coordinates UAT/BAT</a:t>
                      </a:r>
                    </a:p>
                  </a:txBody>
                  <a:tcPr anchor="ctr"/>
                </a:tc>
                <a:extLst>
                  <a:ext uri="{0D108BD9-81ED-4DB2-BD59-A6C34878D82A}">
                    <a16:rowId xmlns:a16="http://schemas.microsoft.com/office/drawing/2014/main" val="10009"/>
                  </a:ext>
                </a:extLst>
              </a:tr>
              <a:tr h="430000">
                <a:tc>
                  <a:txBody>
                    <a:bodyPr/>
                    <a:lstStyle/>
                    <a:p>
                      <a:pPr algn="l"/>
                      <a:r>
                        <a:rPr lang="en-GB" sz="1200" b="1" dirty="0">
                          <a:solidFill>
                            <a:srgbClr val="2C3E50"/>
                          </a:solidFill>
                          <a:latin typeface="Century Gothic"/>
                        </a:rPr>
                        <a:t>Client Test Manager</a:t>
                      </a:r>
                    </a:p>
                  </a:txBody>
                  <a:tcPr anchor="ctr"/>
                </a:tc>
                <a:tc>
                  <a:txBody>
                    <a:bodyPr/>
                    <a:lstStyle/>
                    <a:p>
                      <a:pPr algn="l"/>
                      <a:r>
                        <a:rPr lang="en-GB" sz="1200" b="0" dirty="0">
                          <a:solidFill>
                            <a:srgbClr val="2C3E50"/>
                          </a:solidFill>
                          <a:latin typeface="Aptos"/>
                        </a:rPr>
                        <a:t>Drafts test strategy</a:t>
                      </a:r>
                    </a:p>
                  </a:txBody>
                  <a:tcPr anchor="ctr"/>
                </a:tc>
                <a:tc>
                  <a:txBody>
                    <a:bodyPr/>
                    <a:lstStyle/>
                    <a:p>
                      <a:pPr algn="l"/>
                      <a:r>
                        <a:rPr lang="en-GB" sz="1200" b="0" dirty="0">
                          <a:solidFill>
                            <a:srgbClr val="2C3E50"/>
                          </a:solidFill>
                          <a:latin typeface="Aptos"/>
                        </a:rPr>
                        <a:t>Identifies test scenarios</a:t>
                      </a:r>
                    </a:p>
                  </a:txBody>
                  <a:tcPr anchor="ctr"/>
                </a:tc>
                <a:tc>
                  <a:txBody>
                    <a:bodyPr/>
                    <a:lstStyle/>
                    <a:p>
                      <a:pPr algn="l"/>
                      <a:r>
                        <a:rPr lang="en-GB" sz="1200" b="0" dirty="0">
                          <a:solidFill>
                            <a:srgbClr val="2C3E50"/>
                          </a:solidFill>
                          <a:latin typeface="Aptos"/>
                        </a:rPr>
                        <a:t>Designs test cases from FDDs</a:t>
                      </a:r>
                    </a:p>
                  </a:txBody>
                  <a:tcPr anchor="ctr"/>
                </a:tc>
                <a:tc>
                  <a:txBody>
                    <a:bodyPr/>
                    <a:lstStyle/>
                    <a:p>
                      <a:pPr algn="l"/>
                      <a:r>
                        <a:rPr lang="en-GB" sz="1200" b="0" dirty="0">
                          <a:solidFill>
                            <a:srgbClr val="2C3E50"/>
                          </a:solidFill>
                          <a:latin typeface="Aptos"/>
                        </a:rPr>
                        <a:t>Oversees unit testing</a:t>
                      </a:r>
                    </a:p>
                  </a:txBody>
                  <a:tcPr anchor="ctr"/>
                </a:tc>
                <a:tc>
                  <a:txBody>
                    <a:bodyPr/>
                    <a:lstStyle/>
                    <a:p>
                      <a:pPr algn="l"/>
                      <a:r>
                        <a:rPr lang="en-GB" sz="1200" b="0" dirty="0">
                          <a:solidFill>
                            <a:srgbClr val="2C3E50"/>
                          </a:solidFill>
                          <a:latin typeface="Aptos"/>
                        </a:rPr>
                        <a:t>Owns SIT execution · authors Pre-UAT scripts with POs · coordinates UAT/BAT · manages defects</a:t>
                      </a:r>
                    </a:p>
                  </a:txBody>
                  <a:tcPr anchor="ctr"/>
                </a:tc>
                <a:extLst>
                  <a:ext uri="{0D108BD9-81ED-4DB2-BD59-A6C34878D82A}">
                    <a16:rowId xmlns:a16="http://schemas.microsoft.com/office/drawing/2014/main" val="10010"/>
                  </a:ext>
                </a:extLst>
              </a:tr>
            </a:tbl>
          </a:graphicData>
        </a:graphic>
      </p:graphicFrame>
      <p:sp>
        <p:nvSpPr>
          <p:cNvPr id="4" name="AccentLine">
            <a:extLst>
              <a:ext uri="{FF2B5EF4-FFF2-40B4-BE49-F238E27FC236}">
                <a16:creationId xmlns:a16="http://schemas.microsoft.com/office/drawing/2014/main" id="{DA2198D9-17C1-45DE-8377-0FD48B182BF9}"/>
              </a:ext>
            </a:extLst>
          </p:cNvPr>
          <p:cNvSpPr/>
          <p:nvPr/>
        </p:nvSpPr>
        <p:spPr>
          <a:xfrm>
            <a:off x="457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AccentLineRed">
            <a:extLst>
              <a:ext uri="{FF2B5EF4-FFF2-40B4-BE49-F238E27FC236}">
                <a16:creationId xmlns:a16="http://schemas.microsoft.com/office/drawing/2014/main" id="{B8C75A56-5470-49FA-AE32-7B45D7B4A5D7}"/>
              </a:ext>
            </a:extLst>
          </p:cNvPr>
          <p:cNvSpPr/>
          <p:nvPr/>
        </p:nvSpPr>
        <p:spPr>
          <a:xfrm>
            <a:off x="965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BottomBar">
            <a:extLst>
              <a:ext uri="{FF2B5EF4-FFF2-40B4-BE49-F238E27FC236}">
                <a16:creationId xmlns:a16="http://schemas.microsoft.com/office/drawing/2014/main" id="{0780DEDF-6760-4A73-A365-4DD07D6EA2DF}"/>
              </a:ext>
            </a:extLst>
          </p:cNvPr>
          <p:cNvSpPr/>
          <p:nvPr/>
        </p:nvSpPr>
        <p:spPr>
          <a:xfrm>
            <a:off x="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BottomBarRed">
            <a:extLst>
              <a:ext uri="{FF2B5EF4-FFF2-40B4-BE49-F238E27FC236}">
                <a16:creationId xmlns:a16="http://schemas.microsoft.com/office/drawing/2014/main" id="{0AC996D7-B1C9-4478-861C-15D683FA4055}"/>
              </a:ext>
            </a:extLst>
          </p:cNvPr>
          <p:cNvSpPr/>
          <p:nvPr/>
        </p:nvSpPr>
        <p:spPr>
          <a:xfrm>
            <a:off x="609600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582488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p:cNvSpPr txBox="1"/>
          <p:nvPr/>
        </p:nvSpPr>
        <p:spPr>
          <a:xfrm>
            <a:off x="304800" y="152400"/>
            <a:ext cx="11582400" cy="457200"/>
          </a:xfrm>
          <a:prstGeom prst="rect">
            <a:avLst/>
          </a:prstGeom>
          <a:noFill/>
          <a:ln w="0">
            <a:noFill/>
          </a:ln>
        </p:spPr>
        <p:txBody>
          <a:bodyPr wrap="square" lIns="72000" tIns="36000" rIns="72000" bIns="36000"/>
          <a:lstStyle/>
          <a:p>
            <a:pPr>
              <a:buNone/>
            </a:pPr>
            <a:r>
              <a:rPr lang="en-GB" sz="2200" b="1" dirty="0">
                <a:solidFill>
                  <a:srgbClr val="1B2A4A"/>
                </a:solidFill>
                <a:latin typeface="Century Gothic"/>
              </a:rPr>
              <a:t>Roles &amp; Responsibilities During Delivery — SI Team</a:t>
            </a:r>
          </a:p>
        </p:txBody>
      </p:sp>
      <p:sp>
        <p:nvSpPr>
          <p:cNvPr id="102" name="Footer"/>
          <p:cNvSpPr txBox="1"/>
          <p:nvPr/>
        </p:nvSpPr>
        <p:spPr>
          <a:xfrm>
            <a:off x="304800" y="6477000"/>
            <a:ext cx="5080000" cy="228600"/>
          </a:xfrm>
          <a:prstGeom prst="rect">
            <a:avLst/>
          </a:prstGeom>
          <a:noFill/>
          <a:ln w="0">
            <a:noFill/>
          </a:ln>
        </p:spPr>
        <p:txBody>
          <a:bodyPr wrap="square"/>
          <a:lstStyle/>
          <a:p>
            <a:pPr>
              <a:buNone/>
            </a:pPr>
            <a:r>
              <a:rPr lang="en-US" sz="1400" dirty="0">
                <a:solidFill>
                  <a:srgbClr val="95A5A6"/>
                </a:solidFill>
                <a:latin typeface="Aptos"/>
              </a:rPr>
              <a:t>Programme Lifecycle · Build &amp; Test · Roles (SI)</a:t>
            </a:r>
          </a:p>
        </p:txBody>
      </p:sp>
      <p:graphicFrame>
        <p:nvGraphicFramePr>
          <p:cNvPr id="3" name="Table 2">
            <a:extLst>
              <a:ext uri="{FF2B5EF4-FFF2-40B4-BE49-F238E27FC236}">
                <a16:creationId xmlns:a16="http://schemas.microsoft.com/office/drawing/2014/main" id="{D7DC81ED-3FA2-4866-8BFD-8E8DD934B715}"/>
              </a:ext>
            </a:extLst>
          </p:cNvPr>
          <p:cNvGraphicFramePr>
            <a:graphicFrameLocks noGrp="1"/>
          </p:cNvGraphicFramePr>
          <p:nvPr/>
        </p:nvGraphicFramePr>
        <p:xfrm>
          <a:off x="127000" y="800000"/>
          <a:ext cx="11934000" cy="3231520"/>
        </p:xfrm>
        <a:graphic>
          <a:graphicData uri="http://schemas.openxmlformats.org/drawingml/2006/table">
            <a:tbl>
              <a:tblPr firstRow="1" bandRow="1">
                <a:tableStyleId>{5C22544A-7EE6-4342-B048-85BDC9FD1C3A}</a:tableStyleId>
              </a:tblPr>
              <a:tblGrid>
                <a:gridCol w="1650000">
                  <a:extLst>
                    <a:ext uri="{9D8B030D-6E8A-4147-A177-3AD203B41FA5}">
                      <a16:colId xmlns:a16="http://schemas.microsoft.com/office/drawing/2014/main" val="20000"/>
                    </a:ext>
                  </a:extLst>
                </a:gridCol>
                <a:gridCol w="2000000">
                  <a:extLst>
                    <a:ext uri="{9D8B030D-6E8A-4147-A177-3AD203B41FA5}">
                      <a16:colId xmlns:a16="http://schemas.microsoft.com/office/drawing/2014/main" val="20001"/>
                    </a:ext>
                  </a:extLst>
                </a:gridCol>
                <a:gridCol w="2050000">
                  <a:extLst>
                    <a:ext uri="{9D8B030D-6E8A-4147-A177-3AD203B41FA5}">
                      <a16:colId xmlns:a16="http://schemas.microsoft.com/office/drawing/2014/main" val="20002"/>
                    </a:ext>
                  </a:extLst>
                </a:gridCol>
                <a:gridCol w="2050000">
                  <a:extLst>
                    <a:ext uri="{9D8B030D-6E8A-4147-A177-3AD203B41FA5}">
                      <a16:colId xmlns:a16="http://schemas.microsoft.com/office/drawing/2014/main" val="20003"/>
                    </a:ext>
                  </a:extLst>
                </a:gridCol>
                <a:gridCol w="1984000">
                  <a:extLst>
                    <a:ext uri="{9D8B030D-6E8A-4147-A177-3AD203B41FA5}">
                      <a16:colId xmlns:a16="http://schemas.microsoft.com/office/drawing/2014/main" val="20004"/>
                    </a:ext>
                  </a:extLst>
                </a:gridCol>
                <a:gridCol w="2200000">
                  <a:extLst>
                    <a:ext uri="{9D8B030D-6E8A-4147-A177-3AD203B41FA5}">
                      <a16:colId xmlns:a16="http://schemas.microsoft.com/office/drawing/2014/main" val="20005"/>
                    </a:ext>
                  </a:extLst>
                </a:gridCol>
              </a:tblGrid>
              <a:tr h="400000">
                <a:tc>
                  <a:txBody>
                    <a:bodyPr/>
                    <a:lstStyle/>
                    <a:p>
                      <a:pPr algn="ctr"/>
                      <a:r>
                        <a:rPr lang="en-GB" sz="1400" b="1" dirty="0">
                          <a:solidFill>
                            <a:srgbClr val="FFFFFF"/>
                          </a:solidFill>
                          <a:latin typeface="Century Gothic"/>
                        </a:rPr>
                        <a:t>Role</a:t>
                      </a:r>
                    </a:p>
                  </a:txBody>
                  <a:tcPr anchor="ctr">
                    <a:solidFill>
                      <a:srgbClr val="1B2A4A"/>
                    </a:solidFill>
                  </a:tcPr>
                </a:tc>
                <a:tc>
                  <a:txBody>
                    <a:bodyPr/>
                    <a:lstStyle/>
                    <a:p>
                      <a:pPr algn="ctr"/>
                      <a:r>
                        <a:rPr lang="en-GB" sz="1400" b="1" dirty="0">
                          <a:solidFill>
                            <a:srgbClr val="FFFFFF"/>
                          </a:solidFill>
                          <a:latin typeface="Century Gothic"/>
                        </a:rPr>
                        <a:t>S10: Setup</a:t>
                      </a:r>
                    </a:p>
                  </a:txBody>
                  <a:tcPr anchor="ctr">
                    <a:solidFill>
                      <a:srgbClr val="1B2A4A"/>
                    </a:solidFill>
                  </a:tcPr>
                </a:tc>
                <a:tc>
                  <a:txBody>
                    <a:bodyPr/>
                    <a:lstStyle/>
                    <a:p>
                      <a:pPr algn="ctr"/>
                      <a:r>
                        <a:rPr lang="en-GB" sz="1400" b="1" dirty="0">
                          <a:solidFill>
                            <a:srgbClr val="FFFFFF"/>
                          </a:solidFill>
                          <a:latin typeface="Century Gothic"/>
                        </a:rPr>
                        <a:t>S11: Discovery</a:t>
                      </a:r>
                    </a:p>
                  </a:txBody>
                  <a:tcPr anchor="ctr">
                    <a:solidFill>
                      <a:srgbClr val="1B2A4A"/>
                    </a:solidFill>
                  </a:tcPr>
                </a:tc>
                <a:tc>
                  <a:txBody>
                    <a:bodyPr/>
                    <a:lstStyle/>
                    <a:p>
                      <a:pPr algn="ctr"/>
                      <a:r>
                        <a:rPr lang="en-GB" sz="1400" b="1" dirty="0">
                          <a:solidFill>
                            <a:srgbClr val="FFFFFF"/>
                          </a:solidFill>
                          <a:latin typeface="Century Gothic"/>
                        </a:rPr>
                        <a:t>S12: Design</a:t>
                      </a:r>
                    </a:p>
                  </a:txBody>
                  <a:tcPr anchor="ctr">
                    <a:solidFill>
                      <a:srgbClr val="1B2A4A"/>
                    </a:solidFill>
                  </a:tcPr>
                </a:tc>
                <a:tc>
                  <a:txBody>
                    <a:bodyPr/>
                    <a:lstStyle/>
                    <a:p>
                      <a:pPr algn="ctr"/>
                      <a:r>
                        <a:rPr lang="en-GB" sz="1400" b="1" dirty="0">
                          <a:solidFill>
                            <a:srgbClr val="FFFFFF"/>
                          </a:solidFill>
                          <a:latin typeface="Century Gothic"/>
                        </a:rPr>
                        <a:t>S13: Build</a:t>
                      </a:r>
                    </a:p>
                  </a:txBody>
                  <a:tcPr anchor="ctr">
                    <a:solidFill>
                      <a:srgbClr val="1B2A4A"/>
                    </a:solidFill>
                  </a:tcPr>
                </a:tc>
                <a:tc>
                  <a:txBody>
                    <a:bodyPr/>
                    <a:lstStyle/>
                    <a:p>
                      <a:pPr algn="ctr"/>
                      <a:r>
                        <a:rPr lang="en-GB" sz="1400" b="1" dirty="0">
                          <a:solidFill>
                            <a:srgbClr val="FFFFFF"/>
                          </a:solidFill>
                          <a:latin typeface="Century Gothic"/>
                        </a:rPr>
                        <a:t>S14: Test</a:t>
                      </a:r>
                    </a:p>
                  </a:txBody>
                  <a:tcPr anchor="ctr">
                    <a:solidFill>
                      <a:srgbClr val="1B2A4A"/>
                    </a:solidFill>
                  </a:tcPr>
                </a:tc>
                <a:extLst>
                  <a:ext uri="{0D108BD9-81ED-4DB2-BD59-A6C34878D82A}">
                    <a16:rowId xmlns:a16="http://schemas.microsoft.com/office/drawing/2014/main" val="10000"/>
                  </a:ext>
                </a:extLst>
              </a:tr>
              <a:tr h="700000">
                <a:tc>
                  <a:txBody>
                    <a:bodyPr/>
                    <a:lstStyle/>
                    <a:p>
                      <a:pPr algn="l"/>
                      <a:r>
                        <a:rPr lang="en-GB" sz="1400" b="1" dirty="0">
                          <a:solidFill>
                            <a:srgbClr val="2C3E50"/>
                          </a:solidFill>
                          <a:latin typeface="Century Gothic"/>
                        </a:rPr>
                        <a:t>SI Programme Director</a:t>
                      </a:r>
                    </a:p>
                  </a:txBody>
                  <a:tcPr anchor="ctr"/>
                </a:tc>
                <a:tc>
                  <a:txBody>
                    <a:bodyPr/>
                    <a:lstStyle/>
                    <a:p>
                      <a:pPr algn="l"/>
                      <a:r>
                        <a:rPr lang="en-GB" sz="1400" b="0" dirty="0">
                          <a:solidFill>
                            <a:srgbClr val="2C3E50"/>
                          </a:solidFill>
                          <a:latin typeface="Aptos"/>
                        </a:rPr>
                        <a:t>Onboards SI team</a:t>
                      </a:r>
                    </a:p>
                  </a:txBody>
                  <a:tcPr anchor="ctr"/>
                </a:tc>
                <a:tc>
                  <a:txBody>
                    <a:bodyPr/>
                    <a:lstStyle/>
                    <a:p>
                      <a:pPr algn="l"/>
                      <a:r>
                        <a:rPr lang="en-GB" sz="1400" b="0" dirty="0">
                          <a:solidFill>
                            <a:srgbClr val="2C3E50"/>
                          </a:solidFill>
                          <a:latin typeface="Aptos"/>
                        </a:rPr>
                        <a:t>Manages SI resources</a:t>
                      </a:r>
                    </a:p>
                  </a:txBody>
                  <a:tcPr anchor="ctr"/>
                </a:tc>
                <a:tc>
                  <a:txBody>
                    <a:bodyPr/>
                    <a:lstStyle/>
                    <a:p>
                      <a:pPr algn="l"/>
                      <a:r>
                        <a:rPr lang="en-GB" sz="1400" b="0" dirty="0">
                          <a:solidFill>
                            <a:srgbClr val="2C3E50"/>
                          </a:solidFill>
                          <a:latin typeface="Aptos"/>
                        </a:rPr>
                        <a:t>Manages delivery to DA schedule</a:t>
                      </a:r>
                    </a:p>
                  </a:txBody>
                  <a:tcPr anchor="ctr"/>
                </a:tc>
                <a:tc>
                  <a:txBody>
                    <a:bodyPr/>
                    <a:lstStyle/>
                    <a:p>
                      <a:pPr algn="l"/>
                      <a:r>
                        <a:rPr lang="en-GB" sz="1400" b="0" dirty="0">
                          <a:solidFill>
                            <a:srgbClr val="2C3E50"/>
                          </a:solidFill>
                          <a:latin typeface="Aptos"/>
                        </a:rPr>
                        <a:t>Manages SI build delivery</a:t>
                      </a:r>
                    </a:p>
                  </a:txBody>
                  <a:tcPr anchor="ctr"/>
                </a:tc>
                <a:tc>
                  <a:txBody>
                    <a:bodyPr/>
                    <a:lstStyle/>
                    <a:p>
                      <a:pPr algn="l"/>
                      <a:r>
                        <a:rPr lang="en-GB" sz="1400" b="0" dirty="0">
                          <a:solidFill>
                            <a:srgbClr val="2C3E50"/>
                          </a:solidFill>
                          <a:latin typeface="Aptos"/>
                        </a:rPr>
                        <a:t>Supports defect resolution</a:t>
                      </a:r>
                    </a:p>
                  </a:txBody>
                  <a:tcPr anchor="ctr"/>
                </a:tc>
                <a:extLst>
                  <a:ext uri="{0D108BD9-81ED-4DB2-BD59-A6C34878D82A}">
                    <a16:rowId xmlns:a16="http://schemas.microsoft.com/office/drawing/2014/main" val="10001"/>
                  </a:ext>
                </a:extLst>
              </a:tr>
              <a:tr h="700000">
                <a:tc>
                  <a:txBody>
                    <a:bodyPr/>
                    <a:lstStyle/>
                    <a:p>
                      <a:pPr algn="l"/>
                      <a:r>
                        <a:rPr lang="en-GB" sz="1400" b="1" dirty="0">
                          <a:solidFill>
                            <a:srgbClr val="2C3E50"/>
                          </a:solidFill>
                          <a:latin typeface="Century Gothic"/>
                        </a:rPr>
                        <a:t>SI Solution Architect</a:t>
                      </a:r>
                    </a:p>
                  </a:txBody>
                  <a:tcPr anchor="ctr"/>
                </a:tc>
                <a:tc>
                  <a:txBody>
                    <a:bodyPr/>
                    <a:lstStyle/>
                    <a:p>
                      <a:pPr algn="l"/>
                      <a:r>
                        <a:rPr lang="en-GB" sz="1400" b="0" dirty="0">
                          <a:solidFill>
                            <a:srgbClr val="2C3E50"/>
                          </a:solidFill>
                          <a:latin typeface="Aptos"/>
                        </a:rPr>
                        <a:t>Co-activates DA, confirms architecture</a:t>
                      </a:r>
                    </a:p>
                  </a:txBody>
                  <a:tcPr anchor="ctr"/>
                </a:tc>
                <a:tc>
                  <a:txBody>
                    <a:bodyPr/>
                    <a:lstStyle/>
                    <a:p>
                      <a:pPr algn="l"/>
                      <a:r>
                        <a:rPr lang="en-GB" sz="1400" b="0" dirty="0">
                          <a:solidFill>
                            <a:srgbClr val="2C3E50"/>
                          </a:solidFill>
                          <a:latin typeface="Aptos"/>
                        </a:rPr>
                        <a:t>Leads gap analysis (platform side)</a:t>
                      </a:r>
                    </a:p>
                  </a:txBody>
                  <a:tcPr anchor="ctr"/>
                </a:tc>
                <a:tc>
                  <a:txBody>
                    <a:bodyPr/>
                    <a:lstStyle/>
                    <a:p>
                      <a:pPr algn="l"/>
                      <a:r>
                        <a:rPr lang="en-GB" sz="1400" b="0" dirty="0">
                          <a:solidFill>
                            <a:srgbClr val="2C3E50"/>
                          </a:solidFill>
                          <a:latin typeface="Aptos"/>
                        </a:rPr>
                        <a:t>Co-chairs DA, produces architecture doc</a:t>
                      </a:r>
                    </a:p>
                  </a:txBody>
                  <a:tcPr anchor="ctr"/>
                </a:tc>
                <a:tc>
                  <a:txBody>
                    <a:bodyPr/>
                    <a:lstStyle/>
                    <a:p>
                      <a:pPr algn="l"/>
                      <a:r>
                        <a:rPr lang="en-GB" sz="1400" b="0" dirty="0">
                          <a:solidFill>
                            <a:srgbClr val="2C3E50"/>
                          </a:solidFill>
                          <a:latin typeface="Aptos"/>
                        </a:rPr>
                        <a:t>Governs technical quality</a:t>
                      </a:r>
                    </a:p>
                  </a:txBody>
                  <a:tcPr anchor="ctr"/>
                </a:tc>
                <a:tc>
                  <a:txBody>
                    <a:bodyPr/>
                    <a:lstStyle/>
                    <a:p>
                      <a:pPr algn="l"/>
                      <a:r>
                        <a:rPr lang="en-GB" sz="1400" b="0" dirty="0">
                          <a:solidFill>
                            <a:srgbClr val="2C3E50"/>
                          </a:solidFill>
                          <a:latin typeface="Aptos"/>
                        </a:rPr>
                        <a:t>Signs off SIT/SAT (SI side)</a:t>
                      </a:r>
                    </a:p>
                  </a:txBody>
                  <a:tcPr anchor="ctr"/>
                </a:tc>
                <a:extLst>
                  <a:ext uri="{0D108BD9-81ED-4DB2-BD59-A6C34878D82A}">
                    <a16:rowId xmlns:a16="http://schemas.microsoft.com/office/drawing/2014/main" val="10002"/>
                  </a:ext>
                </a:extLst>
              </a:tr>
              <a:tr h="700000">
                <a:tc>
                  <a:txBody>
                    <a:bodyPr/>
                    <a:lstStyle/>
                    <a:p>
                      <a:pPr algn="l"/>
                      <a:r>
                        <a:rPr lang="en-GB" sz="1400" b="1" dirty="0">
                          <a:solidFill>
                            <a:srgbClr val="2C3E50"/>
                          </a:solidFill>
                          <a:latin typeface="Century Gothic"/>
                        </a:rPr>
                        <a:t>SI Functional Leads</a:t>
                      </a:r>
                    </a:p>
                  </a:txBody>
                  <a:tcPr anchor="ctr"/>
                </a:tc>
                <a:tc>
                  <a:txBody>
                    <a:bodyPr/>
                    <a:lstStyle/>
                    <a:p>
                      <a:pPr algn="l"/>
                      <a:r>
                        <a:rPr lang="en-GB" sz="1400" b="0" dirty="0">
                          <a:solidFill>
                            <a:srgbClr val="2C3E50"/>
                          </a:solidFill>
                          <a:latin typeface="Aptos"/>
                        </a:rPr>
                        <a:t>Familiarise with Heatmap and Benefits Map</a:t>
                      </a:r>
                    </a:p>
                  </a:txBody>
                  <a:tcPr anchor="ctr"/>
                </a:tc>
                <a:tc>
                  <a:txBody>
                    <a:bodyPr/>
                    <a:lstStyle/>
                    <a:p>
                      <a:pPr algn="l"/>
                      <a:r>
                        <a:rPr lang="en-GB" sz="1400" b="0" dirty="0">
                          <a:solidFill>
                            <a:srgbClr val="2C3E50"/>
                          </a:solidFill>
                          <a:latin typeface="Aptos"/>
                        </a:rPr>
                        <a:t>Co-facilitate discovery, document gaps</a:t>
                      </a:r>
                    </a:p>
                  </a:txBody>
                  <a:tcPr anchor="ctr"/>
                </a:tc>
                <a:tc>
                  <a:txBody>
                    <a:bodyPr/>
                    <a:lstStyle/>
                    <a:p>
                      <a:pPr algn="l"/>
                      <a:r>
                        <a:rPr lang="en-GB" sz="1400" b="0" dirty="0">
                          <a:solidFill>
                            <a:srgbClr val="2C3E50"/>
                          </a:solidFill>
                          <a:latin typeface="Aptos"/>
                        </a:rPr>
                        <a:t>Produce FDDs, demonstrate prototype</a:t>
                      </a:r>
                    </a:p>
                  </a:txBody>
                  <a:tcPr anchor="ctr"/>
                </a:tc>
                <a:tc>
                  <a:txBody>
                    <a:bodyPr/>
                    <a:lstStyle/>
                    <a:p>
                      <a:pPr algn="l"/>
                      <a:r>
                        <a:rPr lang="en-GB" sz="1400" b="0" dirty="0">
                          <a:solidFill>
                            <a:srgbClr val="2C3E50"/>
                          </a:solidFill>
                          <a:latin typeface="Aptos"/>
                        </a:rPr>
                        <a:t>Configure and build per FDDs</a:t>
                      </a:r>
                    </a:p>
                  </a:txBody>
                  <a:tcPr anchor="ctr"/>
                </a:tc>
                <a:tc>
                  <a:txBody>
                    <a:bodyPr/>
                    <a:lstStyle/>
                    <a:p>
                      <a:pPr algn="l"/>
                      <a:r>
                        <a:rPr lang="en-GB" sz="1400" b="0" dirty="0">
                          <a:solidFill>
                            <a:srgbClr val="2C3E50"/>
                          </a:solidFill>
                          <a:latin typeface="Aptos"/>
                        </a:rPr>
                        <a:t>Support UAT queries, resolve functional defects</a:t>
                      </a:r>
                    </a:p>
                  </a:txBody>
                  <a:tcPr anchor="ctr"/>
                </a:tc>
                <a:extLst>
                  <a:ext uri="{0D108BD9-81ED-4DB2-BD59-A6C34878D82A}">
                    <a16:rowId xmlns:a16="http://schemas.microsoft.com/office/drawing/2014/main" val="10003"/>
                  </a:ext>
                </a:extLst>
              </a:tr>
              <a:tr h="700000">
                <a:tc>
                  <a:txBody>
                    <a:bodyPr/>
                    <a:lstStyle/>
                    <a:p>
                      <a:pPr algn="l"/>
                      <a:r>
                        <a:rPr lang="en-GB" sz="1400" b="1" dirty="0">
                          <a:solidFill>
                            <a:srgbClr val="2C3E50"/>
                          </a:solidFill>
                          <a:latin typeface="Century Gothic"/>
                        </a:rPr>
                        <a:t>SI Technical Lead</a:t>
                      </a:r>
                    </a:p>
                  </a:txBody>
                  <a:tcPr anchor="ctr"/>
                </a:tc>
                <a:tc>
                  <a:txBody>
                    <a:bodyPr/>
                    <a:lstStyle/>
                    <a:p>
                      <a:pPr algn="l"/>
                      <a:r>
                        <a:rPr lang="en-GB" sz="1400" b="0" dirty="0">
                          <a:solidFill>
                            <a:srgbClr val="2C3E50"/>
                          </a:solidFill>
                          <a:latin typeface="Aptos"/>
                        </a:rPr>
                        <a:t>Confirms integration approach</a:t>
                      </a:r>
                    </a:p>
                  </a:txBody>
                  <a:tcPr anchor="ctr"/>
                </a:tc>
                <a:tc>
                  <a:txBody>
                    <a:bodyPr/>
                    <a:lstStyle/>
                    <a:p>
                      <a:pPr algn="l"/>
                      <a:r>
                        <a:rPr lang="en-GB" sz="1400" b="0" dirty="0">
                          <a:solidFill>
                            <a:srgbClr val="2C3E50"/>
                          </a:solidFill>
                          <a:latin typeface="Aptos"/>
                        </a:rPr>
                        <a:t>Designs integration catalogue</a:t>
                      </a:r>
                    </a:p>
                  </a:txBody>
                  <a:tcPr anchor="ctr"/>
                </a:tc>
                <a:tc>
                  <a:txBody>
                    <a:bodyPr/>
                    <a:lstStyle/>
                    <a:p>
                      <a:pPr algn="l"/>
                      <a:r>
                        <a:rPr lang="en-GB" sz="1400" b="0" dirty="0">
                          <a:solidFill>
                            <a:srgbClr val="2C3E50"/>
                          </a:solidFill>
                          <a:latin typeface="Aptos"/>
                        </a:rPr>
                        <a:t>Produces integration design</a:t>
                      </a:r>
                    </a:p>
                  </a:txBody>
                  <a:tcPr anchor="ctr"/>
                </a:tc>
                <a:tc>
                  <a:txBody>
                    <a:bodyPr/>
                    <a:lstStyle/>
                    <a:p>
                      <a:pPr algn="l"/>
                      <a:r>
                        <a:rPr lang="en-GB" sz="1400" b="0" dirty="0">
                          <a:solidFill>
                            <a:srgbClr val="2C3E50"/>
                          </a:solidFill>
                          <a:latin typeface="Aptos"/>
                        </a:rPr>
                        <a:t>Custom development, integration build</a:t>
                      </a:r>
                    </a:p>
                  </a:txBody>
                  <a:tcPr anchor="ctr"/>
                </a:tc>
                <a:tc>
                  <a:txBody>
                    <a:bodyPr/>
                    <a:lstStyle/>
                    <a:p>
                      <a:pPr algn="l"/>
                      <a:r>
                        <a:rPr lang="en-GB" sz="1400" b="0" dirty="0">
                          <a:solidFill>
                            <a:srgbClr val="2C3E50"/>
                          </a:solidFill>
                          <a:latin typeface="Aptos"/>
                        </a:rPr>
                        <a:t>Resolves technical defects</a:t>
                      </a:r>
                    </a:p>
                  </a:txBody>
                  <a:tcPr anchor="ctr"/>
                </a:tc>
                <a:extLst>
                  <a:ext uri="{0D108BD9-81ED-4DB2-BD59-A6C34878D82A}">
                    <a16:rowId xmlns:a16="http://schemas.microsoft.com/office/drawing/2014/main" val="10004"/>
                  </a:ext>
                </a:extLst>
              </a:tr>
            </a:tbl>
          </a:graphicData>
        </a:graphic>
      </p:graphicFrame>
      <p:sp>
        <p:nvSpPr>
          <p:cNvPr id="4" name="AccentLine">
            <a:extLst>
              <a:ext uri="{FF2B5EF4-FFF2-40B4-BE49-F238E27FC236}">
                <a16:creationId xmlns:a16="http://schemas.microsoft.com/office/drawing/2014/main" id="{DA2198D9-17C1-45DE-8377-0FD48B182BF9}"/>
              </a:ext>
            </a:extLst>
          </p:cNvPr>
          <p:cNvSpPr/>
          <p:nvPr/>
        </p:nvSpPr>
        <p:spPr>
          <a:xfrm>
            <a:off x="457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AccentLineRed">
            <a:extLst>
              <a:ext uri="{FF2B5EF4-FFF2-40B4-BE49-F238E27FC236}">
                <a16:creationId xmlns:a16="http://schemas.microsoft.com/office/drawing/2014/main" id="{B8C75A56-5470-49FA-AE32-7B45D7B4A5D7}"/>
              </a:ext>
            </a:extLst>
          </p:cNvPr>
          <p:cNvSpPr/>
          <p:nvPr/>
        </p:nvSpPr>
        <p:spPr>
          <a:xfrm>
            <a:off x="965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BottomBar">
            <a:extLst>
              <a:ext uri="{FF2B5EF4-FFF2-40B4-BE49-F238E27FC236}">
                <a16:creationId xmlns:a16="http://schemas.microsoft.com/office/drawing/2014/main" id="{0780DEDF-6760-4A73-A365-4DD07D6EA2DF}"/>
              </a:ext>
            </a:extLst>
          </p:cNvPr>
          <p:cNvSpPr/>
          <p:nvPr/>
        </p:nvSpPr>
        <p:spPr>
          <a:xfrm>
            <a:off x="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BottomBarRed">
            <a:extLst>
              <a:ext uri="{FF2B5EF4-FFF2-40B4-BE49-F238E27FC236}">
                <a16:creationId xmlns:a16="http://schemas.microsoft.com/office/drawing/2014/main" id="{0AC996D7-B1C9-4478-861C-15D683FA4055}"/>
              </a:ext>
            </a:extLst>
          </p:cNvPr>
          <p:cNvSpPr/>
          <p:nvPr/>
        </p:nvSpPr>
        <p:spPr>
          <a:xfrm>
            <a:off x="609600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652494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688E1-BE45-C122-2D98-B6CB26887915}"/>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Delivery Timeline: Stages 13–14</a:t>
            </a:r>
          </a:p>
        </p:txBody>
      </p:sp>
      <p:sp>
        <p:nvSpPr>
          <p:cNvPr id="10" name="W0"/>
          <p:cNvSpPr txBox="1"/>
          <p:nvPr/>
        </p:nvSpPr>
        <p:spPr>
          <a:xfrm>
            <a:off x="243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W0</a:t>
            </a:r>
          </a:p>
        </p:txBody>
      </p:sp>
      <p:sp>
        <p:nvSpPr>
          <p:cNvPr id="11" name="W5"/>
          <p:cNvSpPr txBox="1"/>
          <p:nvPr/>
        </p:nvSpPr>
        <p:spPr>
          <a:xfrm>
            <a:off x="370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W5</a:t>
            </a:r>
          </a:p>
        </p:txBody>
      </p:sp>
      <p:sp>
        <p:nvSpPr>
          <p:cNvPr id="12" name="Grid5"/>
          <p:cNvSpPr/>
          <p:nvPr/>
        </p:nvSpPr>
        <p:spPr>
          <a:xfrm>
            <a:off x="3937000" y="1371600"/>
            <a:ext cx="12700" cy="3657600"/>
          </a:xfrm>
          <a:prstGeom prst="rect">
            <a:avLst/>
          </a:prstGeom>
          <a:solidFill>
            <a:srgbClr val="7B8FA1">
              <a:alpha val="15000"/>
            </a:srgbClr>
          </a:solidFill>
          <a:ln>
            <a:noFill/>
          </a:ln>
        </p:spPr>
        <p:txBody>
          <a:bodyPr/>
          <a:lstStyle/>
          <a:p>
            <a:endParaRPr lang="en-US"/>
          </a:p>
        </p:txBody>
      </p:sp>
      <p:sp>
        <p:nvSpPr>
          <p:cNvPr id="13" name="W10"/>
          <p:cNvSpPr txBox="1"/>
          <p:nvPr/>
        </p:nvSpPr>
        <p:spPr>
          <a:xfrm>
            <a:off x="497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W10</a:t>
            </a:r>
          </a:p>
        </p:txBody>
      </p:sp>
      <p:sp>
        <p:nvSpPr>
          <p:cNvPr id="14" name="Grid10"/>
          <p:cNvSpPr/>
          <p:nvPr/>
        </p:nvSpPr>
        <p:spPr>
          <a:xfrm>
            <a:off x="5207000" y="1371600"/>
            <a:ext cx="12700" cy="3657600"/>
          </a:xfrm>
          <a:prstGeom prst="rect">
            <a:avLst/>
          </a:prstGeom>
          <a:solidFill>
            <a:srgbClr val="7B8FA1">
              <a:alpha val="15000"/>
            </a:srgbClr>
          </a:solidFill>
          <a:ln>
            <a:noFill/>
          </a:ln>
        </p:spPr>
        <p:txBody>
          <a:bodyPr/>
          <a:lstStyle/>
          <a:p>
            <a:endParaRPr lang="en-US"/>
          </a:p>
        </p:txBody>
      </p:sp>
      <p:sp>
        <p:nvSpPr>
          <p:cNvPr id="15" name="W15"/>
          <p:cNvSpPr txBox="1"/>
          <p:nvPr/>
        </p:nvSpPr>
        <p:spPr>
          <a:xfrm>
            <a:off x="624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W15</a:t>
            </a:r>
          </a:p>
        </p:txBody>
      </p:sp>
      <p:sp>
        <p:nvSpPr>
          <p:cNvPr id="16" name="Grid15"/>
          <p:cNvSpPr/>
          <p:nvPr/>
        </p:nvSpPr>
        <p:spPr>
          <a:xfrm>
            <a:off x="6477000" y="1371600"/>
            <a:ext cx="12700" cy="3657600"/>
          </a:xfrm>
          <a:prstGeom prst="rect">
            <a:avLst/>
          </a:prstGeom>
          <a:solidFill>
            <a:srgbClr val="7B8FA1">
              <a:alpha val="15000"/>
            </a:srgbClr>
          </a:solidFill>
          <a:ln>
            <a:noFill/>
          </a:ln>
        </p:spPr>
        <p:txBody>
          <a:bodyPr/>
          <a:lstStyle/>
          <a:p>
            <a:endParaRPr lang="en-US"/>
          </a:p>
        </p:txBody>
      </p:sp>
      <p:sp>
        <p:nvSpPr>
          <p:cNvPr id="17" name="W20"/>
          <p:cNvSpPr txBox="1"/>
          <p:nvPr/>
        </p:nvSpPr>
        <p:spPr>
          <a:xfrm>
            <a:off x="751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W20</a:t>
            </a:r>
          </a:p>
        </p:txBody>
      </p:sp>
      <p:sp>
        <p:nvSpPr>
          <p:cNvPr id="18" name="Grid20"/>
          <p:cNvSpPr/>
          <p:nvPr/>
        </p:nvSpPr>
        <p:spPr>
          <a:xfrm>
            <a:off x="7747000" y="1371600"/>
            <a:ext cx="12700" cy="3657600"/>
          </a:xfrm>
          <a:prstGeom prst="rect">
            <a:avLst/>
          </a:prstGeom>
          <a:solidFill>
            <a:srgbClr val="7B8FA1">
              <a:alpha val="15000"/>
            </a:srgbClr>
          </a:solidFill>
          <a:ln>
            <a:noFill/>
          </a:ln>
        </p:spPr>
        <p:txBody>
          <a:bodyPr/>
          <a:lstStyle/>
          <a:p>
            <a:endParaRPr lang="en-US"/>
          </a:p>
        </p:txBody>
      </p:sp>
      <p:sp>
        <p:nvSpPr>
          <p:cNvPr id="19" name="W25"/>
          <p:cNvSpPr txBox="1"/>
          <p:nvPr/>
        </p:nvSpPr>
        <p:spPr>
          <a:xfrm>
            <a:off x="878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W25</a:t>
            </a:r>
          </a:p>
        </p:txBody>
      </p:sp>
      <p:sp>
        <p:nvSpPr>
          <p:cNvPr id="20" name="Grid25"/>
          <p:cNvSpPr/>
          <p:nvPr/>
        </p:nvSpPr>
        <p:spPr>
          <a:xfrm>
            <a:off x="9017000" y="1371600"/>
            <a:ext cx="12700" cy="3657600"/>
          </a:xfrm>
          <a:prstGeom prst="rect">
            <a:avLst/>
          </a:prstGeom>
          <a:solidFill>
            <a:srgbClr val="7B8FA1">
              <a:alpha val="15000"/>
            </a:srgbClr>
          </a:solidFill>
          <a:ln>
            <a:noFill/>
          </a:ln>
        </p:spPr>
        <p:txBody>
          <a:bodyPr/>
          <a:lstStyle/>
          <a:p>
            <a:endParaRPr lang="en-US"/>
          </a:p>
        </p:txBody>
      </p:sp>
      <p:sp>
        <p:nvSpPr>
          <p:cNvPr id="21" name="W30"/>
          <p:cNvSpPr txBox="1"/>
          <p:nvPr/>
        </p:nvSpPr>
        <p:spPr>
          <a:xfrm>
            <a:off x="1005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W30</a:t>
            </a:r>
          </a:p>
        </p:txBody>
      </p:sp>
      <p:sp>
        <p:nvSpPr>
          <p:cNvPr id="22" name="Grid30"/>
          <p:cNvSpPr/>
          <p:nvPr/>
        </p:nvSpPr>
        <p:spPr>
          <a:xfrm>
            <a:off x="10287000" y="1371600"/>
            <a:ext cx="12700" cy="3657600"/>
          </a:xfrm>
          <a:prstGeom prst="rect">
            <a:avLst/>
          </a:prstGeom>
          <a:solidFill>
            <a:srgbClr val="7B8FA1">
              <a:alpha val="15000"/>
            </a:srgbClr>
          </a:solidFill>
          <a:ln>
            <a:noFill/>
          </a:ln>
        </p:spPr>
        <p:txBody>
          <a:bodyPr/>
          <a:lstStyle/>
          <a:p>
            <a:endParaRPr lang="en-US"/>
          </a:p>
        </p:txBody>
      </p:sp>
      <p:sp>
        <p:nvSpPr>
          <p:cNvPr id="23" name="W35"/>
          <p:cNvSpPr txBox="1"/>
          <p:nvPr/>
        </p:nvSpPr>
        <p:spPr>
          <a:xfrm>
            <a:off x="11328400" y="1066800"/>
            <a:ext cx="457200" cy="228600"/>
          </a:xfrm>
          <a:prstGeom prst="rect">
            <a:avLst/>
          </a:prstGeom>
          <a:noFill/>
          <a:ln>
            <a:noFill/>
          </a:ln>
        </p:spPr>
        <p:txBody>
          <a:bodyPr wrap="square" rtlCol="0" anchor="b"/>
          <a:lstStyle/>
          <a:p>
            <a:pPr algn="ctr">
              <a:buNone/>
            </a:pPr>
            <a:r>
              <a:rPr lang="en-US" sz="900" dirty="0">
                <a:solidFill>
                  <a:srgbClr val="7F8C8D"/>
                </a:solidFill>
                <a:latin typeface="Aptos"/>
              </a:rPr>
              <a:t>W35</a:t>
            </a:r>
          </a:p>
        </p:txBody>
      </p:sp>
      <p:sp>
        <p:nvSpPr>
          <p:cNvPr id="24" name="Grid35"/>
          <p:cNvSpPr/>
          <p:nvPr/>
        </p:nvSpPr>
        <p:spPr>
          <a:xfrm>
            <a:off x="11557000" y="1371600"/>
            <a:ext cx="12700" cy="3657600"/>
          </a:xfrm>
          <a:prstGeom prst="rect">
            <a:avLst/>
          </a:prstGeom>
          <a:solidFill>
            <a:srgbClr val="7B8FA1">
              <a:alpha val="15000"/>
            </a:srgbClr>
          </a:solidFill>
          <a:ln>
            <a:noFill/>
          </a:ln>
        </p:spPr>
        <p:txBody>
          <a:bodyPr/>
          <a:lstStyle/>
          <a:p>
            <a:endParaRPr lang="en-US"/>
          </a:p>
        </p:txBody>
      </p:sp>
      <p:sp>
        <p:nvSpPr>
          <p:cNvPr id="25" name="L0"/>
          <p:cNvSpPr txBox="1"/>
          <p:nvPr/>
        </p:nvSpPr>
        <p:spPr>
          <a:xfrm>
            <a:off x="152400" y="1447800"/>
            <a:ext cx="2133600" cy="457200"/>
          </a:xfrm>
          <a:prstGeom prst="rect">
            <a:avLst/>
          </a:prstGeom>
          <a:noFill/>
          <a:ln>
            <a:noFill/>
          </a:ln>
        </p:spPr>
        <p:txBody>
          <a:bodyPr wrap="square" rtlCol="0" anchor="ctr"/>
          <a:lstStyle/>
          <a:p>
            <a:pPr algn="r">
              <a:buNone/>
            </a:pPr>
            <a:r>
              <a:rPr lang="en-US" sz="1100" b="1" dirty="0">
                <a:solidFill>
                  <a:srgbClr val="E74C3C"/>
                </a:solidFill>
                <a:latin typeface="Aptos"/>
              </a:rPr>
              <a:t>S10: Mobilisation</a:t>
            </a:r>
          </a:p>
        </p:txBody>
      </p:sp>
      <p:sp>
        <p:nvSpPr>
          <p:cNvPr id="26" name="Bar0"/>
          <p:cNvSpPr/>
          <p:nvPr/>
        </p:nvSpPr>
        <p:spPr>
          <a:xfrm>
            <a:off x="2667000" y="1447800"/>
            <a:ext cx="762000" cy="457200"/>
          </a:xfrm>
          <a:prstGeom prst="roundRect">
            <a:avLst>
              <a:gd name="adj" fmla="val 25000"/>
            </a:avLst>
          </a:prstGeom>
          <a:solidFill>
            <a:srgbClr val="DD594D">
              <a:alpha val="60000"/>
            </a:srgbClr>
          </a:solidFill>
          <a:ln w="12700">
            <a:solidFill>
              <a:srgbClr val="7D3C98"/>
            </a:solidFill>
          </a:ln>
        </p:spPr>
        <p:txBody>
          <a:bodyPr wrap="square" lIns="91440" rIns="91440" anchor="ctr"/>
          <a:lstStyle/>
          <a:p>
            <a:pPr algn="ctr">
              <a:buNone/>
            </a:pPr>
            <a:r>
              <a:rPr lang="en-US" sz="900" dirty="0">
                <a:solidFill>
                  <a:srgbClr val="FFFFFF"/>
                </a:solidFill>
                <a:latin typeface="Aptos"/>
              </a:rPr>
              <a:t>Wk 1–3</a:t>
            </a:r>
          </a:p>
        </p:txBody>
      </p:sp>
      <p:sp>
        <p:nvSpPr>
          <p:cNvPr id="27" name="L1"/>
          <p:cNvSpPr txBox="1"/>
          <p:nvPr/>
        </p:nvSpPr>
        <p:spPr>
          <a:xfrm>
            <a:off x="152400" y="2057400"/>
            <a:ext cx="2133600" cy="457200"/>
          </a:xfrm>
          <a:prstGeom prst="rect">
            <a:avLst/>
          </a:prstGeom>
          <a:noFill/>
          <a:ln>
            <a:noFill/>
          </a:ln>
        </p:spPr>
        <p:txBody>
          <a:bodyPr wrap="square" rtlCol="0" anchor="ctr"/>
          <a:lstStyle/>
          <a:p>
            <a:pPr algn="r">
              <a:buNone/>
            </a:pPr>
            <a:r>
              <a:rPr lang="en-US" sz="1100" b="1" dirty="0">
                <a:solidFill>
                  <a:srgbClr val="E74C3C"/>
                </a:solidFill>
                <a:latin typeface="Aptos"/>
              </a:rPr>
              <a:t>S11: Discovery</a:t>
            </a:r>
          </a:p>
        </p:txBody>
      </p:sp>
      <p:sp>
        <p:nvSpPr>
          <p:cNvPr id="28" name="Bar1"/>
          <p:cNvSpPr/>
          <p:nvPr/>
        </p:nvSpPr>
        <p:spPr>
          <a:xfrm>
            <a:off x="3429000" y="2057400"/>
            <a:ext cx="1524000" cy="457200"/>
          </a:xfrm>
          <a:prstGeom prst="roundRect">
            <a:avLst>
              <a:gd name="adj" fmla="val 25000"/>
            </a:avLst>
          </a:prstGeom>
          <a:solidFill>
            <a:srgbClr val="DD594D">
              <a:alpha val="60000"/>
            </a:srgbClr>
          </a:solidFill>
          <a:ln w="12700">
            <a:solidFill>
              <a:srgbClr val="7D3C98"/>
            </a:solidFill>
          </a:ln>
        </p:spPr>
        <p:txBody>
          <a:bodyPr wrap="square" lIns="91440" rIns="91440" anchor="ctr"/>
          <a:lstStyle/>
          <a:p>
            <a:pPr algn="ctr">
              <a:buNone/>
            </a:pPr>
            <a:r>
              <a:rPr lang="en-US" sz="900" dirty="0">
                <a:solidFill>
                  <a:srgbClr val="FFFFFF"/>
                </a:solidFill>
                <a:latin typeface="Aptos"/>
              </a:rPr>
              <a:t>Wk 4–9</a:t>
            </a:r>
          </a:p>
        </p:txBody>
      </p:sp>
      <p:sp>
        <p:nvSpPr>
          <p:cNvPr id="29" name="L2"/>
          <p:cNvSpPr txBox="1"/>
          <p:nvPr/>
        </p:nvSpPr>
        <p:spPr>
          <a:xfrm>
            <a:off x="152400" y="2667000"/>
            <a:ext cx="2133600" cy="457200"/>
          </a:xfrm>
          <a:prstGeom prst="rect">
            <a:avLst/>
          </a:prstGeom>
          <a:noFill/>
          <a:ln>
            <a:noFill/>
          </a:ln>
        </p:spPr>
        <p:txBody>
          <a:bodyPr wrap="square" rtlCol="0" anchor="ctr"/>
          <a:lstStyle/>
          <a:p>
            <a:pPr algn="r">
              <a:buNone/>
            </a:pPr>
            <a:r>
              <a:rPr lang="en-US" sz="1100" b="1" dirty="0">
                <a:solidFill>
                  <a:srgbClr val="E74C3C"/>
                </a:solidFill>
                <a:latin typeface="Aptos"/>
              </a:rPr>
              <a:t>S12: Solution Design</a:t>
            </a:r>
          </a:p>
        </p:txBody>
      </p:sp>
      <p:sp>
        <p:nvSpPr>
          <p:cNvPr id="30" name="Bar2"/>
          <p:cNvSpPr/>
          <p:nvPr/>
        </p:nvSpPr>
        <p:spPr>
          <a:xfrm>
            <a:off x="4445000" y="2667000"/>
            <a:ext cx="2032000" cy="457200"/>
          </a:xfrm>
          <a:prstGeom prst="roundRect">
            <a:avLst>
              <a:gd name="adj" fmla="val 25000"/>
            </a:avLst>
          </a:prstGeom>
          <a:solidFill>
            <a:srgbClr val="DD594D">
              <a:alpha val="60000"/>
            </a:srgbClr>
          </a:solidFill>
          <a:ln w="12700">
            <a:solidFill>
              <a:srgbClr val="7D3C98"/>
            </a:solidFill>
          </a:ln>
        </p:spPr>
        <p:txBody>
          <a:bodyPr wrap="square" lIns="91440" rIns="91440" anchor="ctr"/>
          <a:lstStyle/>
          <a:p>
            <a:pPr algn="ctr">
              <a:buNone/>
            </a:pPr>
            <a:r>
              <a:rPr lang="en-US" sz="900" dirty="0">
                <a:solidFill>
                  <a:srgbClr val="FFFFFF"/>
                </a:solidFill>
                <a:latin typeface="Aptos"/>
              </a:rPr>
              <a:t>Wk 8–15</a:t>
            </a:r>
          </a:p>
        </p:txBody>
      </p:sp>
      <p:sp>
        <p:nvSpPr>
          <p:cNvPr id="31" name="L3"/>
          <p:cNvSpPr txBox="1"/>
          <p:nvPr/>
        </p:nvSpPr>
        <p:spPr>
          <a:xfrm>
            <a:off x="152400" y="3276600"/>
            <a:ext cx="2133600" cy="457200"/>
          </a:xfrm>
          <a:prstGeom prst="rect">
            <a:avLst/>
          </a:prstGeom>
          <a:noFill/>
          <a:ln>
            <a:noFill/>
          </a:ln>
        </p:spPr>
        <p:txBody>
          <a:bodyPr wrap="square" rtlCol="0" anchor="ctr"/>
          <a:lstStyle/>
          <a:p>
            <a:pPr algn="r">
              <a:buNone/>
            </a:pPr>
            <a:r>
              <a:rPr lang="en-US" sz="1100" b="1" dirty="0">
                <a:solidFill>
                  <a:srgbClr val="1B2A4A"/>
                </a:solidFill>
                <a:latin typeface="Aptos"/>
              </a:rPr>
              <a:t>Sprint 0</a:t>
            </a:r>
          </a:p>
        </p:txBody>
      </p:sp>
      <p:sp>
        <p:nvSpPr>
          <p:cNvPr id="32" name="Bar3"/>
          <p:cNvSpPr/>
          <p:nvPr/>
        </p:nvSpPr>
        <p:spPr>
          <a:xfrm>
            <a:off x="5969000" y="3276600"/>
            <a:ext cx="508000" cy="457200"/>
          </a:xfrm>
          <a:prstGeom prst="roundRect">
            <a:avLst>
              <a:gd name="adj" fmla="val 25000"/>
            </a:avLst>
          </a:prstGeom>
          <a:solidFill>
            <a:srgbClr val="DD594D">
              <a:alpha val="60000"/>
            </a:srgbClr>
          </a:solidFill>
          <a:ln w="12700">
            <a:solidFill>
              <a:srgbClr val="E74C3C"/>
            </a:solidFill>
          </a:ln>
        </p:spPr>
        <p:txBody>
          <a:bodyPr wrap="square" lIns="91440" rIns="91440" anchor="ctr"/>
          <a:lstStyle/>
          <a:p>
            <a:pPr algn="ctr">
              <a:buNone/>
            </a:pPr>
            <a:r>
              <a:rPr lang="en-US" sz="900" dirty="0">
                <a:solidFill>
                  <a:srgbClr val="FFFFFF"/>
                </a:solidFill>
                <a:latin typeface="Aptos"/>
              </a:rPr>
              <a:t>Wk 14–15</a:t>
            </a:r>
          </a:p>
        </p:txBody>
      </p:sp>
      <p:sp>
        <p:nvSpPr>
          <p:cNvPr id="33" name="L4"/>
          <p:cNvSpPr txBox="1"/>
          <p:nvPr/>
        </p:nvSpPr>
        <p:spPr>
          <a:xfrm>
            <a:off x="152400" y="3886200"/>
            <a:ext cx="2133600" cy="457200"/>
          </a:xfrm>
          <a:prstGeom prst="rect">
            <a:avLst/>
          </a:prstGeom>
          <a:noFill/>
          <a:ln>
            <a:noFill/>
          </a:ln>
        </p:spPr>
        <p:txBody>
          <a:bodyPr wrap="square" rtlCol="0" anchor="ctr"/>
          <a:lstStyle/>
          <a:p>
            <a:pPr algn="r">
              <a:buNone/>
            </a:pPr>
            <a:r>
              <a:rPr lang="en-US" sz="1100" b="1" dirty="0">
                <a:solidFill>
                  <a:srgbClr val="E74C3C"/>
                </a:solidFill>
                <a:latin typeface="Aptos"/>
              </a:rPr>
              <a:t>S13: Build</a:t>
            </a:r>
          </a:p>
        </p:txBody>
      </p:sp>
      <p:sp>
        <p:nvSpPr>
          <p:cNvPr id="34" name="Bar4"/>
          <p:cNvSpPr/>
          <p:nvPr/>
        </p:nvSpPr>
        <p:spPr>
          <a:xfrm>
            <a:off x="6477000" y="3886200"/>
            <a:ext cx="3556000" cy="457200"/>
          </a:xfrm>
          <a:prstGeom prst="roundRect">
            <a:avLst>
              <a:gd name="adj" fmla="val 25000"/>
            </a:avLst>
          </a:prstGeom>
          <a:solidFill>
            <a:srgbClr val="DD594D">
              <a:alpha val="60000"/>
            </a:srgbClr>
          </a:solidFill>
          <a:ln w="12700">
            <a:solidFill>
              <a:srgbClr val="7D3C98"/>
            </a:solidFill>
          </a:ln>
        </p:spPr>
        <p:txBody>
          <a:bodyPr wrap="square" lIns="91440" rIns="91440" anchor="ctr"/>
          <a:lstStyle/>
          <a:p>
            <a:pPr algn="ctr">
              <a:buNone/>
            </a:pPr>
            <a:r>
              <a:rPr lang="en-US" sz="900" dirty="0">
                <a:solidFill>
                  <a:srgbClr val="FFFFFF"/>
                </a:solidFill>
                <a:latin typeface="Aptos"/>
              </a:rPr>
              <a:t>Wk 16–29</a:t>
            </a:r>
          </a:p>
        </p:txBody>
      </p:sp>
      <p:sp>
        <p:nvSpPr>
          <p:cNvPr id="35" name="L5"/>
          <p:cNvSpPr txBox="1"/>
          <p:nvPr/>
        </p:nvSpPr>
        <p:spPr>
          <a:xfrm>
            <a:off x="152400" y="4495800"/>
            <a:ext cx="2133600" cy="457200"/>
          </a:xfrm>
          <a:prstGeom prst="rect">
            <a:avLst/>
          </a:prstGeom>
          <a:noFill/>
          <a:ln>
            <a:noFill/>
          </a:ln>
        </p:spPr>
        <p:txBody>
          <a:bodyPr wrap="square" rtlCol="0" anchor="ctr"/>
          <a:lstStyle/>
          <a:p>
            <a:pPr algn="r">
              <a:buNone/>
            </a:pPr>
            <a:r>
              <a:rPr lang="en-US" sz="1100" b="1" dirty="0">
                <a:solidFill>
                  <a:srgbClr val="E74C3C"/>
                </a:solidFill>
                <a:latin typeface="Aptos"/>
              </a:rPr>
              <a:t>S14: Testing</a:t>
            </a:r>
          </a:p>
        </p:txBody>
      </p:sp>
      <p:sp>
        <p:nvSpPr>
          <p:cNvPr id="36" name="Bar5"/>
          <p:cNvSpPr/>
          <p:nvPr/>
        </p:nvSpPr>
        <p:spPr>
          <a:xfrm>
            <a:off x="8509000" y="4495800"/>
            <a:ext cx="3048000" cy="457200"/>
          </a:xfrm>
          <a:prstGeom prst="roundRect">
            <a:avLst>
              <a:gd name="adj" fmla="val 25000"/>
            </a:avLst>
          </a:prstGeom>
          <a:solidFill>
            <a:srgbClr val="DD594D">
              <a:alpha val="60000"/>
            </a:srgbClr>
          </a:solidFill>
          <a:ln w="12700">
            <a:solidFill>
              <a:srgbClr val="8B6DB0"/>
            </a:solidFill>
          </a:ln>
        </p:spPr>
        <p:txBody>
          <a:bodyPr wrap="square" lIns="91440" rIns="91440" anchor="ctr"/>
          <a:lstStyle/>
          <a:p>
            <a:pPr algn="ctr">
              <a:buNone/>
            </a:pPr>
            <a:r>
              <a:rPr lang="en-US" sz="900" dirty="0">
                <a:solidFill>
                  <a:srgbClr val="FFFFFF"/>
                </a:solidFill>
                <a:latin typeface="Aptos"/>
              </a:rPr>
              <a:t>Wk 24–35</a:t>
            </a:r>
          </a:p>
        </p:txBody>
      </p:sp>
      <p:sp>
        <p:nvSpPr>
          <p:cNvPr id="37" name="MS3"/>
          <p:cNvSpPr/>
          <p:nvPr/>
        </p:nvSpPr>
        <p:spPr>
          <a:xfrm>
            <a:off x="3098800" y="5105400"/>
            <a:ext cx="152400" cy="152400"/>
          </a:xfrm>
          <a:prstGeom prst="diamond">
            <a:avLst/>
          </a:prstGeom>
          <a:solidFill>
            <a:srgbClr val="DD594D"/>
          </a:solidFill>
          <a:ln>
            <a:noFill/>
          </a:ln>
        </p:spPr>
        <p:txBody>
          <a:bodyPr/>
          <a:lstStyle/>
          <a:p>
            <a:endParaRPr lang="en-US"/>
          </a:p>
        </p:txBody>
      </p:sp>
      <p:sp>
        <p:nvSpPr>
          <p:cNvPr id="38" name="MSL3"/>
          <p:cNvSpPr txBox="1"/>
          <p:nvPr/>
        </p:nvSpPr>
        <p:spPr>
          <a:xfrm>
            <a:off x="2717800" y="5257800"/>
            <a:ext cx="914400" cy="304800"/>
          </a:xfrm>
          <a:prstGeom prst="rect">
            <a:avLst/>
          </a:prstGeom>
          <a:noFill/>
          <a:ln>
            <a:noFill/>
          </a:ln>
        </p:spPr>
        <p:txBody>
          <a:bodyPr wrap="square" rtlCol="0"/>
          <a:lstStyle/>
          <a:p>
            <a:pPr algn="ctr">
              <a:buNone/>
            </a:pPr>
            <a:r>
              <a:rPr lang="en-US" sz="800" dirty="0">
                <a:solidFill>
                  <a:srgbClr val="E74C3C"/>
                </a:solidFill>
                <a:latin typeface="Aptos"/>
              </a:rPr>
              <a:t>Wk 3
Governance Live</a:t>
            </a:r>
          </a:p>
        </p:txBody>
      </p:sp>
      <p:sp>
        <p:nvSpPr>
          <p:cNvPr id="39" name="MS9"/>
          <p:cNvSpPr/>
          <p:nvPr/>
        </p:nvSpPr>
        <p:spPr>
          <a:xfrm>
            <a:off x="4622800" y="5105400"/>
            <a:ext cx="152400" cy="152400"/>
          </a:xfrm>
          <a:prstGeom prst="diamond">
            <a:avLst/>
          </a:prstGeom>
          <a:solidFill>
            <a:srgbClr val="DD594D"/>
          </a:solidFill>
          <a:ln>
            <a:noFill/>
          </a:ln>
        </p:spPr>
        <p:txBody>
          <a:bodyPr/>
          <a:lstStyle/>
          <a:p>
            <a:endParaRPr lang="en-US"/>
          </a:p>
        </p:txBody>
      </p:sp>
      <p:sp>
        <p:nvSpPr>
          <p:cNvPr id="40" name="MSL9"/>
          <p:cNvSpPr txBox="1"/>
          <p:nvPr/>
        </p:nvSpPr>
        <p:spPr>
          <a:xfrm>
            <a:off x="4241800" y="5257800"/>
            <a:ext cx="914400" cy="304800"/>
          </a:xfrm>
          <a:prstGeom prst="rect">
            <a:avLst/>
          </a:prstGeom>
          <a:noFill/>
          <a:ln>
            <a:noFill/>
          </a:ln>
        </p:spPr>
        <p:txBody>
          <a:bodyPr wrap="square" rtlCol="0"/>
          <a:lstStyle/>
          <a:p>
            <a:pPr algn="ctr">
              <a:buNone/>
            </a:pPr>
            <a:r>
              <a:rPr lang="en-US" sz="800" dirty="0">
                <a:solidFill>
                  <a:srgbClr val="E74C3C"/>
                </a:solidFill>
                <a:latin typeface="Aptos"/>
              </a:rPr>
              <a:t>Wk 9
Discovery Complete</a:t>
            </a:r>
          </a:p>
        </p:txBody>
      </p:sp>
      <p:sp>
        <p:nvSpPr>
          <p:cNvPr id="41" name="MS15"/>
          <p:cNvSpPr/>
          <p:nvPr/>
        </p:nvSpPr>
        <p:spPr>
          <a:xfrm>
            <a:off x="6146800" y="5105400"/>
            <a:ext cx="152400" cy="152400"/>
          </a:xfrm>
          <a:prstGeom prst="diamond">
            <a:avLst/>
          </a:prstGeom>
          <a:solidFill>
            <a:srgbClr val="DD594D"/>
          </a:solidFill>
          <a:ln>
            <a:noFill/>
          </a:ln>
        </p:spPr>
        <p:txBody>
          <a:bodyPr/>
          <a:lstStyle/>
          <a:p>
            <a:endParaRPr lang="en-US"/>
          </a:p>
        </p:txBody>
      </p:sp>
      <p:sp>
        <p:nvSpPr>
          <p:cNvPr id="42" name="MSL15"/>
          <p:cNvSpPr txBox="1"/>
          <p:nvPr/>
        </p:nvSpPr>
        <p:spPr>
          <a:xfrm>
            <a:off x="5765800" y="5257800"/>
            <a:ext cx="914400" cy="304800"/>
          </a:xfrm>
          <a:prstGeom prst="rect">
            <a:avLst/>
          </a:prstGeom>
          <a:noFill/>
          <a:ln>
            <a:noFill/>
          </a:ln>
        </p:spPr>
        <p:txBody>
          <a:bodyPr wrap="square" rtlCol="0"/>
          <a:lstStyle/>
          <a:p>
            <a:pPr algn="ctr">
              <a:buNone/>
            </a:pPr>
            <a:r>
              <a:rPr lang="en-US" sz="800" dirty="0">
                <a:solidFill>
                  <a:srgbClr val="E74C3C"/>
                </a:solidFill>
                <a:latin typeface="Aptos"/>
              </a:rPr>
              <a:t>Wk 15
DA Sign-Off</a:t>
            </a:r>
          </a:p>
        </p:txBody>
      </p:sp>
      <p:sp>
        <p:nvSpPr>
          <p:cNvPr id="43" name="MS29"/>
          <p:cNvSpPr/>
          <p:nvPr/>
        </p:nvSpPr>
        <p:spPr>
          <a:xfrm>
            <a:off x="9702800" y="5105400"/>
            <a:ext cx="152400" cy="152400"/>
          </a:xfrm>
          <a:prstGeom prst="diamond">
            <a:avLst/>
          </a:prstGeom>
          <a:solidFill>
            <a:srgbClr val="DD594D"/>
          </a:solidFill>
          <a:ln>
            <a:noFill/>
          </a:ln>
        </p:spPr>
        <p:txBody>
          <a:bodyPr/>
          <a:lstStyle/>
          <a:p>
            <a:endParaRPr lang="en-US"/>
          </a:p>
        </p:txBody>
      </p:sp>
      <p:sp>
        <p:nvSpPr>
          <p:cNvPr id="44" name="MSL29"/>
          <p:cNvSpPr txBox="1"/>
          <p:nvPr/>
        </p:nvSpPr>
        <p:spPr>
          <a:xfrm>
            <a:off x="9321800" y="5257800"/>
            <a:ext cx="914400" cy="304800"/>
          </a:xfrm>
          <a:prstGeom prst="rect">
            <a:avLst/>
          </a:prstGeom>
          <a:noFill/>
          <a:ln>
            <a:noFill/>
          </a:ln>
        </p:spPr>
        <p:txBody>
          <a:bodyPr wrap="square" rtlCol="0"/>
          <a:lstStyle/>
          <a:p>
            <a:pPr algn="ctr">
              <a:buNone/>
            </a:pPr>
            <a:r>
              <a:rPr lang="en-US" sz="800" dirty="0">
                <a:solidFill>
                  <a:srgbClr val="E74C3C"/>
                </a:solidFill>
                <a:latin typeface="Aptos"/>
              </a:rPr>
              <a:t>Wk 29
Build Complete</a:t>
            </a:r>
          </a:p>
        </p:txBody>
      </p:sp>
      <p:sp>
        <p:nvSpPr>
          <p:cNvPr id="45" name="MS35"/>
          <p:cNvSpPr/>
          <p:nvPr/>
        </p:nvSpPr>
        <p:spPr>
          <a:xfrm>
            <a:off x="11226800" y="5105400"/>
            <a:ext cx="152400" cy="152400"/>
          </a:xfrm>
          <a:prstGeom prst="diamond">
            <a:avLst/>
          </a:prstGeom>
          <a:solidFill>
            <a:srgbClr val="DD594D"/>
          </a:solidFill>
          <a:ln>
            <a:noFill/>
          </a:ln>
        </p:spPr>
        <p:txBody>
          <a:bodyPr/>
          <a:lstStyle/>
          <a:p>
            <a:endParaRPr lang="en-US"/>
          </a:p>
        </p:txBody>
      </p:sp>
      <p:sp>
        <p:nvSpPr>
          <p:cNvPr id="46" name="MSL35"/>
          <p:cNvSpPr txBox="1"/>
          <p:nvPr/>
        </p:nvSpPr>
        <p:spPr>
          <a:xfrm>
            <a:off x="10845800" y="5257800"/>
            <a:ext cx="914400" cy="304800"/>
          </a:xfrm>
          <a:prstGeom prst="rect">
            <a:avLst/>
          </a:prstGeom>
          <a:noFill/>
          <a:ln>
            <a:noFill/>
          </a:ln>
        </p:spPr>
        <p:txBody>
          <a:bodyPr wrap="square" rtlCol="0"/>
          <a:lstStyle/>
          <a:p>
            <a:pPr algn="ctr">
              <a:buNone/>
            </a:pPr>
            <a:r>
              <a:rPr lang="en-US" sz="800" dirty="0">
                <a:solidFill>
                  <a:srgbClr val="E74C3C"/>
                </a:solidFill>
                <a:latin typeface="Aptos"/>
              </a:rPr>
              <a:t>Wk 35
Testing Complete</a:t>
            </a:r>
          </a:p>
        </p:txBody>
      </p:sp>
      <p:sp>
        <p:nvSpPr>
          <p:cNvPr id="47" name="FootNote"/>
          <p:cNvSpPr txBox="1"/>
          <p:nvPr/>
        </p:nvSpPr>
        <p:spPr>
          <a:xfrm>
            <a:off x="152400" y="6172200"/>
            <a:ext cx="11887200" cy="304800"/>
          </a:xfrm>
          <a:prstGeom prst="rect">
            <a:avLst/>
          </a:prstGeom>
          <a:noFill/>
          <a:ln>
            <a:noFill/>
          </a:ln>
        </p:spPr>
        <p:txBody>
          <a:bodyPr wrap="square" rtlCol="0"/>
          <a:lstStyle/>
          <a:p>
            <a:pPr algn="ctr">
              <a:buNone/>
            </a:pPr>
            <a:r>
              <a:rPr lang="en-US" sz="900" i="1" dirty="0">
                <a:solidFill>
                  <a:srgbClr val="7F8C8D"/>
                </a:solidFill>
                <a:latin typeface="Aptos"/>
              </a:rPr>
              <a:t>Timeline is indicative. Workstreams may run at different speeds. Total duration depends on scope complexity and team capacity.</a:t>
            </a:r>
          </a:p>
        </p:txBody>
      </p:sp>
      <p:sp>
        <p:nvSpPr>
          <p:cNvPr id="7" name="AccentLine">
            <a:extLst>
              <a:ext uri="{FF2B5EF4-FFF2-40B4-BE49-F238E27FC236}">
                <a16:creationId xmlns:a16="http://schemas.microsoft.com/office/drawing/2014/main" id="{2C126D97-0FAF-427A-B72A-11CE3F757538}"/>
              </a:ext>
            </a:extLst>
          </p:cNvPr>
          <p:cNvSpPr/>
          <p:nvPr/>
        </p:nvSpPr>
        <p:spPr>
          <a:xfrm>
            <a:off x="457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AccentLineRed">
            <a:extLst>
              <a:ext uri="{FF2B5EF4-FFF2-40B4-BE49-F238E27FC236}">
                <a16:creationId xmlns:a16="http://schemas.microsoft.com/office/drawing/2014/main" id="{A9B6A05F-BEA8-4934-A2A9-F4ABDAF04BC5}"/>
              </a:ext>
            </a:extLst>
          </p:cNvPr>
          <p:cNvSpPr/>
          <p:nvPr/>
        </p:nvSpPr>
        <p:spPr>
          <a:xfrm>
            <a:off x="965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BottomBar">
            <a:extLst>
              <a:ext uri="{FF2B5EF4-FFF2-40B4-BE49-F238E27FC236}">
                <a16:creationId xmlns:a16="http://schemas.microsoft.com/office/drawing/2014/main" id="{78BCBFF5-D020-415F-8F25-CD62CAC19086}"/>
              </a:ext>
            </a:extLst>
          </p:cNvPr>
          <p:cNvSpPr/>
          <p:nvPr/>
        </p:nvSpPr>
        <p:spPr>
          <a:xfrm>
            <a:off x="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8" name="BottomBarRed">
            <a:extLst>
              <a:ext uri="{FF2B5EF4-FFF2-40B4-BE49-F238E27FC236}">
                <a16:creationId xmlns:a16="http://schemas.microsoft.com/office/drawing/2014/main" id="{D99AEC5D-D664-4782-B413-9FD39EE7CD0F}"/>
              </a:ext>
            </a:extLst>
          </p:cNvPr>
          <p:cNvSpPr/>
          <p:nvPr/>
        </p:nvSpPr>
        <p:spPr>
          <a:xfrm>
            <a:off x="609600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26304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7F587-460B-E479-8219-AFEE529C06FC}"/>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Delivery Timeline: Stages 13–14</a:t>
            </a:r>
          </a:p>
        </p:txBody>
      </p:sp>
      <p:sp>
        <p:nvSpPr>
          <p:cNvPr id="10" name="GateCircle1"/>
          <p:cNvSpPr/>
          <p:nvPr/>
        </p:nvSpPr>
        <p:spPr>
          <a:xfrm>
            <a:off x="1016000" y="2108200"/>
            <a:ext cx="609600" cy="609600"/>
          </a:xfrm>
          <a:prstGeom prst="ellipse">
            <a:avLst/>
          </a:prstGeom>
          <a:solidFill>
            <a:srgbClr val="E89A35"/>
          </a:solidFill>
          <a:ln>
            <a:noFill/>
          </a:ln>
        </p:spPr>
        <p:txBody>
          <a:bodyPr wrap="square" lIns="0" tIns="0" rIns="0" bIns="0" anchor="ctr"/>
          <a:lstStyle/>
          <a:p>
            <a:pPr algn="ctr">
              <a:buNone/>
            </a:pPr>
            <a:r>
              <a:rPr lang="en-US" sz="2000" b="1" dirty="0">
                <a:solidFill>
                  <a:srgbClr val="0B1A2E"/>
                </a:solidFill>
                <a:latin typeface="Century Gothic"/>
              </a:rPr>
              <a:t>1</a:t>
            </a:r>
          </a:p>
        </p:txBody>
      </p:sp>
      <p:sp>
        <p:nvSpPr>
          <p:cNvPr id="11" name="GateCard1"/>
          <p:cNvSpPr/>
          <p:nvPr/>
        </p:nvSpPr>
        <p:spPr>
          <a:xfrm>
            <a:off x="254000" y="2832100"/>
            <a:ext cx="2133600" cy="2032000"/>
          </a:xfrm>
          <a:prstGeom prst="roundRect">
            <a:avLst>
              <a:gd name="adj" fmla="val 6000"/>
            </a:avLst>
          </a:prstGeom>
          <a:solidFill>
            <a:srgbClr val="132B4A"/>
          </a:solidFill>
          <a:ln w="12700">
            <a:solidFill>
              <a:srgbClr val="D4943A">
                <a:alpha val="40000"/>
              </a:srgbClr>
            </a:solidFill>
          </a:ln>
        </p:spPr>
        <p:txBody>
          <a:bodyPr wrap="square" lIns="137160" tIns="91440" rIns="137160" bIns="91440" anchor="t"/>
          <a:lstStyle/>
          <a:p>
            <a:pPr algn="ctr">
              <a:buNone/>
            </a:pPr>
            <a:r>
              <a:rPr lang="en-US" sz="900" dirty="0">
                <a:solidFill>
                  <a:srgbClr val="D0D0D0"/>
                </a:solidFill>
                <a:latin typeface="Aptos"/>
              </a:rPr>
              <a:t>S10</a:t>
            </a:r>
          </a:p>
          <a:p>
            <a:pPr algn="ctr">
              <a:buNone/>
            </a:pPr>
            <a:r>
              <a:rPr lang="en-US" sz="1200" b="1" dirty="0">
                <a:solidFill>
                  <a:srgbClr val="FFFFFF"/>
                </a:solidFill>
                <a:latin typeface="Century Gothic"/>
              </a:rPr>
              <a:t>Governance Live</a:t>
            </a:r>
          </a:p>
          <a:p>
            <a:pPr algn="ctr">
              <a:buNone/>
            </a:pPr>
            <a:r>
              <a:rPr lang="en-US" sz="1000" dirty="0">
                <a:solidFill>
                  <a:srgbClr val="FFFFFF"/>
                </a:solidFill>
                <a:latin typeface="Aptos"/>
              </a:rPr>
              <a:t>Team structured, environments provisioned, governance cadence activated. Proceed to Discovery.</a:t>
            </a:r>
          </a:p>
        </p:txBody>
      </p:sp>
      <p:sp>
        <p:nvSpPr>
          <p:cNvPr id="12" name="GateArrow0"/>
          <p:cNvSpPr/>
          <p:nvPr/>
        </p:nvSpPr>
        <p:spPr>
          <a:xfrm>
            <a:off x="2387600" y="2387600"/>
            <a:ext cx="152400" cy="152400"/>
          </a:xfrm>
          <a:prstGeom prst="rightArrow">
            <a:avLst/>
          </a:prstGeom>
          <a:solidFill>
            <a:srgbClr val="E89A35">
              <a:alpha val="40000"/>
            </a:srgbClr>
          </a:solidFill>
          <a:ln>
            <a:noFill/>
          </a:ln>
        </p:spPr>
        <p:txBody>
          <a:bodyPr/>
          <a:lstStyle/>
          <a:p>
            <a:endParaRPr lang="en-US"/>
          </a:p>
        </p:txBody>
      </p:sp>
      <p:sp>
        <p:nvSpPr>
          <p:cNvPr id="13" name="GateCircle2"/>
          <p:cNvSpPr/>
          <p:nvPr/>
        </p:nvSpPr>
        <p:spPr>
          <a:xfrm>
            <a:off x="3302000" y="2108200"/>
            <a:ext cx="609600" cy="609600"/>
          </a:xfrm>
          <a:prstGeom prst="ellipse">
            <a:avLst/>
          </a:prstGeom>
          <a:solidFill>
            <a:srgbClr val="E89A35"/>
          </a:solidFill>
          <a:ln>
            <a:noFill/>
          </a:ln>
        </p:spPr>
        <p:txBody>
          <a:bodyPr wrap="square" lIns="0" tIns="0" rIns="0" bIns="0" anchor="ctr"/>
          <a:lstStyle/>
          <a:p>
            <a:pPr algn="ctr">
              <a:buNone/>
            </a:pPr>
            <a:r>
              <a:rPr lang="en-US" sz="2000" b="1" dirty="0">
                <a:solidFill>
                  <a:srgbClr val="0B1A2E"/>
                </a:solidFill>
                <a:latin typeface="Century Gothic"/>
              </a:rPr>
              <a:t>2</a:t>
            </a:r>
          </a:p>
        </p:txBody>
      </p:sp>
      <p:sp>
        <p:nvSpPr>
          <p:cNvPr id="14" name="GateCard2"/>
          <p:cNvSpPr/>
          <p:nvPr/>
        </p:nvSpPr>
        <p:spPr>
          <a:xfrm>
            <a:off x="2540000" y="2832100"/>
            <a:ext cx="2133600" cy="2032000"/>
          </a:xfrm>
          <a:prstGeom prst="roundRect">
            <a:avLst>
              <a:gd name="adj" fmla="val 6000"/>
            </a:avLst>
          </a:prstGeom>
          <a:solidFill>
            <a:srgbClr val="132B4A"/>
          </a:solidFill>
          <a:ln w="12700">
            <a:solidFill>
              <a:srgbClr val="D4943A">
                <a:alpha val="40000"/>
              </a:srgbClr>
            </a:solidFill>
          </a:ln>
        </p:spPr>
        <p:txBody>
          <a:bodyPr wrap="square" lIns="137160" tIns="91440" rIns="137160" bIns="91440" anchor="t"/>
          <a:lstStyle/>
          <a:p>
            <a:pPr algn="ctr">
              <a:buNone/>
            </a:pPr>
            <a:r>
              <a:rPr lang="en-US" sz="900" dirty="0">
                <a:solidFill>
                  <a:srgbClr val="D0D0D0"/>
                </a:solidFill>
                <a:latin typeface="Aptos"/>
              </a:rPr>
              <a:t>S11</a:t>
            </a:r>
          </a:p>
          <a:p>
            <a:pPr algn="ctr">
              <a:buNone/>
            </a:pPr>
            <a:r>
              <a:rPr lang="en-US" sz="1200" b="1" dirty="0">
                <a:solidFill>
                  <a:srgbClr val="FFFFFF"/>
                </a:solidFill>
                <a:latin typeface="Century Gothic"/>
              </a:rPr>
              <a:t>Discovery Complete</a:t>
            </a:r>
          </a:p>
          <a:p>
            <a:pPr algn="ctr">
              <a:buNone/>
            </a:pPr>
            <a:r>
              <a:rPr lang="en-US" sz="1000" dirty="0">
                <a:solidFill>
                  <a:srgbClr val="FFFFFF"/>
                </a:solidFill>
                <a:latin typeface="Aptos"/>
              </a:rPr>
              <a:t>As-is documented, gap analysis per workstream, product backlog populated. Proceed to Design.</a:t>
            </a:r>
          </a:p>
        </p:txBody>
      </p:sp>
      <p:sp>
        <p:nvSpPr>
          <p:cNvPr id="15" name="GateArrow1"/>
          <p:cNvSpPr/>
          <p:nvPr/>
        </p:nvSpPr>
        <p:spPr>
          <a:xfrm>
            <a:off x="4673600" y="2387600"/>
            <a:ext cx="152400" cy="152400"/>
          </a:xfrm>
          <a:prstGeom prst="rightArrow">
            <a:avLst/>
          </a:prstGeom>
          <a:solidFill>
            <a:srgbClr val="E89A35">
              <a:alpha val="40000"/>
            </a:srgbClr>
          </a:solidFill>
          <a:ln>
            <a:noFill/>
          </a:ln>
        </p:spPr>
        <p:txBody>
          <a:bodyPr/>
          <a:lstStyle/>
          <a:p>
            <a:endParaRPr lang="en-US"/>
          </a:p>
        </p:txBody>
      </p:sp>
      <p:sp>
        <p:nvSpPr>
          <p:cNvPr id="16" name="GateCircle3"/>
          <p:cNvSpPr/>
          <p:nvPr/>
        </p:nvSpPr>
        <p:spPr>
          <a:xfrm>
            <a:off x="5588000" y="2108200"/>
            <a:ext cx="609600" cy="609600"/>
          </a:xfrm>
          <a:prstGeom prst="ellipse">
            <a:avLst/>
          </a:prstGeom>
          <a:solidFill>
            <a:srgbClr val="E89A35"/>
          </a:solidFill>
          <a:ln>
            <a:noFill/>
          </a:ln>
        </p:spPr>
        <p:txBody>
          <a:bodyPr wrap="square" lIns="0" tIns="0" rIns="0" bIns="0" anchor="ctr"/>
          <a:lstStyle/>
          <a:p>
            <a:pPr algn="ctr">
              <a:buNone/>
            </a:pPr>
            <a:r>
              <a:rPr lang="en-US" sz="2000" b="1" dirty="0">
                <a:solidFill>
                  <a:srgbClr val="0B1A2E"/>
                </a:solidFill>
                <a:latin typeface="Century Gothic"/>
              </a:rPr>
              <a:t>3</a:t>
            </a:r>
          </a:p>
        </p:txBody>
      </p:sp>
      <p:sp>
        <p:nvSpPr>
          <p:cNvPr id="17" name="GateCard3"/>
          <p:cNvSpPr/>
          <p:nvPr/>
        </p:nvSpPr>
        <p:spPr>
          <a:xfrm>
            <a:off x="4826000" y="2832100"/>
            <a:ext cx="2133600" cy="2032000"/>
          </a:xfrm>
          <a:prstGeom prst="roundRect">
            <a:avLst>
              <a:gd name="adj" fmla="val 6000"/>
            </a:avLst>
          </a:prstGeom>
          <a:solidFill>
            <a:srgbClr val="132B4A"/>
          </a:solidFill>
          <a:ln w="12700">
            <a:solidFill>
              <a:srgbClr val="D4943A">
                <a:alpha val="40000"/>
              </a:srgbClr>
            </a:solidFill>
          </a:ln>
        </p:spPr>
        <p:txBody>
          <a:bodyPr wrap="square" lIns="137160" tIns="91440" rIns="137160" bIns="91440" anchor="t"/>
          <a:lstStyle/>
          <a:p>
            <a:pPr algn="ctr">
              <a:buNone/>
            </a:pPr>
            <a:r>
              <a:rPr lang="en-US" sz="900" dirty="0">
                <a:solidFill>
                  <a:srgbClr val="D0D0D0"/>
                </a:solidFill>
                <a:latin typeface="Aptos"/>
              </a:rPr>
              <a:t>S12</a:t>
            </a:r>
          </a:p>
          <a:p>
            <a:pPr algn="ctr">
              <a:buNone/>
            </a:pPr>
            <a:r>
              <a:rPr lang="en-US" sz="1200" b="1" dirty="0">
                <a:solidFill>
                  <a:srgbClr val="FFFFFF"/>
                </a:solidFill>
                <a:latin typeface="Century Gothic"/>
              </a:rPr>
              <a:t>Design Authority Sign-Off</a:t>
            </a:r>
          </a:p>
          <a:p>
            <a:pPr algn="ctr">
              <a:buNone/>
            </a:pPr>
            <a:r>
              <a:rPr lang="en-US" sz="1000" dirty="0">
                <a:solidFill>
                  <a:srgbClr val="FFFFFF"/>
                </a:solidFill>
                <a:latin typeface="Aptos"/>
              </a:rPr>
              <a:t>All FDDs approved, technical architecture confirmed, data migration designed. Sprint 0 authorised.</a:t>
            </a:r>
          </a:p>
        </p:txBody>
      </p:sp>
      <p:sp>
        <p:nvSpPr>
          <p:cNvPr id="18" name="GateArrow2"/>
          <p:cNvSpPr/>
          <p:nvPr/>
        </p:nvSpPr>
        <p:spPr>
          <a:xfrm>
            <a:off x="6959600" y="2387600"/>
            <a:ext cx="152400" cy="152400"/>
          </a:xfrm>
          <a:prstGeom prst="rightArrow">
            <a:avLst/>
          </a:prstGeom>
          <a:solidFill>
            <a:srgbClr val="E89A35">
              <a:alpha val="40000"/>
            </a:srgbClr>
          </a:solidFill>
          <a:ln>
            <a:noFill/>
          </a:ln>
        </p:spPr>
        <p:txBody>
          <a:bodyPr/>
          <a:lstStyle/>
          <a:p>
            <a:endParaRPr lang="en-US"/>
          </a:p>
        </p:txBody>
      </p:sp>
      <p:sp>
        <p:nvSpPr>
          <p:cNvPr id="19" name="GateCircle4"/>
          <p:cNvSpPr/>
          <p:nvPr/>
        </p:nvSpPr>
        <p:spPr>
          <a:xfrm>
            <a:off x="7874000" y="2108200"/>
            <a:ext cx="609600" cy="609600"/>
          </a:xfrm>
          <a:prstGeom prst="ellipse">
            <a:avLst/>
          </a:prstGeom>
          <a:solidFill>
            <a:srgbClr val="E89A35"/>
          </a:solidFill>
          <a:ln>
            <a:noFill/>
          </a:ln>
        </p:spPr>
        <p:txBody>
          <a:bodyPr wrap="square" lIns="0" tIns="0" rIns="0" bIns="0" anchor="ctr"/>
          <a:lstStyle/>
          <a:p>
            <a:pPr algn="ctr">
              <a:buNone/>
            </a:pPr>
            <a:r>
              <a:rPr lang="en-US" sz="2000" b="1" dirty="0">
                <a:solidFill>
                  <a:srgbClr val="0B1A2E"/>
                </a:solidFill>
                <a:latin typeface="Century Gothic"/>
              </a:rPr>
              <a:t>4</a:t>
            </a:r>
          </a:p>
        </p:txBody>
      </p:sp>
      <p:sp>
        <p:nvSpPr>
          <p:cNvPr id="20" name="GateCard4"/>
          <p:cNvSpPr/>
          <p:nvPr/>
        </p:nvSpPr>
        <p:spPr>
          <a:xfrm>
            <a:off x="7112000" y="2832100"/>
            <a:ext cx="2133600" cy="2032000"/>
          </a:xfrm>
          <a:prstGeom prst="roundRect">
            <a:avLst>
              <a:gd name="adj" fmla="val 6000"/>
            </a:avLst>
          </a:prstGeom>
          <a:solidFill>
            <a:srgbClr val="132B4A"/>
          </a:solidFill>
          <a:ln w="12700">
            <a:solidFill>
              <a:srgbClr val="D4943A">
                <a:alpha val="40000"/>
              </a:srgbClr>
            </a:solidFill>
          </a:ln>
        </p:spPr>
        <p:txBody>
          <a:bodyPr wrap="square" lIns="137160" tIns="91440" rIns="137160" bIns="91440" anchor="t"/>
          <a:lstStyle/>
          <a:p>
            <a:pPr algn="ctr">
              <a:buNone/>
            </a:pPr>
            <a:r>
              <a:rPr lang="en-US" sz="900" dirty="0">
                <a:solidFill>
                  <a:srgbClr val="D0D0D0"/>
                </a:solidFill>
                <a:latin typeface="Aptos"/>
              </a:rPr>
              <a:t>S13</a:t>
            </a:r>
          </a:p>
          <a:p>
            <a:pPr algn="ctr">
              <a:buNone/>
            </a:pPr>
            <a:r>
              <a:rPr lang="en-US" sz="1200" b="1" dirty="0">
                <a:solidFill>
                  <a:srgbClr val="FFFFFF"/>
                </a:solidFill>
                <a:latin typeface="Century Gothic"/>
              </a:rPr>
              <a:t>Build Complete</a:t>
            </a:r>
          </a:p>
          <a:p>
            <a:pPr algn="ctr">
              <a:buNone/>
            </a:pPr>
            <a:r>
              <a:rPr lang="en-US" sz="1000" dirty="0">
                <a:solidFill>
                  <a:srgbClr val="FFFFFF"/>
                </a:solidFill>
                <a:latin typeface="Aptos"/>
              </a:rPr>
              <a:t>All Features built and unit tested, FAT sign-off from Process Owners, data migration dry run complete. Proceed to SIT.</a:t>
            </a:r>
          </a:p>
        </p:txBody>
      </p:sp>
      <p:sp>
        <p:nvSpPr>
          <p:cNvPr id="21" name="GateArrow3"/>
          <p:cNvSpPr/>
          <p:nvPr/>
        </p:nvSpPr>
        <p:spPr>
          <a:xfrm>
            <a:off x="9245600" y="2387600"/>
            <a:ext cx="152400" cy="152400"/>
          </a:xfrm>
          <a:prstGeom prst="rightArrow">
            <a:avLst/>
          </a:prstGeom>
          <a:solidFill>
            <a:srgbClr val="E89A35">
              <a:alpha val="40000"/>
            </a:srgbClr>
          </a:solidFill>
          <a:ln>
            <a:noFill/>
          </a:ln>
        </p:spPr>
        <p:txBody>
          <a:bodyPr/>
          <a:lstStyle/>
          <a:p>
            <a:endParaRPr lang="en-US"/>
          </a:p>
        </p:txBody>
      </p:sp>
      <p:sp>
        <p:nvSpPr>
          <p:cNvPr id="22" name="GateCircle5"/>
          <p:cNvSpPr/>
          <p:nvPr/>
        </p:nvSpPr>
        <p:spPr>
          <a:xfrm>
            <a:off x="10160000" y="2108200"/>
            <a:ext cx="609600" cy="609600"/>
          </a:xfrm>
          <a:prstGeom prst="ellipse">
            <a:avLst/>
          </a:prstGeom>
          <a:solidFill>
            <a:srgbClr val="E89A35"/>
          </a:solidFill>
          <a:ln>
            <a:noFill/>
          </a:ln>
        </p:spPr>
        <p:txBody>
          <a:bodyPr wrap="square" lIns="0" tIns="0" rIns="0" bIns="0" anchor="ctr"/>
          <a:lstStyle/>
          <a:p>
            <a:pPr algn="ctr">
              <a:buNone/>
            </a:pPr>
            <a:r>
              <a:rPr lang="en-US" sz="2000" b="1" dirty="0">
                <a:solidFill>
                  <a:srgbClr val="0B1A2E"/>
                </a:solidFill>
                <a:latin typeface="Century Gothic"/>
              </a:rPr>
              <a:t>5</a:t>
            </a:r>
          </a:p>
        </p:txBody>
      </p:sp>
      <p:sp>
        <p:nvSpPr>
          <p:cNvPr id="23" name="GateCard5"/>
          <p:cNvSpPr/>
          <p:nvPr/>
        </p:nvSpPr>
        <p:spPr>
          <a:xfrm>
            <a:off x="9398000" y="2832100"/>
            <a:ext cx="2133600" cy="2032000"/>
          </a:xfrm>
          <a:prstGeom prst="roundRect">
            <a:avLst>
              <a:gd name="adj" fmla="val 6000"/>
            </a:avLst>
          </a:prstGeom>
          <a:solidFill>
            <a:srgbClr val="132B4A"/>
          </a:solidFill>
          <a:ln w="12700">
            <a:solidFill>
              <a:srgbClr val="D4943A">
                <a:alpha val="40000"/>
              </a:srgbClr>
            </a:solidFill>
          </a:ln>
        </p:spPr>
        <p:txBody>
          <a:bodyPr wrap="square" lIns="137160" tIns="91440" rIns="137160" bIns="91440" anchor="t"/>
          <a:lstStyle/>
          <a:p>
            <a:pPr algn="ctr">
              <a:buNone/>
            </a:pPr>
            <a:r>
              <a:rPr lang="en-US" sz="900" dirty="0">
                <a:solidFill>
                  <a:srgbClr val="D0D0D0"/>
                </a:solidFill>
                <a:latin typeface="Aptos"/>
              </a:rPr>
              <a:t>S14</a:t>
            </a:r>
          </a:p>
          <a:p>
            <a:pPr algn="ctr">
              <a:buNone/>
            </a:pPr>
            <a:r>
              <a:rPr lang="en-US" sz="1200" b="1" dirty="0">
                <a:solidFill>
                  <a:srgbClr val="FFFFFF"/>
                </a:solidFill>
                <a:latin typeface="Century Gothic"/>
              </a:rPr>
              <a:t>Testing Complete</a:t>
            </a:r>
          </a:p>
          <a:p>
            <a:pPr algn="ctr">
              <a:buNone/>
            </a:pPr>
            <a:r>
              <a:rPr lang="en-US" sz="1000" dirty="0">
                <a:solidFill>
                  <a:srgbClr val="FFFFFF"/>
                </a:solidFill>
                <a:latin typeface="Aptos"/>
              </a:rPr>
              <a:t>Zero P1/P2 defects, BAT signed off by Benefit Owners, data migration validated. Handover to Deploy phase (Cutover Planning (S15)) authorised.</a:t>
            </a:r>
          </a:p>
        </p:txBody>
      </p:sp>
      <p:sp>
        <p:nvSpPr>
          <p:cNvPr id="24" name="Callout"/>
          <p:cNvSpPr/>
          <p:nvPr/>
        </p:nvSpPr>
        <p:spPr>
          <a:xfrm>
            <a:off x="254000" y="5588000"/>
            <a:ext cx="11684000" cy="635000"/>
          </a:xfrm>
          <a:prstGeom prst="roundRect">
            <a:avLst>
              <a:gd name="adj" fmla="val 10000"/>
            </a:avLst>
          </a:prstGeom>
          <a:solidFill>
            <a:srgbClr val="132B4A"/>
          </a:solidFill>
          <a:ln w="12700">
            <a:solidFill>
              <a:srgbClr val="D4943A"/>
            </a:solidFill>
          </a:ln>
        </p:spPr>
        <p:txBody>
          <a:bodyPr wrap="square" lIns="182880" rIns="182880" anchor="ctr"/>
          <a:lstStyle/>
          <a:p>
            <a:pPr algn="ctr">
              <a:buNone/>
            </a:pPr>
            <a:r>
              <a:rPr lang="en-US" sz="1300" i="1" dirty="0">
                <a:solidFill>
                  <a:srgbClr val="D4A0E8"/>
                </a:solidFill>
                <a:latin typeface="Aptos"/>
              </a:rPr>
              <a:t>“One board gate (Solution Design &amp; Full Business Case (S12)) and four checkpoints. Each requires evidence. None is passed on assurance alone.”</a:t>
            </a:r>
          </a:p>
        </p:txBody>
      </p:sp>
      <p:sp>
        <p:nvSpPr>
          <p:cNvPr id="4" name="Footer">
            <a:extLst>
              <a:ext uri="{FF2B5EF4-FFF2-40B4-BE49-F238E27FC236}">
                <a16:creationId xmlns:a16="http://schemas.microsoft.com/office/drawing/2014/main" id="{53D8C980-6B32-4A7E-8F8D-0F8A4D23913C}"/>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900">
                <a:solidFill>
                  <a:srgbClr val="95A5A6"/>
                </a:solidFill>
                <a:latin typeface="Aptos"/>
              </a:rPr>
              <a:t>Programme Lifecycle · Stages 10–14</a:t>
            </a:r>
          </a:p>
        </p:txBody>
      </p:sp>
      <p:sp>
        <p:nvSpPr>
          <p:cNvPr id="8" name="AccentLine">
            <a:extLst>
              <a:ext uri="{FF2B5EF4-FFF2-40B4-BE49-F238E27FC236}">
                <a16:creationId xmlns:a16="http://schemas.microsoft.com/office/drawing/2014/main" id="{21D26E64-595C-469E-919C-3B6B4B948970}"/>
              </a:ext>
            </a:extLst>
          </p:cNvPr>
          <p:cNvSpPr/>
          <p:nvPr/>
        </p:nvSpPr>
        <p:spPr>
          <a:xfrm>
            <a:off x="457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AccentLineRed">
            <a:extLst>
              <a:ext uri="{FF2B5EF4-FFF2-40B4-BE49-F238E27FC236}">
                <a16:creationId xmlns:a16="http://schemas.microsoft.com/office/drawing/2014/main" id="{0C48C14C-F579-4FA7-A2A1-9600C08071A8}"/>
              </a:ext>
            </a:extLst>
          </p:cNvPr>
          <p:cNvSpPr/>
          <p:nvPr/>
        </p:nvSpPr>
        <p:spPr>
          <a:xfrm>
            <a:off x="965200" y="711200"/>
            <a:ext cx="508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5" name="BottomBar">
            <a:extLst>
              <a:ext uri="{FF2B5EF4-FFF2-40B4-BE49-F238E27FC236}">
                <a16:creationId xmlns:a16="http://schemas.microsoft.com/office/drawing/2014/main" id="{89CC37ED-F3B9-4B5B-8845-D12C6F461B2C}"/>
              </a:ext>
            </a:extLst>
          </p:cNvPr>
          <p:cNvSpPr/>
          <p:nvPr/>
        </p:nvSpPr>
        <p:spPr>
          <a:xfrm>
            <a:off x="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26" name="BottomBarRed">
            <a:extLst>
              <a:ext uri="{FF2B5EF4-FFF2-40B4-BE49-F238E27FC236}">
                <a16:creationId xmlns:a16="http://schemas.microsoft.com/office/drawing/2014/main" id="{8D2E3779-A639-47DF-B4E6-285F9DC40374}"/>
              </a:ext>
            </a:extLst>
          </p:cNvPr>
          <p:cNvSpPr/>
          <p:nvPr/>
        </p:nvSpPr>
        <p:spPr>
          <a:xfrm>
            <a:off x="6096000" y="6807200"/>
            <a:ext cx="6096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831002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1905000"/>
            <a:ext cx="10668000" cy="1016000"/>
          </a:xfrm>
          <a:prstGeom prst="rect">
            <a:avLst/>
          </a:prstGeom>
          <a:noFill/>
          <a:ln>
            <a:noFill/>
          </a:ln>
        </p:spPr>
        <p:txBody>
          <a:bodyPr wrap="square" lIns="91440" tIns="45720" rIns="91440" bIns="45720" anchor="t"/>
          <a:lstStyle/>
          <a:p>
            <a:pPr algn="l"/>
            <a:r>
              <a:rPr lang="en-GB" sz="3600" b="1" dirty="0">
                <a:solidFill>
                  <a:srgbClr val="FFFFFF"/>
                </a:solidFill>
                <a:latin typeface="Century Gothic"/>
              </a:rPr>
              <a:t>APPENDIX</a:t>
            </a:r>
          </a:p>
        </p:txBody>
      </p:sp>
      <p:sp>
        <p:nvSpPr>
          <p:cNvPr id="101" name="Subtitle"/>
          <p:cNvSpPr/>
          <p:nvPr/>
        </p:nvSpPr>
        <p:spPr>
          <a:xfrm>
            <a:off x="762000" y="3048000"/>
            <a:ext cx="10668000" cy="635000"/>
          </a:xfrm>
          <a:prstGeom prst="rect">
            <a:avLst/>
          </a:prstGeom>
          <a:noFill/>
          <a:ln>
            <a:noFill/>
          </a:ln>
        </p:spPr>
        <p:txBody>
          <a:bodyPr wrap="square" lIns="91440" tIns="45720" rIns="91440" bIns="45720" anchor="t"/>
          <a:lstStyle/>
          <a:p>
            <a:pPr algn="l"/>
            <a:r>
              <a:rPr lang="en-GB" sz="2000" dirty="0">
                <a:solidFill>
                  <a:srgbClr val="ECF0F1"/>
                </a:solidFill>
                <a:latin typeface="Aptos"/>
              </a:rPr>
              <a:t>Detailed Delivery Playbook — Stages 10–14</a:t>
            </a:r>
          </a:p>
        </p:txBody>
      </p:sp>
      <p:sp>
        <p:nvSpPr>
          <p:cNvPr id="102" name="PurpleStripe"/>
          <p:cNvSpPr/>
          <p:nvPr/>
        </p:nvSpPr>
        <p:spPr>
          <a:xfrm>
            <a:off x="762000" y="3873500"/>
            <a:ext cx="4826000" cy="76200"/>
          </a:xfrm>
          <a:prstGeom prst="rect">
            <a:avLst/>
          </a:prstGeom>
          <a:solidFill>
            <a:srgbClr val="DD594D"/>
          </a:solidFill>
          <a:ln>
            <a:noFill/>
          </a:ln>
        </p:spPr>
        <p:txBody>
          <a:bodyPr wrap="square" lIns="91440" tIns="45720" rIns="91440" bIns="45720" anchor="t"/>
          <a:lstStyle/>
          <a:p>
            <a:endParaRPr lang="en-GB"/>
          </a:p>
        </p:txBody>
      </p:sp>
      <p:sp>
        <p:nvSpPr>
          <p:cNvPr id="103" name="CoralStripe"/>
          <p:cNvSpPr/>
          <p:nvPr/>
        </p:nvSpPr>
        <p:spPr>
          <a:xfrm>
            <a:off x="5588000" y="3873500"/>
            <a:ext cx="3175000" cy="76200"/>
          </a:xfrm>
          <a:prstGeom prst="rect">
            <a:avLst/>
          </a:prstGeom>
          <a:solidFill>
            <a:srgbClr val="DD594D"/>
          </a:solidFill>
          <a:ln>
            <a:noFill/>
          </a:ln>
        </p:spPr>
        <p:txBody>
          <a:bodyPr wrap="square" lIns="91440" tIns="45720" rIns="91440" bIns="45720" anchor="t"/>
          <a:lstStyle/>
          <a:p>
            <a:endParaRPr lang="en-GB"/>
          </a:p>
        </p:txBody>
      </p:sp>
      <p:sp>
        <p:nvSpPr>
          <p:cNvPr id="104" name="Footer"/>
          <p:cNvSpPr/>
          <p:nvPr/>
        </p:nvSpPr>
        <p:spPr>
          <a:xfrm>
            <a:off x="762000" y="5842000"/>
            <a:ext cx="8890000" cy="355600"/>
          </a:xfrm>
          <a:prstGeom prst="rect">
            <a:avLst/>
          </a:prstGeom>
          <a:noFill/>
          <a:ln>
            <a:noFill/>
          </a:ln>
        </p:spPr>
        <p:txBody>
          <a:bodyPr wrap="square" lIns="91440" tIns="45720" rIns="91440" bIns="45720" anchor="t"/>
          <a:lstStyle/>
          <a:p>
            <a:pPr algn="l"/>
            <a:r>
              <a:rPr lang="en-GB" sz="1100" i="1" dirty="0">
                <a:solidFill>
                  <a:srgbClr val="BDC3C7"/>
                </a:solidFill>
                <a:latin typeface="Aptos"/>
              </a:rPr>
              <a:t>For PMs, Scrum Masters, Functional Consultants, Client Test Managers, and Process Owners</a:t>
            </a:r>
          </a:p>
        </p:txBody>
      </p:sp>
    </p:spTree>
    <p:extLst>
      <p:ext uri="{BB962C8B-B14F-4D97-AF65-F5344CB8AC3E}">
        <p14:creationId xmlns:p14="http://schemas.microsoft.com/office/powerpoint/2010/main" val="3995173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50" name="Title"/>
          <p:cNvSpPr txBox="1"/>
          <p:nvPr/>
        </p:nvSpPr>
        <p:spPr>
          <a:xfrm>
            <a:off x="381000" y="152400"/>
            <a:ext cx="11430000" cy="457200"/>
          </a:xfrm>
          <a:prstGeom prst="rect">
            <a:avLst/>
          </a:prstGeom>
          <a:noFill/>
        </p:spPr>
        <p:txBody>
          <a:bodyPr wrap="square" anchor="b"/>
          <a:lstStyle/>
          <a:p>
            <a:pPr>
              <a:buNone/>
            </a:pPr>
            <a:r>
              <a:rPr lang="en-GB" sz="2200" b="1" dirty="0">
                <a:solidFill>
                  <a:srgbClr val="1B2A4A"/>
                </a:solidFill>
                <a:latin typeface="Century Gothic"/>
              </a:rPr>
              <a:t>Agile Sprint Structure and Ceremonies</a:t>
            </a:r>
          </a:p>
        </p:txBody>
      </p:sp>
      <p:sp>
        <p:nvSpPr>
          <p:cNvPr id="60" name="Card0"/>
          <p:cNvSpPr/>
          <p:nvPr/>
        </p:nvSpPr>
        <p:spPr>
          <a:xfrm>
            <a:off x="381000" y="800100"/>
            <a:ext cx="2143760" cy="5372100"/>
          </a:xfrm>
          <a:prstGeom prst="roundRect">
            <a:avLst>
              <a:gd name="adj" fmla="val 4000"/>
            </a:avLst>
          </a:prstGeom>
          <a:solidFill>
            <a:srgbClr val="F5F7FA"/>
          </a:solidFill>
          <a:ln w="19050">
            <a:solidFill>
              <a:srgbClr val="7D3C98"/>
            </a:solidFill>
          </a:ln>
        </p:spPr>
        <p:txBody>
          <a:bodyPr/>
          <a:lstStyle/>
          <a:p>
            <a:endParaRPr lang="en-GB"/>
          </a:p>
        </p:txBody>
      </p:sp>
      <p:sp>
        <p:nvSpPr>
          <p:cNvPr id="70" name="Strip0"/>
          <p:cNvSpPr/>
          <p:nvPr/>
        </p:nvSpPr>
        <p:spPr>
          <a:xfrm>
            <a:off x="381000" y="800100"/>
            <a:ext cx="2143760" cy="76200"/>
          </a:xfrm>
          <a:prstGeom prst="roundRect">
            <a:avLst>
              <a:gd name="adj" fmla="val 16000"/>
            </a:avLst>
          </a:prstGeom>
          <a:solidFill>
            <a:srgbClr val="DD594D"/>
          </a:solidFill>
          <a:ln>
            <a:noFill/>
          </a:ln>
        </p:spPr>
        <p:txBody>
          <a:bodyPr/>
          <a:lstStyle/>
          <a:p>
            <a:endParaRPr lang="en-GB"/>
          </a:p>
        </p:txBody>
      </p:sp>
      <p:sp>
        <p:nvSpPr>
          <p:cNvPr id="80" name="Text0"/>
          <p:cNvSpPr txBox="1"/>
          <p:nvPr/>
        </p:nvSpPr>
        <p:spPr>
          <a:xfrm>
            <a:off x="457200" y="927100"/>
            <a:ext cx="1991360" cy="5194300"/>
          </a:xfrm>
          <a:prstGeom prst="rect">
            <a:avLst/>
          </a:prstGeom>
          <a:noFill/>
        </p:spPr>
        <p:txBody>
          <a:bodyPr wrap="square" lIns="36000" tIns="36000" rIns="36000" bIns="36000" anchor="t"/>
          <a:lstStyle/>
          <a:p>
            <a:pPr algn="ctr">
              <a:buNone/>
            </a:pPr>
            <a:r>
              <a:rPr lang="en-US" sz="1400" dirty="0">
                <a:solidFill>
                  <a:srgbClr val="95A5A6"/>
                </a:solidFill>
                <a:latin typeface="Aptos"/>
              </a:rPr>
              <a:t>Day 1</a:t>
            </a:r>
          </a:p>
          <a:p>
            <a:pPr algn="ctr">
              <a:buNone/>
            </a:pPr>
            <a:r>
              <a:rPr lang="en-US" sz="1400" b="1" dirty="0">
                <a:solidFill>
                  <a:srgbClr val="1B2A4A"/>
                </a:solidFill>
                <a:latin typeface="Century Gothic"/>
              </a:rPr>
              <a:t>Sprint Planning</a:t>
            </a:r>
          </a:p>
          <a:p>
            <a:pPr algn="ctr">
              <a:buNone/>
            </a:pPr>
            <a:r>
              <a:rPr lang="en-US" sz="1400" i="1" dirty="0">
                <a:solidFill>
                  <a:srgbClr val="E74C3C"/>
                </a:solidFill>
                <a:latin typeface="Aptos"/>
              </a:rPr>
              <a:t>2–4 hours</a:t>
            </a:r>
          </a:p>
          <a:p>
            <a:pPr marL="171450" indent="-171450">
              <a:spcBef>
                <a:spcPts val="300"/>
              </a:spcBef>
              <a:buFont typeface="Arial"/>
              <a:buChar char="•"/>
            </a:pPr>
            <a:r>
              <a:rPr lang="en-US" sz="1400" dirty="0">
                <a:solidFill>
                  <a:srgbClr val="2C3E50"/>
                </a:solidFill>
                <a:latin typeface="Aptos"/>
              </a:rPr>
              <a:t>Review prioritised backlog</a:t>
            </a:r>
          </a:p>
          <a:p>
            <a:pPr marL="171450" indent="-171450">
              <a:spcBef>
                <a:spcPts val="300"/>
              </a:spcBef>
              <a:buFont typeface="Arial"/>
              <a:buChar char="•"/>
            </a:pPr>
            <a:r>
              <a:rPr lang="en-US" sz="1400" dirty="0">
                <a:solidFill>
                  <a:srgbClr val="2C3E50"/>
                </a:solidFill>
                <a:latin typeface="Aptos"/>
              </a:rPr>
              <a:t>Select stories by capacity</a:t>
            </a:r>
          </a:p>
          <a:p>
            <a:pPr marL="171450" indent="-171450">
              <a:spcBef>
                <a:spcPts val="300"/>
              </a:spcBef>
              <a:buFont typeface="Arial"/>
              <a:buChar char="•"/>
            </a:pPr>
            <a:r>
              <a:rPr lang="en-US" sz="1400" dirty="0">
                <a:solidFill>
                  <a:srgbClr val="2C3E50"/>
                </a:solidFill>
                <a:latin typeface="Aptos"/>
              </a:rPr>
              <a:t>Break stories into tasks</a:t>
            </a:r>
          </a:p>
          <a:p>
            <a:pPr marL="171450" indent="-171450">
              <a:spcBef>
                <a:spcPts val="300"/>
              </a:spcBef>
              <a:buFont typeface="Arial"/>
              <a:buChar char="•"/>
            </a:pPr>
            <a:r>
              <a:rPr lang="en-US" sz="1400" dirty="0">
                <a:solidFill>
                  <a:srgbClr val="2C3E50"/>
                </a:solidFill>
                <a:latin typeface="Aptos"/>
              </a:rPr>
              <a:t>Confirm dependencies</a:t>
            </a:r>
          </a:p>
        </p:txBody>
      </p:sp>
      <p:sp>
        <p:nvSpPr>
          <p:cNvPr id="90" name="Arrow0"/>
          <p:cNvSpPr/>
          <p:nvPr/>
        </p:nvSpPr>
        <p:spPr>
          <a:xfrm>
            <a:off x="2550160" y="3422650"/>
            <a:ext cx="127000" cy="127000"/>
          </a:xfrm>
          <a:prstGeom prst="rightArrow">
            <a:avLst>
              <a:gd name="adj1" fmla="val 60000"/>
              <a:gd name="adj2" fmla="val 50000"/>
            </a:avLst>
          </a:prstGeom>
          <a:solidFill>
            <a:srgbClr val="BDC3C7"/>
          </a:solidFill>
          <a:ln>
            <a:noFill/>
          </a:ln>
        </p:spPr>
        <p:txBody>
          <a:bodyPr/>
          <a:lstStyle/>
          <a:p>
            <a:endParaRPr lang="en-GB"/>
          </a:p>
        </p:txBody>
      </p:sp>
      <p:sp>
        <p:nvSpPr>
          <p:cNvPr id="61" name="Card1"/>
          <p:cNvSpPr/>
          <p:nvPr/>
        </p:nvSpPr>
        <p:spPr>
          <a:xfrm>
            <a:off x="2702560" y="800100"/>
            <a:ext cx="2143760" cy="5372100"/>
          </a:xfrm>
          <a:prstGeom prst="roundRect">
            <a:avLst>
              <a:gd name="adj" fmla="val 4000"/>
            </a:avLst>
          </a:prstGeom>
          <a:solidFill>
            <a:srgbClr val="F5F7FA"/>
          </a:solidFill>
          <a:ln w="19050">
            <a:solidFill>
              <a:srgbClr val="7D3C98"/>
            </a:solidFill>
          </a:ln>
        </p:spPr>
        <p:txBody>
          <a:bodyPr/>
          <a:lstStyle/>
          <a:p>
            <a:endParaRPr lang="en-GB"/>
          </a:p>
        </p:txBody>
      </p:sp>
      <p:sp>
        <p:nvSpPr>
          <p:cNvPr id="71" name="Strip1"/>
          <p:cNvSpPr/>
          <p:nvPr/>
        </p:nvSpPr>
        <p:spPr>
          <a:xfrm>
            <a:off x="2702560" y="800100"/>
            <a:ext cx="2143760" cy="76200"/>
          </a:xfrm>
          <a:prstGeom prst="roundRect">
            <a:avLst>
              <a:gd name="adj" fmla="val 16000"/>
            </a:avLst>
          </a:prstGeom>
          <a:solidFill>
            <a:srgbClr val="DD594D"/>
          </a:solidFill>
          <a:ln>
            <a:noFill/>
          </a:ln>
        </p:spPr>
        <p:txBody>
          <a:bodyPr/>
          <a:lstStyle/>
          <a:p>
            <a:endParaRPr lang="en-GB"/>
          </a:p>
        </p:txBody>
      </p:sp>
      <p:sp>
        <p:nvSpPr>
          <p:cNvPr id="81" name="Text1"/>
          <p:cNvSpPr txBox="1"/>
          <p:nvPr/>
        </p:nvSpPr>
        <p:spPr>
          <a:xfrm>
            <a:off x="2778760" y="927100"/>
            <a:ext cx="1991360" cy="5194300"/>
          </a:xfrm>
          <a:prstGeom prst="rect">
            <a:avLst/>
          </a:prstGeom>
          <a:noFill/>
        </p:spPr>
        <p:txBody>
          <a:bodyPr wrap="square" lIns="36000" tIns="36000" rIns="36000" bIns="36000" anchor="t"/>
          <a:lstStyle/>
          <a:p>
            <a:pPr algn="ctr">
              <a:buNone/>
            </a:pPr>
            <a:r>
              <a:rPr lang="en-US" sz="1400" dirty="0">
                <a:solidFill>
                  <a:srgbClr val="95A5A6"/>
                </a:solidFill>
                <a:latin typeface="Aptos"/>
              </a:rPr>
              <a:t>Days 1–9</a:t>
            </a:r>
          </a:p>
          <a:p>
            <a:pPr algn="ctr">
              <a:buNone/>
            </a:pPr>
            <a:r>
              <a:rPr lang="en-US" sz="1400" b="1" dirty="0">
                <a:solidFill>
                  <a:srgbClr val="1B2A4A"/>
                </a:solidFill>
                <a:latin typeface="Century Gothic"/>
              </a:rPr>
              <a:t>Daily Standups</a:t>
            </a:r>
          </a:p>
          <a:p>
            <a:pPr algn="ctr">
              <a:buNone/>
            </a:pPr>
            <a:r>
              <a:rPr lang="en-US" sz="1400" i="1" dirty="0">
                <a:solidFill>
                  <a:srgbClr val="E74C3C"/>
                </a:solidFill>
                <a:latin typeface="Aptos"/>
              </a:rPr>
              <a:t>15 minutes</a:t>
            </a:r>
          </a:p>
          <a:p>
            <a:pPr marL="171450" indent="-171450">
              <a:spcBef>
                <a:spcPts val="300"/>
              </a:spcBef>
              <a:buFont typeface="Arial"/>
              <a:buChar char="•"/>
            </a:pPr>
            <a:r>
              <a:rPr lang="en-US" sz="1400" dirty="0">
                <a:solidFill>
                  <a:srgbClr val="2C3E50"/>
                </a:solidFill>
                <a:latin typeface="Aptos"/>
              </a:rPr>
              <a:t>What did I complete?</a:t>
            </a:r>
          </a:p>
          <a:p>
            <a:pPr marL="171450" indent="-171450">
              <a:spcBef>
                <a:spcPts val="300"/>
              </a:spcBef>
              <a:buFont typeface="Arial"/>
              <a:buChar char="•"/>
            </a:pPr>
            <a:r>
              <a:rPr lang="en-US" sz="1400" dirty="0">
                <a:solidFill>
                  <a:srgbClr val="2C3E50"/>
                </a:solidFill>
                <a:latin typeface="Aptos"/>
              </a:rPr>
              <a:t>What am I working on?</a:t>
            </a:r>
          </a:p>
          <a:p>
            <a:pPr marL="171450" indent="-171450">
              <a:spcBef>
                <a:spcPts val="300"/>
              </a:spcBef>
              <a:buFont typeface="Arial"/>
              <a:buChar char="•"/>
            </a:pPr>
            <a:r>
              <a:rPr lang="en-US" sz="1400" dirty="0">
                <a:solidFill>
                  <a:srgbClr val="2C3E50"/>
                </a:solidFill>
                <a:latin typeface="Aptos"/>
              </a:rPr>
              <a:t>What is blocking me?</a:t>
            </a:r>
          </a:p>
        </p:txBody>
      </p:sp>
      <p:sp>
        <p:nvSpPr>
          <p:cNvPr id="91" name="Arrow1"/>
          <p:cNvSpPr/>
          <p:nvPr/>
        </p:nvSpPr>
        <p:spPr>
          <a:xfrm>
            <a:off x="4871720" y="3422650"/>
            <a:ext cx="127000" cy="127000"/>
          </a:xfrm>
          <a:prstGeom prst="rightArrow">
            <a:avLst>
              <a:gd name="adj1" fmla="val 60000"/>
              <a:gd name="adj2" fmla="val 50000"/>
            </a:avLst>
          </a:prstGeom>
          <a:solidFill>
            <a:srgbClr val="BDC3C7"/>
          </a:solidFill>
          <a:ln>
            <a:noFill/>
          </a:ln>
        </p:spPr>
        <p:txBody>
          <a:bodyPr/>
          <a:lstStyle/>
          <a:p>
            <a:endParaRPr lang="en-GB"/>
          </a:p>
        </p:txBody>
      </p:sp>
      <p:sp>
        <p:nvSpPr>
          <p:cNvPr id="62" name="Card2"/>
          <p:cNvSpPr/>
          <p:nvPr/>
        </p:nvSpPr>
        <p:spPr>
          <a:xfrm>
            <a:off x="5024120" y="800100"/>
            <a:ext cx="2143760" cy="5372100"/>
          </a:xfrm>
          <a:prstGeom prst="roundRect">
            <a:avLst>
              <a:gd name="adj" fmla="val 4000"/>
            </a:avLst>
          </a:prstGeom>
          <a:solidFill>
            <a:srgbClr val="F5F7FA"/>
          </a:solidFill>
          <a:ln w="19050">
            <a:solidFill>
              <a:srgbClr val="E74C3C"/>
            </a:solidFill>
          </a:ln>
        </p:spPr>
        <p:txBody>
          <a:bodyPr/>
          <a:lstStyle/>
          <a:p>
            <a:endParaRPr lang="en-GB"/>
          </a:p>
        </p:txBody>
      </p:sp>
      <p:sp>
        <p:nvSpPr>
          <p:cNvPr id="72" name="Strip2"/>
          <p:cNvSpPr/>
          <p:nvPr/>
        </p:nvSpPr>
        <p:spPr>
          <a:xfrm>
            <a:off x="5024120" y="800100"/>
            <a:ext cx="2143760" cy="76200"/>
          </a:xfrm>
          <a:prstGeom prst="roundRect">
            <a:avLst>
              <a:gd name="adj" fmla="val 16000"/>
            </a:avLst>
          </a:prstGeom>
          <a:solidFill>
            <a:srgbClr val="DD594D"/>
          </a:solidFill>
          <a:ln>
            <a:noFill/>
          </a:ln>
        </p:spPr>
        <p:txBody>
          <a:bodyPr/>
          <a:lstStyle/>
          <a:p>
            <a:endParaRPr lang="en-GB"/>
          </a:p>
        </p:txBody>
      </p:sp>
      <p:sp>
        <p:nvSpPr>
          <p:cNvPr id="82" name="Text2"/>
          <p:cNvSpPr txBox="1"/>
          <p:nvPr/>
        </p:nvSpPr>
        <p:spPr>
          <a:xfrm>
            <a:off x="5100320" y="927100"/>
            <a:ext cx="1991360" cy="5194300"/>
          </a:xfrm>
          <a:prstGeom prst="rect">
            <a:avLst/>
          </a:prstGeom>
          <a:noFill/>
        </p:spPr>
        <p:txBody>
          <a:bodyPr wrap="square" lIns="36000" tIns="36000" rIns="36000" bIns="36000" anchor="t"/>
          <a:lstStyle/>
          <a:p>
            <a:pPr algn="ctr">
              <a:buNone/>
            </a:pPr>
            <a:r>
              <a:rPr lang="en-US" sz="1400" dirty="0">
                <a:solidFill>
                  <a:srgbClr val="95A5A6"/>
                </a:solidFill>
                <a:latin typeface="Aptos"/>
              </a:rPr>
              <a:t>Days 1–9</a:t>
            </a:r>
          </a:p>
          <a:p>
            <a:pPr algn="ctr">
              <a:buNone/>
            </a:pPr>
            <a:r>
              <a:rPr lang="en-US" sz="1400" b="1" dirty="0">
                <a:solidFill>
                  <a:srgbClr val="1B2A4A"/>
                </a:solidFill>
                <a:latin typeface="Century Gothic"/>
              </a:rPr>
              <a:t>Build, Configure,
Unit Test</a:t>
            </a:r>
          </a:p>
          <a:p>
            <a:pPr algn="ctr">
              <a:buNone/>
            </a:pPr>
            <a:r>
              <a:rPr lang="en-US" sz="1400" i="1" dirty="0">
                <a:solidFill>
                  <a:srgbClr val="E74C3C"/>
                </a:solidFill>
                <a:latin typeface="Aptos"/>
              </a:rPr>
              <a:t>Core activity</a:t>
            </a:r>
          </a:p>
          <a:p>
            <a:pPr marL="171450" indent="-171450">
              <a:spcBef>
                <a:spcPts val="300"/>
              </a:spcBef>
              <a:buFont typeface="Arial"/>
              <a:buChar char="•"/>
            </a:pPr>
            <a:r>
              <a:rPr lang="en-US" sz="1400" dirty="0">
                <a:solidFill>
                  <a:srgbClr val="2C3E50"/>
                </a:solidFill>
                <a:latin typeface="Aptos"/>
              </a:rPr>
              <a:t>Build per FDD</a:t>
            </a:r>
          </a:p>
          <a:p>
            <a:pPr marL="171450" indent="-171450">
              <a:spcBef>
                <a:spcPts val="300"/>
              </a:spcBef>
              <a:buFont typeface="Arial"/>
              <a:buChar char="•"/>
            </a:pPr>
            <a:r>
              <a:rPr lang="en-US" sz="1400" dirty="0">
                <a:solidFill>
                  <a:srgbClr val="2C3E50"/>
                </a:solidFill>
                <a:latin typeface="Aptos"/>
              </a:rPr>
              <a:t>Unit test during build</a:t>
            </a:r>
          </a:p>
          <a:p>
            <a:pPr marL="171450" indent="-171450">
              <a:spcBef>
                <a:spcPts val="300"/>
              </a:spcBef>
              <a:buFont typeface="Arial"/>
              <a:buChar char="•"/>
            </a:pPr>
            <a:r>
              <a:rPr lang="en-US" sz="1400" dirty="0">
                <a:solidFill>
                  <a:srgbClr val="2C3E50"/>
                </a:solidFill>
                <a:latin typeface="Aptos"/>
              </a:rPr>
              <a:t>Raise design questions to DA immediately</a:t>
            </a:r>
          </a:p>
        </p:txBody>
      </p:sp>
      <p:sp>
        <p:nvSpPr>
          <p:cNvPr id="92" name="Arrow2"/>
          <p:cNvSpPr/>
          <p:nvPr/>
        </p:nvSpPr>
        <p:spPr>
          <a:xfrm>
            <a:off x="7193280" y="3422650"/>
            <a:ext cx="127000" cy="127000"/>
          </a:xfrm>
          <a:prstGeom prst="rightArrow">
            <a:avLst>
              <a:gd name="adj1" fmla="val 60000"/>
              <a:gd name="adj2" fmla="val 50000"/>
            </a:avLst>
          </a:prstGeom>
          <a:solidFill>
            <a:srgbClr val="BDC3C7"/>
          </a:solidFill>
          <a:ln>
            <a:noFill/>
          </a:ln>
        </p:spPr>
        <p:txBody>
          <a:bodyPr/>
          <a:lstStyle/>
          <a:p>
            <a:endParaRPr lang="en-GB"/>
          </a:p>
        </p:txBody>
      </p:sp>
      <p:sp>
        <p:nvSpPr>
          <p:cNvPr id="63" name="Card3"/>
          <p:cNvSpPr/>
          <p:nvPr/>
        </p:nvSpPr>
        <p:spPr>
          <a:xfrm>
            <a:off x="7345680" y="800100"/>
            <a:ext cx="2143760" cy="5372100"/>
          </a:xfrm>
          <a:prstGeom prst="roundRect">
            <a:avLst>
              <a:gd name="adj" fmla="val 4000"/>
            </a:avLst>
          </a:prstGeom>
          <a:solidFill>
            <a:srgbClr val="F5F7FA"/>
          </a:solidFill>
          <a:ln w="19050">
            <a:solidFill>
              <a:srgbClr val="E74C3C"/>
            </a:solidFill>
          </a:ln>
        </p:spPr>
        <p:txBody>
          <a:bodyPr/>
          <a:lstStyle/>
          <a:p>
            <a:endParaRPr lang="en-GB"/>
          </a:p>
        </p:txBody>
      </p:sp>
      <p:sp>
        <p:nvSpPr>
          <p:cNvPr id="73" name="Strip3"/>
          <p:cNvSpPr/>
          <p:nvPr/>
        </p:nvSpPr>
        <p:spPr>
          <a:xfrm>
            <a:off x="7345680" y="800100"/>
            <a:ext cx="2143760" cy="76200"/>
          </a:xfrm>
          <a:prstGeom prst="roundRect">
            <a:avLst>
              <a:gd name="adj" fmla="val 16000"/>
            </a:avLst>
          </a:prstGeom>
          <a:solidFill>
            <a:srgbClr val="DD594D"/>
          </a:solidFill>
          <a:ln>
            <a:noFill/>
          </a:ln>
        </p:spPr>
        <p:txBody>
          <a:bodyPr/>
          <a:lstStyle/>
          <a:p>
            <a:endParaRPr lang="en-GB"/>
          </a:p>
        </p:txBody>
      </p:sp>
      <p:sp>
        <p:nvSpPr>
          <p:cNvPr id="83" name="Text3"/>
          <p:cNvSpPr txBox="1"/>
          <p:nvPr/>
        </p:nvSpPr>
        <p:spPr>
          <a:xfrm>
            <a:off x="7421880" y="927100"/>
            <a:ext cx="1991360" cy="5194300"/>
          </a:xfrm>
          <a:prstGeom prst="rect">
            <a:avLst/>
          </a:prstGeom>
          <a:noFill/>
        </p:spPr>
        <p:txBody>
          <a:bodyPr wrap="square" lIns="36000" tIns="36000" rIns="36000" bIns="36000" anchor="t"/>
          <a:lstStyle/>
          <a:p>
            <a:pPr algn="ctr">
              <a:buNone/>
            </a:pPr>
            <a:r>
              <a:rPr lang="en-US" sz="1400" dirty="0">
                <a:solidFill>
                  <a:srgbClr val="95A5A6"/>
                </a:solidFill>
                <a:latin typeface="Aptos"/>
              </a:rPr>
              <a:t>Day 9</a:t>
            </a:r>
          </a:p>
          <a:p>
            <a:pPr algn="ctr">
              <a:buNone/>
            </a:pPr>
            <a:r>
              <a:rPr lang="en-US" sz="1400" b="1" dirty="0">
                <a:solidFill>
                  <a:srgbClr val="1B2A4A"/>
                </a:solidFill>
                <a:latin typeface="Century Gothic"/>
              </a:rPr>
              <a:t>Sprint Review</a:t>
            </a:r>
          </a:p>
          <a:p>
            <a:pPr algn="ctr">
              <a:buNone/>
            </a:pPr>
            <a:r>
              <a:rPr lang="en-US" sz="1400" i="1" dirty="0">
                <a:solidFill>
                  <a:srgbClr val="E74C3C"/>
                </a:solidFill>
                <a:latin typeface="Aptos"/>
              </a:rPr>
              <a:t>2 hours</a:t>
            </a:r>
          </a:p>
          <a:p>
            <a:pPr marL="171450" indent="-171450">
              <a:spcBef>
                <a:spcPts val="300"/>
              </a:spcBef>
              <a:buFont typeface="Arial"/>
              <a:buChar char="•"/>
            </a:pPr>
            <a:r>
              <a:rPr lang="en-US" sz="1400" dirty="0">
                <a:solidFill>
                  <a:srgbClr val="2C3E50"/>
                </a:solidFill>
                <a:latin typeface="Aptos"/>
              </a:rPr>
              <a:t>Demo to Process Owners</a:t>
            </a:r>
          </a:p>
          <a:p>
            <a:pPr marL="171450" indent="-171450">
              <a:spcBef>
                <a:spcPts val="300"/>
              </a:spcBef>
              <a:buFont typeface="Arial"/>
              <a:buChar char="•"/>
            </a:pPr>
            <a:r>
              <a:rPr lang="en-US" sz="1400" dirty="0">
                <a:solidFill>
                  <a:srgbClr val="2C3E50"/>
                </a:solidFill>
                <a:latin typeface="Aptos"/>
              </a:rPr>
              <a:t>Validate vs acceptance criteria</a:t>
            </a:r>
          </a:p>
          <a:p>
            <a:pPr marL="171450" indent="-171450">
              <a:spcBef>
                <a:spcPts val="300"/>
              </a:spcBef>
              <a:buFont typeface="Arial"/>
              <a:buChar char="•"/>
            </a:pPr>
            <a:r>
              <a:rPr lang="en-US" sz="1400" dirty="0">
                <a:solidFill>
                  <a:srgbClr val="2C3E50"/>
                </a:solidFill>
                <a:latin typeface="Aptos"/>
              </a:rPr>
              <a:t>Accept or return stories</a:t>
            </a:r>
          </a:p>
          <a:p>
            <a:pPr marL="171450" indent="-171450">
              <a:spcBef>
                <a:spcPts val="300"/>
              </a:spcBef>
              <a:buFont typeface="Arial"/>
              <a:buChar char="•"/>
            </a:pPr>
            <a:r>
              <a:rPr lang="en-US" sz="1400" dirty="0">
                <a:solidFill>
                  <a:srgbClr val="2C3E50"/>
                </a:solidFill>
                <a:latin typeface="Aptos"/>
              </a:rPr>
              <a:t>Sprint review = FAT acceptance gate</a:t>
            </a:r>
          </a:p>
        </p:txBody>
      </p:sp>
      <p:sp>
        <p:nvSpPr>
          <p:cNvPr id="93" name="Arrow3"/>
          <p:cNvSpPr/>
          <p:nvPr/>
        </p:nvSpPr>
        <p:spPr>
          <a:xfrm>
            <a:off x="9514840" y="3422650"/>
            <a:ext cx="127000" cy="127000"/>
          </a:xfrm>
          <a:prstGeom prst="rightArrow">
            <a:avLst>
              <a:gd name="adj1" fmla="val 60000"/>
              <a:gd name="adj2" fmla="val 50000"/>
            </a:avLst>
          </a:prstGeom>
          <a:solidFill>
            <a:srgbClr val="BDC3C7"/>
          </a:solidFill>
          <a:ln>
            <a:noFill/>
          </a:ln>
        </p:spPr>
        <p:txBody>
          <a:bodyPr/>
          <a:lstStyle/>
          <a:p>
            <a:endParaRPr lang="en-GB"/>
          </a:p>
        </p:txBody>
      </p:sp>
      <p:sp>
        <p:nvSpPr>
          <p:cNvPr id="64" name="Card4"/>
          <p:cNvSpPr/>
          <p:nvPr/>
        </p:nvSpPr>
        <p:spPr>
          <a:xfrm>
            <a:off x="9667240" y="800100"/>
            <a:ext cx="2143760" cy="5372100"/>
          </a:xfrm>
          <a:prstGeom prst="roundRect">
            <a:avLst>
              <a:gd name="adj" fmla="val 4000"/>
            </a:avLst>
          </a:prstGeom>
          <a:solidFill>
            <a:srgbClr val="F5F7FA"/>
          </a:solidFill>
          <a:ln w="19050">
            <a:solidFill>
              <a:srgbClr val="E74C3C"/>
            </a:solidFill>
          </a:ln>
        </p:spPr>
        <p:txBody>
          <a:bodyPr/>
          <a:lstStyle/>
          <a:p>
            <a:endParaRPr lang="en-GB"/>
          </a:p>
        </p:txBody>
      </p:sp>
      <p:sp>
        <p:nvSpPr>
          <p:cNvPr id="74" name="Strip4"/>
          <p:cNvSpPr/>
          <p:nvPr/>
        </p:nvSpPr>
        <p:spPr>
          <a:xfrm>
            <a:off x="9667240" y="800100"/>
            <a:ext cx="2143760" cy="76200"/>
          </a:xfrm>
          <a:prstGeom prst="roundRect">
            <a:avLst>
              <a:gd name="adj" fmla="val 16000"/>
            </a:avLst>
          </a:prstGeom>
          <a:solidFill>
            <a:srgbClr val="DD594D"/>
          </a:solidFill>
          <a:ln>
            <a:noFill/>
          </a:ln>
        </p:spPr>
        <p:txBody>
          <a:bodyPr/>
          <a:lstStyle/>
          <a:p>
            <a:endParaRPr lang="en-GB"/>
          </a:p>
        </p:txBody>
      </p:sp>
      <p:sp>
        <p:nvSpPr>
          <p:cNvPr id="84" name="Text4"/>
          <p:cNvSpPr txBox="1"/>
          <p:nvPr/>
        </p:nvSpPr>
        <p:spPr>
          <a:xfrm>
            <a:off x="9743440" y="927100"/>
            <a:ext cx="1991360" cy="5194300"/>
          </a:xfrm>
          <a:prstGeom prst="rect">
            <a:avLst/>
          </a:prstGeom>
          <a:noFill/>
        </p:spPr>
        <p:txBody>
          <a:bodyPr wrap="square" lIns="36000" tIns="36000" rIns="36000" bIns="36000" anchor="t"/>
          <a:lstStyle/>
          <a:p>
            <a:pPr algn="ctr">
              <a:buNone/>
            </a:pPr>
            <a:r>
              <a:rPr lang="en-US" sz="1400" dirty="0">
                <a:solidFill>
                  <a:srgbClr val="95A5A6"/>
                </a:solidFill>
                <a:latin typeface="Aptos"/>
              </a:rPr>
              <a:t>Day 10</a:t>
            </a:r>
          </a:p>
          <a:p>
            <a:pPr algn="ctr">
              <a:buNone/>
            </a:pPr>
            <a:r>
              <a:rPr lang="en-US" sz="1400" b="1" dirty="0">
                <a:solidFill>
                  <a:srgbClr val="1B2A4A"/>
                </a:solidFill>
                <a:latin typeface="Century Gothic"/>
              </a:rPr>
              <a:t>Retrospective</a:t>
            </a:r>
          </a:p>
          <a:p>
            <a:pPr algn="ctr">
              <a:buNone/>
            </a:pPr>
            <a:r>
              <a:rPr lang="en-US" sz="1400" i="1" dirty="0">
                <a:solidFill>
                  <a:srgbClr val="E74C3C"/>
                </a:solidFill>
                <a:latin typeface="Aptos"/>
              </a:rPr>
              <a:t>1 hour</a:t>
            </a:r>
          </a:p>
          <a:p>
            <a:pPr marL="171450" indent="-171450">
              <a:spcBef>
                <a:spcPts val="300"/>
              </a:spcBef>
              <a:buFont typeface="Arial"/>
              <a:buChar char="•"/>
            </a:pPr>
            <a:r>
              <a:rPr lang="en-US" sz="1400" dirty="0">
                <a:solidFill>
                  <a:srgbClr val="2C3E50"/>
                </a:solidFill>
                <a:latin typeface="Aptos"/>
              </a:rPr>
              <a:t>What went well?</a:t>
            </a:r>
          </a:p>
          <a:p>
            <a:pPr marL="171450" indent="-171450">
              <a:spcBef>
                <a:spcPts val="300"/>
              </a:spcBef>
              <a:buFont typeface="Arial"/>
              <a:buChar char="•"/>
            </a:pPr>
            <a:r>
              <a:rPr lang="en-US" sz="1400" dirty="0">
                <a:solidFill>
                  <a:srgbClr val="2C3E50"/>
                </a:solidFill>
                <a:latin typeface="Aptos"/>
              </a:rPr>
              <a:t>What needs improving?</a:t>
            </a:r>
          </a:p>
          <a:p>
            <a:pPr marL="171450" indent="-171450">
              <a:spcBef>
                <a:spcPts val="300"/>
              </a:spcBef>
              <a:buFont typeface="Arial"/>
              <a:buChar char="•"/>
            </a:pPr>
            <a:r>
              <a:rPr lang="en-US" sz="1400" dirty="0">
                <a:solidFill>
                  <a:srgbClr val="2C3E50"/>
                </a:solidFill>
                <a:latin typeface="Aptos"/>
              </a:rPr>
              <a:t>One actionable improvement</a:t>
            </a:r>
          </a:p>
        </p:txBody>
      </p:sp>
      <p:sp>
        <p:nvSpPr>
          <p:cNvPr id="95" name="RepeatNote"/>
          <p:cNvSpPr txBox="1"/>
          <p:nvPr/>
        </p:nvSpPr>
        <p:spPr>
          <a:xfrm>
            <a:off x="381000" y="6273800"/>
            <a:ext cx="11430000" cy="304800"/>
          </a:xfrm>
          <a:prstGeom prst="rect">
            <a:avLst/>
          </a:prstGeom>
          <a:noFill/>
        </p:spPr>
        <p:txBody>
          <a:bodyPr wrap="square" anchor="t"/>
          <a:lstStyle/>
          <a:p>
            <a:pPr algn="ctr">
              <a:buNone/>
            </a:pPr>
            <a:r>
              <a:rPr lang="en-US" sz="1400" dirty="0">
                <a:solidFill>
                  <a:srgbClr val="E74C3C"/>
                </a:solidFill>
                <a:latin typeface="Century Gothic"/>
              </a:rPr>
              <a:t>↻  Repeat every 2 weeks  —  6–8 sprints in Build &amp; Configuration (S13)</a:t>
            </a:r>
          </a:p>
        </p:txBody>
      </p:sp>
      <p:sp>
        <p:nvSpPr>
          <p:cNvPr id="96" name="Footer"/>
          <p:cNvSpPr txBox="1"/>
          <p:nvPr/>
        </p:nvSpPr>
        <p:spPr>
          <a:xfrm>
            <a:off x="381000" y="6578600"/>
            <a:ext cx="5080000" cy="228600"/>
          </a:xfrm>
          <a:prstGeom prst="rect">
            <a:avLst/>
          </a:prstGeom>
          <a:noFill/>
        </p:spPr>
        <p:txBody>
          <a:bodyPr wrap="square" anchor="b"/>
          <a:lstStyle/>
          <a:p>
            <a:pPr>
              <a:buNone/>
            </a:pPr>
            <a:r>
              <a:rPr lang="en-GB" sz="1400" dirty="0">
                <a:solidFill>
                  <a:srgbClr val="95A5A6"/>
                </a:solidFill>
                <a:latin typeface="Aptos"/>
              </a:rPr>
              <a:t>Programme Lifecycle · Delivery Playbook · Agile Ceremonies</a:t>
            </a:r>
          </a:p>
        </p:txBody>
      </p:sp>
      <p:sp>
        <p:nvSpPr>
          <p:cNvPr id="2" name="BottomBar">
            <a:extLst>
              <a:ext uri="{FF2B5EF4-FFF2-40B4-BE49-F238E27FC236}">
                <a16:creationId xmlns:a16="http://schemas.microsoft.com/office/drawing/2014/main" id="{11AA5250-B016-4E0A-B800-D00DB2498A88}"/>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AccentLine">
            <a:extLst>
              <a:ext uri="{FF2B5EF4-FFF2-40B4-BE49-F238E27FC236}">
                <a16:creationId xmlns:a16="http://schemas.microsoft.com/office/drawing/2014/main" id="{715C6458-9207-4C34-89CD-F0591EA0F2C0}"/>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42098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B4692-8A0A-536F-4FA0-18A12ABAB6AC}"/>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Definition of Done: Stories, Features, and Epics</a:t>
            </a:r>
          </a:p>
        </p:txBody>
      </p:sp>
      <p:sp>
        <p:nvSpPr>
          <p:cNvPr id="10" name="DoD4A9B7F"/>
          <p:cNvSpPr/>
          <p:nvPr/>
        </p:nvSpPr>
        <p:spPr>
          <a:xfrm>
            <a:off x="228600" y="1079500"/>
            <a:ext cx="3810000" cy="5397500"/>
          </a:xfrm>
          <a:prstGeom prst="roundRect">
            <a:avLst>
              <a:gd name="adj" fmla="val 5000"/>
            </a:avLst>
          </a:prstGeom>
          <a:solidFill>
            <a:srgbClr val="132B4A"/>
          </a:solidFill>
          <a:ln w="19050">
            <a:solidFill>
              <a:srgbClr val="4A9B7F"/>
            </a:solidFill>
          </a:ln>
        </p:spPr>
        <p:txBody>
          <a:bodyPr wrap="square" lIns="182880" tIns="137160" rIns="182880" bIns="137160" anchor="t"/>
          <a:lstStyle/>
          <a:p>
            <a:pPr>
              <a:buNone/>
            </a:pPr>
            <a:r>
              <a:rPr lang="en-US" sz="1400" b="1" dirty="0">
                <a:solidFill>
                  <a:srgbClr val="D4A0E8"/>
                </a:solidFill>
                <a:latin typeface="Century Gothic"/>
              </a:rPr>
              <a:t>User Story — Done when:</a:t>
            </a:r>
          </a:p>
          <a:p>
            <a:pPr marL="228600" indent="-228600">
              <a:spcAft>
                <a:spcPts val="100"/>
              </a:spcAft>
              <a:buFont typeface="Arial"/>
              <a:buChar char="✓"/>
            </a:pPr>
            <a:r>
              <a:rPr lang="en-US" sz="1400" dirty="0">
                <a:solidFill>
                  <a:srgbClr val="FFFFFF"/>
                </a:solidFill>
                <a:latin typeface="Aptos"/>
              </a:rPr>
              <a:t>Code/configuration complete per FDD</a:t>
            </a:r>
          </a:p>
          <a:p>
            <a:pPr marL="228600" indent="-228600">
              <a:spcAft>
                <a:spcPts val="100"/>
              </a:spcAft>
              <a:buFont typeface="Arial"/>
              <a:buChar char="✓"/>
            </a:pPr>
            <a:r>
              <a:rPr lang="en-US" sz="1400" dirty="0">
                <a:solidFill>
                  <a:srgbClr val="FFFFFF"/>
                </a:solidFill>
                <a:latin typeface="Aptos"/>
              </a:rPr>
              <a:t>Unit tested with all tests passing</a:t>
            </a:r>
          </a:p>
          <a:p>
            <a:pPr marL="228600" indent="-228600">
              <a:spcAft>
                <a:spcPts val="100"/>
              </a:spcAft>
              <a:buFont typeface="Arial"/>
              <a:buChar char="✓"/>
            </a:pPr>
            <a:r>
              <a:rPr lang="en-US" sz="1400" dirty="0">
                <a:solidFill>
                  <a:srgbClr val="FFFFFF"/>
                </a:solidFill>
                <a:latin typeface="Aptos"/>
              </a:rPr>
              <a:t>Peer reviewed by another team member</a:t>
            </a:r>
          </a:p>
          <a:p>
            <a:pPr marL="228600" indent="-228600">
              <a:spcAft>
                <a:spcPts val="100"/>
              </a:spcAft>
              <a:buFont typeface="Arial"/>
              <a:buChar char="✓"/>
            </a:pPr>
            <a:r>
              <a:rPr lang="en-US" sz="1400" dirty="0">
                <a:solidFill>
                  <a:srgbClr val="FFFFFF"/>
                </a:solidFill>
                <a:latin typeface="Aptos"/>
              </a:rPr>
              <a:t>All acceptance criteria met and evidenced</a:t>
            </a:r>
          </a:p>
          <a:p>
            <a:pPr marL="228600" indent="-228600">
              <a:spcAft>
                <a:spcPts val="100"/>
              </a:spcAft>
              <a:buFont typeface="Arial"/>
              <a:buChar char="✓"/>
            </a:pPr>
            <a:r>
              <a:rPr lang="en-US" sz="1400" dirty="0">
                <a:solidFill>
                  <a:srgbClr val="FFFFFF"/>
                </a:solidFill>
                <a:latin typeface="Aptos"/>
              </a:rPr>
              <a:t>Process Owner reviewed in sprint demo</a:t>
            </a:r>
          </a:p>
          <a:p>
            <a:pPr marL="228600" indent="-228600">
              <a:spcAft>
                <a:spcPts val="100"/>
              </a:spcAft>
              <a:buFont typeface="Arial"/>
              <a:buChar char="✓"/>
            </a:pPr>
            <a:r>
              <a:rPr lang="en-US" sz="1400" dirty="0">
                <a:solidFill>
                  <a:srgbClr val="FFFFFF"/>
                </a:solidFill>
                <a:latin typeface="Aptos"/>
              </a:rPr>
              <a:t>Documentation updated</a:t>
            </a:r>
          </a:p>
          <a:p>
            <a:pPr marL="228600" indent="-228600">
              <a:spcAft>
                <a:spcPts val="100"/>
              </a:spcAft>
              <a:buFont typeface="Arial"/>
              <a:buChar char="✓"/>
            </a:pPr>
            <a:r>
              <a:rPr lang="en-US" sz="1400" dirty="0">
                <a:solidFill>
                  <a:srgbClr val="FFFFFF"/>
                </a:solidFill>
                <a:latin typeface="Aptos"/>
              </a:rPr>
              <a:t>No P1 or P2 defects outstanding</a:t>
            </a:r>
          </a:p>
        </p:txBody>
      </p:sp>
      <p:sp>
        <p:nvSpPr>
          <p:cNvPr id="11" name="DoD2E86AB"/>
          <p:cNvSpPr/>
          <p:nvPr/>
        </p:nvSpPr>
        <p:spPr>
          <a:xfrm>
            <a:off x="4191000" y="1079500"/>
            <a:ext cx="3810000" cy="5397500"/>
          </a:xfrm>
          <a:prstGeom prst="roundRect">
            <a:avLst>
              <a:gd name="adj" fmla="val 5000"/>
            </a:avLst>
          </a:prstGeom>
          <a:solidFill>
            <a:srgbClr val="132B4A"/>
          </a:solidFill>
          <a:ln w="19050">
            <a:solidFill>
              <a:srgbClr val="2E86AB"/>
            </a:solidFill>
          </a:ln>
        </p:spPr>
        <p:txBody>
          <a:bodyPr wrap="square" lIns="182880" tIns="137160" rIns="182880" bIns="137160" anchor="t"/>
          <a:lstStyle/>
          <a:p>
            <a:pPr>
              <a:buNone/>
            </a:pPr>
            <a:r>
              <a:rPr lang="en-US" sz="1400" b="1" dirty="0">
                <a:solidFill>
                  <a:srgbClr val="D4A0E8"/>
                </a:solidFill>
                <a:latin typeface="Century Gothic"/>
              </a:rPr>
              <a:t>Feature — Done when:</a:t>
            </a:r>
          </a:p>
          <a:p>
            <a:pPr marL="228600" indent="-228600">
              <a:spcAft>
                <a:spcPts val="100"/>
              </a:spcAft>
              <a:buFont typeface="Arial"/>
              <a:buChar char="✓"/>
            </a:pPr>
            <a:r>
              <a:rPr lang="en-US" sz="1400" dirty="0">
                <a:solidFill>
                  <a:srgbClr val="FFFFFF"/>
                </a:solidFill>
                <a:latin typeface="Aptos"/>
              </a:rPr>
              <a:t>All User Stories meet Story-level DoD</a:t>
            </a:r>
          </a:p>
          <a:p>
            <a:pPr marL="228600" indent="-228600">
              <a:spcAft>
                <a:spcPts val="100"/>
              </a:spcAft>
              <a:buFont typeface="Arial"/>
              <a:buChar char="✓"/>
            </a:pPr>
            <a:r>
              <a:rPr lang="en-US" sz="1400" dirty="0">
                <a:solidFill>
                  <a:srgbClr val="FFFFFF"/>
                </a:solidFill>
                <a:latin typeface="Aptos"/>
              </a:rPr>
              <a:t>FAT completed: Process Owner signed off</a:t>
            </a:r>
          </a:p>
          <a:p>
            <a:pPr marL="228600" indent="-228600">
              <a:spcAft>
                <a:spcPts val="100"/>
              </a:spcAft>
              <a:buFont typeface="Arial"/>
              <a:buChar char="✓"/>
            </a:pPr>
            <a:r>
              <a:rPr lang="en-US" sz="1400" dirty="0">
                <a:solidFill>
                  <a:srgbClr val="FFFFFF"/>
                </a:solidFill>
                <a:latin typeface="Aptos"/>
              </a:rPr>
              <a:t>Traced to Epic and Benefits Map — confirmed</a:t>
            </a:r>
          </a:p>
          <a:p>
            <a:pPr marL="228600" indent="-228600">
              <a:spcAft>
                <a:spcPts val="100"/>
              </a:spcAft>
              <a:buFont typeface="Arial"/>
              <a:buChar char="✓"/>
            </a:pPr>
            <a:r>
              <a:rPr lang="en-US" sz="1400" dirty="0">
                <a:solidFill>
                  <a:srgbClr val="FFFFFF"/>
                </a:solidFill>
                <a:latin typeface="Aptos"/>
              </a:rPr>
              <a:t>Test evidence logged in test management tool</a:t>
            </a:r>
          </a:p>
        </p:txBody>
      </p:sp>
      <p:sp>
        <p:nvSpPr>
          <p:cNvPr id="12" name="DoDD4943A"/>
          <p:cNvSpPr/>
          <p:nvPr/>
        </p:nvSpPr>
        <p:spPr>
          <a:xfrm>
            <a:off x="8153400" y="1079500"/>
            <a:ext cx="3810000" cy="5397500"/>
          </a:xfrm>
          <a:prstGeom prst="roundRect">
            <a:avLst>
              <a:gd name="adj" fmla="val 5000"/>
            </a:avLst>
          </a:prstGeom>
          <a:solidFill>
            <a:srgbClr val="132B4A"/>
          </a:solidFill>
          <a:ln w="19050">
            <a:solidFill>
              <a:srgbClr val="D4943A"/>
            </a:solidFill>
          </a:ln>
        </p:spPr>
        <p:txBody>
          <a:bodyPr wrap="square" lIns="182880" tIns="137160" rIns="182880" bIns="137160" anchor="t"/>
          <a:lstStyle/>
          <a:p>
            <a:pPr>
              <a:buNone/>
            </a:pPr>
            <a:r>
              <a:rPr lang="en-US" sz="1400" b="1" dirty="0">
                <a:solidFill>
                  <a:srgbClr val="D4A0E8"/>
                </a:solidFill>
                <a:latin typeface="Century Gothic"/>
              </a:rPr>
              <a:t>Epic — Done when:</a:t>
            </a:r>
          </a:p>
          <a:p>
            <a:pPr marL="228600" indent="-228600">
              <a:spcAft>
                <a:spcPts val="100"/>
              </a:spcAft>
              <a:buFont typeface="Arial"/>
              <a:buChar char="✓"/>
            </a:pPr>
            <a:r>
              <a:rPr lang="en-US" sz="1400" dirty="0">
                <a:solidFill>
                  <a:srgbClr val="FFFFFF"/>
                </a:solidFill>
                <a:latin typeface="Aptos"/>
              </a:rPr>
              <a:t>All Features meet Feature-level DoD</a:t>
            </a:r>
          </a:p>
          <a:p>
            <a:pPr marL="228600" indent="-228600">
              <a:spcAft>
                <a:spcPts val="100"/>
              </a:spcAft>
              <a:buFont typeface="Arial"/>
              <a:buChar char="✓"/>
            </a:pPr>
            <a:r>
              <a:rPr lang="en-US" sz="1400" dirty="0">
                <a:solidFill>
                  <a:srgbClr val="FFFFFF"/>
                </a:solidFill>
                <a:latin typeface="Aptos"/>
              </a:rPr>
              <a:t>SIT passed for cross-workstream integrations</a:t>
            </a:r>
          </a:p>
          <a:p>
            <a:pPr marL="228600" indent="-228600">
              <a:spcAft>
                <a:spcPts val="100"/>
              </a:spcAft>
              <a:buFont typeface="Arial"/>
              <a:buChar char="✓"/>
            </a:pPr>
            <a:r>
              <a:rPr lang="en-US" sz="1400" dirty="0">
                <a:solidFill>
                  <a:srgbClr val="FFFFFF"/>
                </a:solidFill>
                <a:latin typeface="Aptos"/>
              </a:rPr>
              <a:t>Benefit Owner confirms KPI contribution</a:t>
            </a:r>
          </a:p>
          <a:p>
            <a:pPr marL="228600" indent="-228600">
              <a:spcAft>
                <a:spcPts val="100"/>
              </a:spcAft>
              <a:buFont typeface="Arial"/>
              <a:buChar char="✓"/>
            </a:pPr>
            <a:r>
              <a:rPr lang="en-US" sz="1400" dirty="0">
                <a:solidFill>
                  <a:srgbClr val="FFFFFF"/>
                </a:solidFill>
                <a:latin typeface="Aptos"/>
              </a:rPr>
              <a:t>Design Authority confirms alignment with Guiding Principles</a:t>
            </a:r>
          </a:p>
        </p:txBody>
      </p:sp>
      <p:sp>
        <p:nvSpPr>
          <p:cNvPr id="3" name="BottomBar">
            <a:extLst>
              <a:ext uri="{FF2B5EF4-FFF2-40B4-BE49-F238E27FC236}">
                <a16:creationId xmlns:a16="http://schemas.microsoft.com/office/drawing/2014/main" id="{63E5D599-B414-44B5-A0FB-8FD5877EAE73}"/>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80F4BF92-FC2D-44BD-BBB9-6FBF3AE2CFCE}"/>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Definition of Done</a:t>
            </a:r>
          </a:p>
        </p:txBody>
      </p:sp>
      <p:sp>
        <p:nvSpPr>
          <p:cNvPr id="7" name="AccentLine">
            <a:extLst>
              <a:ext uri="{FF2B5EF4-FFF2-40B4-BE49-F238E27FC236}">
                <a16:creationId xmlns:a16="http://schemas.microsoft.com/office/drawing/2014/main" id="{85B0E280-C50C-4E9E-9E86-FA9DB9128CDB}"/>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934595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68FF8-F42B-AFA2-20F9-991894E87294}"/>
              </a:ext>
            </a:extLst>
          </p:cNvPr>
          <p:cNvSpPr>
            <a:spLocks noGrp="1"/>
          </p:cNvSpPr>
          <p:nvPr>
            <p:ph type="title"/>
          </p:nvPr>
        </p:nvSpPr>
        <p:spPr>
          <a:xfrm>
            <a:off x="457200" y="698500"/>
            <a:ext cx="6997700" cy="508000"/>
          </a:xfrm>
        </p:spPr>
        <p:txBody>
          <a:bodyPr/>
          <a:lstStyle/>
          <a:p>
            <a:pPr>
              <a:buNone/>
            </a:pPr>
            <a:r>
              <a:rPr lang="en-GB" sz="2200" b="1" dirty="0">
                <a:solidFill>
                  <a:srgbClr val="1B2A4A"/>
                </a:solidFill>
                <a:latin typeface="Century Gothic"/>
              </a:rPr>
              <a:t>Why Build &amp; Test Governance Matters</a:t>
            </a:r>
          </a:p>
        </p:txBody>
      </p:sp>
      <p:sp>
        <p:nvSpPr>
          <p:cNvPr id="7" name="BottomBar">
            <a:extLst>
              <a:ext uri="{FF2B5EF4-FFF2-40B4-BE49-F238E27FC236}">
                <a16:creationId xmlns:a16="http://schemas.microsoft.com/office/drawing/2014/main" id="{BF248C5D-7A31-4718-9A7F-96D7D335DBC2}"/>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Footer">
            <a:extLst>
              <a:ext uri="{FF2B5EF4-FFF2-40B4-BE49-F238E27FC236}">
                <a16:creationId xmlns:a16="http://schemas.microsoft.com/office/drawing/2014/main" id="{B4492F23-38C3-4DA9-85DD-D97EF98D653A}"/>
              </a:ext>
            </a:extLst>
          </p:cNvPr>
          <p:cNvSpPr txBox="1"/>
          <p:nvPr/>
        </p:nvSpPr>
        <p:spPr>
          <a:xfrm>
            <a:off x="457200" y="6540500"/>
            <a:ext cx="5080000" cy="228600"/>
          </a:xfrm>
          <a:prstGeom prst="rect">
            <a:avLst/>
          </a:prstGeom>
          <a:noFill/>
        </p:spPr>
        <p:txBody>
          <a:bodyPr vertOverflow="overflow" vert="horz" wrap="square" rtlCol="0" anchor="t">
            <a:spAutoFit/>
          </a:bodyPr>
          <a:lstStyle/>
          <a:p>
            <a:pPr>
              <a:buNone/>
            </a:pPr>
            <a:r>
              <a:rPr lang="en-GB" sz="900" dirty="0">
                <a:solidFill>
                  <a:srgbClr val="95A5A6"/>
                </a:solidFill>
                <a:latin typeface="Aptos"/>
              </a:rPr>
              <a:t>Programme Lifecycle · Build &amp; Test · Delivery Governance</a:t>
            </a:r>
          </a:p>
        </p:txBody>
      </p:sp>
      <p:sp>
        <p:nvSpPr>
          <p:cNvPr id="11" name="LeftContent">
            <a:extLst>
              <a:ext uri="{FF2B5EF4-FFF2-40B4-BE49-F238E27FC236}">
                <a16:creationId xmlns:a16="http://schemas.microsoft.com/office/drawing/2014/main" id="{B9D7814B-726F-4AAA-B577-A16C046FA278}"/>
              </a:ext>
            </a:extLst>
          </p:cNvPr>
          <p:cNvSpPr txBox="1"/>
          <p:nvPr/>
        </p:nvSpPr>
        <p:spPr>
          <a:xfrm>
            <a:off x="457200" y="1397000"/>
            <a:ext cx="6997700" cy="5080000"/>
          </a:xfrm>
          <a:prstGeom prst="rect">
            <a:avLst/>
          </a:prstGeom>
          <a:noFill/>
        </p:spPr>
        <p:txBody>
          <a:bodyPr vertOverflow="overflow" vert="horz" wrap="square" rtlCol="0" anchor="t">
            <a:noAutofit/>
          </a:bodyPr>
          <a:lstStyle/>
          <a:p>
            <a:pPr>
              <a:spcAft>
                <a:spcPts val="400"/>
              </a:spcAft>
              <a:buNone/>
            </a:pPr>
            <a:r>
              <a:rPr lang="en-US" sz="1600" b="1" dirty="0">
                <a:solidFill>
                  <a:srgbClr val="1B2A4A"/>
                </a:solidFill>
                <a:latin typeface="Century Gothic"/>
              </a:rPr>
              <a:t>Three Risks When Delivery is Ungoverned</a:t>
            </a:r>
          </a:p>
          <a:p>
            <a:pPr>
              <a:spcBef>
                <a:spcPts val="600"/>
              </a:spcBef>
              <a:spcAft>
                <a:spcPts val="200"/>
              </a:spcAft>
              <a:buNone/>
            </a:pPr>
            <a:r>
              <a:rPr lang="en-US" sz="1400" b="1" dirty="0">
                <a:solidFill>
                  <a:srgbClr val="E74C3C"/>
                </a:solidFill>
                <a:latin typeface="Aptos"/>
              </a:rPr>
              <a:t>Scope Drift</a:t>
            </a:r>
          </a:p>
          <a:p>
            <a:pPr>
              <a:spcAft>
                <a:spcPts val="400"/>
              </a:spcAft>
              <a:buNone/>
            </a:pPr>
            <a:r>
              <a:rPr lang="en-US" sz="1400" dirty="0">
                <a:solidFill>
                  <a:srgbClr val="2C3E50"/>
                </a:solidFill>
                <a:latin typeface="Aptos"/>
              </a:rPr>
              <a:t>Requirements expand without value assessment — the programme delivers features nobody asked for</a:t>
            </a:r>
          </a:p>
          <a:p>
            <a:pPr>
              <a:spcBef>
                <a:spcPts val="400"/>
              </a:spcBef>
              <a:spcAft>
                <a:spcPts val="200"/>
              </a:spcAft>
              <a:buNone/>
            </a:pPr>
            <a:r>
              <a:rPr lang="en-US" sz="1400" b="1" dirty="0">
                <a:solidFill>
                  <a:srgbClr val="E74C3C"/>
                </a:solidFill>
                <a:latin typeface="Aptos"/>
              </a:rPr>
              <a:t>Design by Committee</a:t>
            </a:r>
          </a:p>
          <a:p>
            <a:pPr>
              <a:spcAft>
                <a:spcPts val="400"/>
              </a:spcAft>
              <a:buNone/>
            </a:pPr>
            <a:r>
              <a:rPr lang="en-US" sz="1400" dirty="0">
                <a:solidFill>
                  <a:srgbClr val="2C3E50"/>
                </a:solidFill>
                <a:latin typeface="Aptos"/>
              </a:rPr>
              <a:t>Decisions relitigated, conflicting designs built, rework consumes 30% of effort</a:t>
            </a:r>
          </a:p>
          <a:p>
            <a:pPr>
              <a:spcBef>
                <a:spcPts val="400"/>
              </a:spcBef>
              <a:spcAft>
                <a:spcPts val="200"/>
              </a:spcAft>
              <a:buNone/>
            </a:pPr>
            <a:r>
              <a:rPr lang="en-US" sz="1400" b="1" dirty="0">
                <a:solidFill>
                  <a:srgbClr val="E74C3C"/>
                </a:solidFill>
                <a:latin typeface="Aptos"/>
              </a:rPr>
              <a:t>Testing Theatre</a:t>
            </a:r>
          </a:p>
          <a:p>
            <a:pPr>
              <a:spcAft>
                <a:spcPts val="400"/>
              </a:spcAft>
              <a:buNone/>
            </a:pPr>
            <a:r>
              <a:rPr lang="en-US" sz="1400" dirty="0">
                <a:solidFill>
                  <a:srgbClr val="2C3E50"/>
                </a:solidFill>
                <a:latin typeface="Aptos"/>
              </a:rPr>
              <a:t>UAT becomes a rubber stamp — users click through scripts without understanding what they validate</a:t>
            </a:r>
          </a:p>
          <a:p>
            <a:pPr>
              <a:spcBef>
                <a:spcPts val="800"/>
              </a:spcBef>
              <a:spcAft>
                <a:spcPts val="400"/>
              </a:spcAft>
              <a:buNone/>
            </a:pPr>
            <a:r>
              <a:rPr lang="en-US" sz="1600" b="1" dirty="0">
                <a:solidFill>
                  <a:srgbClr val="1B2A4A"/>
                </a:solidFill>
                <a:latin typeface="Century Gothic"/>
              </a:rPr>
              <a:t>What Governed Delivery Ensures</a:t>
            </a:r>
          </a:p>
          <a:p>
            <a:pPr marL="228600" indent="-228600">
              <a:spcBef>
                <a:spcPts val="400"/>
              </a:spcBef>
              <a:spcAft>
                <a:spcPts val="400"/>
              </a:spcAft>
              <a:buFont typeface="Arial"/>
              <a:buChar char="•"/>
            </a:pPr>
            <a:r>
              <a:rPr lang="en-US" sz="1400" dirty="0">
                <a:solidFill>
                  <a:srgbClr val="2C3E50"/>
                </a:solidFill>
                <a:latin typeface="Aptos"/>
              </a:rPr>
              <a:t>Design Authority approves every functional design against the Benefits Map and Guiding Principles</a:t>
            </a:r>
          </a:p>
          <a:p>
            <a:pPr marL="228600" indent="-228600">
              <a:spcAft>
                <a:spcPts val="400"/>
              </a:spcAft>
              <a:buFont typeface="Arial"/>
              <a:buChar char="•"/>
            </a:pPr>
            <a:r>
              <a:rPr lang="en-US" sz="1400" dirty="0">
                <a:solidFill>
                  <a:srgbClr val="2C3E50"/>
                </a:solidFill>
                <a:latin typeface="Aptos"/>
              </a:rPr>
              <a:t>Agile sprints structured around Epics and Features tied to strategic outcomes</a:t>
            </a:r>
          </a:p>
          <a:p>
            <a:pPr marL="228600" indent="-228600">
              <a:spcAft>
                <a:spcPts val="400"/>
              </a:spcAft>
              <a:buFont typeface="Arial"/>
              <a:buChar char="•"/>
            </a:pPr>
            <a:r>
              <a:rPr lang="en-US" sz="1400" dirty="0">
                <a:solidFill>
                  <a:srgbClr val="2C3E50"/>
                </a:solidFill>
                <a:latin typeface="Aptos"/>
              </a:rPr>
              <a:t>Testing is layered (Unit → FAT → Mini-BAT → SAT → SIT → Pre-UAT → UAT → BAT → NFT) with business sign-off at every level</a:t>
            </a:r>
          </a:p>
        </p:txBody>
      </p:sp>
      <p:sp>
        <p:nvSpPr>
          <p:cNvPr id="13" name="CalloutBg">
            <a:extLst>
              <a:ext uri="{FF2B5EF4-FFF2-40B4-BE49-F238E27FC236}">
                <a16:creationId xmlns:a16="http://schemas.microsoft.com/office/drawing/2014/main" id="{2AA739FB-0B1F-456C-9450-933A369E474E}"/>
              </a:ext>
            </a:extLst>
          </p:cNvPr>
          <p:cNvSpPr/>
          <p:nvPr/>
        </p:nvSpPr>
        <p:spPr>
          <a:xfrm>
            <a:off x="7607300" y="228600"/>
            <a:ext cx="4584700" cy="6248400"/>
          </a:xfrm>
          <a:prstGeom prst="rect">
            <a:avLst/>
          </a:prstGeom>
          <a:solidFill>
            <a:srgbClr val="FAF3E8"/>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square" lIns="279400" tIns="2413000" rIns="279400" bIns="279400" rtlCol="0" anchor="t" anchorCtr="0"/>
          <a:lstStyle/>
          <a:p>
            <a:pPr algn="l"/>
            <a:r>
              <a:rPr lang="en-GB" sz="1400" i="1">
                <a:solidFill>
                  <a:srgbClr val="1B2A4A"/>
                </a:solidFill>
                <a:latin typeface="Aptos"/>
              </a:rPr>
              <a:t>“Ungoverned delivery produces a system. Governed delivery produces business value.”</a:t>
            </a:r>
          </a:p>
        </p:txBody>
      </p:sp>
      <p:sp>
        <p:nvSpPr>
          <p:cNvPr id="3" name="AccentLine">
            <a:extLst>
              <a:ext uri="{FF2B5EF4-FFF2-40B4-BE49-F238E27FC236}">
                <a16:creationId xmlns:a16="http://schemas.microsoft.com/office/drawing/2014/main" id="{0BD0EEC4-5725-4A48-ACB5-D8115F2A1255}"/>
              </a:ext>
            </a:extLst>
          </p:cNvPr>
          <p:cNvSpPr/>
          <p:nvPr/>
        </p:nvSpPr>
        <p:spPr>
          <a:xfrm>
            <a:off x="457200" y="12700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VertLine">
            <a:extLst>
              <a:ext uri="{FF2B5EF4-FFF2-40B4-BE49-F238E27FC236}">
                <a16:creationId xmlns:a16="http://schemas.microsoft.com/office/drawing/2014/main" id="{A47BFDA9-2853-4C7A-90B2-07D61A87D2A6}"/>
              </a:ext>
            </a:extLst>
          </p:cNvPr>
          <p:cNvSpPr/>
          <p:nvPr/>
        </p:nvSpPr>
        <p:spPr>
          <a:xfrm>
            <a:off x="7543800" y="2413000"/>
            <a:ext cx="63500" cy="25400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636033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263DB-78DE-7038-5F60-9C7CEE042BA5}"/>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User Story Writing Guide — Extended Examples</a:t>
            </a:r>
          </a:p>
        </p:txBody>
      </p:sp>
      <p:sp>
        <p:nvSpPr>
          <p:cNvPr id="10" name="Ex0"/>
          <p:cNvSpPr/>
          <p:nvPr/>
        </p:nvSpPr>
        <p:spPr>
          <a:xfrm>
            <a:off x="228600" y="1079500"/>
            <a:ext cx="3810000" cy="5397500"/>
          </a:xfrm>
          <a:prstGeom prst="roundRect">
            <a:avLst>
              <a:gd name="adj" fmla="val 4000"/>
            </a:avLst>
          </a:prstGeom>
          <a:solidFill>
            <a:srgbClr val="132B4A"/>
          </a:solidFill>
          <a:ln w="19050">
            <a:solidFill>
              <a:srgbClr val="2E86AB"/>
            </a:solidFill>
          </a:ln>
        </p:spPr>
        <p:txBody>
          <a:bodyPr wrap="square" lIns="137160" tIns="91440" rIns="137160" bIns="91440" anchor="t"/>
          <a:lstStyle/>
          <a:p>
            <a:pPr algn="ctr">
              <a:buNone/>
            </a:pPr>
            <a:r>
              <a:rPr lang="en-US" sz="1400" b="1" dirty="0">
                <a:solidFill>
                  <a:srgbClr val="D4A0E8"/>
                </a:solidFill>
                <a:latin typeface="Century Gothic"/>
              </a:rPr>
              <a:t>HR</a:t>
            </a:r>
          </a:p>
          <a:p>
            <a:pPr>
              <a:buNone/>
            </a:pPr>
            <a:r>
              <a:rPr lang="en-US" sz="1400" b="1" dirty="0">
                <a:solidFill>
                  <a:srgbClr val="F5A9A2"/>
                </a:solidFill>
                <a:latin typeface="Aptos"/>
              </a:rPr>
              <a:t>✗ BAD:</a:t>
            </a:r>
            <a:r>
              <a:rPr lang="en-US" sz="1400" i="1" dirty="0">
                <a:solidFill>
                  <a:srgbClr val="D0D0D0"/>
                </a:solidFill>
                <a:latin typeface="Aptos"/>
              </a:rPr>
              <a:t> “HR needs employee self-service.”</a:t>
            </a:r>
          </a:p>
          <a:p>
            <a:pPr>
              <a:buNone/>
            </a:pPr>
            <a:r>
              <a:rPr lang="en-US" sz="1400" b="1" dirty="0">
                <a:solidFill>
                  <a:srgbClr val="F5A9A2"/>
                </a:solidFill>
                <a:latin typeface="Aptos"/>
              </a:rPr>
              <a:t>✓ GOOD:</a:t>
            </a:r>
          </a:p>
          <a:p>
            <a:pPr>
              <a:buNone/>
            </a:pPr>
            <a:r>
              <a:rPr lang="en-US" sz="1400" i="1" dirty="0">
                <a:solidFill>
                  <a:srgbClr val="FFFFFF"/>
                </a:solidFill>
                <a:latin typeface="Aptos"/>
              </a:rPr>
              <a:t>“As a Line Manager, I want to approve holiday requests with a single click, so that I can process approvals in under 30 seconds instead of 3-day email chains.”</a:t>
            </a:r>
          </a:p>
          <a:p>
            <a:pPr>
              <a:buNone/>
            </a:pPr>
            <a:r>
              <a:rPr lang="en-US" sz="1400" b="1" dirty="0">
                <a:solidFill>
                  <a:srgbClr val="FFFFFF"/>
                </a:solidFill>
                <a:latin typeface="Aptos"/>
              </a:rPr>
              <a:t>Acceptance Criteria:</a:t>
            </a:r>
          </a:p>
          <a:p>
            <a:pPr marL="182880" indent="-182880">
              <a:spcAft>
                <a:spcPts val="60"/>
              </a:spcAft>
              <a:buFont typeface="Arial"/>
              <a:buChar char="·"/>
            </a:pPr>
            <a:r>
              <a:rPr lang="en-US" sz="1400" dirty="0">
                <a:solidFill>
                  <a:srgbClr val="FFFFFF"/>
                </a:solidFill>
                <a:latin typeface="Aptos"/>
              </a:rPr>
              <a:t>Notification in manager’s task list + email</a:t>
            </a:r>
          </a:p>
          <a:p>
            <a:pPr marL="182880" indent="-182880">
              <a:spcAft>
                <a:spcPts val="60"/>
              </a:spcAft>
              <a:buFont typeface="Arial"/>
              <a:buChar char="·"/>
            </a:pPr>
            <a:r>
              <a:rPr lang="en-US" sz="1400" dirty="0">
                <a:solidFill>
                  <a:srgbClr val="FFFFFF"/>
                </a:solidFill>
                <a:latin typeface="Aptos"/>
              </a:rPr>
              <a:t>Single-click approve/reject</a:t>
            </a:r>
          </a:p>
          <a:p>
            <a:pPr marL="182880" indent="-182880">
              <a:spcAft>
                <a:spcPts val="60"/>
              </a:spcAft>
              <a:buFont typeface="Arial"/>
              <a:buChar char="·"/>
            </a:pPr>
            <a:r>
              <a:rPr lang="en-US" sz="1400" dirty="0">
                <a:solidFill>
                  <a:srgbClr val="FFFFFF"/>
                </a:solidFill>
                <a:latin typeface="Aptos"/>
              </a:rPr>
              <a:t>Auto-updates team calendar + HR system</a:t>
            </a:r>
          </a:p>
          <a:p>
            <a:pPr marL="182880" indent="-182880">
              <a:spcAft>
                <a:spcPts val="60"/>
              </a:spcAft>
              <a:buFont typeface="Arial"/>
              <a:buChar char="·"/>
            </a:pPr>
            <a:r>
              <a:rPr lang="en-US" sz="1400" dirty="0">
                <a:solidFill>
                  <a:srgbClr val="FFFFFF"/>
                </a:solidFill>
                <a:latin typeface="Aptos"/>
              </a:rPr>
              <a:t>View team calendar before approving</a:t>
            </a:r>
          </a:p>
        </p:txBody>
      </p:sp>
      <p:sp>
        <p:nvSpPr>
          <p:cNvPr id="11" name="Ex1"/>
          <p:cNvSpPr/>
          <p:nvPr/>
        </p:nvSpPr>
        <p:spPr>
          <a:xfrm>
            <a:off x="4114800" y="1079500"/>
            <a:ext cx="3810000" cy="5397500"/>
          </a:xfrm>
          <a:prstGeom prst="roundRect">
            <a:avLst>
              <a:gd name="adj" fmla="val 4000"/>
            </a:avLst>
          </a:prstGeom>
          <a:solidFill>
            <a:srgbClr val="132B4A"/>
          </a:solidFill>
          <a:ln w="19050">
            <a:solidFill>
              <a:srgbClr val="4A9B7F"/>
            </a:solidFill>
          </a:ln>
        </p:spPr>
        <p:txBody>
          <a:bodyPr wrap="square" lIns="137160" tIns="91440" rIns="137160" bIns="91440" anchor="t"/>
          <a:lstStyle/>
          <a:p>
            <a:pPr algn="ctr">
              <a:buNone/>
            </a:pPr>
            <a:r>
              <a:rPr lang="en-US" sz="1400" b="1" dirty="0">
                <a:solidFill>
                  <a:srgbClr val="F5A9A2"/>
                </a:solidFill>
                <a:latin typeface="Century Gothic"/>
              </a:rPr>
              <a:t>Procurement</a:t>
            </a:r>
          </a:p>
          <a:p>
            <a:pPr>
              <a:buNone/>
            </a:pPr>
            <a:r>
              <a:rPr lang="en-US" sz="1400" b="1" dirty="0">
                <a:solidFill>
                  <a:srgbClr val="F5A9A2"/>
                </a:solidFill>
                <a:latin typeface="Aptos"/>
              </a:rPr>
              <a:t>✗ BAD:</a:t>
            </a:r>
            <a:r>
              <a:rPr lang="en-US" sz="1400" i="1" dirty="0">
                <a:solidFill>
                  <a:srgbClr val="D0D0D0"/>
                </a:solidFill>
                <a:latin typeface="Aptos"/>
              </a:rPr>
              <a:t> “Purchase orders should be automated.”</a:t>
            </a:r>
          </a:p>
          <a:p>
            <a:pPr>
              <a:buNone/>
            </a:pPr>
            <a:r>
              <a:rPr lang="en-US" sz="1400" b="1" dirty="0">
                <a:solidFill>
                  <a:srgbClr val="F5A9A2"/>
                </a:solidFill>
                <a:latin typeface="Aptos"/>
              </a:rPr>
              <a:t>✓ GOOD:</a:t>
            </a:r>
          </a:p>
          <a:p>
            <a:pPr>
              <a:buNone/>
            </a:pPr>
            <a:r>
              <a:rPr lang="en-US" sz="1400" i="1" dirty="0">
                <a:solidFill>
                  <a:srgbClr val="FFFFFF"/>
                </a:solidFill>
                <a:latin typeface="Aptos"/>
              </a:rPr>
              <a:t>“As a Procurement Officer, I want auto-generated POs when a requisition is approved and supplier has a valid contract, so that PO creation drops from 45 min to under 2 min.”</a:t>
            </a:r>
          </a:p>
          <a:p>
            <a:pPr>
              <a:buNone/>
            </a:pPr>
            <a:r>
              <a:rPr lang="en-US" sz="1400" b="1" dirty="0">
                <a:solidFill>
                  <a:srgbClr val="FFFFFF"/>
                </a:solidFill>
                <a:latin typeface="Aptos"/>
              </a:rPr>
              <a:t>Acceptance Criteria:</a:t>
            </a:r>
          </a:p>
          <a:p>
            <a:pPr marL="182880" indent="-182880">
              <a:spcAft>
                <a:spcPts val="60"/>
              </a:spcAft>
              <a:buFont typeface="Arial"/>
              <a:buChar char="·"/>
            </a:pPr>
            <a:r>
              <a:rPr lang="en-US" sz="1400" dirty="0">
                <a:solidFill>
                  <a:srgbClr val="FFFFFF"/>
                </a:solidFill>
                <a:latin typeface="Aptos"/>
              </a:rPr>
              <a:t>PO auto-generated within 2 min of approval</a:t>
            </a:r>
          </a:p>
          <a:p>
            <a:pPr marL="182880" indent="-182880">
              <a:spcAft>
                <a:spcPts val="60"/>
              </a:spcAft>
              <a:buFont typeface="Arial"/>
              <a:buChar char="·"/>
            </a:pPr>
            <a:r>
              <a:rPr lang="en-US" sz="1400" dirty="0">
                <a:solidFill>
                  <a:srgbClr val="FFFFFF"/>
                </a:solidFill>
                <a:latin typeface="Aptos"/>
              </a:rPr>
              <a:t>References correct contract + pricing</a:t>
            </a:r>
          </a:p>
          <a:p>
            <a:pPr marL="182880" indent="-182880">
              <a:spcAft>
                <a:spcPts val="60"/>
              </a:spcAft>
              <a:buFont typeface="Arial"/>
              <a:buChar char="·"/>
            </a:pPr>
            <a:r>
              <a:rPr lang="en-US" sz="1400" dirty="0">
                <a:solidFill>
                  <a:srgbClr val="FFFFFF"/>
                </a:solidFill>
                <a:latin typeface="Aptos"/>
              </a:rPr>
              <a:t>Sent to supplier via email with PDF</a:t>
            </a:r>
          </a:p>
          <a:p>
            <a:pPr marL="182880" indent="-182880">
              <a:spcAft>
                <a:spcPts val="60"/>
              </a:spcAft>
              <a:buFont typeface="Arial"/>
              <a:buChar char="·"/>
            </a:pPr>
            <a:r>
              <a:rPr lang="en-US" sz="1400" dirty="0">
                <a:solidFill>
                  <a:srgbClr val="FFFFFF"/>
                </a:solidFill>
                <a:latin typeface="Aptos"/>
              </a:rPr>
              <a:t>Exception: no contract → route to Procurement Mgr</a:t>
            </a:r>
          </a:p>
        </p:txBody>
      </p:sp>
      <p:sp>
        <p:nvSpPr>
          <p:cNvPr id="12" name="Ex2"/>
          <p:cNvSpPr/>
          <p:nvPr/>
        </p:nvSpPr>
        <p:spPr>
          <a:xfrm>
            <a:off x="8001000" y="1079500"/>
            <a:ext cx="3810000" cy="5397500"/>
          </a:xfrm>
          <a:prstGeom prst="roundRect">
            <a:avLst>
              <a:gd name="adj" fmla="val 4000"/>
            </a:avLst>
          </a:prstGeom>
          <a:solidFill>
            <a:srgbClr val="132B4A"/>
          </a:solidFill>
          <a:ln w="19050">
            <a:solidFill>
              <a:srgbClr val="D4943A"/>
            </a:solidFill>
          </a:ln>
        </p:spPr>
        <p:txBody>
          <a:bodyPr wrap="square" lIns="137160" tIns="91440" rIns="137160" bIns="91440" anchor="t"/>
          <a:lstStyle/>
          <a:p>
            <a:pPr algn="ctr">
              <a:buNone/>
            </a:pPr>
            <a:r>
              <a:rPr lang="en-US" sz="1400" b="1" dirty="0">
                <a:solidFill>
                  <a:srgbClr val="F5A9A2"/>
                </a:solidFill>
                <a:latin typeface="Century Gothic"/>
              </a:rPr>
              <a:t>Data Migration</a:t>
            </a:r>
          </a:p>
          <a:p>
            <a:pPr>
              <a:buNone/>
            </a:pPr>
            <a:r>
              <a:rPr lang="en-US" sz="1400" b="1" dirty="0">
                <a:solidFill>
                  <a:srgbClr val="F5A9A2"/>
                </a:solidFill>
                <a:latin typeface="Aptos"/>
              </a:rPr>
              <a:t>✗ BAD:</a:t>
            </a:r>
            <a:r>
              <a:rPr lang="en-US" sz="1400" i="1" dirty="0">
                <a:solidFill>
                  <a:srgbClr val="D0D0D0"/>
                </a:solidFill>
                <a:latin typeface="Aptos"/>
              </a:rPr>
              <a:t> “Migrate all customer data.”</a:t>
            </a:r>
          </a:p>
          <a:p>
            <a:pPr>
              <a:buNone/>
            </a:pPr>
            <a:r>
              <a:rPr lang="en-US" sz="1400" b="1" dirty="0">
                <a:solidFill>
                  <a:srgbClr val="F5A9A2"/>
                </a:solidFill>
                <a:latin typeface="Aptos"/>
              </a:rPr>
              <a:t>✓ GOOD:</a:t>
            </a:r>
          </a:p>
          <a:p>
            <a:pPr>
              <a:buNone/>
            </a:pPr>
            <a:r>
              <a:rPr lang="en-US" sz="1400" i="1" dirty="0">
                <a:solidFill>
                  <a:srgbClr val="FFFFFF"/>
                </a:solidFill>
                <a:latin typeface="Aptos"/>
              </a:rPr>
              <a:t>“As a Data Migration Lead, I want to migrate active customer records with validated addresses and credit terms, so Sales can process orders from day one.”</a:t>
            </a:r>
          </a:p>
          <a:p>
            <a:pPr>
              <a:buNone/>
            </a:pPr>
            <a:r>
              <a:rPr lang="en-US" sz="1400" b="1" dirty="0">
                <a:solidFill>
                  <a:srgbClr val="FFFFFF"/>
                </a:solidFill>
                <a:latin typeface="Aptos"/>
              </a:rPr>
              <a:t>Acceptance Criteria:</a:t>
            </a:r>
          </a:p>
          <a:p>
            <a:pPr marL="182880" indent="-182880">
              <a:spcAft>
                <a:spcPts val="60"/>
              </a:spcAft>
              <a:buFont typeface="Arial"/>
              <a:buChar char="·"/>
            </a:pPr>
            <a:r>
              <a:rPr lang="en-US" sz="1400" dirty="0">
                <a:solidFill>
                  <a:srgbClr val="FFFFFF"/>
                </a:solidFill>
                <a:latin typeface="Aptos"/>
              </a:rPr>
              <a:t>Only active customers (inactive &gt;24mo excluded)</a:t>
            </a:r>
          </a:p>
          <a:p>
            <a:pPr marL="182880" indent="-182880">
              <a:spcAft>
                <a:spcPts val="60"/>
              </a:spcAft>
              <a:buFont typeface="Arial"/>
              <a:buChar char="·"/>
            </a:pPr>
            <a:r>
              <a:rPr lang="en-US" sz="1400" dirty="0">
                <a:solidFill>
                  <a:srgbClr val="FFFFFF"/>
                </a:solidFill>
                <a:latin typeface="Aptos"/>
              </a:rPr>
              <a:t>Address validated against PAF database</a:t>
            </a:r>
          </a:p>
          <a:p>
            <a:pPr marL="182880" indent="-182880">
              <a:spcAft>
                <a:spcPts val="60"/>
              </a:spcAft>
              <a:buFont typeface="Arial"/>
              <a:buChar char="·"/>
            </a:pPr>
            <a:r>
              <a:rPr lang="en-US" sz="1400" dirty="0">
                <a:solidFill>
                  <a:srgbClr val="FFFFFF"/>
                </a:solidFill>
                <a:latin typeface="Aptos"/>
              </a:rPr>
              <a:t>Credit terms mapped to new credit groups</a:t>
            </a:r>
          </a:p>
          <a:p>
            <a:pPr marL="182880" indent="-182880">
              <a:spcAft>
                <a:spcPts val="60"/>
              </a:spcAft>
              <a:buFont typeface="Arial"/>
              <a:buChar char="·"/>
            </a:pPr>
            <a:r>
              <a:rPr lang="en-US" sz="1400" dirty="0">
                <a:solidFill>
                  <a:srgbClr val="FFFFFF"/>
                </a:solidFill>
                <a:latin typeface="Aptos"/>
              </a:rPr>
              <a:t>Duplicates merged (company name + postcode)</a:t>
            </a:r>
          </a:p>
          <a:p>
            <a:pPr marL="182880" indent="-182880">
              <a:spcAft>
                <a:spcPts val="60"/>
              </a:spcAft>
              <a:buFont typeface="Arial"/>
              <a:buChar char="·"/>
            </a:pPr>
            <a:r>
              <a:rPr lang="en-US" sz="1400" dirty="0">
                <a:solidFill>
                  <a:srgbClr val="FFFFFF"/>
                </a:solidFill>
                <a:latin typeface="Aptos"/>
              </a:rPr>
              <a:t>Validation report: counts, match rates, exceptions</a:t>
            </a:r>
          </a:p>
        </p:txBody>
      </p:sp>
      <p:sp>
        <p:nvSpPr>
          <p:cNvPr id="3" name="BottomBar">
            <a:extLst>
              <a:ext uri="{FF2B5EF4-FFF2-40B4-BE49-F238E27FC236}">
                <a16:creationId xmlns:a16="http://schemas.microsoft.com/office/drawing/2014/main" id="{9CE08F4B-6D5D-47FE-B029-CE2FF21376D2}"/>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5763C759-67CD-4857-BAB3-F9ED0CE9ECC3}"/>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User Stories</a:t>
            </a:r>
          </a:p>
        </p:txBody>
      </p:sp>
      <p:sp>
        <p:nvSpPr>
          <p:cNvPr id="7" name="AccentLine">
            <a:extLst>
              <a:ext uri="{FF2B5EF4-FFF2-40B4-BE49-F238E27FC236}">
                <a16:creationId xmlns:a16="http://schemas.microsoft.com/office/drawing/2014/main" id="{88AC1EE3-AF5F-4BAE-BB61-0B115C2323D4}"/>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45197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4D6C4-012D-B8D3-F423-E3A4CF0A5C84}"/>
              </a:ext>
            </a:extLst>
          </p:cNvPr>
          <p:cNvSpPr>
            <a:spLocks noGrp="1"/>
          </p:cNvSpPr>
          <p:nvPr>
            <p:ph type="title"/>
          </p:nvPr>
        </p:nvSpPr>
        <p:spPr>
          <a:xfrm>
            <a:off x="457200" y="152400"/>
            <a:ext cx="11277600" cy="508000"/>
          </a:xfrm>
        </p:spPr>
        <p:txBody>
          <a:bodyPr>
            <a:normAutofit/>
          </a:bodyPr>
          <a:lstStyle/>
          <a:p>
            <a:pPr algn="l">
              <a:buNone/>
            </a:pPr>
            <a:r>
              <a:rPr lang="en-GB" sz="2200" b="1" dirty="0">
                <a:solidFill>
                  <a:srgbClr val="1B2A4A"/>
                </a:solidFill>
                <a:latin typeface="Century Gothic"/>
              </a:rPr>
              <a:t>FAT &amp; Mini-BAT: Testing During Sprints</a:t>
            </a:r>
          </a:p>
        </p:txBody>
      </p:sp>
      <p:sp>
        <p:nvSpPr>
          <p:cNvPr id="10" name="Left"/>
          <p:cNvSpPr txBox="1"/>
          <p:nvPr/>
        </p:nvSpPr>
        <p:spPr>
          <a:xfrm>
            <a:off x="228600" y="1079500"/>
            <a:ext cx="5486400" cy="5397500"/>
          </a:xfrm>
          <a:prstGeom prst="rect">
            <a:avLst/>
          </a:prstGeom>
          <a:noFill/>
          <a:ln>
            <a:noFill/>
          </a:ln>
        </p:spPr>
        <p:txBody>
          <a:bodyPr wrap="square" rtlCol="0"/>
          <a:lstStyle/>
          <a:p>
            <a:pPr>
              <a:buNone/>
            </a:pPr>
            <a:r>
              <a:rPr lang="en-US" sz="1400" b="1" dirty="0">
                <a:solidFill>
                  <a:srgbClr val="E74C3C"/>
                </a:solidFill>
                <a:latin typeface="Century Gothic"/>
              </a:rPr>
              <a:t>FAT Purpose</a:t>
            </a:r>
          </a:p>
          <a:p>
            <a:pPr>
              <a:buNone/>
            </a:pPr>
            <a:r>
              <a:rPr lang="en-US" sz="1400" dirty="0">
                <a:solidFill>
                  <a:srgbClr val="2C3E50"/>
                </a:solidFill>
                <a:latin typeface="Aptos"/>
              </a:rPr>
              <a:t>SI Tester validates each completed Feature against acceptance criteria. Process Owner accepts at sprint review.</a:t>
            </a:r>
          </a:p>
          <a:p>
            <a:pPr>
              <a:buNone/>
            </a:pPr>
            <a:r>
              <a:rPr lang="en-US" sz="1400" b="1" dirty="0">
                <a:solidFill>
                  <a:srgbClr val="E74C3C"/>
                </a:solidFill>
                <a:latin typeface="Aptos"/>
              </a:rPr>
              <a:t>When: Every sprint  |  Executed by: SI Tester  |  Accepted by: Process Owner at sprint review</a:t>
            </a:r>
            <a:r>
              <a:rPr lang="en-US" sz="1400" dirty="0">
                <a:solidFill>
                  <a:srgbClr val="2C3E50"/>
                </a:solidFill>
                <a:latin typeface="Aptos"/>
              </a:rPr>
              <a:t/>
            </a:r>
            <a:r>
              <a:rPr lang="en-US" sz="1400" b="1" dirty="0">
                <a:solidFill>
                  <a:srgbClr val="E74C3C"/>
                </a:solidFill>
                <a:latin typeface="Aptos"/>
              </a:rPr>
              <a:t/>
            </a:r>
            <a:r>
              <a:rPr lang="en-US" sz="1400" dirty="0">
                <a:solidFill>
                  <a:srgbClr val="2C3E50"/>
                </a:solidFill>
                <a:latin typeface="Aptos"/>
              </a:rPr>
              <a:t/>
            </a:r>
          </a:p>
          <a:p>
            <a:pPr>
              <a:buNone/>
            </a:pPr>
            <a:r>
              <a:rPr lang="en-US" sz="1400" b="1" dirty="0">
                <a:solidFill>
                  <a:srgbClr val="E74C3C"/>
                </a:solidFill>
                <a:latin typeface="Century Gothic"/>
              </a:rPr>
              <a:t>How It Works</a:t>
            </a:r>
          </a:p>
          <a:p>
            <a:pPr marL="228600" indent="-228600">
              <a:spcAft>
                <a:spcPts val="80"/>
              </a:spcAft>
              <a:buAutoNum type="arabicPeriod"/>
            </a:pPr>
            <a:r>
              <a:rPr lang="en-US" sz="1400" dirty="0">
                <a:solidFill>
                  <a:srgbClr val="2C3E50"/>
                </a:solidFill>
                <a:latin typeface="Aptos"/>
              </a:rPr>
              <a:t>Sprint delivers completed User Stories</a:t>
            </a:r>
          </a:p>
          <a:p>
            <a:pPr marL="228600" indent="-228600">
              <a:spcAft>
                <a:spcPts val="80"/>
              </a:spcAft>
              <a:buAutoNum type="arabicPeriod"/>
            </a:pPr>
            <a:r>
              <a:rPr lang="en-US" sz="1400" dirty="0">
                <a:solidFill>
                  <a:srgbClr val="2C3E50"/>
                </a:solidFill>
                <a:latin typeface="Aptos"/>
              </a:rPr>
              <a:t>SI Tester executes FAT during the sprint against acceptance criteria</a:t>
            </a:r>
          </a:p>
          <a:p>
            <a:pPr marL="228600" indent="-228600">
              <a:spcAft>
                <a:spcPts val="80"/>
              </a:spcAft>
              <a:buAutoNum type="arabicPeriod"/>
            </a:pPr>
            <a:r>
              <a:rPr lang="en-US" sz="1400" dirty="0">
                <a:solidFill>
                  <a:srgbClr val="2C3E50"/>
                </a:solidFill>
                <a:latin typeface="Aptos"/>
              </a:rPr>
              <a:t>Sprint review: Process Owner reviews evidence, witnesses demo, hands-on validation where appropriate</a:t>
            </a:r>
          </a:p>
          <a:p>
            <a:pPr marL="228600" indent="-228600">
              <a:spcAft>
                <a:spcPts val="80"/>
              </a:spcAft>
              <a:buAutoNum type="arabicPeriod"/>
            </a:pPr>
            <a:r>
              <a:rPr lang="en-US" sz="1400" dirty="0">
                <a:solidFill>
                  <a:srgbClr val="2C3E50"/>
                </a:solidFill>
                <a:latin typeface="Aptos"/>
              </a:rPr>
              <a:t>Each criterion: Pass / Fail / Partial</a:t>
            </a:r>
          </a:p>
          <a:p>
            <a:pPr marL="228600" indent="-228600">
              <a:buAutoNum type="arabicPeriod"/>
            </a:pPr>
            <a:r>
              <a:rPr lang="en-US" sz="1400" dirty="0">
                <a:solidFill>
                  <a:srgbClr val="2C3E50"/>
                </a:solidFill>
                <a:latin typeface="Aptos"/>
              </a:rPr>
              <a:t>Pass: Process Owner signs FAT acceptance form. Fail: defect raised, story returns to backlog</a:t>
            </a:r>
          </a:p>
          <a:p>
            <a:pPr>
              <a:spcBef>
                <a:spcPts val="400"/>
              </a:spcBef>
              <a:buNone/>
            </a:pPr>
            <a:r>
              <a:rPr lang="en-US" sz="1400" b="1" dirty="0">
                <a:solidFill>
                  <a:srgbClr val="E67E22"/>
                </a:solidFill>
                <a:latin typeface="Century Gothic"/>
              </a:rPr>
              <a:t>Mini-BAT: Business Acceptance During Sprints</a:t>
            </a:r>
          </a:p>
          <a:p>
            <a:pPr>
              <a:spcBef>
                <a:spcPts val="200"/>
              </a:spcBef>
              <a:buNone/>
            </a:pPr>
            <a:r>
              <a:rPr lang="en-US" sz="1400" dirty="0">
                <a:solidFill>
                  <a:srgbClr val="2C3E50"/>
                </a:solidFill>
                <a:latin typeface="Aptos"/>
              </a:rPr>
              <a:t>Run every 2nd or 3rd sprint in addition to FAT:</a:t>
            </a:r>
          </a:p>
          <a:p>
            <a:pPr marL="228600" indent="-228600">
              <a:spcAft>
                <a:spcPts val="80"/>
              </a:spcAft>
              <a:buFont typeface="Arial"/>
              <a:buChar char="•"/>
            </a:pPr>
            <a:r>
              <a:rPr lang="en-US" sz="1400" dirty="0">
                <a:solidFill>
                  <a:srgbClr val="2C3E50"/>
                </a:solidFill>
                <a:latin typeface="Aptos"/>
              </a:rPr>
              <a:t>Benefit Owner runs a realistic scenario across delivered Features</a:t>
            </a:r>
          </a:p>
          <a:p>
            <a:pPr marL="228600" indent="-228600">
              <a:spcAft>
                <a:spcPts val="80"/>
              </a:spcAft>
              <a:buFont typeface="Arial"/>
              <a:buChar char="•"/>
            </a:pPr>
            <a:r>
              <a:rPr lang="en-US" sz="1400" dirty="0">
                <a:solidFill>
                  <a:srgbClr val="2C3E50"/>
                </a:solidFill>
                <a:latin typeface="Aptos"/>
              </a:rPr>
              <a:t>1–2 hours, hands-on in the system, no formal test scripts</a:t>
            </a:r>
          </a:p>
          <a:p>
            <a:pPr marL="228600" indent="-228600">
              <a:spcAft>
                <a:spcPts val="80"/>
              </a:spcAft>
              <a:buFont typeface="Arial"/>
              <a:buChar char="•"/>
            </a:pPr>
            <a:r>
              <a:rPr lang="en-US" sz="1400" dirty="0">
                <a:solidFill>
                  <a:srgbClr val="2C3E50"/>
                </a:solidFill>
                <a:latin typeface="Aptos"/>
              </a:rPr>
              <a:t>Purpose: early warning that what is being built works for the business</a:t>
            </a:r>
          </a:p>
          <a:p>
            <a:pPr marL="228600" indent="-228600">
              <a:buFont typeface="Arial"/>
              <a:buChar char="•"/>
            </a:pPr>
            <a:r>
              <a:rPr lang="en-US" sz="1400" dirty="0">
                <a:solidFill>
                  <a:srgbClr val="2C3E50"/>
                </a:solidFill>
                <a:latin typeface="Aptos"/>
              </a:rPr>
              <a:t>Example: Sprint 4 delivers order entry + credit check + partial shipment. Sales Ops lead runs an end-to-end order — catches usability issue at Sprint 4, not at UAT in Month 6</a:t>
            </a:r>
          </a:p>
        </p:txBody>
      </p:sp>
      <p:sp>
        <p:nvSpPr>
          <p:cNvPr id="11" name="Right"/>
          <p:cNvSpPr/>
          <p:nvPr/>
        </p:nvSpPr>
        <p:spPr>
          <a:xfrm>
            <a:off x="5943600" y="1079500"/>
            <a:ext cx="5867400" cy="5397500"/>
          </a:xfrm>
          <a:prstGeom prst="roundRect">
            <a:avLst>
              <a:gd name="adj" fmla="val 4000"/>
            </a:avLst>
          </a:prstGeom>
          <a:solidFill>
            <a:srgbClr val="132B4A"/>
          </a:solidFill>
          <a:ln w="12700">
            <a:solidFill>
              <a:srgbClr val="4A9B7F"/>
            </a:solidFill>
          </a:ln>
        </p:spPr>
        <p:txBody>
          <a:bodyPr wrap="square" lIns="137160" tIns="91440" rIns="137160" bIns="91440" anchor="t"/>
          <a:lstStyle/>
          <a:p>
            <a:pPr>
              <a:buNone/>
            </a:pPr>
            <a:r>
              <a:rPr lang="en-US" sz="1400" b="1" dirty="0">
                <a:solidFill>
                  <a:srgbClr val="F5A9A2"/>
                </a:solidFill>
                <a:latin typeface="Century Gothic"/>
              </a:rPr>
              <a:t>Example: FAT for Recurring Journals</a:t>
            </a:r>
          </a:p>
          <a:p>
            <a:pPr>
              <a:buNone/>
            </a:pPr>
            <a:r>
              <a:rPr lang="en-US" sz="1400" b="1" dirty="0">
                <a:solidFill>
                  <a:srgbClr val="F5A9A2"/>
                </a:solidFill>
                <a:latin typeface="Aptos"/>
              </a:rPr>
              <a:t>✓ Templates configurable by Finance</a:t>
            </a:r>
          </a:p>
          <a:p>
            <a:pPr>
              <a:buNone/>
            </a:pPr>
            <a:r>
              <a:rPr lang="en-US" sz="1400" dirty="0">
                <a:solidFill>
                  <a:srgbClr val="FFFFFF"/>
                </a:solidFill>
                <a:latin typeface="Aptos"/>
              </a:rPr>
              <a:t>Created 3 templates with different frequencies → </a:t>
            </a:r>
            <a:r>
              <a:rPr lang="en-US" sz="1400" b="1" dirty="0">
                <a:solidFill>
                  <a:srgbClr val="F5A9A2"/>
                </a:solidFill>
                <a:latin typeface="Aptos"/>
              </a:rPr>
              <a:t>PASS</a:t>
            </a:r>
          </a:p>
          <a:p>
            <a:pPr>
              <a:buNone/>
            </a:pPr>
            <a:r>
              <a:rPr lang="en-US" sz="1400" b="1" dirty="0">
                <a:solidFill>
                  <a:srgbClr val="F5A9A2"/>
                </a:solidFill>
                <a:latin typeface="Aptos"/>
              </a:rPr>
              <a:t>✓ Auto-generated on first working day</a:t>
            </a:r>
          </a:p>
          <a:p>
            <a:pPr>
              <a:buNone/>
            </a:pPr>
            <a:r>
              <a:rPr lang="en-US" sz="1400" dirty="0">
                <a:solidFill>
                  <a:srgbClr val="FFFFFF"/>
                </a:solidFill>
                <a:latin typeface="Aptos"/>
              </a:rPr>
              <a:t>Set period-end, triggered auto-generation at 06:00 → </a:t>
            </a:r>
            <a:r>
              <a:rPr lang="en-US" sz="1400" b="1" dirty="0">
                <a:solidFill>
                  <a:srgbClr val="F5A9A2"/>
                </a:solidFill>
                <a:latin typeface="Aptos"/>
              </a:rPr>
              <a:t>PASS</a:t>
            </a:r>
          </a:p>
          <a:p>
            <a:pPr>
              <a:buNone/>
            </a:pPr>
            <a:r>
              <a:rPr lang="en-US" sz="1400" b="1" dirty="0">
                <a:solidFill>
                  <a:srgbClr val="F5A9A2"/>
                </a:solidFill>
                <a:latin typeface="Aptos"/>
              </a:rPr>
              <a:t>✗ Failed journals flagged within 1 hour</a:t>
            </a:r>
          </a:p>
          <a:p>
            <a:pPr>
              <a:buNone/>
            </a:pPr>
            <a:r>
              <a:rPr lang="en-US" sz="1400" dirty="0">
                <a:solidFill>
                  <a:srgbClr val="FFFFFF"/>
                </a:solidFill>
                <a:latin typeface="Aptos"/>
              </a:rPr>
              <a:t>Introduced error — alert took 3 hours → </a:t>
            </a:r>
            <a:r>
              <a:rPr lang="en-US" sz="1400" b="1" dirty="0">
                <a:solidFill>
                  <a:srgbClr val="F5A9A2"/>
                </a:solidFill>
                <a:latin typeface="Aptos"/>
              </a:rPr>
              <a:t>FAIL (P2)</a:t>
            </a:r>
          </a:p>
          <a:p>
            <a:pPr>
              <a:buNone/>
            </a:pPr>
            <a:r>
              <a:rPr lang="en-US" sz="1400" b="1" dirty="0">
                <a:solidFill>
                  <a:srgbClr val="F5A9A2"/>
                </a:solidFill>
                <a:latin typeface="Aptos"/>
              </a:rPr>
              <a:t>✓ Completes within 4 hours for 200 journals</a:t>
            </a:r>
          </a:p>
          <a:p>
            <a:pPr>
              <a:buNone/>
            </a:pPr>
            <a:r>
              <a:rPr lang="en-US" sz="1400" dirty="0">
                <a:solidFill>
                  <a:srgbClr val="FFFFFF"/>
                </a:solidFill>
                <a:latin typeface="Aptos"/>
              </a:rPr>
              <a:t>Generated 200 journals in 2.5 hours → </a:t>
            </a:r>
            <a:r>
              <a:rPr lang="en-US" sz="1400" b="1" dirty="0">
                <a:solidFill>
                  <a:srgbClr val="F5A9A2"/>
                </a:solidFill>
                <a:latin typeface="Aptos"/>
              </a:rPr>
              <a:t>PASS</a:t>
            </a:r>
          </a:p>
          <a:p>
            <a:pPr>
              <a:buNone/>
            </a:pPr>
            <a:r>
              <a:rPr lang="en-US" sz="1400" b="1" dirty="0">
                <a:solidFill>
                  <a:srgbClr val="FFFFFF"/>
                </a:solidFill>
                <a:latin typeface="Century Gothic"/>
              </a:rPr>
              <a:t>FAT Evidence Required</a:t>
            </a:r>
          </a:p>
          <a:p>
            <a:pPr marL="182880" indent="-182880">
              <a:spcAft>
                <a:spcPts val="80"/>
              </a:spcAft>
              <a:buFont typeface="Arial"/>
              <a:buChar char="·"/>
            </a:pPr>
            <a:r>
              <a:rPr lang="en-US" sz="1400" dirty="0">
                <a:solidFill>
                  <a:srgbClr val="FFFFFF"/>
                </a:solidFill>
                <a:latin typeface="Aptos"/>
              </a:rPr>
              <a:t>Screenshot/recording of each criterion tested</a:t>
            </a:r>
          </a:p>
          <a:p>
            <a:pPr marL="182880" indent="-182880">
              <a:spcAft>
                <a:spcPts val="80"/>
              </a:spcAft>
              <a:buFont typeface="Arial"/>
              <a:buChar char="·"/>
            </a:pPr>
            <a:r>
              <a:rPr lang="en-US" sz="1400" dirty="0">
                <a:solidFill>
                  <a:srgbClr val="FFFFFF"/>
                </a:solidFill>
                <a:latin typeface="Aptos"/>
              </a:rPr>
              <a:t>Process Owner sign-off form</a:t>
            </a:r>
          </a:p>
          <a:p>
            <a:pPr marL="182880" indent="-182880">
              <a:buFont typeface="Arial"/>
              <a:buChar char="·"/>
            </a:pPr>
            <a:r>
              <a:rPr lang="en-US" sz="1400" dirty="0">
                <a:solidFill>
                  <a:srgbClr val="FFFFFF"/>
                </a:solidFill>
                <a:latin typeface="Aptos"/>
              </a:rPr>
              <a:t>Any defects logged with classification</a:t>
            </a:r>
          </a:p>
        </p:txBody>
      </p:sp>
      <p:sp>
        <p:nvSpPr>
          <p:cNvPr id="3" name="BottomBar">
            <a:extLst>
              <a:ext uri="{FF2B5EF4-FFF2-40B4-BE49-F238E27FC236}">
                <a16:creationId xmlns:a16="http://schemas.microsoft.com/office/drawing/2014/main" id="{FD8AE784-0996-41A0-B9A0-03DF410096BF}"/>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F5F62DD3-E771-400F-9B6C-3CD572413CE6}"/>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FAT &amp; Mini-BAT</a:t>
            </a:r>
          </a:p>
        </p:txBody>
      </p:sp>
      <p:sp>
        <p:nvSpPr>
          <p:cNvPr id="7" name="AccentLine">
            <a:extLst>
              <a:ext uri="{FF2B5EF4-FFF2-40B4-BE49-F238E27FC236}">
                <a16:creationId xmlns:a16="http://schemas.microsoft.com/office/drawing/2014/main" id="{8E0ED484-6B1C-416D-A3BF-F2EDDF48687A}"/>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301741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AD796-BACC-2717-3EE8-DFAE30599FFE}"/>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SIT: System Integration Testing — Approach</a:t>
            </a:r>
          </a:p>
        </p:txBody>
      </p:sp>
      <p:sp>
        <p:nvSpPr>
          <p:cNvPr id="10" name="Left"/>
          <p:cNvSpPr txBox="1"/>
          <p:nvPr/>
        </p:nvSpPr>
        <p:spPr>
          <a:xfrm>
            <a:off x="228600" y="1079500"/>
            <a:ext cx="5486400" cy="5397500"/>
          </a:xfrm>
          <a:prstGeom prst="rect">
            <a:avLst/>
          </a:prstGeom>
          <a:noFill/>
          <a:ln>
            <a:noFill/>
          </a:ln>
        </p:spPr>
        <p:txBody>
          <a:bodyPr wrap="square" rtlCol="0"/>
          <a:lstStyle/>
          <a:p>
            <a:pPr>
              <a:buNone/>
            </a:pPr>
            <a:r>
              <a:rPr lang="en-US" sz="1400" b="1" dirty="0">
                <a:solidFill>
                  <a:srgbClr val="E74C3C"/>
                </a:solidFill>
                <a:latin typeface="Century Gothic"/>
              </a:rPr>
              <a:t>Purpose</a:t>
            </a:r>
          </a:p>
          <a:p>
            <a:pPr>
              <a:buNone/>
            </a:pPr>
            <a:r>
              <a:rPr lang="en-US" sz="1400" dirty="0">
                <a:solidFill>
                  <a:srgbClr val="2C3E50"/>
                </a:solidFill>
                <a:latin typeface="Aptos"/>
              </a:rPr>
              <a:t>Validate that components work together end-to-end across workstreams and 3rd party systems. Joint Client + SI ownership (Client Test Manager leads, SI supports). Comes after SAT.</a:t>
            </a:r>
          </a:p>
          <a:p>
            <a:pPr>
              <a:buNone/>
            </a:pPr>
            <a:r>
              <a:rPr lang="en-US" sz="1400" b="1" dirty="0">
                <a:solidFill>
                  <a:srgbClr val="E74C3C"/>
                </a:solidFill>
                <a:latin typeface="Aptos"/>
              </a:rPr>
              <a:t>When: After SAT signed off — SAT proves the solution functionally; SIT proves it integrates</a:t>
            </a:r>
            <a:r>
              <a:rPr lang="en-US" sz="1400" dirty="0">
                <a:solidFill>
                  <a:srgbClr val="2C3E50"/>
                </a:solidFill>
                <a:latin typeface="Aptos"/>
              </a:rPr>
              <a:t/>
            </a:r>
          </a:p>
          <a:p>
            <a:pPr>
              <a:buNone/>
            </a:pPr>
            <a:r>
              <a:rPr lang="en-US" sz="1400" b="1" dirty="0">
                <a:solidFill>
                  <a:srgbClr val="E74C3C"/>
                </a:solidFill>
                <a:latin typeface="Aptos"/>
              </a:rPr>
              <a:t>Who: Client Test Manager (owns) · SI Test Team (supports) · Solution Architect (signs off architecture)</a:t>
            </a:r>
            <a:r>
              <a:rPr lang="en-US" sz="1400" dirty="0">
                <a:solidFill>
                  <a:srgbClr val="2C3E50"/>
                </a:solidFill>
                <a:latin typeface="Aptos"/>
              </a:rPr>
              <a:t/>
            </a:r>
          </a:p>
          <a:p>
            <a:pPr>
              <a:buNone/>
            </a:pPr>
            <a:r>
              <a:rPr lang="en-US" sz="1400" b="1" dirty="0">
                <a:solidFill>
                  <a:srgbClr val="E74C3C"/>
                </a:solidFill>
                <a:latin typeface="Century Gothic"/>
              </a:rPr>
              <a:t>What SIT Tests That FAT Does Not</a:t>
            </a:r>
          </a:p>
          <a:p>
            <a:pPr marL="228600" indent="-228600">
              <a:spcAft>
                <a:spcPts val="100"/>
              </a:spcAft>
              <a:buFont typeface="Arial"/>
              <a:buChar char="▸"/>
            </a:pPr>
            <a:r>
              <a:rPr lang="en-US" sz="1400" dirty="0">
                <a:solidFill>
                  <a:srgbClr val="2C3E50"/>
                </a:solidFill>
                <a:latin typeface="Aptos"/>
              </a:rPr>
              <a:t>Data flows between modules</a:t>
            </a:r>
          </a:p>
          <a:p>
            <a:pPr marL="228600" indent="-228600">
              <a:spcAft>
                <a:spcPts val="100"/>
              </a:spcAft>
              <a:buFont typeface="Arial"/>
              <a:buChar char="▸"/>
            </a:pPr>
            <a:r>
              <a:rPr lang="en-US" sz="1400" dirty="0">
                <a:solidFill>
                  <a:srgbClr val="2C3E50"/>
                </a:solidFill>
                <a:latin typeface="Aptos"/>
              </a:rPr>
              <a:t>Integration with external systems (CRM, bank, EDI)</a:t>
            </a:r>
          </a:p>
          <a:p>
            <a:pPr marL="228600" indent="-228600">
              <a:spcAft>
                <a:spcPts val="100"/>
              </a:spcAft>
              <a:buFont typeface="Arial"/>
              <a:buChar char="▸"/>
            </a:pPr>
            <a:r>
              <a:rPr lang="en-US" sz="1400" dirty="0">
                <a:solidFill>
                  <a:srgbClr val="2C3E50"/>
                </a:solidFill>
                <a:latin typeface="Aptos"/>
              </a:rPr>
              <a:t>Cross-workstream process handoffs</a:t>
            </a:r>
          </a:p>
          <a:p>
            <a:pPr marL="228600" indent="-228600">
              <a:spcAft>
                <a:spcPts val="100"/>
              </a:spcAft>
              <a:buFont typeface="Arial"/>
              <a:buChar char="▸"/>
            </a:pPr>
            <a:r>
              <a:rPr lang="en-US" sz="1400" dirty="0">
                <a:solidFill>
                  <a:srgbClr val="2C3E50"/>
                </a:solidFill>
                <a:latin typeface="Aptos"/>
              </a:rPr>
              <a:t>Data consistency across modules</a:t>
            </a:r>
          </a:p>
          <a:p>
            <a:pPr marL="228600" indent="-228600">
              <a:buFont typeface="Arial"/>
              <a:buChar char="▸"/>
            </a:pPr>
            <a:r>
              <a:rPr lang="en-US" sz="1400" dirty="0">
                <a:solidFill>
                  <a:srgbClr val="2C3E50"/>
                </a:solidFill>
                <a:latin typeface="Aptos"/>
              </a:rPr>
              <a:t>Batch processing and scheduled jobs</a:t>
            </a:r>
          </a:p>
        </p:txBody>
      </p:sp>
      <p:sp>
        <p:nvSpPr>
          <p:cNvPr id="11" name="Right"/>
          <p:cNvSpPr/>
          <p:nvPr/>
        </p:nvSpPr>
        <p:spPr>
          <a:xfrm>
            <a:off x="5943600" y="1079500"/>
            <a:ext cx="5867400" cy="5397500"/>
          </a:xfrm>
          <a:prstGeom prst="roundRect">
            <a:avLst>
              <a:gd name="adj" fmla="val 4000"/>
            </a:avLst>
          </a:prstGeom>
          <a:solidFill>
            <a:srgbClr val="132B4A"/>
          </a:solidFill>
          <a:ln w="12700">
            <a:solidFill>
              <a:srgbClr val="2E86AB"/>
            </a:solidFill>
          </a:ln>
        </p:spPr>
        <p:txBody>
          <a:bodyPr wrap="square" lIns="182880" tIns="137160" rIns="182880" bIns="137160" anchor="t"/>
          <a:lstStyle/>
          <a:p>
            <a:pPr>
              <a:buNone/>
            </a:pPr>
            <a:r>
              <a:rPr lang="en-US" sz="1400" b="1" dirty="0">
                <a:solidFill>
                  <a:srgbClr val="F5A9A2"/>
                </a:solidFill>
                <a:latin typeface="Century Gothic"/>
              </a:rPr>
              <a:t>SIT Scenarios</a:t>
            </a:r>
          </a:p>
          <a:p>
            <a:pPr marL="228600" indent="-228600">
              <a:spcAft>
                <a:spcPts val="200"/>
              </a:spcAft>
              <a:buAutoNum type="arabicPeriod"/>
            </a:pPr>
            <a:r>
              <a:rPr lang="en-US" sz="1400" b="1" dirty="0">
                <a:solidFill>
                  <a:srgbClr val="FFFFFF"/>
                </a:solidFill>
                <a:latin typeface="Aptos"/>
              </a:rPr>
              <a:t>Order-to-Cash E2E: </a:t>
            </a:r>
            <a:r>
              <a:rPr lang="en-US" sz="1400" dirty="0">
                <a:solidFill>
                  <a:srgbClr val="FFFFFF"/>
                </a:solidFill>
                <a:latin typeface="Aptos"/>
              </a:rPr>
              <a:t>Order → credit → fulfilment → despatch → invoice → payment → cash allocation</a:t>
            </a:r>
          </a:p>
          <a:p>
            <a:pPr marL="228600" indent="-228600">
              <a:spcAft>
                <a:spcPts val="200"/>
              </a:spcAft>
              <a:buAutoNum type="arabicPeriod"/>
            </a:pPr>
            <a:r>
              <a:rPr lang="en-US" sz="1400" b="1" dirty="0">
                <a:solidFill>
                  <a:srgbClr val="FFFFFF"/>
                </a:solidFill>
                <a:latin typeface="Aptos"/>
              </a:rPr>
              <a:t>Procure-to-Pay E2E: </a:t>
            </a:r>
            <a:r>
              <a:rPr lang="en-US" sz="1400" dirty="0">
                <a:solidFill>
                  <a:srgbClr val="FFFFFF"/>
                </a:solidFill>
                <a:latin typeface="Aptos"/>
              </a:rPr>
              <a:t>Requisition → PO → goods receipt → invoice → 3-way match → payment</a:t>
            </a:r>
          </a:p>
          <a:p>
            <a:pPr marL="228600" indent="-228600">
              <a:spcAft>
                <a:spcPts val="200"/>
              </a:spcAft>
              <a:buAutoNum type="arabicPeriod"/>
            </a:pPr>
            <a:r>
              <a:rPr lang="en-US" sz="1400" b="1" dirty="0">
                <a:solidFill>
                  <a:srgbClr val="FFFFFF"/>
                </a:solidFill>
                <a:latin typeface="Aptos"/>
              </a:rPr>
              <a:t>Month-End Close: </a:t>
            </a:r>
            <a:r>
              <a:rPr lang="en-US" sz="1400" dirty="0">
                <a:solidFill>
                  <a:srgbClr val="FFFFFF"/>
                </a:solidFill>
                <a:latin typeface="Aptos"/>
              </a:rPr>
              <a:t>Journals → IC eliminations → FX reval → trial balance → reporting</a:t>
            </a:r>
          </a:p>
          <a:p>
            <a:pPr marL="228600" indent="-228600">
              <a:spcAft>
                <a:spcPts val="500"/>
              </a:spcAft>
              <a:buAutoNum type="arabicPeriod"/>
            </a:pPr>
            <a:r>
              <a:rPr lang="en-US" sz="1400" b="1" dirty="0">
                <a:solidFill>
                  <a:srgbClr val="FFFFFF"/>
                </a:solidFill>
                <a:latin typeface="Aptos"/>
              </a:rPr>
              <a:t>Data Migration Validation: </a:t>
            </a:r>
            <a:r>
              <a:rPr lang="en-US" sz="1400" dirty="0">
                <a:solidFill>
                  <a:srgbClr val="FFFFFF"/>
                </a:solidFill>
                <a:latin typeface="Aptos"/>
              </a:rPr>
              <a:t>Migrated data used in all above scenarios</a:t>
            </a:r>
          </a:p>
          <a:p>
            <a:pPr>
              <a:buNone/>
            </a:pPr>
            <a:r>
              <a:rPr lang="en-US" sz="1400" b="1" dirty="0">
                <a:solidFill>
                  <a:srgbClr val="FFFFFF"/>
                </a:solidFill>
                <a:latin typeface="Century Gothic"/>
              </a:rPr>
              <a:t>Exit Criteria</a:t>
            </a:r>
          </a:p>
          <a:p>
            <a:pPr marL="228600" indent="-228600">
              <a:spcAft>
                <a:spcPts val="100"/>
              </a:spcAft>
              <a:buFont typeface="Arial"/>
              <a:buChar char="✓"/>
            </a:pPr>
            <a:r>
              <a:rPr lang="en-US" sz="1400" dirty="0">
                <a:solidFill>
                  <a:srgbClr val="FFFFFF"/>
                </a:solidFill>
                <a:latin typeface="Aptos"/>
              </a:rPr>
              <a:t>All E2E scenarios pass</a:t>
            </a:r>
          </a:p>
          <a:p>
            <a:pPr marL="228600" indent="-228600">
              <a:spcAft>
                <a:spcPts val="100"/>
              </a:spcAft>
              <a:buFont typeface="Arial"/>
              <a:buChar char="✓"/>
            </a:pPr>
            <a:r>
              <a:rPr lang="en-US" sz="1400" dirty="0">
                <a:solidFill>
                  <a:srgbClr val="FFFFFF"/>
                </a:solidFill>
                <a:latin typeface="Aptos"/>
              </a:rPr>
              <a:t>All integrations tested with realistic data volumes</a:t>
            </a:r>
          </a:p>
          <a:p>
            <a:pPr marL="228600" indent="-228600">
              <a:spcAft>
                <a:spcPts val="100"/>
              </a:spcAft>
              <a:buFont typeface="Arial"/>
              <a:buChar char="✓"/>
            </a:pPr>
            <a:r>
              <a:rPr lang="en-US" sz="1400" dirty="0">
                <a:solidFill>
                  <a:srgbClr val="FFFFFF"/>
                </a:solidFill>
                <a:latin typeface="Aptos"/>
              </a:rPr>
              <a:t>Zero P1 defects, P2 resolved or accepted</a:t>
            </a:r>
          </a:p>
          <a:p>
            <a:pPr marL="228600" indent="-228600">
              <a:buFont typeface="Arial"/>
              <a:buChar char="✓"/>
            </a:pPr>
            <a:r>
              <a:rPr lang="en-US" sz="1400" dirty="0">
                <a:solidFill>
                  <a:srgbClr val="FFFFFF"/>
                </a:solidFill>
                <a:latin typeface="Aptos"/>
              </a:rPr>
              <a:t>Client Test Manager + Solution Architect sign off</a:t>
            </a:r>
          </a:p>
        </p:txBody>
      </p:sp>
      <p:sp>
        <p:nvSpPr>
          <p:cNvPr id="3" name="BottomBar">
            <a:extLst>
              <a:ext uri="{FF2B5EF4-FFF2-40B4-BE49-F238E27FC236}">
                <a16:creationId xmlns:a16="http://schemas.microsoft.com/office/drawing/2014/main" id="{CBDCAA00-7C86-416A-9428-8C5D84EEE315}"/>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BFAB4D8C-A27F-4977-9709-05B571CB2C6F}"/>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SIT</a:t>
            </a:r>
          </a:p>
        </p:txBody>
      </p:sp>
      <p:sp>
        <p:nvSpPr>
          <p:cNvPr id="7" name="AccentLine">
            <a:extLst>
              <a:ext uri="{FF2B5EF4-FFF2-40B4-BE49-F238E27FC236}">
                <a16:creationId xmlns:a16="http://schemas.microsoft.com/office/drawing/2014/main" id="{57113711-7FFC-41DE-8B96-112545B1A148}"/>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32367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p:cNvSpPr txBox="1"/>
          <p:nvPr/>
        </p:nvSpPr>
        <p:spPr>
          <a:xfrm>
            <a:off x="457200" y="203200"/>
            <a:ext cx="11277600" cy="508000"/>
          </a:xfrm>
          <a:prstGeom prst="rect">
            <a:avLst/>
          </a:prstGeom>
          <a:noFill/>
          <a:ln w="0">
            <a:noFill/>
          </a:ln>
        </p:spPr>
        <p:txBody>
          <a:bodyPr wrap="square" lIns="72000" tIns="36000" rIns="72000" bIns="36000"/>
          <a:lstStyle/>
          <a:p>
            <a:pPr>
              <a:buNone/>
            </a:pPr>
            <a:r>
              <a:rPr lang="en-GB" sz="2200" b="1" dirty="0">
                <a:solidFill>
                  <a:srgbClr val="1B2A4A"/>
                </a:solidFill>
                <a:latin typeface="Century Gothic"/>
              </a:rPr>
              <a:t>UAT &amp; Pre-UAT: User Acceptance Testing — Approach</a:t>
            </a:r>
          </a:p>
        </p:txBody>
      </p:sp>
      <p:sp>
        <p:nvSpPr>
          <p:cNvPr id="102" name="LeftContent"/>
          <p:cNvSpPr txBox="1"/>
          <p:nvPr/>
        </p:nvSpPr>
        <p:spPr>
          <a:xfrm>
            <a:off x="304800" y="863600"/>
            <a:ext cx="5791200" cy="5588000"/>
          </a:xfrm>
          <a:prstGeom prst="rect">
            <a:avLst/>
          </a:prstGeom>
          <a:noFill/>
          <a:ln w="0">
            <a:noFill/>
          </a:ln>
        </p:spPr>
        <p:txBody>
          <a:bodyPr wrap="square" lIns="72000" tIns="36000" rIns="72000" bIns="36000"/>
          <a:lstStyle/>
          <a:p>
            <a:pPr>
              <a:buNone/>
            </a:pPr>
            <a:r>
              <a:rPr lang="en-US" sz="1400" b="1" dirty="0">
                <a:solidFill>
                  <a:srgbClr val="E74C3C"/>
                </a:solidFill>
                <a:latin typeface="Century Gothic"/>
              </a:rPr>
              <a:t>Purpose</a:t>
            </a:r>
          </a:p>
          <a:p>
            <a:pPr>
              <a:buNone/>
            </a:pPr>
            <a:r>
              <a:rPr lang="en-US" sz="1400" dirty="0">
                <a:solidFill>
                  <a:srgbClr val="2C3E50"/>
                </a:solidFill>
                <a:latin typeface="Aptos"/>
              </a:rPr>
              <a:t>Formal, scripted acceptance testing executed by USERS, confirming the system supports end-to-end business processes. Scripts written by the business (Process Owners + Test Manager). Industry-standard acceptance gate — what auditors expect.</a:t>
            </a:r>
          </a:p>
          <a:p>
            <a:pPr>
              <a:spcBef>
                <a:spcPts val="200"/>
              </a:spcBef>
              <a:buNone/>
            </a:pPr>
            <a:r>
              <a:rPr lang="en-US" sz="1400" b="1" dirty="0">
                <a:solidFill>
                  <a:srgbClr val="E74C3C"/>
                </a:solidFill>
                <a:latin typeface="Aptos"/>
              </a:rPr>
              <a:t>When: After SIT signed off. Pre-UAT precedes UAT. Before BAT.</a:t>
            </a:r>
            <a:r>
              <a:rPr lang="en-US" sz="1400" dirty="0">
                <a:solidFill>
                  <a:srgbClr val="2C3E50"/>
                </a:solidFill>
                <a:latin typeface="Aptos"/>
              </a:rPr>
              <a:t/>
            </a:r>
          </a:p>
          <a:p>
            <a:pPr>
              <a:buNone/>
            </a:pPr>
            <a:r>
              <a:rPr lang="en-US" sz="1400" b="1" dirty="0">
                <a:solidFill>
                  <a:srgbClr val="E74C3C"/>
                </a:solidFill>
                <a:latin typeface="Aptos"/>
              </a:rPr>
              <a:t>Who executes: USERS / business representatives. Who supports: Client Test Manager, BAs, SI Functional Leads (queries/defects). Who signs off: Client Test Manager + Process Owners.</a:t>
            </a:r>
            <a:r>
              <a:rPr lang="en-US" sz="1400" dirty="0">
                <a:solidFill>
                  <a:srgbClr val="2C3E50"/>
                </a:solidFill>
                <a:latin typeface="Aptos"/>
              </a:rPr>
              <a:t/>
            </a:r>
          </a:p>
          <a:p>
            <a:pPr>
              <a:spcBef>
                <a:spcPts val="300"/>
              </a:spcBef>
              <a:buNone/>
            </a:pPr>
            <a:r>
              <a:rPr lang="en-US" sz="1400" b="1" dirty="0">
                <a:solidFill>
                  <a:srgbClr val="E74C3C"/>
                </a:solidFill>
                <a:latin typeface="Century Gothic"/>
              </a:rPr>
              <a:t>How UAT Differs from FAT and BAT</a:t>
            </a:r>
          </a:p>
          <a:p>
            <a:pPr marL="228600" indent="-228600">
              <a:spcAft>
                <a:spcPts val="80"/>
              </a:spcAft>
              <a:buFont typeface="Arial"/>
              <a:buChar char="•"/>
            </a:pPr>
            <a:r>
              <a:rPr lang="en-US" sz="1400" dirty="0">
                <a:solidFill>
                  <a:srgbClr val="2C3E50"/>
                </a:solidFill>
                <a:latin typeface="Aptos"/>
              </a:rPr>
              <a:t>FAT tests individual Features during sprints (SI Tester) — UAT tests end-to-end business processes (Users)</a:t>
            </a:r>
          </a:p>
          <a:p>
            <a:pPr marL="228600" indent="-228600">
              <a:spcAft>
                <a:spcPts val="80"/>
              </a:spcAft>
              <a:buFont typeface="Arial"/>
              <a:buChar char="•"/>
            </a:pPr>
            <a:r>
              <a:rPr lang="en-US" sz="1400" dirty="0">
                <a:solidFill>
                  <a:srgbClr val="2C3E50"/>
                </a:solidFill>
                <a:latin typeface="Aptos"/>
              </a:rPr>
              <a:t>UAT is scripted and systematic — scripts written by the business based on real business processes (not just user stories)</a:t>
            </a:r>
          </a:p>
          <a:p>
            <a:pPr marL="228600" indent="-228600">
              <a:buFont typeface="Arial"/>
              <a:buChar char="•"/>
            </a:pPr>
            <a:r>
              <a:rPr lang="en-US" sz="1400" dirty="0">
                <a:solidFill>
                  <a:srgbClr val="2C3E50"/>
                </a:solidFill>
                <a:latin typeface="Aptos"/>
              </a:rPr>
              <a:t>BAT is scenario-based and unscripted (a wider business-readiness test) — UAT is the formal scripted evidence trail</a:t>
            </a:r>
          </a:p>
          <a:p>
            <a:pPr>
              <a:spcBef>
                <a:spcPts val="300"/>
              </a:spcBef>
              <a:buNone/>
            </a:pPr>
            <a:r>
              <a:rPr lang="en-US" sz="1400" b="1" dirty="0">
                <a:solidFill>
                  <a:srgbClr val="E74C3C"/>
                </a:solidFill>
                <a:latin typeface="Century Gothic"/>
              </a:rPr>
              <a:t>UAT Test Approach</a:t>
            </a:r>
          </a:p>
          <a:p>
            <a:pPr marL="228600" indent="-228600">
              <a:spcAft>
                <a:spcPts val="80"/>
              </a:spcAft>
              <a:buFont typeface="Arial"/>
              <a:buChar char="•"/>
            </a:pPr>
            <a:r>
              <a:rPr lang="en-US" sz="1400" dirty="0">
                <a:solidFill>
                  <a:srgbClr val="2C3E50"/>
                </a:solidFill>
                <a:latin typeface="Aptos"/>
              </a:rPr>
              <a:t>Test scripts authored by Process Owners + Client Test Manager based on end-to-end business processes (Pre-UAT)</a:t>
            </a:r>
          </a:p>
          <a:p>
            <a:pPr marL="228600" indent="-228600">
              <a:spcAft>
                <a:spcPts val="80"/>
              </a:spcAft>
              <a:buFont typeface="Arial"/>
              <a:buChar char="•"/>
            </a:pPr>
            <a:r>
              <a:rPr lang="en-US" sz="1400" dirty="0">
                <a:solidFill>
                  <a:srgbClr val="2C3E50"/>
                </a:solidFill>
                <a:latin typeface="Aptos"/>
              </a:rPr>
              <a:t>Each script references the business process and traces back to user stories where applicable</a:t>
            </a:r>
          </a:p>
          <a:p>
            <a:pPr marL="228600" indent="-228600">
              <a:spcAft>
                <a:spcPts val="80"/>
              </a:spcAft>
              <a:buFont typeface="Arial"/>
              <a:buChar char="•"/>
            </a:pPr>
            <a:r>
              <a:rPr lang="en-US" sz="1400" dirty="0">
                <a:solidFill>
                  <a:srgbClr val="2C3E50"/>
                </a:solidFill>
                <a:latin typeface="Aptos"/>
              </a:rPr>
              <a:t>Users execute hands-on — supported by Client Test Manager and BA. Process Owners coordinate, do not execute the scripts themselves</a:t>
            </a:r>
          </a:p>
          <a:p>
            <a:pPr marL="228600" indent="-228600">
              <a:spcAft>
                <a:spcPts val="80"/>
              </a:spcAft>
              <a:buFont typeface="Arial"/>
              <a:buChar char="•"/>
            </a:pPr>
            <a:r>
              <a:rPr lang="en-US" sz="1400" dirty="0">
                <a:solidFill>
                  <a:srgbClr val="2C3E50"/>
                </a:solidFill>
                <a:latin typeface="Aptos"/>
              </a:rPr>
              <a:t>Each script marked: Pass / Fail with defect reference. UAT Scope = E2E (multi-dept business processes) + Isolated (single-workstream) + DILO/WILO (Day/Week In the Life Of). Pre-UAT rehearsal de-risks UAT.</a:t>
            </a:r>
          </a:p>
          <a:p>
            <a:pPr marL="228600" indent="-228600">
              <a:buFont typeface="Arial"/>
              <a:buChar char="•"/>
            </a:pPr>
            <a:r>
              <a:rPr lang="en-US" sz="1400" dirty="0">
                <a:solidFill>
                  <a:srgbClr val="2C3E50"/>
                </a:solidFill>
                <a:latin typeface="Aptos"/>
              </a:rPr>
              <a:t>UAT sign-off per workstream by Client Test Manager + Process Owners when all scripts pass</a:t>
            </a:r>
          </a:p>
        </p:txBody>
      </p:sp>
      <p:sp>
        <p:nvSpPr>
          <p:cNvPr id="103" name="ExitPanel"/>
          <p:cNvSpPr/>
          <p:nvPr/>
        </p:nvSpPr>
        <p:spPr>
          <a:xfrm>
            <a:off x="6299200" y="863600"/>
            <a:ext cx="5588000" cy="3175000"/>
          </a:xfrm>
          <a:prstGeom prst="roundRect">
            <a:avLst>
              <a:gd name="adj" fmla="val 5000"/>
            </a:avLst>
          </a:prstGeom>
          <a:solidFill>
            <a:srgbClr val="F4ECF7"/>
          </a:solidFill>
          <a:ln w="0">
            <a:noFill/>
          </a:ln>
        </p:spPr>
        <p:txBody>
          <a:bodyPr wrap="square" lIns="72000" tIns="54000" rIns="72000" bIns="54000"/>
          <a:lstStyle/>
          <a:p>
            <a:pPr>
              <a:buNone/>
            </a:pPr>
            <a:r>
              <a:rPr lang="en-US" sz="1400" b="1" dirty="0">
                <a:solidFill>
                  <a:srgbClr val="E74C3C"/>
                </a:solidFill>
                <a:latin typeface="Century Gothic"/>
              </a:rPr>
              <a:t>UAT Exit Criteria</a:t>
            </a:r>
          </a:p>
          <a:p>
            <a:pPr marL="228600" indent="-228600">
              <a:spcBef>
                <a:spcPts val="200"/>
              </a:spcBef>
              <a:spcAft>
                <a:spcPts val="100"/>
              </a:spcAft>
              <a:buFont typeface="Arial"/>
              <a:buChar char="•"/>
            </a:pPr>
            <a:r>
              <a:rPr lang="en-US" sz="1400" dirty="0">
                <a:solidFill>
                  <a:srgbClr val="2C3E50"/>
                </a:solidFill>
                <a:latin typeface="Aptos"/>
              </a:rPr>
              <a:t>All test scripts executed</a:t>
            </a:r>
          </a:p>
          <a:p>
            <a:pPr marL="228600" indent="-228600">
              <a:spcAft>
                <a:spcPts val="100"/>
              </a:spcAft>
              <a:buFont typeface="Arial"/>
              <a:buChar char="•"/>
            </a:pPr>
            <a:r>
              <a:rPr lang="en-US" sz="1400" dirty="0">
                <a:solidFill>
                  <a:srgbClr val="2C3E50"/>
                </a:solidFill>
                <a:latin typeface="Aptos"/>
              </a:rPr>
              <a:t>All critical and high-priority scripts pass</a:t>
            </a:r>
          </a:p>
          <a:p>
            <a:pPr marL="228600" indent="-228600">
              <a:spcAft>
                <a:spcPts val="100"/>
              </a:spcAft>
              <a:buFont typeface="Arial"/>
              <a:buChar char="•"/>
            </a:pPr>
            <a:r>
              <a:rPr lang="en-US" sz="1400" dirty="0">
                <a:solidFill>
                  <a:srgbClr val="2C3E50"/>
                </a:solidFill>
                <a:latin typeface="Aptos"/>
              </a:rPr>
              <a:t>Zero P1 defects</a:t>
            </a:r>
          </a:p>
          <a:p>
            <a:pPr marL="228600" indent="-228600">
              <a:spcAft>
                <a:spcPts val="100"/>
              </a:spcAft>
              <a:buFont typeface="Arial"/>
              <a:buChar char="•"/>
            </a:pPr>
            <a:r>
              <a:rPr lang="en-US" sz="1400" dirty="0">
                <a:solidFill>
                  <a:srgbClr val="2C3E50"/>
                </a:solidFill>
                <a:latin typeface="Aptos"/>
              </a:rPr>
              <a:t>P2 defects resolved or formally accepted with workaround</a:t>
            </a:r>
          </a:p>
          <a:p>
            <a:pPr marL="228600" indent="-228600">
              <a:buFont typeface="Arial"/>
              <a:buChar char="•"/>
            </a:pPr>
            <a:r>
              <a:rPr lang="en-US" sz="1400" dirty="0">
                <a:solidFill>
                  <a:srgbClr val="2C3E50"/>
                </a:solidFill>
                <a:latin typeface="Aptos"/>
              </a:rPr>
              <a:t>Client Test Manager + Process Owner sign-off per workstream</a:t>
            </a:r>
          </a:p>
        </p:txBody>
      </p:sp>
      <p:sp>
        <p:nvSpPr>
          <p:cNvPr id="104" name="KeyMessage"/>
          <p:cNvSpPr/>
          <p:nvPr/>
        </p:nvSpPr>
        <p:spPr>
          <a:xfrm>
            <a:off x="6299200" y="4191000"/>
            <a:ext cx="5588000" cy="2159000"/>
          </a:xfrm>
          <a:prstGeom prst="roundRect">
            <a:avLst>
              <a:gd name="adj" fmla="val 5000"/>
            </a:avLst>
          </a:prstGeom>
          <a:solidFill>
            <a:srgbClr val="FAF3E8"/>
          </a:solidFill>
          <a:ln w="0">
            <a:noFill/>
          </a:ln>
        </p:spPr>
        <p:txBody>
          <a:bodyPr wrap="square" lIns="72000" tIns="54000" rIns="72000" bIns="54000"/>
          <a:lstStyle/>
          <a:p>
            <a:pPr>
              <a:buNone/>
            </a:pPr>
            <a:r>
              <a:rPr lang="en-US" sz="1400" i="1" dirty="0">
                <a:solidFill>
                  <a:srgbClr val="1B2A4A"/>
                </a:solidFill>
                <a:latin typeface="Aptos"/>
              </a:rPr>
              <a:t>"UAT is the formal evidence trail that the system meets requirements. It is what auditors and regulators will ask for.</a:t>
            </a:r>
          </a:p>
          <a:p>
            <a:pPr>
              <a:spcBef>
                <a:spcPts val="200"/>
              </a:spcBef>
              <a:buNone/>
            </a:pPr>
            <a:r>
              <a:rPr lang="en-US" sz="1400" i="1" dirty="0">
                <a:solidFill>
                  <a:srgbClr val="1B2A4A"/>
                </a:solidFill>
                <a:latin typeface="Aptos"/>
              </a:rPr>
              <a:t>A system can pass UAT — every script passes — and still fail BAT because the end-to-end business process feels wrong or is too slow. This is why both are needed."</a:t>
            </a:r>
          </a:p>
        </p:txBody>
      </p:sp>
      <p:sp>
        <p:nvSpPr>
          <p:cNvPr id="105" name="Footer"/>
          <p:cNvSpPr txBox="1"/>
          <p:nvPr/>
        </p:nvSpPr>
        <p:spPr>
          <a:xfrm>
            <a:off x="457200" y="6477000"/>
            <a:ext cx="5080000" cy="228600"/>
          </a:xfrm>
          <a:prstGeom prst="rect">
            <a:avLst/>
          </a:prstGeom>
          <a:noFill/>
          <a:ln w="0">
            <a:noFill/>
          </a:ln>
        </p:spPr>
        <p:txBody>
          <a:bodyPr wrap="square" lIns="72000" tIns="36000" rIns="72000" bIns="36000"/>
          <a:lstStyle/>
          <a:p>
            <a:pPr>
              <a:buNone/>
            </a:pPr>
            <a:r>
              <a:rPr lang="en-US" sz="1400" dirty="0">
                <a:solidFill>
                  <a:srgbClr val="95A5A6"/>
                </a:solidFill>
                <a:latin typeface="Aptos"/>
              </a:rPr>
              <a:t>Programme Lifecycle · Delivery Playbook · UAT</a:t>
            </a:r>
          </a:p>
        </p:txBody>
      </p:sp>
      <p:sp>
        <p:nvSpPr>
          <p:cNvPr id="106" name="BottomBar"/>
          <p:cNvSpPr/>
          <p:nvPr/>
        </p:nvSpPr>
        <p:spPr>
          <a:xfrm>
            <a:off x="0" y="6807200"/>
            <a:ext cx="12192000" cy="50800"/>
          </a:xfrm>
          <a:prstGeom prst="rect">
            <a:avLst/>
          </a:prstGeom>
          <a:solidFill>
            <a:srgbClr val="DD594D"/>
          </a:solidFill>
          <a:ln w="0">
            <a:noFill/>
          </a:ln>
        </p:spPr>
        <p:txBody>
          <a:bodyPr/>
          <a:lstStyle/>
          <a:p>
            <a:endParaRPr lang="en-US"/>
          </a:p>
        </p:txBody>
      </p:sp>
      <p:sp>
        <p:nvSpPr>
          <p:cNvPr id="2" name="AccentLine">
            <a:extLst>
              <a:ext uri="{FF2B5EF4-FFF2-40B4-BE49-F238E27FC236}">
                <a16:creationId xmlns:a16="http://schemas.microsoft.com/office/drawing/2014/main" id="{17030F4C-5E2B-4A99-89C9-5DE3B7B9DE00}"/>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102854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DCA53-D69C-4F75-2F17-5C0EF450BCF1}"/>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BAT: Business Acceptance Testing — Approach</a:t>
            </a:r>
          </a:p>
        </p:txBody>
      </p:sp>
      <p:sp>
        <p:nvSpPr>
          <p:cNvPr id="10" name="Left"/>
          <p:cNvSpPr txBox="1"/>
          <p:nvPr/>
        </p:nvSpPr>
        <p:spPr>
          <a:xfrm>
            <a:off x="228600" y="1079500"/>
            <a:ext cx="5486400" cy="5397500"/>
          </a:xfrm>
          <a:prstGeom prst="rect">
            <a:avLst/>
          </a:prstGeom>
          <a:noFill/>
          <a:ln>
            <a:noFill/>
          </a:ln>
        </p:spPr>
        <p:txBody>
          <a:bodyPr wrap="square" rtlCol="0"/>
          <a:lstStyle/>
          <a:p>
            <a:pPr>
              <a:buNone/>
            </a:pPr>
            <a:r>
              <a:rPr lang="en-US" sz="1400" b="1" dirty="0">
                <a:solidFill>
                  <a:srgbClr val="E74C3C"/>
                </a:solidFill>
                <a:latin typeface="Century Gothic"/>
              </a:rPr>
              <a:t>Purpose</a:t>
            </a:r>
          </a:p>
          <a:p>
            <a:pPr>
              <a:buNone/>
            </a:pPr>
            <a:r>
              <a:rPr lang="en-US" sz="1400" dirty="0">
                <a:solidFill>
                  <a:srgbClr val="2C3E50"/>
                </a:solidFill>
                <a:latin typeface="Aptos"/>
              </a:rPr>
              <a:t>Validate that the business can operate using this system. Real users, real scenarios, realistic data.</a:t>
            </a:r>
          </a:p>
          <a:p>
            <a:pPr>
              <a:buNone/>
            </a:pPr>
            <a:r>
              <a:rPr lang="en-US" sz="1400" b="1" dirty="0">
                <a:solidFill>
                  <a:srgbClr val="E74C3C"/>
                </a:solidFill>
                <a:latin typeface="Aptos"/>
              </a:rPr>
              <a:t>When:</a:t>
            </a:r>
            <a:r>
              <a:rPr lang="en-US" sz="1400" dirty="0">
                <a:solidFill>
                  <a:srgbClr val="2C3E50"/>
                </a:solidFill>
                <a:latin typeface="Aptos"/>
              </a:rPr>
              <a:t> After UAT complete</a:t>
            </a:r>
          </a:p>
          <a:p>
            <a:pPr>
              <a:buNone/>
            </a:pPr>
            <a:r>
              <a:rPr lang="en-US" sz="1400" b="1" dirty="0">
                <a:solidFill>
                  <a:srgbClr val="E74C3C"/>
                </a:solidFill>
                <a:latin typeface="Aptos"/>
              </a:rPr>
              <a:t>Executed by:</a:t>
            </a:r>
            <a:r>
              <a:rPr lang="en-US" sz="1400" dirty="0">
                <a:solidFill>
                  <a:srgbClr val="2C3E50"/>
                </a:solidFill>
                <a:latin typeface="Aptos"/>
              </a:rPr>
              <a:t> Process Owners + Senior Users</a:t>
            </a:r>
          </a:p>
          <a:p>
            <a:pPr>
              <a:spcAft>
                <a:spcPts val="200"/>
              </a:spcAft>
              <a:buNone/>
            </a:pPr>
            <a:r>
              <a:rPr lang="en-US" sz="1400" b="1" dirty="0">
                <a:solidFill>
                  <a:srgbClr val="E74C3C"/>
                </a:solidFill>
                <a:latin typeface="Aptos"/>
              </a:rPr>
              <a:t>Sign-off:</a:t>
            </a:r>
            <a:r>
              <a:rPr lang="en-US" sz="1400" dirty="0">
                <a:solidFill>
                  <a:srgbClr val="2C3E50"/>
                </a:solidFill>
                <a:latin typeface="Aptos"/>
              </a:rPr>
              <a:t> Benefit Owners + Exec Sponsor</a:t>
            </a:r>
          </a:p>
          <a:p>
            <a:pPr>
              <a:buNone/>
            </a:pPr>
            <a:r>
              <a:rPr lang="en-US" sz="1400" b="1" dirty="0">
                <a:solidFill>
                  <a:srgbClr val="E74C3C"/>
                </a:solidFill>
                <a:latin typeface="Century Gothic"/>
              </a:rPr>
              <a:t>How BAT Differs</a:t>
            </a:r>
          </a:p>
          <a:p>
            <a:pPr marL="228600" indent="-228600">
              <a:spcAft>
                <a:spcPts val="100"/>
              </a:spcAft>
              <a:buFont typeface="Arial"/>
              <a:buChar char="▸"/>
            </a:pPr>
            <a:r>
              <a:rPr lang="en-US" sz="1400" b="1" dirty="0">
                <a:solidFill>
                  <a:srgbClr val="2C3E50"/>
                </a:solidFill>
                <a:latin typeface="Aptos"/>
              </a:rPr>
              <a:t>Not script-based:</a:t>
            </a:r>
            <a:r>
              <a:rPr lang="en-US" sz="1400" dirty="0">
                <a:solidFill>
                  <a:srgbClr val="2C3E50"/>
                </a:solidFill>
                <a:latin typeface="Aptos"/>
              </a:rPr>
              <a:t> business scenarios, not step-by-step scripts</a:t>
            </a:r>
          </a:p>
          <a:p>
            <a:pPr marL="228600" indent="-228600">
              <a:spcAft>
                <a:spcPts val="100"/>
              </a:spcAft>
              <a:buFont typeface="Arial"/>
              <a:buChar char="▸"/>
            </a:pPr>
            <a:r>
              <a:rPr lang="en-US" sz="1400" b="1" dirty="0">
                <a:solidFill>
                  <a:srgbClr val="2C3E50"/>
                </a:solidFill>
                <a:latin typeface="Aptos"/>
              </a:rPr>
              <a:t>Realistic data:</a:t>
            </a:r>
            <a:r>
              <a:rPr lang="en-US" sz="1400" dirty="0">
                <a:solidFill>
                  <a:srgbClr val="2C3E50"/>
                </a:solidFill>
                <a:latin typeface="Aptos"/>
              </a:rPr>
              <a:t> migrated production data, not sanitised</a:t>
            </a:r>
          </a:p>
          <a:p>
            <a:pPr marL="228600" indent="-228600">
              <a:spcAft>
                <a:spcPts val="100"/>
              </a:spcAft>
              <a:buFont typeface="Arial"/>
              <a:buChar char="▸"/>
            </a:pPr>
            <a:r>
              <a:rPr lang="en-US" sz="1400" b="1" dirty="0">
                <a:solidFill>
                  <a:srgbClr val="2C3E50"/>
                </a:solidFill>
                <a:latin typeface="Aptos"/>
              </a:rPr>
              <a:t>Tests outcomes:</a:t>
            </a:r>
            <a:r>
              <a:rPr lang="en-US" sz="1400" dirty="0">
                <a:solidFill>
                  <a:srgbClr val="2C3E50"/>
                </a:solidFill>
                <a:latin typeface="Aptos"/>
              </a:rPr>
              <a:t> "Can you close the books in 5 days?"</a:t>
            </a:r>
          </a:p>
          <a:p>
            <a:pPr marL="228600" indent="-228600">
              <a:buFont typeface="Arial"/>
              <a:buChar char="▸"/>
            </a:pPr>
            <a:r>
              <a:rPr lang="en-US" sz="1400" b="1" dirty="0">
                <a:solidFill>
                  <a:srgbClr val="2C3E50"/>
                </a:solidFill>
                <a:latin typeface="Aptos"/>
              </a:rPr>
              <a:t>Two-tier sign-off:</a:t>
            </a:r>
            <a:r>
              <a:rPr lang="en-US" sz="1400" dirty="0">
                <a:solidFill>
                  <a:srgbClr val="2C3E50"/>
                </a:solidFill>
                <a:latin typeface="Aptos"/>
              </a:rPr>
              <a:t> Process Owners execute, Benefit Owners review and approve</a:t>
            </a:r>
          </a:p>
        </p:txBody>
      </p:sp>
      <p:sp>
        <p:nvSpPr>
          <p:cNvPr id="11" name="Right"/>
          <p:cNvSpPr/>
          <p:nvPr/>
        </p:nvSpPr>
        <p:spPr>
          <a:xfrm>
            <a:off x="5943600" y="1079500"/>
            <a:ext cx="5867400" cy="5397500"/>
          </a:xfrm>
          <a:prstGeom prst="roundRect">
            <a:avLst>
              <a:gd name="adj" fmla="val 4000"/>
            </a:avLst>
          </a:prstGeom>
          <a:solidFill>
            <a:srgbClr val="132B4A"/>
          </a:solidFill>
          <a:ln w="12700">
            <a:solidFill>
              <a:srgbClr val="8B6DB0"/>
            </a:solidFill>
          </a:ln>
        </p:spPr>
        <p:txBody>
          <a:bodyPr wrap="square" lIns="182880" tIns="137160" rIns="182880" bIns="137160" anchor="t"/>
          <a:lstStyle/>
          <a:p>
            <a:pPr>
              <a:buNone/>
            </a:pPr>
            <a:r>
              <a:rPr lang="en-US" sz="1400" b="1" dirty="0">
                <a:solidFill>
                  <a:srgbClr val="FFFFFF"/>
                </a:solidFill>
                <a:latin typeface="Century Gothic"/>
              </a:rPr>
              <a:t>BAT Scenarios (executed by Process Owners)</a:t>
            </a:r>
          </a:p>
          <a:p>
            <a:pPr marL="228600" indent="-228600">
              <a:spcAft>
                <a:spcPts val="100"/>
              </a:spcAft>
              <a:buAutoNum type="arabicPeriod"/>
            </a:pPr>
            <a:r>
              <a:rPr lang="en-US" sz="1400" b="1" dirty="0">
                <a:solidFill>
                  <a:srgbClr val="FFFFFF"/>
                </a:solidFill>
                <a:latin typeface="Aptos"/>
              </a:rPr>
              <a:t>Finance:</a:t>
            </a:r>
            <a:r>
              <a:rPr lang="en-US" sz="1400" dirty="0">
                <a:solidFill>
                  <a:srgbClr val="FFFFFF"/>
                </a:solidFill>
                <a:latin typeface="Aptos"/>
              </a:rPr>
              <a:t> Financial Controller runs month-end close (IC, FX reval, reporting). 5 days.</a:t>
            </a:r>
          </a:p>
          <a:p>
            <a:pPr marL="228600" indent="-228600">
              <a:spcAft>
                <a:spcPts val="100"/>
              </a:spcAft>
              <a:buAutoNum type="arabicPeriod"/>
            </a:pPr>
            <a:r>
              <a:rPr lang="en-US" sz="1400" b="1" dirty="0">
                <a:solidFill>
                  <a:srgbClr val="FFFFFF"/>
                </a:solidFill>
                <a:latin typeface="Aptos"/>
              </a:rPr>
              <a:t>Sales:</a:t>
            </a:r>
            <a:r>
              <a:rPr lang="en-US" sz="1400" dirty="0">
                <a:solidFill>
                  <a:srgbClr val="FFFFFF"/>
                </a:solidFill>
                <a:latin typeface="Aptos"/>
              </a:rPr>
              <a:t> Sales Ops Lead processes 50 orders (credit holds, returns, multi-currency).</a:t>
            </a:r>
          </a:p>
          <a:p>
            <a:pPr marL="228600" indent="-228600">
              <a:spcAft>
                <a:spcPts val="100"/>
              </a:spcAft>
              <a:buAutoNum type="arabicPeriod"/>
            </a:pPr>
            <a:r>
              <a:rPr lang="en-US" sz="1400" b="1" dirty="0">
                <a:solidFill>
                  <a:srgbClr val="FFFFFF"/>
                </a:solidFill>
                <a:latin typeface="Aptos"/>
              </a:rPr>
              <a:t>Procurement:</a:t>
            </a:r>
            <a:r>
              <a:rPr lang="en-US" sz="1400" dirty="0">
                <a:solidFill>
                  <a:srgbClr val="FFFFFF"/>
                </a:solidFill>
                <a:latin typeface="Aptos"/>
              </a:rPr>
              <a:t> Procurement Mgr runs P2P for 20 reqs (3-way match + payment run).</a:t>
            </a:r>
          </a:p>
          <a:p>
            <a:pPr marL="228600" indent="-228600">
              <a:spcAft>
                <a:spcPts val="100"/>
              </a:spcAft>
              <a:buAutoNum type="arabicPeriod"/>
            </a:pPr>
            <a:r>
              <a:rPr lang="en-US" sz="1400" b="1" dirty="0">
                <a:solidFill>
                  <a:srgbClr val="FFFFFF"/>
                </a:solidFill>
                <a:latin typeface="Aptos"/>
              </a:rPr>
              <a:t>HR:</a:t>
            </a:r>
            <a:r>
              <a:rPr lang="en-US" sz="1400" dirty="0">
                <a:solidFill>
                  <a:srgbClr val="FFFFFF"/>
                </a:solidFill>
                <a:latin typeface="Aptos"/>
              </a:rPr>
              <a:t> HR Ops Lead processes 5 new starters through full onboarding.</a:t>
            </a:r>
          </a:p>
          <a:p>
            <a:pPr marL="228600" indent="-228600">
              <a:spcAft>
                <a:spcPts val="400"/>
              </a:spcAft>
              <a:buAutoNum type="arabicPeriod"/>
            </a:pPr>
            <a:r>
              <a:rPr lang="en-US" sz="1400" b="1" dirty="0">
                <a:solidFill>
                  <a:srgbClr val="F5A9A2"/>
                </a:solidFill>
                <a:latin typeface="Aptos"/>
              </a:rPr>
              <a:t>Exception:</a:t>
            </a:r>
            <a:r>
              <a:rPr lang="en-US" sz="1400" dirty="0">
                <a:solidFill>
                  <a:srgbClr val="FFFFFF"/>
                </a:solidFill>
                <a:latin typeface="Aptos"/>
              </a:rPr>
              <a:t> Process Owner tests recovery (e.g. bank feed lost mid-payment).</a:t>
            </a:r>
          </a:p>
          <a:p>
            <a:pPr>
              <a:buNone/>
            </a:pPr>
            <a:r>
              <a:rPr lang="en-US" sz="1400" b="1" dirty="0">
                <a:solidFill>
                  <a:srgbClr val="FFFFFF"/>
                </a:solidFill>
                <a:latin typeface="Century Gothic"/>
              </a:rPr>
              <a:t>Exit Criteria</a:t>
            </a:r>
          </a:p>
          <a:p>
            <a:pPr marL="228600" indent="-228600">
              <a:spcAft>
                <a:spcPts val="50"/>
              </a:spcAft>
              <a:buFont typeface="Arial"/>
              <a:buChar char="✓"/>
            </a:pPr>
            <a:r>
              <a:rPr lang="en-US" sz="1400" dirty="0">
                <a:solidFill>
                  <a:srgbClr val="FFFFFF"/>
                </a:solidFill>
                <a:latin typeface="Aptos"/>
              </a:rPr>
              <a:t>All scenarios completed by Process Owners and Senior Users</a:t>
            </a:r>
          </a:p>
          <a:p>
            <a:pPr marL="228600" indent="-228600">
              <a:spcAft>
                <a:spcPts val="50"/>
              </a:spcAft>
              <a:buFont typeface="Arial"/>
              <a:buChar char="✓"/>
            </a:pPr>
            <a:r>
              <a:rPr lang="en-US" sz="1400" dirty="0">
                <a:solidFill>
                  <a:srgbClr val="FFFFFF"/>
                </a:solidFill>
                <a:latin typeface="Aptos"/>
              </a:rPr>
              <a:t>Benefit Owners confirm KPI targets achievable based on evidence</a:t>
            </a:r>
          </a:p>
          <a:p>
            <a:pPr marL="228600" indent="-228600">
              <a:spcAft>
                <a:spcPts val="50"/>
              </a:spcAft>
              <a:buFont typeface="Arial"/>
              <a:buChar char="✓"/>
            </a:pPr>
            <a:r>
              <a:rPr lang="en-US" sz="1400" dirty="0">
                <a:solidFill>
                  <a:srgbClr val="FFFFFF"/>
                </a:solidFill>
                <a:latin typeface="Aptos"/>
              </a:rPr>
              <a:t>Exception handling procedures documented and tested</a:t>
            </a:r>
          </a:p>
          <a:p>
            <a:pPr marL="228600" indent="-228600">
              <a:buFont typeface="Arial"/>
              <a:buChar char="✓"/>
            </a:pPr>
            <a:r>
              <a:rPr lang="en-US" sz="1400" dirty="0">
                <a:solidFill>
                  <a:srgbClr val="FFFFFF"/>
                </a:solidFill>
                <a:latin typeface="Aptos"/>
              </a:rPr>
              <a:t>Exec Sponsor authorises handover to Deploy phase (Cutover Planning (S15))</a:t>
            </a:r>
          </a:p>
        </p:txBody>
      </p:sp>
      <p:sp>
        <p:nvSpPr>
          <p:cNvPr id="3" name="BottomBar">
            <a:extLst>
              <a:ext uri="{FF2B5EF4-FFF2-40B4-BE49-F238E27FC236}">
                <a16:creationId xmlns:a16="http://schemas.microsoft.com/office/drawing/2014/main" id="{09BBB322-B846-4FBE-9169-AADCFF6C535B}"/>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735E76B7-E42C-4496-BE8A-C4B87B536ABB}"/>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BAT</a:t>
            </a:r>
          </a:p>
        </p:txBody>
      </p:sp>
      <p:sp>
        <p:nvSpPr>
          <p:cNvPr id="7" name="AccentLine">
            <a:extLst>
              <a:ext uri="{FF2B5EF4-FFF2-40B4-BE49-F238E27FC236}">
                <a16:creationId xmlns:a16="http://schemas.microsoft.com/office/drawing/2014/main" id="{6B8ADB08-4C49-4D70-B936-EE00C01067EF}"/>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292986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13BE5-55A5-18CB-7DDE-44B07679A75A}"/>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NFT: Non-Functional Testing — Approach</a:t>
            </a:r>
          </a:p>
        </p:txBody>
      </p:sp>
      <p:graphicFrame>
        <p:nvGraphicFramePr>
          <p:cNvPr id="4" name="Table 3">
            <a:extLst>
              <a:ext uri="{FF2B5EF4-FFF2-40B4-BE49-F238E27FC236}">
                <a16:creationId xmlns:a16="http://schemas.microsoft.com/office/drawing/2014/main" id="{E783634C-0901-49AF-9739-EAF98F5EE261}"/>
              </a:ext>
            </a:extLst>
          </p:cNvPr>
          <p:cNvGraphicFramePr>
            <a:graphicFrameLocks noGrp="1"/>
          </p:cNvGraphicFramePr>
          <p:nvPr/>
        </p:nvGraphicFramePr>
        <p:xfrm>
          <a:off x="317500" y="1714500"/>
          <a:ext cx="11557000" cy="3937003"/>
        </p:xfrm>
        <a:graphic>
          <a:graphicData uri="http://schemas.openxmlformats.org/drawingml/2006/table">
            <a:tbl>
              <a:tblPr firstRow="1" bandRow="1">
                <a:tableStyleId>{5C22544A-7EE6-4342-B048-85BDC9FD1C3A}</a:tableStyleId>
              </a:tblPr>
              <a:tblGrid>
                <a:gridCol w="1968500">
                  <a:extLst>
                    <a:ext uri="{9D8B030D-6E8A-4147-A177-3AD203B41FA5}">
                      <a16:colId xmlns:a16="http://schemas.microsoft.com/office/drawing/2014/main" val="4274209678"/>
                    </a:ext>
                  </a:extLst>
                </a:gridCol>
                <a:gridCol w="4699000">
                  <a:extLst>
                    <a:ext uri="{9D8B030D-6E8A-4147-A177-3AD203B41FA5}">
                      <a16:colId xmlns:a16="http://schemas.microsoft.com/office/drawing/2014/main" val="69401761"/>
                    </a:ext>
                  </a:extLst>
                </a:gridCol>
                <a:gridCol w="4889500">
                  <a:extLst>
                    <a:ext uri="{9D8B030D-6E8A-4147-A177-3AD203B41FA5}">
                      <a16:colId xmlns:a16="http://schemas.microsoft.com/office/drawing/2014/main" val="1347501258"/>
                    </a:ext>
                  </a:extLst>
                </a:gridCol>
              </a:tblGrid>
              <a:tr h="562429">
                <a:tc>
                  <a:txBody>
                    <a:bodyPr/>
                    <a:lstStyle/>
                    <a:p>
                      <a:pPr algn="ctr"/>
                      <a:r>
                        <a:rPr lang="en-GB" sz="1400" b="1">
                          <a:solidFill>
                            <a:srgbClr val="FFFFFF"/>
                          </a:solidFill>
                          <a:latin typeface="Century Gothic"/>
                        </a:rPr>
                        <a:t>Test Area</a:t>
                      </a:r>
                    </a:p>
                  </a:txBody>
                  <a:tcPr anchor="ctr">
                    <a:solidFill>
                      <a:srgbClr val="E74C3C"/>
                    </a:solidFill>
                  </a:tcPr>
                </a:tc>
                <a:tc>
                  <a:txBody>
                    <a:bodyPr/>
                    <a:lstStyle/>
                    <a:p>
                      <a:pPr algn="ctr"/>
                      <a:r>
                        <a:rPr lang="en-GB" sz="1400" b="1">
                          <a:solidFill>
                            <a:srgbClr val="FFFFFF"/>
                          </a:solidFill>
                          <a:latin typeface="Century Gothic"/>
                        </a:rPr>
                        <a:t>What We Test</a:t>
                      </a:r>
                    </a:p>
                  </a:txBody>
                  <a:tcPr anchor="ctr">
                    <a:solidFill>
                      <a:srgbClr val="E74C3C"/>
                    </a:solidFill>
                  </a:tcPr>
                </a:tc>
                <a:tc>
                  <a:txBody>
                    <a:bodyPr/>
                    <a:lstStyle/>
                    <a:p>
                      <a:pPr algn="ctr"/>
                      <a:r>
                        <a:rPr lang="en-GB" sz="1400" b="1">
                          <a:solidFill>
                            <a:srgbClr val="FFFFFF"/>
                          </a:solidFill>
                          <a:latin typeface="Century Gothic"/>
                        </a:rPr>
                        <a:t>Pass Criteria</a:t>
                      </a:r>
                    </a:p>
                  </a:txBody>
                  <a:tcPr anchor="ctr">
                    <a:solidFill>
                      <a:srgbClr val="E74C3C"/>
                    </a:solidFill>
                  </a:tcPr>
                </a:tc>
                <a:extLst>
                  <a:ext uri="{0D108BD9-81ED-4DB2-BD59-A6C34878D82A}">
                    <a16:rowId xmlns:a16="http://schemas.microsoft.com/office/drawing/2014/main" val="3459763751"/>
                  </a:ext>
                </a:extLst>
              </a:tr>
              <a:tr h="562429">
                <a:tc>
                  <a:txBody>
                    <a:bodyPr/>
                    <a:lstStyle/>
                    <a:p>
                      <a:r>
                        <a:rPr lang="en-GB" sz="1400" b="0">
                          <a:solidFill>
                            <a:srgbClr val="2C3E50"/>
                          </a:solidFill>
                          <a:latin typeface="Aptos"/>
                        </a:rPr>
                        <a:t>Performance</a:t>
                      </a:r>
                    </a:p>
                  </a:txBody>
                  <a:tcPr anchor="ctr">
                    <a:solidFill>
                      <a:srgbClr val="FFFFFF"/>
                    </a:solidFill>
                  </a:tcPr>
                </a:tc>
                <a:tc>
                  <a:txBody>
                    <a:bodyPr/>
                    <a:lstStyle/>
                    <a:p>
                      <a:r>
                        <a:rPr lang="en-GB" sz="1400" b="0">
                          <a:solidFill>
                            <a:srgbClr val="2C3E50"/>
                          </a:solidFill>
                          <a:latin typeface="Aptos"/>
                        </a:rPr>
                        <a:t>Response times under expected user load</a:t>
                      </a:r>
                    </a:p>
                  </a:txBody>
                  <a:tcPr anchor="ctr">
                    <a:solidFill>
                      <a:srgbClr val="FFFFFF"/>
                    </a:solidFill>
                  </a:tcPr>
                </a:tc>
                <a:tc>
                  <a:txBody>
                    <a:bodyPr/>
                    <a:lstStyle/>
                    <a:p>
                      <a:r>
                        <a:rPr lang="en-GB" sz="1400" b="0">
                          <a:solidFill>
                            <a:srgbClr val="2C3E50"/>
                          </a:solidFill>
                          <a:latin typeface="Aptos"/>
                        </a:rPr>
                        <a:t>All transactions &lt; agreed thresholds (e.g. 3 sec)</a:t>
                      </a:r>
                    </a:p>
                  </a:txBody>
                  <a:tcPr anchor="ctr">
                    <a:solidFill>
                      <a:srgbClr val="FFFFFF"/>
                    </a:solidFill>
                  </a:tcPr>
                </a:tc>
                <a:extLst>
                  <a:ext uri="{0D108BD9-81ED-4DB2-BD59-A6C34878D82A}">
                    <a16:rowId xmlns:a16="http://schemas.microsoft.com/office/drawing/2014/main" val="3332562060"/>
                  </a:ext>
                </a:extLst>
              </a:tr>
              <a:tr h="562429">
                <a:tc>
                  <a:txBody>
                    <a:bodyPr/>
                    <a:lstStyle/>
                    <a:p>
                      <a:r>
                        <a:rPr lang="en-GB" sz="1400" b="0">
                          <a:solidFill>
                            <a:srgbClr val="2C3E50"/>
                          </a:solidFill>
                          <a:latin typeface="Aptos"/>
                        </a:rPr>
                        <a:t>Load / Stress</a:t>
                      </a:r>
                    </a:p>
                  </a:txBody>
                  <a:tcPr anchor="ctr">
                    <a:solidFill>
                      <a:srgbClr val="F8F9FA"/>
                    </a:solidFill>
                  </a:tcPr>
                </a:tc>
                <a:tc>
                  <a:txBody>
                    <a:bodyPr/>
                    <a:lstStyle/>
                    <a:p>
                      <a:r>
                        <a:rPr lang="en-GB" sz="1400" b="0">
                          <a:solidFill>
                            <a:srgbClr val="2C3E50"/>
                          </a:solidFill>
                          <a:latin typeface="Aptos"/>
                        </a:rPr>
                        <a:t>System behaviour under peak volumes</a:t>
                      </a:r>
                    </a:p>
                  </a:txBody>
                  <a:tcPr anchor="ctr">
                    <a:solidFill>
                      <a:srgbClr val="F8F9FA"/>
                    </a:solidFill>
                  </a:tcPr>
                </a:tc>
                <a:tc>
                  <a:txBody>
                    <a:bodyPr/>
                    <a:lstStyle/>
                    <a:p>
                      <a:r>
                        <a:rPr lang="en-GB" sz="1400" b="0">
                          <a:solidFill>
                            <a:srgbClr val="2C3E50"/>
                          </a:solidFill>
                          <a:latin typeface="Aptos"/>
                        </a:rPr>
                        <a:t>Handles 150% of expected peak without degradation</a:t>
                      </a:r>
                    </a:p>
                  </a:txBody>
                  <a:tcPr anchor="ctr">
                    <a:solidFill>
                      <a:srgbClr val="F8F9FA"/>
                    </a:solidFill>
                  </a:tcPr>
                </a:tc>
                <a:extLst>
                  <a:ext uri="{0D108BD9-81ED-4DB2-BD59-A6C34878D82A}">
                    <a16:rowId xmlns:a16="http://schemas.microsoft.com/office/drawing/2014/main" val="2619943677"/>
                  </a:ext>
                </a:extLst>
              </a:tr>
              <a:tr h="562429">
                <a:tc>
                  <a:txBody>
                    <a:bodyPr/>
                    <a:lstStyle/>
                    <a:p>
                      <a:r>
                        <a:rPr lang="en-GB" sz="1400" b="0">
                          <a:solidFill>
                            <a:srgbClr val="2C3E50"/>
                          </a:solidFill>
                          <a:latin typeface="Aptos"/>
                        </a:rPr>
                        <a:t>Data Migration</a:t>
                      </a:r>
                    </a:p>
                  </a:txBody>
                  <a:tcPr anchor="ctr">
                    <a:solidFill>
                      <a:srgbClr val="FFFFFF"/>
                    </a:solidFill>
                  </a:tcPr>
                </a:tc>
                <a:tc>
                  <a:txBody>
                    <a:bodyPr/>
                    <a:lstStyle/>
                    <a:p>
                      <a:r>
                        <a:rPr lang="en-GB" sz="1400" b="0">
                          <a:solidFill>
                            <a:srgbClr val="2C3E50"/>
                          </a:solidFill>
                          <a:latin typeface="Aptos"/>
                        </a:rPr>
                        <a:t>Full migration with production volumes</a:t>
                      </a:r>
                    </a:p>
                  </a:txBody>
                  <a:tcPr anchor="ctr">
                    <a:solidFill>
                      <a:srgbClr val="FFFFFF"/>
                    </a:solidFill>
                  </a:tcPr>
                </a:tc>
                <a:tc>
                  <a:txBody>
                    <a:bodyPr/>
                    <a:lstStyle/>
                    <a:p>
                      <a:r>
                        <a:rPr lang="en-GB" sz="1400" b="0">
                          <a:solidFill>
                            <a:srgbClr val="2C3E50"/>
                          </a:solidFill>
                          <a:latin typeface="Aptos"/>
                        </a:rPr>
                        <a:t>Completes within cutover window, 99.5%+ validation</a:t>
                      </a:r>
                    </a:p>
                  </a:txBody>
                  <a:tcPr anchor="ctr">
                    <a:solidFill>
                      <a:srgbClr val="FFFFFF"/>
                    </a:solidFill>
                  </a:tcPr>
                </a:tc>
                <a:extLst>
                  <a:ext uri="{0D108BD9-81ED-4DB2-BD59-A6C34878D82A}">
                    <a16:rowId xmlns:a16="http://schemas.microsoft.com/office/drawing/2014/main" val="2292874690"/>
                  </a:ext>
                </a:extLst>
              </a:tr>
              <a:tr h="562429">
                <a:tc>
                  <a:txBody>
                    <a:bodyPr/>
                    <a:lstStyle/>
                    <a:p>
                      <a:r>
                        <a:rPr lang="en-GB" sz="1400" b="0">
                          <a:solidFill>
                            <a:srgbClr val="2C3E50"/>
                          </a:solidFill>
                          <a:latin typeface="Aptos"/>
                        </a:rPr>
                        <a:t>Security</a:t>
                      </a:r>
                    </a:p>
                  </a:txBody>
                  <a:tcPr anchor="ctr">
                    <a:solidFill>
                      <a:srgbClr val="F8F9FA"/>
                    </a:solidFill>
                  </a:tcPr>
                </a:tc>
                <a:tc>
                  <a:txBody>
                    <a:bodyPr/>
                    <a:lstStyle/>
                    <a:p>
                      <a:r>
                        <a:rPr lang="en-GB" sz="1400" b="0">
                          <a:solidFill>
                            <a:srgbClr val="2C3E50"/>
                          </a:solidFill>
                          <a:latin typeface="Aptos"/>
                        </a:rPr>
                        <a:t>Role-based access, data segregation, audit trail</a:t>
                      </a:r>
                    </a:p>
                  </a:txBody>
                  <a:tcPr anchor="ctr">
                    <a:solidFill>
                      <a:srgbClr val="F8F9FA"/>
                    </a:solidFill>
                  </a:tcPr>
                </a:tc>
                <a:tc>
                  <a:txBody>
                    <a:bodyPr/>
                    <a:lstStyle/>
                    <a:p>
                      <a:r>
                        <a:rPr lang="en-GB" sz="1400" b="0">
                          <a:solidFill>
                            <a:srgbClr val="2C3E50"/>
                          </a:solidFill>
                          <a:latin typeface="Aptos"/>
                        </a:rPr>
                        <a:t>No role accesses data outside permission set</a:t>
                      </a:r>
                    </a:p>
                  </a:txBody>
                  <a:tcPr anchor="ctr">
                    <a:solidFill>
                      <a:srgbClr val="F8F9FA"/>
                    </a:solidFill>
                  </a:tcPr>
                </a:tc>
                <a:extLst>
                  <a:ext uri="{0D108BD9-81ED-4DB2-BD59-A6C34878D82A}">
                    <a16:rowId xmlns:a16="http://schemas.microsoft.com/office/drawing/2014/main" val="2133738852"/>
                  </a:ext>
                </a:extLst>
              </a:tr>
              <a:tr h="562429">
                <a:tc>
                  <a:txBody>
                    <a:bodyPr/>
                    <a:lstStyle/>
                    <a:p>
                      <a:r>
                        <a:rPr lang="en-GB" sz="1400" b="0">
                          <a:solidFill>
                            <a:srgbClr val="2C3E50"/>
                          </a:solidFill>
                          <a:latin typeface="Aptos"/>
                        </a:rPr>
                        <a:t>Backup / DR</a:t>
                      </a:r>
                    </a:p>
                  </a:txBody>
                  <a:tcPr anchor="ctr">
                    <a:solidFill>
                      <a:srgbClr val="FFFFFF"/>
                    </a:solidFill>
                  </a:tcPr>
                </a:tc>
                <a:tc>
                  <a:txBody>
                    <a:bodyPr/>
                    <a:lstStyle/>
                    <a:p>
                      <a:r>
                        <a:rPr lang="en-GB" sz="1400" b="0">
                          <a:solidFill>
                            <a:srgbClr val="2C3E50"/>
                          </a:solidFill>
                          <a:latin typeface="Aptos"/>
                        </a:rPr>
                        <a:t>Backup completion, restore time, failover</a:t>
                      </a:r>
                    </a:p>
                  </a:txBody>
                  <a:tcPr anchor="ctr">
                    <a:solidFill>
                      <a:srgbClr val="FFFFFF"/>
                    </a:solidFill>
                  </a:tcPr>
                </a:tc>
                <a:tc>
                  <a:txBody>
                    <a:bodyPr/>
                    <a:lstStyle/>
                    <a:p>
                      <a:r>
                        <a:rPr lang="en-GB" sz="1400" b="0">
                          <a:solidFill>
                            <a:srgbClr val="2C3E50"/>
                          </a:solidFill>
                          <a:latin typeface="Aptos"/>
                        </a:rPr>
                        <a:t>Restore within agreed RTO; failover tested</a:t>
                      </a:r>
                    </a:p>
                  </a:txBody>
                  <a:tcPr anchor="ctr">
                    <a:solidFill>
                      <a:srgbClr val="FFFFFF"/>
                    </a:solidFill>
                  </a:tcPr>
                </a:tc>
                <a:extLst>
                  <a:ext uri="{0D108BD9-81ED-4DB2-BD59-A6C34878D82A}">
                    <a16:rowId xmlns:a16="http://schemas.microsoft.com/office/drawing/2014/main" val="2968627219"/>
                  </a:ext>
                </a:extLst>
              </a:tr>
              <a:tr h="562429">
                <a:tc>
                  <a:txBody>
                    <a:bodyPr/>
                    <a:lstStyle/>
                    <a:p>
                      <a:r>
                        <a:rPr lang="en-GB" sz="1400" b="0">
                          <a:solidFill>
                            <a:srgbClr val="2C3E50"/>
                          </a:solidFill>
                          <a:latin typeface="Aptos"/>
                        </a:rPr>
                        <a:t>Batch Processing</a:t>
                      </a:r>
                    </a:p>
                  </a:txBody>
                  <a:tcPr anchor="ctr">
                    <a:solidFill>
                      <a:srgbClr val="F8F9FA"/>
                    </a:solidFill>
                  </a:tcPr>
                </a:tc>
                <a:tc>
                  <a:txBody>
                    <a:bodyPr/>
                    <a:lstStyle/>
                    <a:p>
                      <a:r>
                        <a:rPr lang="en-GB" sz="1400" b="0">
                          <a:solidFill>
                            <a:srgbClr val="2C3E50"/>
                          </a:solidFill>
                          <a:latin typeface="Aptos"/>
                        </a:rPr>
                        <a:t>Scheduled jobs, overnight processing</a:t>
                      </a:r>
                    </a:p>
                  </a:txBody>
                  <a:tcPr anchor="ctr">
                    <a:solidFill>
                      <a:srgbClr val="F8F9FA"/>
                    </a:solidFill>
                  </a:tcPr>
                </a:tc>
                <a:tc>
                  <a:txBody>
                    <a:bodyPr/>
                    <a:lstStyle/>
                    <a:p>
                      <a:r>
                        <a:rPr lang="en-GB" sz="1400" b="0">
                          <a:solidFill>
                            <a:srgbClr val="2C3E50"/>
                          </a:solidFill>
                          <a:latin typeface="Aptos"/>
                        </a:rPr>
                        <a:t>All batch jobs complete within overnight window</a:t>
                      </a:r>
                    </a:p>
                  </a:txBody>
                  <a:tcPr anchor="ctr">
                    <a:solidFill>
                      <a:srgbClr val="F8F9FA"/>
                    </a:solidFill>
                  </a:tcPr>
                </a:tc>
                <a:extLst>
                  <a:ext uri="{0D108BD9-81ED-4DB2-BD59-A6C34878D82A}">
                    <a16:rowId xmlns:a16="http://schemas.microsoft.com/office/drawing/2014/main" val="3551448447"/>
                  </a:ext>
                </a:extLst>
              </a:tr>
            </a:tbl>
          </a:graphicData>
        </a:graphic>
      </p:graphicFrame>
      <p:sp>
        <p:nvSpPr>
          <p:cNvPr id="3" name="BottomBar">
            <a:extLst>
              <a:ext uri="{FF2B5EF4-FFF2-40B4-BE49-F238E27FC236}">
                <a16:creationId xmlns:a16="http://schemas.microsoft.com/office/drawing/2014/main" id="{0711EE5E-C425-4984-ACB9-3F6963E47F9A}"/>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Footer">
            <a:extLst>
              <a:ext uri="{FF2B5EF4-FFF2-40B4-BE49-F238E27FC236}">
                <a16:creationId xmlns:a16="http://schemas.microsoft.com/office/drawing/2014/main" id="{933812E3-D2AD-4C09-B253-C83DEBD24F0F}"/>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NFT (Non-Functional Testing)</a:t>
            </a:r>
          </a:p>
        </p:txBody>
      </p:sp>
      <p:sp>
        <p:nvSpPr>
          <p:cNvPr id="8" name="AccentLine">
            <a:extLst>
              <a:ext uri="{FF2B5EF4-FFF2-40B4-BE49-F238E27FC236}">
                <a16:creationId xmlns:a16="http://schemas.microsoft.com/office/drawing/2014/main" id="{0DA5EEA5-A778-4AB0-91E3-CD1B705F0D9B}"/>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508561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E6876-7919-5E43-8509-9EB415AE7107}"/>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Defect Management: Classification, Resolution &amp; Retest</a:t>
            </a:r>
          </a:p>
        </p:txBody>
      </p:sp>
      <p:graphicFrame>
        <p:nvGraphicFramePr>
          <p:cNvPr id="4" name="Table 3">
            <a:extLst>
              <a:ext uri="{FF2B5EF4-FFF2-40B4-BE49-F238E27FC236}">
                <a16:creationId xmlns:a16="http://schemas.microsoft.com/office/drawing/2014/main" id="{B97B4439-6DE0-4BD1-ADDB-F8EF9246E59E}"/>
              </a:ext>
            </a:extLst>
          </p:cNvPr>
          <p:cNvGraphicFramePr>
            <a:graphicFrameLocks noGrp="1"/>
          </p:cNvGraphicFramePr>
          <p:nvPr/>
        </p:nvGraphicFramePr>
        <p:xfrm>
          <a:off x="317500" y="1714500"/>
          <a:ext cx="11557000" cy="2540000"/>
        </p:xfrm>
        <a:graphic>
          <a:graphicData uri="http://schemas.openxmlformats.org/drawingml/2006/table">
            <a:tbl>
              <a:tblPr firstRow="1" bandRow="1">
                <a:tableStyleId>{5C22544A-7EE6-4342-B048-85BDC9FD1C3A}</a:tableStyleId>
              </a:tblPr>
              <a:tblGrid>
                <a:gridCol w="1968500">
                  <a:extLst>
                    <a:ext uri="{9D8B030D-6E8A-4147-A177-3AD203B41FA5}">
                      <a16:colId xmlns:a16="http://schemas.microsoft.com/office/drawing/2014/main" val="1315067456"/>
                    </a:ext>
                  </a:extLst>
                </a:gridCol>
                <a:gridCol w="4699000">
                  <a:extLst>
                    <a:ext uri="{9D8B030D-6E8A-4147-A177-3AD203B41FA5}">
                      <a16:colId xmlns:a16="http://schemas.microsoft.com/office/drawing/2014/main" val="927909069"/>
                    </a:ext>
                  </a:extLst>
                </a:gridCol>
                <a:gridCol w="1968500">
                  <a:extLst>
                    <a:ext uri="{9D8B030D-6E8A-4147-A177-3AD203B41FA5}">
                      <a16:colId xmlns:a16="http://schemas.microsoft.com/office/drawing/2014/main" val="2906781662"/>
                    </a:ext>
                  </a:extLst>
                </a:gridCol>
                <a:gridCol w="2921000">
                  <a:extLst>
                    <a:ext uri="{9D8B030D-6E8A-4147-A177-3AD203B41FA5}">
                      <a16:colId xmlns:a16="http://schemas.microsoft.com/office/drawing/2014/main" val="3315931336"/>
                    </a:ext>
                  </a:extLst>
                </a:gridCol>
              </a:tblGrid>
              <a:tr h="508000">
                <a:tc>
                  <a:txBody>
                    <a:bodyPr/>
                    <a:lstStyle/>
                    <a:p>
                      <a:pPr algn="ctr"/>
                      <a:r>
                        <a:rPr lang="en-GB" sz="1400" b="1">
                          <a:solidFill>
                            <a:srgbClr val="FFFFFF"/>
                          </a:solidFill>
                          <a:latin typeface="Century Gothic"/>
                        </a:rPr>
                        <a:t>Priority</a:t>
                      </a:r>
                    </a:p>
                  </a:txBody>
                  <a:tcPr anchor="ctr">
                    <a:solidFill>
                      <a:srgbClr val="E74C3C"/>
                    </a:solidFill>
                  </a:tcPr>
                </a:tc>
                <a:tc>
                  <a:txBody>
                    <a:bodyPr/>
                    <a:lstStyle/>
                    <a:p>
                      <a:pPr algn="ctr"/>
                      <a:r>
                        <a:rPr lang="en-GB" sz="1400" b="1">
                          <a:solidFill>
                            <a:srgbClr val="FFFFFF"/>
                          </a:solidFill>
                          <a:latin typeface="Century Gothic"/>
                        </a:rPr>
                        <a:t>Description</a:t>
                      </a:r>
                    </a:p>
                  </a:txBody>
                  <a:tcPr anchor="ctr">
                    <a:solidFill>
                      <a:srgbClr val="E74C3C"/>
                    </a:solidFill>
                  </a:tcPr>
                </a:tc>
                <a:tc>
                  <a:txBody>
                    <a:bodyPr/>
                    <a:lstStyle/>
                    <a:p>
                      <a:pPr algn="ctr"/>
                      <a:r>
                        <a:rPr lang="en-GB" sz="1400" b="1">
                          <a:solidFill>
                            <a:srgbClr val="FFFFFF"/>
                          </a:solidFill>
                          <a:latin typeface="Century Gothic"/>
                        </a:rPr>
                        <a:t>Response Time</a:t>
                      </a:r>
                    </a:p>
                  </a:txBody>
                  <a:tcPr anchor="ctr">
                    <a:solidFill>
                      <a:srgbClr val="E74C3C"/>
                    </a:solidFill>
                  </a:tcPr>
                </a:tc>
                <a:tc>
                  <a:txBody>
                    <a:bodyPr/>
                    <a:lstStyle/>
                    <a:p>
                      <a:pPr algn="ctr"/>
                      <a:r>
                        <a:rPr lang="en-GB" sz="1400" b="1">
                          <a:solidFill>
                            <a:srgbClr val="FFFFFF"/>
                          </a:solidFill>
                          <a:latin typeface="Century Gothic"/>
                        </a:rPr>
                        <a:t>Resolution Target</a:t>
                      </a:r>
                    </a:p>
                  </a:txBody>
                  <a:tcPr anchor="ctr">
                    <a:solidFill>
                      <a:srgbClr val="E74C3C"/>
                    </a:solidFill>
                  </a:tcPr>
                </a:tc>
                <a:extLst>
                  <a:ext uri="{0D108BD9-81ED-4DB2-BD59-A6C34878D82A}">
                    <a16:rowId xmlns:a16="http://schemas.microsoft.com/office/drawing/2014/main" val="1637742268"/>
                  </a:ext>
                </a:extLst>
              </a:tr>
              <a:tr h="508000">
                <a:tc>
                  <a:txBody>
                    <a:bodyPr/>
                    <a:lstStyle/>
                    <a:p>
                      <a:r>
                        <a:rPr lang="en-GB" sz="1400" b="0">
                          <a:solidFill>
                            <a:srgbClr val="2C3E50"/>
                          </a:solidFill>
                          <a:latin typeface="Aptos"/>
                        </a:rPr>
                        <a:t>P1 — Critical</a:t>
                      </a:r>
                    </a:p>
                  </a:txBody>
                  <a:tcPr anchor="ctr">
                    <a:solidFill>
                      <a:srgbClr val="FFFFFF"/>
                    </a:solidFill>
                  </a:tcPr>
                </a:tc>
                <a:tc>
                  <a:txBody>
                    <a:bodyPr/>
                    <a:lstStyle/>
                    <a:p>
                      <a:r>
                        <a:rPr lang="en-GB" sz="1400" b="0">
                          <a:solidFill>
                            <a:srgbClr val="2C3E50"/>
                          </a:solidFill>
                          <a:latin typeface="Aptos"/>
                        </a:rPr>
                        <a:t>System unusable, no workaround</a:t>
                      </a:r>
                    </a:p>
                  </a:txBody>
                  <a:tcPr anchor="ctr">
                    <a:solidFill>
                      <a:srgbClr val="FFFFFF"/>
                    </a:solidFill>
                  </a:tcPr>
                </a:tc>
                <a:tc>
                  <a:txBody>
                    <a:bodyPr/>
                    <a:lstStyle/>
                    <a:p>
                      <a:r>
                        <a:rPr lang="en-GB" sz="1400" b="0">
                          <a:solidFill>
                            <a:srgbClr val="2C3E50"/>
                          </a:solidFill>
                          <a:latin typeface="Aptos"/>
                        </a:rPr>
                        <a:t>Immediate</a:t>
                      </a:r>
                    </a:p>
                  </a:txBody>
                  <a:tcPr anchor="ctr">
                    <a:solidFill>
                      <a:srgbClr val="FFFFFF"/>
                    </a:solidFill>
                  </a:tcPr>
                </a:tc>
                <a:tc>
                  <a:txBody>
                    <a:bodyPr/>
                    <a:lstStyle/>
                    <a:p>
                      <a:r>
                        <a:rPr lang="en-GB" sz="1400" b="0">
                          <a:solidFill>
                            <a:srgbClr val="2C3E50"/>
                          </a:solidFill>
                          <a:latin typeface="Aptos"/>
                        </a:rPr>
                        <a:t>24 hours</a:t>
                      </a:r>
                    </a:p>
                  </a:txBody>
                  <a:tcPr anchor="ctr">
                    <a:solidFill>
                      <a:srgbClr val="FFFFFF"/>
                    </a:solidFill>
                  </a:tcPr>
                </a:tc>
                <a:extLst>
                  <a:ext uri="{0D108BD9-81ED-4DB2-BD59-A6C34878D82A}">
                    <a16:rowId xmlns:a16="http://schemas.microsoft.com/office/drawing/2014/main" val="888770910"/>
                  </a:ext>
                </a:extLst>
              </a:tr>
              <a:tr h="508000">
                <a:tc>
                  <a:txBody>
                    <a:bodyPr/>
                    <a:lstStyle/>
                    <a:p>
                      <a:r>
                        <a:rPr lang="en-GB" sz="1400" b="0">
                          <a:solidFill>
                            <a:srgbClr val="2C3E50"/>
                          </a:solidFill>
                          <a:latin typeface="Aptos"/>
                        </a:rPr>
                        <a:t>P2 — High</a:t>
                      </a:r>
                    </a:p>
                  </a:txBody>
                  <a:tcPr anchor="ctr">
                    <a:solidFill>
                      <a:srgbClr val="F8F9FA"/>
                    </a:solidFill>
                  </a:tcPr>
                </a:tc>
                <a:tc>
                  <a:txBody>
                    <a:bodyPr/>
                    <a:lstStyle/>
                    <a:p>
                      <a:r>
                        <a:rPr lang="en-GB" sz="1400" b="0">
                          <a:solidFill>
                            <a:srgbClr val="2C3E50"/>
                          </a:solidFill>
                          <a:latin typeface="Aptos"/>
                        </a:rPr>
                        <a:t>Major function impaired, workaround exists</a:t>
                      </a:r>
                    </a:p>
                  </a:txBody>
                  <a:tcPr anchor="ctr">
                    <a:solidFill>
                      <a:srgbClr val="F8F9FA"/>
                    </a:solidFill>
                  </a:tcPr>
                </a:tc>
                <a:tc>
                  <a:txBody>
                    <a:bodyPr/>
                    <a:lstStyle/>
                    <a:p>
                      <a:r>
                        <a:rPr lang="en-GB" sz="1400" b="0">
                          <a:solidFill>
                            <a:srgbClr val="2C3E50"/>
                          </a:solidFill>
                          <a:latin typeface="Aptos"/>
                        </a:rPr>
                        <a:t>4 hours</a:t>
                      </a:r>
                    </a:p>
                  </a:txBody>
                  <a:tcPr anchor="ctr">
                    <a:solidFill>
                      <a:srgbClr val="F8F9FA"/>
                    </a:solidFill>
                  </a:tcPr>
                </a:tc>
                <a:tc>
                  <a:txBody>
                    <a:bodyPr/>
                    <a:lstStyle/>
                    <a:p>
                      <a:r>
                        <a:rPr lang="en-GB" sz="1400" b="0">
                          <a:solidFill>
                            <a:srgbClr val="2C3E50"/>
                          </a:solidFill>
                          <a:latin typeface="Aptos"/>
                        </a:rPr>
                        <a:t>3 working days</a:t>
                      </a:r>
                    </a:p>
                  </a:txBody>
                  <a:tcPr anchor="ctr">
                    <a:solidFill>
                      <a:srgbClr val="F8F9FA"/>
                    </a:solidFill>
                  </a:tcPr>
                </a:tc>
                <a:extLst>
                  <a:ext uri="{0D108BD9-81ED-4DB2-BD59-A6C34878D82A}">
                    <a16:rowId xmlns:a16="http://schemas.microsoft.com/office/drawing/2014/main" val="335506917"/>
                  </a:ext>
                </a:extLst>
              </a:tr>
              <a:tr h="508000">
                <a:tc>
                  <a:txBody>
                    <a:bodyPr/>
                    <a:lstStyle/>
                    <a:p>
                      <a:r>
                        <a:rPr lang="en-GB" sz="1400" b="0">
                          <a:solidFill>
                            <a:srgbClr val="2C3E50"/>
                          </a:solidFill>
                          <a:latin typeface="Aptos"/>
                        </a:rPr>
                        <a:t>P3 — Medium</a:t>
                      </a:r>
                    </a:p>
                  </a:txBody>
                  <a:tcPr anchor="ctr">
                    <a:solidFill>
                      <a:srgbClr val="FFFFFF"/>
                    </a:solidFill>
                  </a:tcPr>
                </a:tc>
                <a:tc>
                  <a:txBody>
                    <a:bodyPr/>
                    <a:lstStyle/>
                    <a:p>
                      <a:r>
                        <a:rPr lang="en-GB" sz="1400" b="0">
                          <a:solidFill>
                            <a:srgbClr val="2C3E50"/>
                          </a:solidFill>
                          <a:latin typeface="Aptos"/>
                        </a:rPr>
                        <a:t>Minor function impaired, acceptable workaround</a:t>
                      </a:r>
                    </a:p>
                  </a:txBody>
                  <a:tcPr anchor="ctr">
                    <a:solidFill>
                      <a:srgbClr val="FFFFFF"/>
                    </a:solidFill>
                  </a:tcPr>
                </a:tc>
                <a:tc>
                  <a:txBody>
                    <a:bodyPr/>
                    <a:lstStyle/>
                    <a:p>
                      <a:r>
                        <a:rPr lang="en-GB" sz="1400" b="0">
                          <a:solidFill>
                            <a:srgbClr val="2C3E50"/>
                          </a:solidFill>
                          <a:latin typeface="Aptos"/>
                        </a:rPr>
                        <a:t>1 working day</a:t>
                      </a:r>
                    </a:p>
                  </a:txBody>
                  <a:tcPr anchor="ctr">
                    <a:solidFill>
                      <a:srgbClr val="FFFFFF"/>
                    </a:solidFill>
                  </a:tcPr>
                </a:tc>
                <a:tc>
                  <a:txBody>
                    <a:bodyPr/>
                    <a:lstStyle/>
                    <a:p>
                      <a:r>
                        <a:rPr lang="en-GB" sz="1400" b="0">
                          <a:solidFill>
                            <a:srgbClr val="2C3E50"/>
                          </a:solidFill>
                          <a:latin typeface="Aptos"/>
                        </a:rPr>
                        <a:t>Next sprint</a:t>
                      </a:r>
                    </a:p>
                  </a:txBody>
                  <a:tcPr anchor="ctr">
                    <a:solidFill>
                      <a:srgbClr val="FFFFFF"/>
                    </a:solidFill>
                  </a:tcPr>
                </a:tc>
                <a:extLst>
                  <a:ext uri="{0D108BD9-81ED-4DB2-BD59-A6C34878D82A}">
                    <a16:rowId xmlns:a16="http://schemas.microsoft.com/office/drawing/2014/main" val="2385651174"/>
                  </a:ext>
                </a:extLst>
              </a:tr>
              <a:tr h="508000">
                <a:tc>
                  <a:txBody>
                    <a:bodyPr/>
                    <a:lstStyle/>
                    <a:p>
                      <a:r>
                        <a:rPr lang="en-GB" sz="1400" b="0">
                          <a:solidFill>
                            <a:srgbClr val="2C3E50"/>
                          </a:solidFill>
                          <a:latin typeface="Aptos"/>
                        </a:rPr>
                        <a:t>P4 — Low</a:t>
                      </a:r>
                    </a:p>
                  </a:txBody>
                  <a:tcPr anchor="ctr">
                    <a:solidFill>
                      <a:srgbClr val="F8F9FA"/>
                    </a:solidFill>
                  </a:tcPr>
                </a:tc>
                <a:tc>
                  <a:txBody>
                    <a:bodyPr/>
                    <a:lstStyle/>
                    <a:p>
                      <a:r>
                        <a:rPr lang="en-GB" sz="1400" b="0">
                          <a:solidFill>
                            <a:srgbClr val="2C3E50"/>
                          </a:solidFill>
                          <a:latin typeface="Aptos"/>
                        </a:rPr>
                        <a:t>Cosmetic or minor inconvenience</a:t>
                      </a:r>
                    </a:p>
                  </a:txBody>
                  <a:tcPr anchor="ctr">
                    <a:solidFill>
                      <a:srgbClr val="F8F9FA"/>
                    </a:solidFill>
                  </a:tcPr>
                </a:tc>
                <a:tc>
                  <a:txBody>
                    <a:bodyPr/>
                    <a:lstStyle/>
                    <a:p>
                      <a:r>
                        <a:rPr lang="en-GB" sz="1400" b="0">
                          <a:solidFill>
                            <a:srgbClr val="2C3E50"/>
                          </a:solidFill>
                          <a:latin typeface="Aptos"/>
                        </a:rPr>
                        <a:t>Next sprint planning</a:t>
                      </a:r>
                    </a:p>
                  </a:txBody>
                  <a:tcPr anchor="ctr">
                    <a:solidFill>
                      <a:srgbClr val="F8F9FA"/>
                    </a:solidFill>
                  </a:tcPr>
                </a:tc>
                <a:tc>
                  <a:txBody>
                    <a:bodyPr/>
                    <a:lstStyle/>
                    <a:p>
                      <a:r>
                        <a:rPr lang="en-GB" sz="1400" b="0">
                          <a:solidFill>
                            <a:srgbClr val="2C3E50"/>
                          </a:solidFill>
                          <a:latin typeface="Aptos"/>
                        </a:rPr>
                        <a:t>Backlog</a:t>
                      </a:r>
                    </a:p>
                  </a:txBody>
                  <a:tcPr anchor="ctr">
                    <a:solidFill>
                      <a:srgbClr val="F8F9FA"/>
                    </a:solidFill>
                  </a:tcPr>
                </a:tc>
                <a:extLst>
                  <a:ext uri="{0D108BD9-81ED-4DB2-BD59-A6C34878D82A}">
                    <a16:rowId xmlns:a16="http://schemas.microsoft.com/office/drawing/2014/main" val="114442726"/>
                  </a:ext>
                </a:extLst>
              </a:tr>
            </a:tbl>
          </a:graphicData>
        </a:graphic>
      </p:graphicFrame>
      <p:sp>
        <p:nvSpPr>
          <p:cNvPr id="20" name="Lifecycle"/>
          <p:cNvSpPr txBox="1"/>
          <p:nvPr/>
        </p:nvSpPr>
        <p:spPr>
          <a:xfrm>
            <a:off x="228600" y="4381500"/>
            <a:ext cx="5486400" cy="2032000"/>
          </a:xfrm>
          <a:prstGeom prst="rect">
            <a:avLst/>
          </a:prstGeom>
          <a:noFill/>
          <a:ln>
            <a:noFill/>
          </a:ln>
        </p:spPr>
        <p:txBody>
          <a:bodyPr wrap="square" rtlCol="0"/>
          <a:lstStyle/>
          <a:p>
            <a:pPr>
              <a:buNone/>
            </a:pPr>
            <a:r>
              <a:rPr lang="en-US" sz="1400" b="1" dirty="0">
                <a:solidFill>
                  <a:srgbClr val="E74C3C"/>
                </a:solidFill>
                <a:latin typeface="Century Gothic"/>
              </a:rPr>
              <a:t>Defect Lifecycle</a:t>
            </a:r>
          </a:p>
          <a:p>
            <a:pPr>
              <a:buNone/>
            </a:pPr>
            <a:r>
              <a:rPr lang="en-US" sz="1400" dirty="0">
                <a:solidFill>
                  <a:srgbClr val="2C3E50"/>
                </a:solidFill>
                <a:latin typeface="Aptos"/>
              </a:rPr>
              <a:t>Raised → Classified → Assigned → Resolved → Retested → Closed (or Reopened)</a:t>
            </a:r>
          </a:p>
          <a:p>
            <a:pPr>
              <a:buNone/>
            </a:pPr>
            <a:r>
              <a:rPr lang="en-US" sz="1400" b="1" dirty="0">
                <a:solidFill>
                  <a:srgbClr val="E74C3C"/>
                </a:solidFill>
                <a:latin typeface="Century Gothic"/>
              </a:rPr>
              <a:t>Defect Governance</a:t>
            </a:r>
          </a:p>
          <a:p>
            <a:pPr marL="228600" indent="-228600">
              <a:spcAft>
                <a:spcPts val="100"/>
              </a:spcAft>
              <a:buFont typeface="Arial"/>
              <a:buChar char="▸"/>
            </a:pPr>
            <a:r>
              <a:rPr lang="en-US" sz="1400" dirty="0">
                <a:solidFill>
                  <a:srgbClr val="2C3E50"/>
                </a:solidFill>
                <a:latin typeface="Aptos"/>
              </a:rPr>
              <a:t>Client Test Manager owns defect log, reports daily during test execution</a:t>
            </a:r>
          </a:p>
          <a:p>
            <a:pPr marL="228600" indent="-228600">
              <a:spcAft>
                <a:spcPts val="100"/>
              </a:spcAft>
              <a:buFont typeface="Arial"/>
              <a:buChar char="▸"/>
            </a:pPr>
            <a:r>
              <a:rPr lang="en-US" sz="1400" dirty="0">
                <a:solidFill>
                  <a:srgbClr val="2C3E50"/>
                </a:solidFill>
                <a:latin typeface="Aptos"/>
              </a:rPr>
              <a:t>P1 defects escalate immediately to PM + Solution Architect</a:t>
            </a:r>
          </a:p>
          <a:p>
            <a:pPr marL="228600" indent="-228600">
              <a:spcAft>
                <a:spcPts val="100"/>
              </a:spcAft>
              <a:buFont typeface="Arial"/>
              <a:buChar char="▸"/>
            </a:pPr>
            <a:r>
              <a:rPr lang="en-US" sz="1400" dirty="0">
                <a:solidFill>
                  <a:srgbClr val="2C3E50"/>
                </a:solidFill>
                <a:latin typeface="Aptos"/>
              </a:rPr>
              <a:t>P2 reviewed in daily test standup</a:t>
            </a:r>
          </a:p>
          <a:p>
            <a:pPr marL="228600" indent="-228600">
              <a:spcAft>
                <a:spcPts val="100"/>
              </a:spcAft>
              <a:buFont typeface="Arial"/>
              <a:buChar char="▸"/>
            </a:pPr>
            <a:r>
              <a:rPr lang="en-US" sz="1400" dirty="0">
                <a:solidFill>
                  <a:srgbClr val="2C3E50"/>
                </a:solidFill>
                <a:latin typeface="Aptos"/>
              </a:rPr>
              <a:t>Steering Committee receives weekly defect summary</a:t>
            </a:r>
          </a:p>
        </p:txBody>
      </p:sp>
      <p:sp>
        <p:nvSpPr>
          <p:cNvPr id="21" name="GoLive"/>
          <p:cNvSpPr/>
          <p:nvPr/>
        </p:nvSpPr>
        <p:spPr>
          <a:xfrm>
            <a:off x="5943600" y="4381500"/>
            <a:ext cx="5867400" cy="2032000"/>
          </a:xfrm>
          <a:prstGeom prst="roundRect">
            <a:avLst>
              <a:gd name="adj" fmla="val 5000"/>
            </a:avLst>
          </a:prstGeom>
          <a:solidFill>
            <a:srgbClr val="132B4A"/>
          </a:solidFill>
          <a:ln w="12700">
            <a:solidFill>
              <a:srgbClr val="C75B39"/>
            </a:solidFill>
          </a:ln>
        </p:spPr>
        <p:txBody>
          <a:bodyPr wrap="square" lIns="182880" tIns="137160" rIns="182880" bIns="137160" anchor="t"/>
          <a:lstStyle/>
          <a:p>
            <a:pPr>
              <a:buNone/>
            </a:pPr>
            <a:r>
              <a:rPr lang="en-US" sz="1400" b="1" dirty="0">
                <a:solidFill>
                  <a:srgbClr val="F5A9A2"/>
                </a:solidFill>
                <a:latin typeface="Century Gothic"/>
              </a:rPr>
              <a:t>Go-Live Defect Criteria</a:t>
            </a:r>
          </a:p>
          <a:p>
            <a:pPr marL="228600" indent="-228600">
              <a:spcAft>
                <a:spcPts val="150"/>
              </a:spcAft>
              <a:buFont typeface="Arial"/>
              <a:buChar char="▸"/>
            </a:pPr>
            <a:r>
              <a:rPr lang="en-US" sz="1400" b="1" dirty="0">
                <a:solidFill>
                  <a:srgbClr val="F5A9A2"/>
                </a:solidFill>
                <a:latin typeface="Aptos"/>
              </a:rPr>
              <a:t>Zero P1 open</a:t>
            </a:r>
          </a:p>
          <a:p>
            <a:pPr marL="228600" indent="-228600">
              <a:spcAft>
                <a:spcPts val="150"/>
              </a:spcAft>
              <a:buFont typeface="Arial"/>
              <a:buChar char="▸"/>
            </a:pPr>
            <a:r>
              <a:rPr lang="en-US" sz="1400" b="1" dirty="0">
                <a:solidFill>
                  <a:srgbClr val="F5A9A2"/>
                </a:solidFill>
                <a:latin typeface="Aptos"/>
              </a:rPr>
              <a:t>Zero P2 open, unless a workaround is agreed by Design Authority and Process Owner and documented (formal SC acceptance)</a:t>
            </a:r>
            <a:r>
              <a:rPr lang="en-US" sz="1400" dirty="0">
                <a:solidFill>
                  <a:srgbClr val="FFFFFF"/>
                </a:solidFill>
                <a:latin typeface="Aptos"/>
              </a:rPr>
              <a:t/>
            </a:r>
          </a:p>
          <a:p>
            <a:pPr marL="228600" indent="-228600">
              <a:spcAft>
                <a:spcPts val="150"/>
              </a:spcAft>
              <a:buFont typeface="Arial"/>
              <a:buChar char="▸"/>
            </a:pPr>
            <a:r>
              <a:rPr lang="en-US" sz="1400" dirty="0">
                <a:solidFill>
                  <a:srgbClr val="FFFFFF"/>
                </a:solidFill>
                <a:latin typeface="Aptos"/>
              </a:rPr>
              <a:t>P3 defects documented with post-go-live fix plan</a:t>
            </a:r>
          </a:p>
          <a:p>
            <a:pPr marL="228600" indent="-228600">
              <a:buFont typeface="Arial"/>
              <a:buChar char="▸"/>
            </a:pPr>
            <a:r>
              <a:rPr lang="en-US" sz="1400" dirty="0">
                <a:solidFill>
                  <a:srgbClr val="FFFFFF"/>
                </a:solidFill>
                <a:latin typeface="Aptos"/>
              </a:rPr>
              <a:t>P4 defects in backlog for future release</a:t>
            </a:r>
          </a:p>
        </p:txBody>
      </p:sp>
      <p:sp>
        <p:nvSpPr>
          <p:cNvPr id="3" name="BottomBar">
            <a:extLst>
              <a:ext uri="{FF2B5EF4-FFF2-40B4-BE49-F238E27FC236}">
                <a16:creationId xmlns:a16="http://schemas.microsoft.com/office/drawing/2014/main" id="{1305388F-03F9-4A83-AB20-62D8AA14D2FF}"/>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Footer">
            <a:extLst>
              <a:ext uri="{FF2B5EF4-FFF2-40B4-BE49-F238E27FC236}">
                <a16:creationId xmlns:a16="http://schemas.microsoft.com/office/drawing/2014/main" id="{AD8B696B-7F83-497D-88BB-5F72D2CBE52D}"/>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Defect Management</a:t>
            </a:r>
          </a:p>
        </p:txBody>
      </p:sp>
      <p:sp>
        <p:nvSpPr>
          <p:cNvPr id="8" name="AccentLine">
            <a:extLst>
              <a:ext uri="{FF2B5EF4-FFF2-40B4-BE49-F238E27FC236}">
                <a16:creationId xmlns:a16="http://schemas.microsoft.com/office/drawing/2014/main" id="{D5A0EB7B-CE62-4CEC-B73B-FDDABBA1D8B8}"/>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6821280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8B15C-7919-EB9A-987D-871BBDDCC298}"/>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Build &amp; Configuration (S13): Build Complete Checkpoint Checklist</a:t>
            </a:r>
          </a:p>
        </p:txBody>
      </p:sp>
      <p:graphicFrame>
        <p:nvGraphicFramePr>
          <p:cNvPr id="4" name="Table 3">
            <a:extLst>
              <a:ext uri="{FF2B5EF4-FFF2-40B4-BE49-F238E27FC236}">
                <a16:creationId xmlns:a16="http://schemas.microsoft.com/office/drawing/2014/main" id="{44ADD929-4AC0-4425-AE98-8741C975C9AC}"/>
              </a:ext>
            </a:extLst>
          </p:cNvPr>
          <p:cNvGraphicFramePr>
            <a:graphicFrameLocks noGrp="1"/>
          </p:cNvGraphicFramePr>
          <p:nvPr/>
        </p:nvGraphicFramePr>
        <p:xfrm>
          <a:off x="317500" y="1714500"/>
          <a:ext cx="11557000" cy="4191000"/>
        </p:xfrm>
        <a:graphic>
          <a:graphicData uri="http://schemas.openxmlformats.org/drawingml/2006/table">
            <a:tbl>
              <a:tblPr firstRow="1" bandRow="1">
                <a:tableStyleId>{5C22544A-7EE6-4342-B048-85BDC9FD1C3A}</a:tableStyleId>
              </a:tblPr>
              <a:tblGrid>
                <a:gridCol w="444500">
                  <a:extLst>
                    <a:ext uri="{9D8B030D-6E8A-4147-A177-3AD203B41FA5}">
                      <a16:colId xmlns:a16="http://schemas.microsoft.com/office/drawing/2014/main" val="3961484805"/>
                    </a:ext>
                  </a:extLst>
                </a:gridCol>
                <a:gridCol w="5588000">
                  <a:extLst>
                    <a:ext uri="{9D8B030D-6E8A-4147-A177-3AD203B41FA5}">
                      <a16:colId xmlns:a16="http://schemas.microsoft.com/office/drawing/2014/main" val="724573286"/>
                    </a:ext>
                  </a:extLst>
                </a:gridCol>
                <a:gridCol w="2921000">
                  <a:extLst>
                    <a:ext uri="{9D8B030D-6E8A-4147-A177-3AD203B41FA5}">
                      <a16:colId xmlns:a16="http://schemas.microsoft.com/office/drawing/2014/main" val="3900616192"/>
                    </a:ext>
                  </a:extLst>
                </a:gridCol>
                <a:gridCol w="2603500">
                  <a:extLst>
                    <a:ext uri="{9D8B030D-6E8A-4147-A177-3AD203B41FA5}">
                      <a16:colId xmlns:a16="http://schemas.microsoft.com/office/drawing/2014/main" val="2754880123"/>
                    </a:ext>
                  </a:extLst>
                </a:gridCol>
              </a:tblGrid>
              <a:tr h="523875">
                <a:tc>
                  <a:txBody>
                    <a:bodyPr/>
                    <a:lstStyle/>
                    <a:p>
                      <a:pPr algn="ctr"/>
                      <a:r>
                        <a:rPr lang="en-GB" sz="1400" b="1">
                          <a:solidFill>
                            <a:srgbClr val="FFFFFF"/>
                          </a:solidFill>
                          <a:latin typeface="Century Gothic"/>
                        </a:rPr>
                        <a:t>#</a:t>
                      </a:r>
                    </a:p>
                  </a:txBody>
                  <a:tcPr anchor="ctr">
                    <a:solidFill>
                      <a:srgbClr val="E74C3C"/>
                    </a:solidFill>
                  </a:tcPr>
                </a:tc>
                <a:tc>
                  <a:txBody>
                    <a:bodyPr/>
                    <a:lstStyle/>
                    <a:p>
                      <a:pPr algn="ctr"/>
                      <a:r>
                        <a:rPr lang="en-GB" sz="1400" b="1">
                          <a:solidFill>
                            <a:srgbClr val="FFFFFF"/>
                          </a:solidFill>
                          <a:latin typeface="Century Gothic"/>
                        </a:rPr>
                        <a:t>Criterion</a:t>
                      </a:r>
                    </a:p>
                  </a:txBody>
                  <a:tcPr anchor="ctr">
                    <a:solidFill>
                      <a:srgbClr val="E74C3C"/>
                    </a:solidFill>
                  </a:tcPr>
                </a:tc>
                <a:tc>
                  <a:txBody>
                    <a:bodyPr/>
                    <a:lstStyle/>
                    <a:p>
                      <a:pPr algn="ctr"/>
                      <a:r>
                        <a:rPr lang="en-GB" sz="1400" b="1">
                          <a:solidFill>
                            <a:srgbClr val="FFFFFF"/>
                          </a:solidFill>
                          <a:latin typeface="Century Gothic"/>
                        </a:rPr>
                        <a:t>Evidence</a:t>
                      </a:r>
                    </a:p>
                  </a:txBody>
                  <a:tcPr anchor="ctr">
                    <a:solidFill>
                      <a:srgbClr val="E74C3C"/>
                    </a:solidFill>
                  </a:tcPr>
                </a:tc>
                <a:tc>
                  <a:txBody>
                    <a:bodyPr/>
                    <a:lstStyle/>
                    <a:p>
                      <a:pPr algn="ctr"/>
                      <a:r>
                        <a:rPr lang="en-GB" sz="1400" b="1">
                          <a:solidFill>
                            <a:srgbClr val="FFFFFF"/>
                          </a:solidFill>
                          <a:latin typeface="Century Gothic"/>
                        </a:rPr>
                        <a:t>Approved By</a:t>
                      </a:r>
                    </a:p>
                  </a:txBody>
                  <a:tcPr anchor="ctr">
                    <a:solidFill>
                      <a:srgbClr val="E74C3C"/>
                    </a:solidFill>
                  </a:tcPr>
                </a:tc>
                <a:extLst>
                  <a:ext uri="{0D108BD9-81ED-4DB2-BD59-A6C34878D82A}">
                    <a16:rowId xmlns:a16="http://schemas.microsoft.com/office/drawing/2014/main" val="2613771083"/>
                  </a:ext>
                </a:extLst>
              </a:tr>
              <a:tr h="523875">
                <a:tc>
                  <a:txBody>
                    <a:bodyPr/>
                    <a:lstStyle/>
                    <a:p>
                      <a:pPr algn="ctr"/>
                      <a:r>
                        <a:rPr lang="en-GB" sz="1400" b="0">
                          <a:solidFill>
                            <a:srgbClr val="2C3E50"/>
                          </a:solidFill>
                          <a:latin typeface="Aptos"/>
                        </a:rPr>
                        <a:t>1</a:t>
                      </a:r>
                    </a:p>
                  </a:txBody>
                  <a:tcPr anchor="ctr">
                    <a:solidFill>
                      <a:srgbClr val="FFFFFF"/>
                    </a:solidFill>
                  </a:tcPr>
                </a:tc>
                <a:tc>
                  <a:txBody>
                    <a:bodyPr/>
                    <a:lstStyle/>
                    <a:p>
                      <a:r>
                        <a:rPr lang="en-GB" sz="1400" b="0">
                          <a:solidFill>
                            <a:srgbClr val="2C3E50"/>
                          </a:solidFill>
                          <a:latin typeface="Aptos"/>
                        </a:rPr>
                        <a:t>All Features built and unit tested</a:t>
                      </a:r>
                    </a:p>
                  </a:txBody>
                  <a:tcPr anchor="ctr">
                    <a:solidFill>
                      <a:srgbClr val="FFFFFF"/>
                    </a:solidFill>
                  </a:tcPr>
                </a:tc>
                <a:tc>
                  <a:txBody>
                    <a:bodyPr/>
                    <a:lstStyle/>
                    <a:p>
                      <a:r>
                        <a:rPr lang="en-GB" sz="1400" b="0">
                          <a:solidFill>
                            <a:srgbClr val="2C3E50"/>
                          </a:solidFill>
                          <a:latin typeface="Aptos"/>
                        </a:rPr>
                        <a:t>Unit test results per Feature</a:t>
                      </a:r>
                    </a:p>
                  </a:txBody>
                  <a:tcPr anchor="ctr">
                    <a:solidFill>
                      <a:srgbClr val="FFFFFF"/>
                    </a:solidFill>
                  </a:tcPr>
                </a:tc>
                <a:tc>
                  <a:txBody>
                    <a:bodyPr/>
                    <a:lstStyle/>
                    <a:p>
                      <a:r>
                        <a:rPr lang="en-GB" sz="1400" b="0">
                          <a:solidFill>
                            <a:srgbClr val="2C3E50"/>
                          </a:solidFill>
                          <a:latin typeface="Aptos"/>
                        </a:rPr>
                        <a:t>Tech Lead</a:t>
                      </a:r>
                    </a:p>
                  </a:txBody>
                  <a:tcPr anchor="ctr">
                    <a:solidFill>
                      <a:srgbClr val="FFFFFF"/>
                    </a:solidFill>
                  </a:tcPr>
                </a:tc>
                <a:extLst>
                  <a:ext uri="{0D108BD9-81ED-4DB2-BD59-A6C34878D82A}">
                    <a16:rowId xmlns:a16="http://schemas.microsoft.com/office/drawing/2014/main" val="716782034"/>
                  </a:ext>
                </a:extLst>
              </a:tr>
              <a:tr h="523875">
                <a:tc>
                  <a:txBody>
                    <a:bodyPr/>
                    <a:lstStyle/>
                    <a:p>
                      <a:pPr algn="ctr"/>
                      <a:r>
                        <a:rPr lang="en-GB" sz="1400" b="0">
                          <a:solidFill>
                            <a:srgbClr val="2C3E50"/>
                          </a:solidFill>
                          <a:latin typeface="Aptos"/>
                        </a:rPr>
                        <a:t>2</a:t>
                      </a:r>
                    </a:p>
                  </a:txBody>
                  <a:tcPr anchor="ctr">
                    <a:solidFill>
                      <a:srgbClr val="F8F9FA"/>
                    </a:solidFill>
                  </a:tcPr>
                </a:tc>
                <a:tc>
                  <a:txBody>
                    <a:bodyPr/>
                    <a:lstStyle/>
                    <a:p>
                      <a:r>
                        <a:rPr lang="en-GB" sz="1400" b="0">
                          <a:solidFill>
                            <a:srgbClr val="2C3E50"/>
                          </a:solidFill>
                          <a:latin typeface="Aptos"/>
                        </a:rPr>
                        <a:t>All integrations built and unit tested</a:t>
                      </a:r>
                    </a:p>
                  </a:txBody>
                  <a:tcPr anchor="ctr">
                    <a:solidFill>
                      <a:srgbClr val="F8F9FA"/>
                    </a:solidFill>
                  </a:tcPr>
                </a:tc>
                <a:tc>
                  <a:txBody>
                    <a:bodyPr/>
                    <a:lstStyle/>
                    <a:p>
                      <a:r>
                        <a:rPr lang="en-GB" sz="1400" b="0">
                          <a:solidFill>
                            <a:srgbClr val="2C3E50"/>
                          </a:solidFill>
                          <a:latin typeface="Aptos"/>
                        </a:rPr>
                        <a:t>Integration test results</a:t>
                      </a:r>
                    </a:p>
                  </a:txBody>
                  <a:tcPr anchor="ctr">
                    <a:solidFill>
                      <a:srgbClr val="F8F9FA"/>
                    </a:solidFill>
                  </a:tcPr>
                </a:tc>
                <a:tc>
                  <a:txBody>
                    <a:bodyPr/>
                    <a:lstStyle/>
                    <a:p>
                      <a:r>
                        <a:rPr lang="en-GB" sz="1400" b="0">
                          <a:solidFill>
                            <a:srgbClr val="2C3E50"/>
                          </a:solidFill>
                          <a:latin typeface="Aptos"/>
                        </a:rPr>
                        <a:t>Solution Architect</a:t>
                      </a:r>
                    </a:p>
                  </a:txBody>
                  <a:tcPr anchor="ctr">
                    <a:solidFill>
                      <a:srgbClr val="F8F9FA"/>
                    </a:solidFill>
                  </a:tcPr>
                </a:tc>
                <a:extLst>
                  <a:ext uri="{0D108BD9-81ED-4DB2-BD59-A6C34878D82A}">
                    <a16:rowId xmlns:a16="http://schemas.microsoft.com/office/drawing/2014/main" val="3085694015"/>
                  </a:ext>
                </a:extLst>
              </a:tr>
              <a:tr h="523875">
                <a:tc>
                  <a:txBody>
                    <a:bodyPr/>
                    <a:lstStyle/>
                    <a:p>
                      <a:pPr algn="ctr"/>
                      <a:r>
                        <a:rPr lang="en-GB" sz="1400" b="0">
                          <a:solidFill>
                            <a:srgbClr val="2C3E50"/>
                          </a:solidFill>
                          <a:latin typeface="Aptos"/>
                        </a:rPr>
                        <a:t>3</a:t>
                      </a:r>
                    </a:p>
                  </a:txBody>
                  <a:tcPr anchor="ctr">
                    <a:solidFill>
                      <a:srgbClr val="FFFFFF"/>
                    </a:solidFill>
                  </a:tcPr>
                </a:tc>
                <a:tc>
                  <a:txBody>
                    <a:bodyPr/>
                    <a:lstStyle/>
                    <a:p>
                      <a:r>
                        <a:rPr lang="en-GB" sz="1400" b="0">
                          <a:solidFill>
                            <a:srgbClr val="2C3E50"/>
                          </a:solidFill>
                          <a:latin typeface="Aptos"/>
                        </a:rPr>
                        <a:t>FAT completed — SI Tester executed; Process Owners accepted per Feature at sprint reviews</a:t>
                      </a:r>
                    </a:p>
                  </a:txBody>
                  <a:tcPr anchor="ctr">
                    <a:solidFill>
                      <a:srgbClr val="FFFFFF"/>
                    </a:solidFill>
                  </a:tcPr>
                </a:tc>
                <a:tc>
                  <a:txBody>
                    <a:bodyPr/>
                    <a:lstStyle/>
                    <a:p>
                      <a:r>
                        <a:rPr lang="en-GB" sz="1400" b="0">
                          <a:solidFill>
                            <a:srgbClr val="2C3E50"/>
                          </a:solidFill>
                          <a:latin typeface="Aptos"/>
                        </a:rPr>
                        <a:t>FAT sign-off forms</a:t>
                      </a:r>
                    </a:p>
                  </a:txBody>
                  <a:tcPr anchor="ctr">
                    <a:solidFill>
                      <a:srgbClr val="FFFFFF"/>
                    </a:solidFill>
                  </a:tcPr>
                </a:tc>
                <a:tc>
                  <a:txBody>
                    <a:bodyPr/>
                    <a:lstStyle/>
                    <a:p>
                      <a:r>
                        <a:rPr lang="en-GB" sz="1400" b="0">
                          <a:solidFill>
                            <a:srgbClr val="2C3E50"/>
                          </a:solidFill>
                          <a:latin typeface="Aptos"/>
                        </a:rPr>
                        <a:t>Process Owners</a:t>
                      </a:r>
                    </a:p>
                  </a:txBody>
                  <a:tcPr anchor="ctr">
                    <a:solidFill>
                      <a:srgbClr val="FFFFFF"/>
                    </a:solidFill>
                  </a:tcPr>
                </a:tc>
                <a:extLst>
                  <a:ext uri="{0D108BD9-81ED-4DB2-BD59-A6C34878D82A}">
                    <a16:rowId xmlns:a16="http://schemas.microsoft.com/office/drawing/2014/main" val="1284392000"/>
                  </a:ext>
                </a:extLst>
              </a:tr>
              <a:tr h="523875">
                <a:tc>
                  <a:txBody>
                    <a:bodyPr/>
                    <a:lstStyle/>
                    <a:p>
                      <a:pPr algn="ctr"/>
                      <a:r>
                        <a:rPr lang="en-GB" sz="1400" b="0">
                          <a:solidFill>
                            <a:srgbClr val="2C3E50"/>
                          </a:solidFill>
                          <a:latin typeface="Aptos"/>
                        </a:rPr>
                        <a:t>4</a:t>
                      </a:r>
                    </a:p>
                  </a:txBody>
                  <a:tcPr anchor="ctr">
                    <a:solidFill>
                      <a:srgbClr val="F8F9FA"/>
                    </a:solidFill>
                  </a:tcPr>
                </a:tc>
                <a:tc>
                  <a:txBody>
                    <a:bodyPr/>
                    <a:lstStyle/>
                    <a:p>
                      <a:r>
                        <a:rPr lang="en-GB" sz="1400" b="0">
                          <a:solidFill>
                            <a:srgbClr val="2C3E50"/>
                          </a:solidFill>
                          <a:latin typeface="Aptos"/>
                        </a:rPr>
                        <a:t>Data migration scripts built, first dry run completed</a:t>
                      </a:r>
                    </a:p>
                  </a:txBody>
                  <a:tcPr anchor="ctr">
                    <a:solidFill>
                      <a:srgbClr val="F8F9FA"/>
                    </a:solidFill>
                  </a:tcPr>
                </a:tc>
                <a:tc>
                  <a:txBody>
                    <a:bodyPr/>
                    <a:lstStyle/>
                    <a:p>
                      <a:r>
                        <a:rPr lang="en-GB" sz="1400" b="0">
                          <a:solidFill>
                            <a:srgbClr val="2C3E50"/>
                          </a:solidFill>
                          <a:latin typeface="Aptos"/>
                        </a:rPr>
                        <a:t>Dry run results report</a:t>
                      </a:r>
                    </a:p>
                  </a:txBody>
                  <a:tcPr anchor="ctr">
                    <a:solidFill>
                      <a:srgbClr val="F8F9FA"/>
                    </a:solidFill>
                  </a:tcPr>
                </a:tc>
                <a:tc>
                  <a:txBody>
                    <a:bodyPr/>
                    <a:lstStyle/>
                    <a:p>
                      <a:r>
                        <a:rPr lang="en-GB" sz="1400" b="0">
                          <a:solidFill>
                            <a:srgbClr val="2C3E50"/>
                          </a:solidFill>
                          <a:latin typeface="Aptos"/>
                        </a:rPr>
                        <a:t>Data Migration Lead</a:t>
                      </a:r>
                    </a:p>
                  </a:txBody>
                  <a:tcPr anchor="ctr">
                    <a:solidFill>
                      <a:srgbClr val="F8F9FA"/>
                    </a:solidFill>
                  </a:tcPr>
                </a:tc>
                <a:extLst>
                  <a:ext uri="{0D108BD9-81ED-4DB2-BD59-A6C34878D82A}">
                    <a16:rowId xmlns:a16="http://schemas.microsoft.com/office/drawing/2014/main" val="3248767824"/>
                  </a:ext>
                </a:extLst>
              </a:tr>
              <a:tr h="523875">
                <a:tc>
                  <a:txBody>
                    <a:bodyPr/>
                    <a:lstStyle/>
                    <a:p>
                      <a:pPr algn="ctr"/>
                      <a:r>
                        <a:rPr lang="en-GB" sz="1400" b="0">
                          <a:solidFill>
                            <a:srgbClr val="2C3E50"/>
                          </a:solidFill>
                          <a:latin typeface="Aptos"/>
                        </a:rPr>
                        <a:t>5</a:t>
                      </a:r>
                    </a:p>
                  </a:txBody>
                  <a:tcPr anchor="ctr">
                    <a:solidFill>
                      <a:srgbClr val="FFFFFF"/>
                    </a:solidFill>
                  </a:tcPr>
                </a:tc>
                <a:tc>
                  <a:txBody>
                    <a:bodyPr/>
                    <a:lstStyle/>
                    <a:p>
                      <a:r>
                        <a:rPr lang="en-GB" sz="1400" b="0">
                          <a:solidFill>
                            <a:srgbClr val="2C3E50"/>
                          </a:solidFill>
                          <a:latin typeface="Aptos"/>
                        </a:rPr>
                        <a:t>All sprint review sign-offs collected</a:t>
                      </a:r>
                    </a:p>
                  </a:txBody>
                  <a:tcPr anchor="ctr">
                    <a:solidFill>
                      <a:srgbClr val="FFFFFF"/>
                    </a:solidFill>
                  </a:tcPr>
                </a:tc>
                <a:tc>
                  <a:txBody>
                    <a:bodyPr/>
                    <a:lstStyle/>
                    <a:p>
                      <a:r>
                        <a:rPr lang="en-GB" sz="1400" b="0">
                          <a:solidFill>
                            <a:srgbClr val="2C3E50"/>
                          </a:solidFill>
                          <a:latin typeface="Aptos"/>
                        </a:rPr>
                        <a:t>Sprint review minutes</a:t>
                      </a:r>
                    </a:p>
                  </a:txBody>
                  <a:tcPr anchor="ctr">
                    <a:solidFill>
                      <a:srgbClr val="FFFFFF"/>
                    </a:solidFill>
                  </a:tcPr>
                </a:tc>
                <a:tc>
                  <a:txBody>
                    <a:bodyPr/>
                    <a:lstStyle/>
                    <a:p>
                      <a:r>
                        <a:rPr lang="en-GB" sz="1400" b="0">
                          <a:solidFill>
                            <a:srgbClr val="2C3E50"/>
                          </a:solidFill>
                          <a:latin typeface="Aptos"/>
                        </a:rPr>
                        <a:t>Scrum Master</a:t>
                      </a:r>
                    </a:p>
                  </a:txBody>
                  <a:tcPr anchor="ctr">
                    <a:solidFill>
                      <a:srgbClr val="FFFFFF"/>
                    </a:solidFill>
                  </a:tcPr>
                </a:tc>
                <a:extLst>
                  <a:ext uri="{0D108BD9-81ED-4DB2-BD59-A6C34878D82A}">
                    <a16:rowId xmlns:a16="http://schemas.microsoft.com/office/drawing/2014/main" val="776708835"/>
                  </a:ext>
                </a:extLst>
              </a:tr>
              <a:tr h="523875">
                <a:tc>
                  <a:txBody>
                    <a:bodyPr/>
                    <a:lstStyle/>
                    <a:p>
                      <a:pPr algn="ctr"/>
                      <a:r>
                        <a:rPr lang="en-GB" sz="1400" b="0">
                          <a:solidFill>
                            <a:srgbClr val="2C3E50"/>
                          </a:solidFill>
                          <a:latin typeface="Aptos"/>
                        </a:rPr>
                        <a:t>6</a:t>
                      </a:r>
                    </a:p>
                  </a:txBody>
                  <a:tcPr anchor="ctr">
                    <a:solidFill>
                      <a:srgbClr val="F8F9FA"/>
                    </a:solidFill>
                  </a:tcPr>
                </a:tc>
                <a:tc>
                  <a:txBody>
                    <a:bodyPr/>
                    <a:lstStyle/>
                    <a:p>
                      <a:r>
                        <a:rPr lang="en-GB" sz="1400" b="0">
                          <a:solidFill>
                            <a:srgbClr val="2C3E50"/>
                          </a:solidFill>
                          <a:latin typeface="Aptos"/>
                        </a:rPr>
                        <a:t>No outstanding P1 defects from FAT</a:t>
                      </a:r>
                    </a:p>
                  </a:txBody>
                  <a:tcPr anchor="ctr">
                    <a:solidFill>
                      <a:srgbClr val="F8F9FA"/>
                    </a:solidFill>
                  </a:tcPr>
                </a:tc>
                <a:tc>
                  <a:txBody>
                    <a:bodyPr/>
                    <a:lstStyle/>
                    <a:p>
                      <a:r>
                        <a:rPr lang="en-GB" sz="1400" b="0">
                          <a:solidFill>
                            <a:srgbClr val="2C3E50"/>
                          </a:solidFill>
                          <a:latin typeface="Aptos"/>
                        </a:rPr>
                        <a:t>Defect log</a:t>
                      </a:r>
                    </a:p>
                  </a:txBody>
                  <a:tcPr anchor="ctr">
                    <a:solidFill>
                      <a:srgbClr val="F8F9FA"/>
                    </a:solidFill>
                  </a:tcPr>
                </a:tc>
                <a:tc>
                  <a:txBody>
                    <a:bodyPr/>
                    <a:lstStyle/>
                    <a:p>
                      <a:r>
                        <a:rPr lang="en-GB" sz="1400" b="0">
                          <a:solidFill>
                            <a:srgbClr val="2C3E50"/>
                          </a:solidFill>
                          <a:latin typeface="Aptos"/>
                        </a:rPr>
                        <a:t>Client Test Manager</a:t>
                      </a:r>
                    </a:p>
                  </a:txBody>
                  <a:tcPr anchor="ctr">
                    <a:solidFill>
                      <a:srgbClr val="F8F9FA"/>
                    </a:solidFill>
                  </a:tcPr>
                </a:tc>
                <a:extLst>
                  <a:ext uri="{0D108BD9-81ED-4DB2-BD59-A6C34878D82A}">
                    <a16:rowId xmlns:a16="http://schemas.microsoft.com/office/drawing/2014/main" val="1644635373"/>
                  </a:ext>
                </a:extLst>
              </a:tr>
              <a:tr h="523875">
                <a:tc>
                  <a:txBody>
                    <a:bodyPr/>
                    <a:lstStyle/>
                    <a:p>
                      <a:pPr algn="ctr"/>
                      <a:r>
                        <a:rPr lang="en-GB" sz="1400" b="0">
                          <a:solidFill>
                            <a:srgbClr val="2C3E50"/>
                          </a:solidFill>
                          <a:latin typeface="Aptos"/>
                        </a:rPr>
                        <a:t>7</a:t>
                      </a:r>
                    </a:p>
                  </a:txBody>
                  <a:tcPr anchor="ctr">
                    <a:solidFill>
                      <a:srgbClr val="FFFFFF"/>
                    </a:solidFill>
                  </a:tcPr>
                </a:tc>
                <a:tc>
                  <a:txBody>
                    <a:bodyPr/>
                    <a:lstStyle/>
                    <a:p>
                      <a:r>
                        <a:rPr lang="en-GB" sz="1400" b="0">
                          <a:solidFill>
                            <a:srgbClr val="2C3E50"/>
                          </a:solidFill>
                          <a:latin typeface="Aptos"/>
                        </a:rPr>
                        <a:t>Test strategy for SAT, SIT, Pre-UAT/UAT, BAT, NFT confirmed and resourced</a:t>
                      </a:r>
                    </a:p>
                  </a:txBody>
                  <a:tcPr anchor="ctr">
                    <a:solidFill>
                      <a:srgbClr val="FFFFFF"/>
                    </a:solidFill>
                  </a:tcPr>
                </a:tc>
                <a:tc>
                  <a:txBody>
                    <a:bodyPr/>
                    <a:lstStyle/>
                    <a:p>
                      <a:r>
                        <a:rPr lang="en-GB" sz="1400" b="0">
                          <a:solidFill>
                            <a:srgbClr val="2C3E50"/>
                          </a:solidFill>
                          <a:latin typeface="Aptos"/>
                        </a:rPr>
                        <a:t>Test strategy document</a:t>
                      </a:r>
                    </a:p>
                  </a:txBody>
                  <a:tcPr anchor="ctr">
                    <a:solidFill>
                      <a:srgbClr val="FFFFFF"/>
                    </a:solidFill>
                  </a:tcPr>
                </a:tc>
                <a:tc>
                  <a:txBody>
                    <a:bodyPr/>
                    <a:lstStyle/>
                    <a:p>
                      <a:r>
                        <a:rPr lang="en-GB" sz="1400" b="0">
                          <a:solidFill>
                            <a:srgbClr val="2C3E50"/>
                          </a:solidFill>
                          <a:latin typeface="Aptos"/>
                        </a:rPr>
                        <a:t>Client Test Manager</a:t>
                      </a:r>
                    </a:p>
                  </a:txBody>
                  <a:tcPr anchor="ctr">
                    <a:solidFill>
                      <a:srgbClr val="FFFFFF"/>
                    </a:solidFill>
                  </a:tcPr>
                </a:tc>
                <a:extLst>
                  <a:ext uri="{0D108BD9-81ED-4DB2-BD59-A6C34878D82A}">
                    <a16:rowId xmlns:a16="http://schemas.microsoft.com/office/drawing/2014/main" val="2991128753"/>
                  </a:ext>
                </a:extLst>
              </a:tr>
            </a:tbl>
          </a:graphicData>
        </a:graphic>
      </p:graphicFrame>
      <p:sp>
        <p:nvSpPr>
          <p:cNvPr id="3" name="BottomBar">
            <a:extLst>
              <a:ext uri="{FF2B5EF4-FFF2-40B4-BE49-F238E27FC236}">
                <a16:creationId xmlns:a16="http://schemas.microsoft.com/office/drawing/2014/main" id="{6F16EBAC-FDBB-4748-8CC8-223FA66EFCEC}"/>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Footer">
            <a:extLst>
              <a:ext uri="{FF2B5EF4-FFF2-40B4-BE49-F238E27FC236}">
                <a16:creationId xmlns:a16="http://schemas.microsoft.com/office/drawing/2014/main" id="{365169D2-8009-4991-94A9-D60093D21DAF}"/>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S13 Checkpoint</a:t>
            </a:r>
          </a:p>
        </p:txBody>
      </p:sp>
      <p:sp>
        <p:nvSpPr>
          <p:cNvPr id="8" name="AccentLine">
            <a:extLst>
              <a:ext uri="{FF2B5EF4-FFF2-40B4-BE49-F238E27FC236}">
                <a16:creationId xmlns:a16="http://schemas.microsoft.com/office/drawing/2014/main" id="{E3E4A7AA-F5B8-4910-81B5-FE394CFA12C6}"/>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835837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1E6A8-1D01-7C4B-33C2-E27C4570C34A}"/>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Testing (S14): Test Exit &amp; Go-Live Readiness Checklist</a:t>
            </a:r>
          </a:p>
        </p:txBody>
      </p:sp>
      <p:graphicFrame>
        <p:nvGraphicFramePr>
          <p:cNvPr id="5" name="Table 4">
            <a:extLst>
              <a:ext uri="{FF2B5EF4-FFF2-40B4-BE49-F238E27FC236}">
                <a16:creationId xmlns:a16="http://schemas.microsoft.com/office/drawing/2014/main" id="{7E8A0DB6-4197-4D95-BF8E-B8CBB99EB46C}"/>
              </a:ext>
            </a:extLst>
          </p:cNvPr>
          <p:cNvGraphicFramePr>
            <a:graphicFrameLocks noGrp="1"/>
          </p:cNvGraphicFramePr>
          <p:nvPr/>
        </p:nvGraphicFramePr>
        <p:xfrm>
          <a:off x="317500" y="1270000"/>
          <a:ext cx="11557000" cy="4447540"/>
        </p:xfrm>
        <a:graphic>
          <a:graphicData uri="http://schemas.openxmlformats.org/drawingml/2006/table">
            <a:tbl>
              <a:tblPr firstRow="1" bandRow="1">
                <a:tableStyleId>{5C22544A-7EE6-4342-B048-85BDC9FD1C3A}</a:tableStyleId>
              </a:tblPr>
              <a:tblGrid>
                <a:gridCol w="444500">
                  <a:extLst>
                    <a:ext uri="{9D8B030D-6E8A-4147-A177-3AD203B41FA5}">
                      <a16:colId xmlns:a16="http://schemas.microsoft.com/office/drawing/2014/main" val="3660112553"/>
                    </a:ext>
                  </a:extLst>
                </a:gridCol>
                <a:gridCol w="5016500">
                  <a:extLst>
                    <a:ext uri="{9D8B030D-6E8A-4147-A177-3AD203B41FA5}">
                      <a16:colId xmlns:a16="http://schemas.microsoft.com/office/drawing/2014/main" val="880235663"/>
                    </a:ext>
                  </a:extLst>
                </a:gridCol>
                <a:gridCol w="3302000">
                  <a:extLst>
                    <a:ext uri="{9D8B030D-6E8A-4147-A177-3AD203B41FA5}">
                      <a16:colId xmlns:a16="http://schemas.microsoft.com/office/drawing/2014/main" val="2978904707"/>
                    </a:ext>
                  </a:extLst>
                </a:gridCol>
                <a:gridCol w="2794000">
                  <a:extLst>
                    <a:ext uri="{9D8B030D-6E8A-4147-A177-3AD203B41FA5}">
                      <a16:colId xmlns:a16="http://schemas.microsoft.com/office/drawing/2014/main" val="1715203466"/>
                    </a:ext>
                  </a:extLst>
                </a:gridCol>
              </a:tblGrid>
              <a:tr h="302260">
                <a:tc>
                  <a:txBody>
                    <a:bodyPr/>
                    <a:lstStyle/>
                    <a:p>
                      <a:pPr algn="ctr"/>
                      <a:r>
                        <a:rPr lang="en-GB" sz="1400" b="1">
                          <a:solidFill>
                            <a:srgbClr val="FFFFFF"/>
                          </a:solidFill>
                          <a:latin typeface="Century Gothic"/>
                        </a:rPr>
                        <a:t>#</a:t>
                      </a:r>
                    </a:p>
                  </a:txBody>
                  <a:tcPr anchor="ctr">
                    <a:solidFill>
                      <a:srgbClr val="E74C3C"/>
                    </a:solidFill>
                  </a:tcPr>
                </a:tc>
                <a:tc>
                  <a:txBody>
                    <a:bodyPr/>
                    <a:lstStyle/>
                    <a:p>
                      <a:pPr algn="ctr"/>
                      <a:r>
                        <a:rPr lang="en-GB" sz="1400" b="1">
                          <a:solidFill>
                            <a:srgbClr val="FFFFFF"/>
                          </a:solidFill>
                          <a:latin typeface="Century Gothic"/>
                        </a:rPr>
                        <a:t>Criterion</a:t>
                      </a:r>
                    </a:p>
                  </a:txBody>
                  <a:tcPr anchor="ctr">
                    <a:solidFill>
                      <a:srgbClr val="E74C3C"/>
                    </a:solidFill>
                  </a:tcPr>
                </a:tc>
                <a:tc>
                  <a:txBody>
                    <a:bodyPr/>
                    <a:lstStyle/>
                    <a:p>
                      <a:pPr algn="ctr"/>
                      <a:r>
                        <a:rPr lang="en-GB" sz="1400" b="1">
                          <a:solidFill>
                            <a:srgbClr val="FFFFFF"/>
                          </a:solidFill>
                          <a:latin typeface="Century Gothic"/>
                        </a:rPr>
                        <a:t>Evidence</a:t>
                      </a:r>
                    </a:p>
                  </a:txBody>
                  <a:tcPr anchor="ctr">
                    <a:solidFill>
                      <a:srgbClr val="E74C3C"/>
                    </a:solidFill>
                  </a:tcPr>
                </a:tc>
                <a:tc>
                  <a:txBody>
                    <a:bodyPr/>
                    <a:lstStyle/>
                    <a:p>
                      <a:pPr algn="ctr"/>
                      <a:r>
                        <a:rPr lang="en-GB" sz="1400" b="1">
                          <a:solidFill>
                            <a:srgbClr val="FFFFFF"/>
                          </a:solidFill>
                          <a:latin typeface="Century Gothic"/>
                        </a:rPr>
                        <a:t>Approved By</a:t>
                      </a:r>
                    </a:p>
                  </a:txBody>
                  <a:tcPr anchor="ctr">
                    <a:solidFill>
                      <a:srgbClr val="E74C3C"/>
                    </a:solidFill>
                  </a:tcPr>
                </a:tc>
                <a:extLst>
                  <a:ext uri="{0D108BD9-81ED-4DB2-BD59-A6C34878D82A}">
                    <a16:rowId xmlns:a16="http://schemas.microsoft.com/office/drawing/2014/main" val="2987471994"/>
                  </a:ext>
                </a:extLst>
              </a:tr>
              <a:tr h="345440">
                <a:tc>
                  <a:txBody>
                    <a:bodyPr/>
                    <a:lstStyle/>
                    <a:p>
                      <a:pPr algn="ctr"/>
                      <a:r>
                        <a:rPr lang="en-GB" sz="1400" b="0">
                          <a:solidFill>
                            <a:srgbClr val="2C3E50"/>
                          </a:solidFill>
                          <a:latin typeface="Aptos"/>
                        </a:rPr>
                        <a:t>1</a:t>
                      </a:r>
                    </a:p>
                  </a:txBody>
                  <a:tcPr anchor="ctr">
                    <a:solidFill>
                      <a:srgbClr val="FFFFFF"/>
                    </a:solidFill>
                  </a:tcPr>
                </a:tc>
                <a:tc>
                  <a:txBody>
                    <a:bodyPr/>
                    <a:lstStyle/>
                    <a:p>
                      <a:pPr algn="l"/>
                      <a:r>
                        <a:rPr lang="en-GB" sz="1400" b="0">
                          <a:solidFill>
                            <a:srgbClr val="2C3E50"/>
                          </a:solidFill>
                          <a:latin typeface="Aptos"/>
                        </a:rPr>
                        <a:t>SAT completed — SI Test Lead signed off integrated functional/usability/regression</a:t>
                      </a:r>
                    </a:p>
                  </a:txBody>
                  <a:tcPr anchor="ctr">
                    <a:solidFill>
                      <a:srgbClr val="FFFFFF"/>
                    </a:solidFill>
                  </a:tcPr>
                </a:tc>
                <a:tc>
                  <a:txBody>
                    <a:bodyPr/>
                    <a:lstStyle/>
                    <a:p>
                      <a:pPr algn="l"/>
                      <a:r>
                        <a:rPr lang="en-GB" sz="1400" b="0">
                          <a:solidFill>
                            <a:srgbClr val="2C3E50"/>
                          </a:solidFill>
                          <a:latin typeface="Aptos"/>
                        </a:rPr>
                        <a:t>SAT scripts + results + sign-off</a:t>
                      </a:r>
                    </a:p>
                  </a:txBody>
                  <a:tcPr anchor="ctr">
                    <a:solidFill>
                      <a:srgbClr val="FFFFFF"/>
                    </a:solidFill>
                  </a:tcPr>
                </a:tc>
                <a:tc>
                  <a:txBody>
                    <a:bodyPr/>
                    <a:lstStyle/>
                    <a:p>
                      <a:pPr algn="l"/>
                      <a:r>
                        <a:rPr lang="en-GB" sz="1400" b="0">
                          <a:solidFill>
                            <a:srgbClr val="2C3E50"/>
                          </a:solidFill>
                          <a:latin typeface="Aptos"/>
                        </a:rPr>
                        <a:t>SI Test Lead</a:t>
                      </a:r>
                    </a:p>
                  </a:txBody>
                  <a:tcPr anchor="ctr">
                    <a:solidFill>
                      <a:srgbClr val="FFFFFF"/>
                    </a:solidFill>
                  </a:tcPr>
                </a:tc>
                <a:extLst>
                  <a:ext uri="{0D108BD9-81ED-4DB2-BD59-A6C34878D82A}">
                    <a16:rowId xmlns:a16="http://schemas.microsoft.com/office/drawing/2014/main" val="755295373"/>
                  </a:ext>
                </a:extLst>
              </a:tr>
              <a:tr h="345440">
                <a:tc>
                  <a:txBody>
                    <a:bodyPr/>
                    <a:lstStyle/>
                    <a:p>
                      <a:pPr algn="ctr"/>
                      <a:r>
                        <a:rPr lang="en-GB" sz="1400" b="0">
                          <a:solidFill>
                            <a:srgbClr val="2C3E50"/>
                          </a:solidFill>
                          <a:latin typeface="Aptos"/>
                        </a:rPr>
                        <a:t>1</a:t>
                      </a:r>
                    </a:p>
                  </a:txBody>
                  <a:tcPr anchor="ctr">
                    <a:solidFill>
                      <a:srgbClr val="FFFFFF"/>
                    </a:solidFill>
                  </a:tcPr>
                </a:tc>
                <a:tc>
                  <a:txBody>
                    <a:bodyPr/>
                    <a:lstStyle/>
                    <a:p>
                      <a:pPr algn="l"/>
                      <a:r>
                        <a:rPr lang="en-GB" sz="1400" b="0">
                          <a:solidFill>
                            <a:srgbClr val="2C3E50"/>
                          </a:solidFill>
                          <a:latin typeface="Aptos"/>
                        </a:rPr>
                        <a:t>SIT completed — all end-to-end scenarios pass</a:t>
                      </a:r>
                    </a:p>
                  </a:txBody>
                  <a:tcPr anchor="ctr">
                    <a:solidFill>
                      <a:srgbClr val="FFFFFF"/>
                    </a:solidFill>
                  </a:tcPr>
                </a:tc>
                <a:tc>
                  <a:txBody>
                    <a:bodyPr/>
                    <a:lstStyle/>
                    <a:p>
                      <a:pPr algn="l"/>
                      <a:r>
                        <a:rPr lang="en-GB" sz="1400" b="0">
                          <a:solidFill>
                            <a:srgbClr val="2C3E50"/>
                          </a:solidFill>
                          <a:latin typeface="Aptos"/>
                        </a:rPr>
                        <a:t>SIT results + sign-off</a:t>
                      </a:r>
                    </a:p>
                  </a:txBody>
                  <a:tcPr anchor="ctr">
                    <a:solidFill>
                      <a:srgbClr val="FFFFFF"/>
                    </a:solidFill>
                  </a:tcPr>
                </a:tc>
                <a:tc>
                  <a:txBody>
                    <a:bodyPr/>
                    <a:lstStyle/>
                    <a:p>
                      <a:pPr algn="l"/>
                      <a:r>
                        <a:rPr lang="en-GB" sz="1400" b="0">
                          <a:solidFill>
                            <a:srgbClr val="2C3E50"/>
                          </a:solidFill>
                          <a:latin typeface="Aptos"/>
                        </a:rPr>
                        <a:t>Client Test Manager + Sol. Architect</a:t>
                      </a:r>
                    </a:p>
                  </a:txBody>
                  <a:tcPr anchor="ctr">
                    <a:solidFill>
                      <a:srgbClr val="FFFFFF"/>
                    </a:solidFill>
                  </a:tcPr>
                </a:tc>
                <a:extLst>
                  <a:ext uri="{0D108BD9-81ED-4DB2-BD59-A6C34878D82A}">
                    <a16:rowId xmlns:a16="http://schemas.microsoft.com/office/drawing/2014/main" val="755295373"/>
                  </a:ext>
                </a:extLst>
              </a:tr>
              <a:tr h="345440">
                <a:tc>
                  <a:txBody>
                    <a:bodyPr/>
                    <a:lstStyle/>
                    <a:p>
                      <a:pPr algn="ctr"/>
                      <a:r>
                        <a:rPr lang="en-GB" sz="1400" b="0">
                          <a:solidFill>
                            <a:srgbClr val="2C3E50"/>
                          </a:solidFill>
                          <a:latin typeface="Aptos"/>
                        </a:rPr>
                        <a:t>2</a:t>
                      </a:r>
                    </a:p>
                  </a:txBody>
                  <a:tcPr anchor="ctr">
                    <a:solidFill>
                      <a:srgbClr val="F8F9FA"/>
                    </a:solidFill>
                  </a:tcPr>
                </a:tc>
                <a:tc>
                  <a:txBody>
                    <a:bodyPr/>
                    <a:lstStyle/>
                    <a:p>
                      <a:pPr algn="l"/>
                      <a:r>
                        <a:rPr lang="en-GB" sz="1400" b="0">
                          <a:solidFill>
                            <a:srgbClr val="2C3E50"/>
                          </a:solidFill>
                          <a:latin typeface="Aptos"/>
                        </a:rPr>
                        <a:t>UAT completed — Users executed all scripts; Client Test Manager + Process Owners signed off per workstream</a:t>
                      </a:r>
                    </a:p>
                  </a:txBody>
                  <a:tcPr anchor="ctr">
                    <a:solidFill>
                      <a:srgbClr val="F8F9FA"/>
                    </a:solidFill>
                  </a:tcPr>
                </a:tc>
                <a:tc>
                  <a:txBody>
                    <a:bodyPr/>
                    <a:lstStyle/>
                    <a:p>
                      <a:pPr algn="l"/>
                      <a:r>
                        <a:rPr lang="en-GB" sz="1400" b="0">
                          <a:solidFill>
                            <a:srgbClr val="2C3E50"/>
                          </a:solidFill>
                          <a:latin typeface="Aptos"/>
                        </a:rPr>
                        <a:t>UAT scripts + results + sign-off forms</a:t>
                      </a:r>
                    </a:p>
                  </a:txBody>
                  <a:tcPr anchor="ctr">
                    <a:solidFill>
                      <a:srgbClr val="F8F9FA"/>
                    </a:solidFill>
                  </a:tcPr>
                </a:tc>
                <a:tc>
                  <a:txBody>
                    <a:bodyPr/>
                    <a:lstStyle/>
                    <a:p>
                      <a:pPr algn="l"/>
                      <a:r>
                        <a:rPr lang="en-GB" sz="1400" b="0">
                          <a:solidFill>
                            <a:srgbClr val="2C3E50"/>
                          </a:solidFill>
                          <a:latin typeface="Aptos"/>
                        </a:rPr>
                        <a:t>Process Owners</a:t>
                      </a:r>
                    </a:p>
                  </a:txBody>
                  <a:tcPr anchor="ctr">
                    <a:solidFill>
                      <a:srgbClr val="F8F9FA"/>
                    </a:solidFill>
                  </a:tcPr>
                </a:tc>
                <a:extLst>
                  <a:ext uri="{0D108BD9-81ED-4DB2-BD59-A6C34878D82A}">
                    <a16:rowId xmlns:a16="http://schemas.microsoft.com/office/drawing/2014/main" val="3081475635"/>
                  </a:ext>
                </a:extLst>
              </a:tr>
              <a:tr h="345440">
                <a:tc>
                  <a:txBody>
                    <a:bodyPr/>
                    <a:lstStyle/>
                    <a:p>
                      <a:pPr algn="ctr"/>
                      <a:r>
                        <a:rPr lang="en-GB" sz="1400" b="0">
                          <a:solidFill>
                            <a:srgbClr val="2C3E50"/>
                          </a:solidFill>
                          <a:latin typeface="Aptos"/>
                        </a:rPr>
                        <a:t>3</a:t>
                      </a:r>
                    </a:p>
                  </a:txBody>
                  <a:tcPr anchor="ctr">
                    <a:solidFill>
                      <a:srgbClr val="FFFFFF"/>
                    </a:solidFill>
                  </a:tcPr>
                </a:tc>
                <a:tc>
                  <a:txBody>
                    <a:bodyPr/>
                    <a:lstStyle/>
                    <a:p>
                      <a:pPr algn="l"/>
                      <a:r>
                        <a:rPr lang="en-GB" sz="1400" b="0">
                          <a:solidFill>
                            <a:srgbClr val="2C3E50"/>
                          </a:solidFill>
                          <a:latin typeface="Aptos"/>
                        </a:rPr>
                        <a:t>BAT completed — Benefit Owners signed off</a:t>
                      </a:r>
                    </a:p>
                  </a:txBody>
                  <a:tcPr anchor="ctr">
                    <a:solidFill>
                      <a:srgbClr val="FFFFFF"/>
                    </a:solidFill>
                  </a:tcPr>
                </a:tc>
                <a:tc>
                  <a:txBody>
                    <a:bodyPr/>
                    <a:lstStyle/>
                    <a:p>
                      <a:pPr algn="l"/>
                      <a:r>
                        <a:rPr lang="en-GB" sz="1400" b="0">
                          <a:solidFill>
                            <a:srgbClr val="2C3E50"/>
                          </a:solidFill>
                          <a:latin typeface="Aptos"/>
                        </a:rPr>
                        <a:t>BAT results + sign-off forms</a:t>
                      </a:r>
                    </a:p>
                  </a:txBody>
                  <a:tcPr anchor="ctr">
                    <a:solidFill>
                      <a:srgbClr val="FFFFFF"/>
                    </a:solidFill>
                  </a:tcPr>
                </a:tc>
                <a:tc>
                  <a:txBody>
                    <a:bodyPr/>
                    <a:lstStyle/>
                    <a:p>
                      <a:pPr algn="l"/>
                      <a:r>
                        <a:rPr lang="en-GB" sz="1400" b="0">
                          <a:solidFill>
                            <a:srgbClr val="2C3E50"/>
                          </a:solidFill>
                          <a:latin typeface="Aptos"/>
                        </a:rPr>
                        <a:t>Benefit Owners</a:t>
                      </a:r>
                    </a:p>
                  </a:txBody>
                  <a:tcPr anchor="ctr">
                    <a:solidFill>
                      <a:srgbClr val="FFFFFF"/>
                    </a:solidFill>
                  </a:tcPr>
                </a:tc>
                <a:extLst>
                  <a:ext uri="{0D108BD9-81ED-4DB2-BD59-A6C34878D82A}">
                    <a16:rowId xmlns:a16="http://schemas.microsoft.com/office/drawing/2014/main" val="3162682679"/>
                  </a:ext>
                </a:extLst>
              </a:tr>
              <a:tr h="345440">
                <a:tc>
                  <a:txBody>
                    <a:bodyPr/>
                    <a:lstStyle/>
                    <a:p>
                      <a:pPr algn="ctr"/>
                      <a:r>
                        <a:rPr lang="en-GB" sz="1400" b="0">
                          <a:solidFill>
                            <a:srgbClr val="2C3E50"/>
                          </a:solidFill>
                          <a:latin typeface="Aptos"/>
                        </a:rPr>
                        <a:t>4</a:t>
                      </a:r>
                    </a:p>
                  </a:txBody>
                  <a:tcPr anchor="ctr">
                    <a:solidFill>
                      <a:srgbClr val="F8F9FA"/>
                    </a:solidFill>
                  </a:tcPr>
                </a:tc>
                <a:tc>
                  <a:txBody>
                    <a:bodyPr/>
                    <a:lstStyle/>
                    <a:p>
                      <a:pPr algn="l"/>
                      <a:r>
                        <a:rPr lang="en-GB" sz="1400" b="0">
                          <a:solidFill>
                            <a:srgbClr val="2C3E50"/>
                          </a:solidFill>
                          <a:latin typeface="Aptos"/>
                        </a:rPr>
                        <a:t>NFT completed — performance, security, DR, batch processing pass</a:t>
                      </a:r>
                    </a:p>
                  </a:txBody>
                  <a:tcPr anchor="ctr">
                    <a:solidFill>
                      <a:srgbClr val="F8F9FA"/>
                    </a:solidFill>
                  </a:tcPr>
                </a:tc>
                <a:tc>
                  <a:txBody>
                    <a:bodyPr/>
                    <a:lstStyle/>
                    <a:p>
                      <a:pPr algn="l"/>
                      <a:r>
                        <a:rPr lang="en-GB" sz="1400" b="0">
                          <a:solidFill>
                            <a:srgbClr val="2C3E50"/>
                          </a:solidFill>
                          <a:latin typeface="Aptos"/>
                        </a:rPr>
                        <a:t>NFT results + sign-off</a:t>
                      </a:r>
                    </a:p>
                  </a:txBody>
                  <a:tcPr anchor="ctr">
                    <a:solidFill>
                      <a:srgbClr val="F8F9FA"/>
                    </a:solidFill>
                  </a:tcPr>
                </a:tc>
                <a:tc>
                  <a:txBody>
                    <a:bodyPr/>
                    <a:lstStyle/>
                    <a:p>
                      <a:pPr algn="l"/>
                      <a:r>
                        <a:rPr lang="en-GB" sz="1400" b="0">
                          <a:solidFill>
                            <a:srgbClr val="2C3E50"/>
                          </a:solidFill>
                          <a:latin typeface="Aptos"/>
                        </a:rPr>
                        <a:t>IT Ops + Sol. Architect</a:t>
                      </a:r>
                    </a:p>
                  </a:txBody>
                  <a:tcPr anchor="ctr">
                    <a:solidFill>
                      <a:srgbClr val="F8F9FA"/>
                    </a:solidFill>
                  </a:tcPr>
                </a:tc>
                <a:extLst>
                  <a:ext uri="{0D108BD9-81ED-4DB2-BD59-A6C34878D82A}">
                    <a16:rowId xmlns:a16="http://schemas.microsoft.com/office/drawing/2014/main" val="2203083026"/>
                  </a:ext>
                </a:extLst>
              </a:tr>
              <a:tr h="345440">
                <a:tc>
                  <a:txBody>
                    <a:bodyPr/>
                    <a:lstStyle/>
                    <a:p>
                      <a:pPr algn="ctr"/>
                      <a:r>
                        <a:rPr lang="en-GB" sz="1400" b="0">
                          <a:solidFill>
                            <a:srgbClr val="2C3E50"/>
                          </a:solidFill>
                          <a:latin typeface="Aptos"/>
                        </a:rPr>
                        <a:t>5</a:t>
                      </a:r>
                    </a:p>
                  </a:txBody>
                  <a:tcPr anchor="ctr">
                    <a:solidFill>
                      <a:srgbClr val="FFFFFF"/>
                    </a:solidFill>
                  </a:tcPr>
                </a:tc>
                <a:tc>
                  <a:txBody>
                    <a:bodyPr/>
                    <a:lstStyle/>
                    <a:p>
                      <a:pPr algn="l"/>
                      <a:r>
                        <a:rPr lang="en-GB" sz="1400" b="0">
                          <a:solidFill>
                            <a:srgbClr val="2C3E50"/>
                          </a:solidFill>
                          <a:latin typeface="Aptos"/>
                        </a:rPr>
                        <a:t>Zero P1; zero P2 unless a workaround is agreed and documented (formal acceptance recorded)</a:t>
                      </a:r>
                    </a:p>
                  </a:txBody>
                  <a:tcPr anchor="ctr">
                    <a:solidFill>
                      <a:srgbClr val="FFFFFF"/>
                    </a:solidFill>
                  </a:tcPr>
                </a:tc>
                <a:tc>
                  <a:txBody>
                    <a:bodyPr/>
                    <a:lstStyle/>
                    <a:p>
                      <a:pPr algn="l"/>
                      <a:r>
                        <a:rPr lang="en-GB" sz="1400" b="0">
                          <a:solidFill>
                            <a:srgbClr val="2C3E50"/>
                          </a:solidFill>
                          <a:latin typeface="Aptos"/>
                        </a:rPr>
                        <a:t>Defect log</a:t>
                      </a:r>
                    </a:p>
                  </a:txBody>
                  <a:tcPr anchor="ctr">
                    <a:solidFill>
                      <a:srgbClr val="FFFFFF"/>
                    </a:solidFill>
                  </a:tcPr>
                </a:tc>
                <a:tc>
                  <a:txBody>
                    <a:bodyPr/>
                    <a:lstStyle/>
                    <a:p>
                      <a:pPr algn="l"/>
                      <a:r>
                        <a:rPr lang="en-GB" sz="1400" b="0">
                          <a:solidFill>
                            <a:srgbClr val="2C3E50"/>
                          </a:solidFill>
                          <a:latin typeface="Aptos"/>
                        </a:rPr>
                        <a:t>Client Test Manager</a:t>
                      </a:r>
                    </a:p>
                  </a:txBody>
                  <a:tcPr anchor="ctr">
                    <a:solidFill>
                      <a:srgbClr val="FFFFFF"/>
                    </a:solidFill>
                  </a:tcPr>
                </a:tc>
                <a:extLst>
                  <a:ext uri="{0D108BD9-81ED-4DB2-BD59-A6C34878D82A}">
                    <a16:rowId xmlns:a16="http://schemas.microsoft.com/office/drawing/2014/main" val="2657503944"/>
                  </a:ext>
                </a:extLst>
              </a:tr>
              <a:tr h="345440">
                <a:tc>
                  <a:txBody>
                    <a:bodyPr/>
                    <a:lstStyle/>
                    <a:p>
                      <a:pPr algn="ctr"/>
                      <a:r>
                        <a:rPr lang="en-GB" sz="1400" b="0">
                          <a:solidFill>
                            <a:srgbClr val="2C3E50"/>
                          </a:solidFill>
                          <a:latin typeface="Aptos"/>
                        </a:rPr>
                        <a:t>6</a:t>
                      </a:r>
                    </a:p>
                  </a:txBody>
                  <a:tcPr anchor="ctr">
                    <a:solidFill>
                      <a:srgbClr val="F8F9FA"/>
                    </a:solidFill>
                  </a:tcPr>
                </a:tc>
                <a:tc>
                  <a:txBody>
                    <a:bodyPr/>
                    <a:lstStyle/>
                    <a:p>
                      <a:pPr algn="l"/>
                      <a:r>
                        <a:rPr lang="en-GB" sz="1400" b="0">
                          <a:solidFill>
                            <a:srgbClr val="2C3E50"/>
                          </a:solidFill>
                          <a:latin typeface="Aptos"/>
                        </a:rPr>
                        <a:t>Data migration validated (second dry run passed)</a:t>
                      </a:r>
                    </a:p>
                  </a:txBody>
                  <a:tcPr anchor="ctr">
                    <a:solidFill>
                      <a:srgbClr val="F8F9FA"/>
                    </a:solidFill>
                  </a:tcPr>
                </a:tc>
                <a:tc>
                  <a:txBody>
                    <a:bodyPr/>
                    <a:lstStyle/>
                    <a:p>
                      <a:pPr algn="l"/>
                      <a:r>
                        <a:rPr lang="en-GB" sz="1400" b="0">
                          <a:solidFill>
                            <a:srgbClr val="2C3E50"/>
                          </a:solidFill>
                          <a:latin typeface="Aptos"/>
                        </a:rPr>
                        <a:t>Migration validation report</a:t>
                      </a:r>
                    </a:p>
                  </a:txBody>
                  <a:tcPr anchor="ctr">
                    <a:solidFill>
                      <a:srgbClr val="F8F9FA"/>
                    </a:solidFill>
                  </a:tcPr>
                </a:tc>
                <a:tc>
                  <a:txBody>
                    <a:bodyPr/>
                    <a:lstStyle/>
                    <a:p>
                      <a:pPr algn="l"/>
                      <a:r>
                        <a:rPr lang="en-GB" sz="1400" b="0">
                          <a:solidFill>
                            <a:srgbClr val="2C3E50"/>
                          </a:solidFill>
                          <a:latin typeface="Aptos"/>
                        </a:rPr>
                        <a:t>Data Migration Lead</a:t>
                      </a:r>
                    </a:p>
                  </a:txBody>
                  <a:tcPr anchor="ctr">
                    <a:solidFill>
                      <a:srgbClr val="F8F9FA"/>
                    </a:solidFill>
                  </a:tcPr>
                </a:tc>
                <a:extLst>
                  <a:ext uri="{0D108BD9-81ED-4DB2-BD59-A6C34878D82A}">
                    <a16:rowId xmlns:a16="http://schemas.microsoft.com/office/drawing/2014/main" val="786997694"/>
                  </a:ext>
                </a:extLst>
              </a:tr>
              <a:tr h="345440">
                <a:tc>
                  <a:txBody>
                    <a:bodyPr/>
                    <a:lstStyle/>
                    <a:p>
                      <a:pPr algn="ctr"/>
                      <a:r>
                        <a:rPr lang="en-GB" sz="1400" b="0">
                          <a:solidFill>
                            <a:srgbClr val="2C3E50"/>
                          </a:solidFill>
                          <a:latin typeface="Aptos"/>
                        </a:rPr>
                        <a:t>7</a:t>
                      </a:r>
                    </a:p>
                  </a:txBody>
                  <a:tcPr anchor="ctr">
                    <a:solidFill>
                      <a:srgbClr val="FFFFFF"/>
                    </a:solidFill>
                  </a:tcPr>
                </a:tc>
                <a:tc>
                  <a:txBody>
                    <a:bodyPr/>
                    <a:lstStyle/>
                    <a:p>
                      <a:pPr algn="l"/>
                      <a:r>
                        <a:rPr lang="en-GB" sz="1400" b="0">
                          <a:solidFill>
                            <a:srgbClr val="2C3E50"/>
                          </a:solidFill>
                          <a:latin typeface="Aptos"/>
                        </a:rPr>
                        <a:t>Performance tested against volume benchmarks</a:t>
                      </a:r>
                    </a:p>
                  </a:txBody>
                  <a:tcPr anchor="ctr">
                    <a:solidFill>
                      <a:srgbClr val="FFFFFF"/>
                    </a:solidFill>
                  </a:tcPr>
                </a:tc>
                <a:tc>
                  <a:txBody>
                    <a:bodyPr/>
                    <a:lstStyle/>
                    <a:p>
                      <a:pPr algn="l"/>
                      <a:r>
                        <a:rPr lang="en-GB" sz="1400" b="0">
                          <a:solidFill>
                            <a:srgbClr val="2C3E50"/>
                          </a:solidFill>
                          <a:latin typeface="Aptos"/>
                        </a:rPr>
                        <a:t>Performance test results</a:t>
                      </a:r>
                    </a:p>
                  </a:txBody>
                  <a:tcPr anchor="ctr">
                    <a:solidFill>
                      <a:srgbClr val="FFFFFF"/>
                    </a:solidFill>
                  </a:tcPr>
                </a:tc>
                <a:tc>
                  <a:txBody>
                    <a:bodyPr/>
                    <a:lstStyle/>
                    <a:p>
                      <a:pPr algn="l"/>
                      <a:r>
                        <a:rPr lang="en-GB" sz="1400" b="0">
                          <a:solidFill>
                            <a:srgbClr val="2C3E50"/>
                          </a:solidFill>
                          <a:latin typeface="Aptos"/>
                        </a:rPr>
                        <a:t>Solution Architect</a:t>
                      </a:r>
                    </a:p>
                  </a:txBody>
                  <a:tcPr anchor="ctr">
                    <a:solidFill>
                      <a:srgbClr val="FFFFFF"/>
                    </a:solidFill>
                  </a:tcPr>
                </a:tc>
                <a:extLst>
                  <a:ext uri="{0D108BD9-81ED-4DB2-BD59-A6C34878D82A}">
                    <a16:rowId xmlns:a16="http://schemas.microsoft.com/office/drawing/2014/main" val="2362773728"/>
                  </a:ext>
                </a:extLst>
              </a:tr>
              <a:tr h="345440">
                <a:tc>
                  <a:txBody>
                    <a:bodyPr/>
                    <a:lstStyle/>
                    <a:p>
                      <a:pPr algn="ctr"/>
                      <a:r>
                        <a:rPr lang="en-GB" sz="1400" b="0">
                          <a:solidFill>
                            <a:srgbClr val="2C3E50"/>
                          </a:solidFill>
                          <a:latin typeface="Aptos"/>
                        </a:rPr>
                        <a:t>8</a:t>
                      </a:r>
                    </a:p>
                  </a:txBody>
                  <a:tcPr anchor="ctr">
                    <a:solidFill>
                      <a:srgbClr val="F8F9FA"/>
                    </a:solidFill>
                  </a:tcPr>
                </a:tc>
                <a:tc>
                  <a:txBody>
                    <a:bodyPr/>
                    <a:lstStyle/>
                    <a:p>
                      <a:pPr algn="l"/>
                      <a:r>
                        <a:rPr lang="en-GB" sz="1400" b="0">
                          <a:solidFill>
                            <a:srgbClr val="2C3E50"/>
                          </a:solidFill>
                          <a:latin typeface="Aptos"/>
                        </a:rPr>
                        <a:t>Training completed for all user groups</a:t>
                      </a:r>
                    </a:p>
                  </a:txBody>
                  <a:tcPr anchor="ctr">
                    <a:solidFill>
                      <a:srgbClr val="F8F9FA"/>
                    </a:solidFill>
                  </a:tcPr>
                </a:tc>
                <a:tc>
                  <a:txBody>
                    <a:bodyPr/>
                    <a:lstStyle/>
                    <a:p>
                      <a:pPr algn="l"/>
                      <a:r>
                        <a:rPr lang="en-GB" sz="1400" b="0">
                          <a:solidFill>
                            <a:srgbClr val="2C3E50"/>
                          </a:solidFill>
                          <a:latin typeface="Aptos"/>
                        </a:rPr>
                        <a:t>Training completion records</a:t>
                      </a:r>
                    </a:p>
                  </a:txBody>
                  <a:tcPr anchor="ctr">
                    <a:solidFill>
                      <a:srgbClr val="F8F9FA"/>
                    </a:solidFill>
                  </a:tcPr>
                </a:tc>
                <a:tc>
                  <a:txBody>
                    <a:bodyPr/>
                    <a:lstStyle/>
                    <a:p>
                      <a:pPr algn="l"/>
                      <a:r>
                        <a:rPr lang="en-GB" sz="1400" b="0">
                          <a:solidFill>
                            <a:srgbClr val="2C3E50"/>
                          </a:solidFill>
                          <a:latin typeface="Aptos"/>
                        </a:rPr>
                        <a:t>Change Lead</a:t>
                      </a:r>
                    </a:p>
                  </a:txBody>
                  <a:tcPr anchor="ctr">
                    <a:solidFill>
                      <a:srgbClr val="F8F9FA"/>
                    </a:solidFill>
                  </a:tcPr>
                </a:tc>
                <a:extLst>
                  <a:ext uri="{0D108BD9-81ED-4DB2-BD59-A6C34878D82A}">
                    <a16:rowId xmlns:a16="http://schemas.microsoft.com/office/drawing/2014/main" val="1168112609"/>
                  </a:ext>
                </a:extLst>
              </a:tr>
              <a:tr h="345440">
                <a:tc>
                  <a:txBody>
                    <a:bodyPr/>
                    <a:lstStyle/>
                    <a:p>
                      <a:pPr algn="ctr"/>
                      <a:r>
                        <a:rPr lang="en-GB" sz="1400" b="0">
                          <a:solidFill>
                            <a:srgbClr val="2C3E50"/>
                          </a:solidFill>
                          <a:latin typeface="Aptos"/>
                        </a:rPr>
                        <a:t>9</a:t>
                      </a:r>
                    </a:p>
                  </a:txBody>
                  <a:tcPr anchor="ctr">
                    <a:solidFill>
                      <a:srgbClr val="FFFFFF"/>
                    </a:solidFill>
                  </a:tcPr>
                </a:tc>
                <a:tc>
                  <a:txBody>
                    <a:bodyPr/>
                    <a:lstStyle/>
                    <a:p>
                      <a:pPr algn="l"/>
                      <a:r>
                        <a:rPr lang="en-GB" sz="1400" b="0">
                          <a:solidFill>
                            <a:srgbClr val="2C3E50"/>
                          </a:solidFill>
                          <a:latin typeface="Aptos"/>
                        </a:rPr>
                        <a:t>Cutover plan documented and rehearsed</a:t>
                      </a:r>
                    </a:p>
                  </a:txBody>
                  <a:tcPr anchor="ctr">
                    <a:solidFill>
                      <a:srgbClr val="FFFFFF"/>
                    </a:solidFill>
                  </a:tcPr>
                </a:tc>
                <a:tc>
                  <a:txBody>
                    <a:bodyPr/>
                    <a:lstStyle/>
                    <a:p>
                      <a:pPr algn="l"/>
                      <a:r>
                        <a:rPr lang="en-GB" sz="1400" b="0">
                          <a:solidFill>
                            <a:srgbClr val="2C3E50"/>
                          </a:solidFill>
                          <a:latin typeface="Aptos"/>
                        </a:rPr>
                        <a:t>Cutover plan</a:t>
                      </a:r>
                    </a:p>
                  </a:txBody>
                  <a:tcPr anchor="ctr">
                    <a:solidFill>
                      <a:srgbClr val="FFFFFF"/>
                    </a:solidFill>
                  </a:tcPr>
                </a:tc>
                <a:tc>
                  <a:txBody>
                    <a:bodyPr/>
                    <a:lstStyle/>
                    <a:p>
                      <a:pPr algn="l"/>
                      <a:r>
                        <a:rPr lang="en-GB" sz="1400" b="0">
                          <a:solidFill>
                            <a:srgbClr val="2C3E50"/>
                          </a:solidFill>
                          <a:latin typeface="Aptos"/>
                        </a:rPr>
                        <a:t>PM</a:t>
                      </a:r>
                    </a:p>
                  </a:txBody>
                  <a:tcPr anchor="ctr">
                    <a:solidFill>
                      <a:srgbClr val="FFFFFF"/>
                    </a:solidFill>
                  </a:tcPr>
                </a:tc>
                <a:extLst>
                  <a:ext uri="{0D108BD9-81ED-4DB2-BD59-A6C34878D82A}">
                    <a16:rowId xmlns:a16="http://schemas.microsoft.com/office/drawing/2014/main" val="2176865589"/>
                  </a:ext>
                </a:extLst>
              </a:tr>
              <a:tr h="345440">
                <a:tc>
                  <a:txBody>
                    <a:bodyPr/>
                    <a:lstStyle/>
                    <a:p>
                      <a:pPr algn="ctr"/>
                      <a:r>
                        <a:rPr lang="en-GB" sz="1400" b="0">
                          <a:solidFill>
                            <a:srgbClr val="2C3E50"/>
                          </a:solidFill>
                          <a:latin typeface="Aptos"/>
                        </a:rPr>
                        <a:t>10</a:t>
                      </a:r>
                    </a:p>
                  </a:txBody>
                  <a:tcPr anchor="ctr">
                    <a:solidFill>
                      <a:srgbClr val="F8F9FA"/>
                    </a:solidFill>
                  </a:tcPr>
                </a:tc>
                <a:tc>
                  <a:txBody>
                    <a:bodyPr/>
                    <a:lstStyle/>
                    <a:p>
                      <a:pPr algn="l"/>
                      <a:r>
                        <a:rPr lang="en-GB" sz="1400" b="0">
                          <a:solidFill>
                            <a:srgbClr val="2C3E50"/>
                          </a:solidFill>
                          <a:latin typeface="Aptos"/>
                        </a:rPr>
                        <a:t>Hypercare plan and support structure confirmed</a:t>
                      </a:r>
                    </a:p>
                  </a:txBody>
                  <a:tcPr anchor="ctr">
                    <a:solidFill>
                      <a:srgbClr val="F8F9FA"/>
                    </a:solidFill>
                  </a:tcPr>
                </a:tc>
                <a:tc>
                  <a:txBody>
                    <a:bodyPr/>
                    <a:lstStyle/>
                    <a:p>
                      <a:pPr algn="l"/>
                      <a:r>
                        <a:rPr lang="en-GB" sz="1400" b="0">
                          <a:solidFill>
                            <a:srgbClr val="2C3E50"/>
                          </a:solidFill>
                          <a:latin typeface="Aptos"/>
                        </a:rPr>
                        <a:t>Hypercare plan</a:t>
                      </a:r>
                    </a:p>
                  </a:txBody>
                  <a:tcPr anchor="ctr">
                    <a:solidFill>
                      <a:srgbClr val="F8F9FA"/>
                    </a:solidFill>
                  </a:tcPr>
                </a:tc>
                <a:tc>
                  <a:txBody>
                    <a:bodyPr/>
                    <a:lstStyle/>
                    <a:p>
                      <a:pPr algn="l"/>
                      <a:r>
                        <a:rPr lang="en-GB" sz="1400" b="0">
                          <a:solidFill>
                            <a:srgbClr val="2C3E50"/>
                          </a:solidFill>
                          <a:latin typeface="Aptos"/>
                        </a:rPr>
                        <a:t>PM + SI Lead</a:t>
                      </a:r>
                    </a:p>
                  </a:txBody>
                  <a:tcPr anchor="ctr">
                    <a:solidFill>
                      <a:srgbClr val="F8F9FA"/>
                    </a:solidFill>
                  </a:tcPr>
                </a:tc>
                <a:extLst>
                  <a:ext uri="{0D108BD9-81ED-4DB2-BD59-A6C34878D82A}">
                    <a16:rowId xmlns:a16="http://schemas.microsoft.com/office/drawing/2014/main" val="1567552742"/>
                  </a:ext>
                </a:extLst>
              </a:tr>
              <a:tr h="345440">
                <a:tc>
                  <a:txBody>
                    <a:bodyPr/>
                    <a:lstStyle/>
                    <a:p>
                      <a:pPr algn="ctr"/>
                      <a:r>
                        <a:rPr lang="en-GB" sz="1400" b="0">
                          <a:solidFill>
                            <a:srgbClr val="2C3E50"/>
                          </a:solidFill>
                          <a:latin typeface="Aptos"/>
                        </a:rPr>
                        <a:t>11</a:t>
                      </a:r>
                    </a:p>
                  </a:txBody>
                  <a:tcPr anchor="ctr">
                    <a:solidFill>
                      <a:srgbClr val="FFFFFF"/>
                    </a:solidFill>
                  </a:tcPr>
                </a:tc>
                <a:tc>
                  <a:txBody>
                    <a:bodyPr/>
                    <a:lstStyle/>
                    <a:p>
                      <a:pPr algn="l"/>
                      <a:r>
                        <a:rPr lang="en-GB" sz="1400" b="0">
                          <a:solidFill>
                            <a:srgbClr val="2C3E50"/>
                          </a:solidFill>
                          <a:latin typeface="Aptos"/>
                        </a:rPr>
                        <a:t>Executive Sponsor confirms go-live authorisation</a:t>
                      </a:r>
                    </a:p>
                  </a:txBody>
                  <a:tcPr anchor="ctr">
                    <a:solidFill>
                      <a:srgbClr val="FFFFFF"/>
                    </a:solidFill>
                  </a:tcPr>
                </a:tc>
                <a:tc>
                  <a:txBody>
                    <a:bodyPr/>
                    <a:lstStyle/>
                    <a:p>
                      <a:pPr algn="l"/>
                      <a:r>
                        <a:rPr lang="en-GB" sz="1400" b="0">
                          <a:solidFill>
                            <a:srgbClr val="2C3E50"/>
                          </a:solidFill>
                          <a:latin typeface="Aptos"/>
                        </a:rPr>
                        <a:t>Go-live authorisation form</a:t>
                      </a:r>
                    </a:p>
                  </a:txBody>
                  <a:tcPr anchor="ctr">
                    <a:solidFill>
                      <a:srgbClr val="FFFFFF"/>
                    </a:solidFill>
                  </a:tcPr>
                </a:tc>
                <a:tc>
                  <a:txBody>
                    <a:bodyPr/>
                    <a:lstStyle/>
                    <a:p>
                      <a:pPr algn="l"/>
                      <a:r>
                        <a:rPr lang="en-GB" sz="1400" b="0">
                          <a:solidFill>
                            <a:srgbClr val="2C3E50"/>
                          </a:solidFill>
                          <a:latin typeface="Aptos"/>
                        </a:rPr>
                        <a:t>Executive Sponsor</a:t>
                      </a:r>
                    </a:p>
                  </a:txBody>
                  <a:tcPr anchor="ctr">
                    <a:solidFill>
                      <a:srgbClr val="FFFFFF"/>
                    </a:solidFill>
                  </a:tcPr>
                </a:tc>
                <a:extLst>
                  <a:ext uri="{0D108BD9-81ED-4DB2-BD59-A6C34878D82A}">
                    <a16:rowId xmlns:a16="http://schemas.microsoft.com/office/drawing/2014/main" val="4128051575"/>
                  </a:ext>
                </a:extLst>
              </a:tr>
            </a:tbl>
          </a:graphicData>
        </a:graphic>
      </p:graphicFrame>
      <p:sp>
        <p:nvSpPr>
          <p:cNvPr id="3" name="BottomBar">
            <a:extLst>
              <a:ext uri="{FF2B5EF4-FFF2-40B4-BE49-F238E27FC236}">
                <a16:creationId xmlns:a16="http://schemas.microsoft.com/office/drawing/2014/main" id="{D41EBB43-29F0-4CC4-9A9F-A2977751B38E}"/>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E66F03CC-94F7-4B50-82F9-6566D691F3F8}"/>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Delivery Playbook · S14 Checkpoint</a:t>
            </a:r>
          </a:p>
        </p:txBody>
      </p:sp>
      <p:sp>
        <p:nvSpPr>
          <p:cNvPr id="8" name="AccentLine">
            <a:extLst>
              <a:ext uri="{FF2B5EF4-FFF2-40B4-BE49-F238E27FC236}">
                <a16:creationId xmlns:a16="http://schemas.microsoft.com/office/drawing/2014/main" id="{3DB5FD5A-670D-445E-A434-9A6114120106}"/>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132104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CB030-ECFF-9FBF-87A1-22D343224F97}"/>
              </a:ext>
            </a:extLst>
          </p:cNvPr>
          <p:cNvSpPr>
            <a:spLocks noGrp="1"/>
          </p:cNvSpPr>
          <p:nvPr>
            <p:ph type="title"/>
          </p:nvPr>
        </p:nvSpPr>
        <p:spPr>
          <a:xfrm>
            <a:off x="457200" y="152400"/>
            <a:ext cx="11277600" cy="508000"/>
          </a:xfrm>
        </p:spPr>
        <p:txBody>
          <a:bodyPr>
            <a:normAutofit/>
          </a:bodyPr>
          <a:lstStyle/>
          <a:p>
            <a:pPr>
              <a:buNone/>
            </a:pPr>
            <a:r>
              <a:rPr lang="en-GB" sz="1200" b="1" dirty="0">
                <a:solidFill>
                  <a:srgbClr val="1B2A4A"/>
                </a:solidFill>
                <a:latin typeface="Century Gothic"/>
              </a:rPr>
              <a:t>RACI Matrix: Stages 10–14</a:t>
            </a:r>
          </a:p>
        </p:txBody>
      </p:sp>
      <p:graphicFrame>
        <p:nvGraphicFramePr>
          <p:cNvPr id="5" name="Table 4">
            <a:extLst>
              <a:ext uri="{FF2B5EF4-FFF2-40B4-BE49-F238E27FC236}">
                <a16:creationId xmlns:a16="http://schemas.microsoft.com/office/drawing/2014/main" id="{532A170C-6ADE-46D2-A1DB-4A362D10F4C6}"/>
              </a:ext>
            </a:extLst>
          </p:cNvPr>
          <p:cNvGraphicFramePr>
            <a:graphicFrameLocks noGrp="1"/>
          </p:cNvGraphicFramePr>
          <p:nvPr>
            <p:extLst>
              <p:ext uri="{D42A27DB-BD31-4B8C-83A1-F6EECF244321}">
                <p14:modId xmlns:p14="http://schemas.microsoft.com/office/powerpoint/2010/main" val="1034353889"/>
              </p:ext>
            </p:extLst>
          </p:nvPr>
        </p:nvGraphicFramePr>
        <p:xfrm>
          <a:off x="63500" y="584200"/>
          <a:ext cx="12039600" cy="5374106"/>
        </p:xfrm>
        <a:graphic>
          <a:graphicData uri="http://schemas.openxmlformats.org/drawingml/2006/table">
            <a:tbl>
              <a:tblPr/>
              <a:tblGrid>
                <a:gridCol w="1900000">
                  <a:extLst>
                    <a:ext uri="{9D8B030D-6E8A-4147-A177-3AD203B41FA5}">
                      <a16:colId xmlns:a16="http://schemas.microsoft.com/office/drawing/2014/main" val="20000"/>
                    </a:ext>
                  </a:extLst>
                </a:gridCol>
                <a:gridCol w="724257">
                  <a:extLst>
                    <a:ext uri="{9D8B030D-6E8A-4147-A177-3AD203B41FA5}">
                      <a16:colId xmlns:a16="http://schemas.microsoft.com/office/drawing/2014/main" val="20001"/>
                    </a:ext>
                  </a:extLst>
                </a:gridCol>
                <a:gridCol w="724257">
                  <a:extLst>
                    <a:ext uri="{9D8B030D-6E8A-4147-A177-3AD203B41FA5}">
                      <a16:colId xmlns:a16="http://schemas.microsoft.com/office/drawing/2014/main" val="20002"/>
                    </a:ext>
                  </a:extLst>
                </a:gridCol>
                <a:gridCol w="724257">
                  <a:extLst>
                    <a:ext uri="{9D8B030D-6E8A-4147-A177-3AD203B41FA5}">
                      <a16:colId xmlns:a16="http://schemas.microsoft.com/office/drawing/2014/main" val="20003"/>
                    </a:ext>
                  </a:extLst>
                </a:gridCol>
                <a:gridCol w="724257">
                  <a:extLst>
                    <a:ext uri="{9D8B030D-6E8A-4147-A177-3AD203B41FA5}">
                      <a16:colId xmlns:a16="http://schemas.microsoft.com/office/drawing/2014/main" val="20004"/>
                    </a:ext>
                  </a:extLst>
                </a:gridCol>
                <a:gridCol w="724257">
                  <a:extLst>
                    <a:ext uri="{9D8B030D-6E8A-4147-A177-3AD203B41FA5}">
                      <a16:colId xmlns:a16="http://schemas.microsoft.com/office/drawing/2014/main" val="20005"/>
                    </a:ext>
                  </a:extLst>
                </a:gridCol>
                <a:gridCol w="724257">
                  <a:extLst>
                    <a:ext uri="{9D8B030D-6E8A-4147-A177-3AD203B41FA5}">
                      <a16:colId xmlns:a16="http://schemas.microsoft.com/office/drawing/2014/main" val="20006"/>
                    </a:ext>
                  </a:extLst>
                </a:gridCol>
                <a:gridCol w="724257">
                  <a:extLst>
                    <a:ext uri="{9D8B030D-6E8A-4147-A177-3AD203B41FA5}">
                      <a16:colId xmlns:a16="http://schemas.microsoft.com/office/drawing/2014/main" val="20007"/>
                    </a:ext>
                  </a:extLst>
                </a:gridCol>
                <a:gridCol w="724257">
                  <a:extLst>
                    <a:ext uri="{9D8B030D-6E8A-4147-A177-3AD203B41FA5}">
                      <a16:colId xmlns:a16="http://schemas.microsoft.com/office/drawing/2014/main" val="20008"/>
                    </a:ext>
                  </a:extLst>
                </a:gridCol>
                <a:gridCol w="724257">
                  <a:extLst>
                    <a:ext uri="{9D8B030D-6E8A-4147-A177-3AD203B41FA5}">
                      <a16:colId xmlns:a16="http://schemas.microsoft.com/office/drawing/2014/main" val="20009"/>
                    </a:ext>
                  </a:extLst>
                </a:gridCol>
                <a:gridCol w="724257">
                  <a:extLst>
                    <a:ext uri="{9D8B030D-6E8A-4147-A177-3AD203B41FA5}">
                      <a16:colId xmlns:a16="http://schemas.microsoft.com/office/drawing/2014/main" val="20010"/>
                    </a:ext>
                  </a:extLst>
                </a:gridCol>
                <a:gridCol w="724257">
                  <a:extLst>
                    <a:ext uri="{9D8B030D-6E8A-4147-A177-3AD203B41FA5}">
                      <a16:colId xmlns:a16="http://schemas.microsoft.com/office/drawing/2014/main" val="20011"/>
                    </a:ext>
                  </a:extLst>
                </a:gridCol>
                <a:gridCol w="724257">
                  <a:extLst>
                    <a:ext uri="{9D8B030D-6E8A-4147-A177-3AD203B41FA5}">
                      <a16:colId xmlns:a16="http://schemas.microsoft.com/office/drawing/2014/main" val="20012"/>
                    </a:ext>
                  </a:extLst>
                </a:gridCol>
                <a:gridCol w="724257">
                  <a:extLst>
                    <a:ext uri="{9D8B030D-6E8A-4147-A177-3AD203B41FA5}">
                      <a16:colId xmlns:a16="http://schemas.microsoft.com/office/drawing/2014/main" val="20013"/>
                    </a:ext>
                  </a:extLst>
                </a:gridCol>
                <a:gridCol w="724259">
                  <a:extLst>
                    <a:ext uri="{9D8B030D-6E8A-4147-A177-3AD203B41FA5}">
                      <a16:colId xmlns:a16="http://schemas.microsoft.com/office/drawing/2014/main" val="20014"/>
                    </a:ext>
                  </a:extLst>
                </a:gridCol>
              </a:tblGrid>
              <a:tr h="304800">
                <a:tc>
                  <a:txBody>
                    <a:bodyPr/>
                    <a:lstStyle/>
                    <a:p>
                      <a:pPr algn="ctr"/>
                      <a:r>
                        <a:rPr lang="en-GB" sz="1000" b="1">
                          <a:solidFill>
                            <a:srgbClr val="FFFFFF"/>
                          </a:solidFill>
                          <a:latin typeface="Century Gothic"/>
                        </a:rPr>
                        <a:t>Activity</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Exec
Sponsor</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PM</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Sol.
Arch</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BA</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Process
Owners</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SMEs</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Users</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Scrum
Master</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Test
Lead</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Change
Lead</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SI Prog
Dir</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SI Sol
Arch</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SI Func
Leads</a:t>
                      </a:r>
                    </a:p>
                  </a:txBody>
                  <a:tcPr marT="20053" marB="20053" anchor="ctr">
                    <a:lnL w="0"/>
                    <a:lnR w="0"/>
                    <a:lnT w="0"/>
                    <a:lnB w="0"/>
                    <a:lnTlToBr w="0"/>
                    <a:lnBlToTr w="0"/>
                    <a:solidFill>
                      <a:srgbClr val="1B2A4A"/>
                    </a:solidFill>
                  </a:tcPr>
                </a:tc>
                <a:tc>
                  <a:txBody>
                    <a:bodyPr/>
                    <a:lstStyle/>
                    <a:p>
                      <a:pPr algn="ctr"/>
                      <a:r>
                        <a:rPr lang="en-GB" sz="1000" b="1">
                          <a:solidFill>
                            <a:srgbClr val="FFFFFF"/>
                          </a:solidFill>
                          <a:latin typeface="Century Gothic"/>
                        </a:rPr>
                        <a:t>SI Tech
Lead</a:t>
                      </a:r>
                    </a:p>
                  </a:txBody>
                  <a:tcPr marT="20053" marB="20053" anchor="ctr">
                    <a:lnL w="0"/>
                    <a:lnR w="0"/>
                    <a:lnT w="0"/>
                    <a:lnB w="0"/>
                    <a:lnTlToBr w="0"/>
                    <a:lnBlToTr w="0"/>
                    <a:solidFill>
                      <a:srgbClr val="1B2A4A"/>
                    </a:solidFill>
                  </a:tcPr>
                </a:tc>
                <a:extLst>
                  <a:ext uri="{0D108BD9-81ED-4DB2-BD59-A6C34878D82A}">
                    <a16:rowId xmlns:a16="http://schemas.microsoft.com/office/drawing/2014/main" val="3567200335"/>
                  </a:ext>
                </a:extLst>
              </a:tr>
              <a:tr h="279400">
                <a:tc>
                  <a:txBody>
                    <a:bodyPr/>
                    <a:lstStyle/>
                    <a:p>
                      <a:pPr algn="l"/>
                      <a:r>
                        <a:rPr lang="en-GB" sz="1000" b="1">
                          <a:solidFill>
                            <a:srgbClr val="2C3E50"/>
                          </a:solidFill>
                          <a:latin typeface="Aptos"/>
                        </a:rPr>
                        <a:t>Mobilisation &amp; team setup</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extLst>
                  <a:ext uri="{0D108BD9-81ED-4DB2-BD59-A6C34878D82A}">
                    <a16:rowId xmlns:a16="http://schemas.microsoft.com/office/drawing/2014/main" val="2008069624"/>
                  </a:ext>
                </a:extLst>
              </a:tr>
              <a:tr h="279400">
                <a:tc>
                  <a:txBody>
                    <a:bodyPr/>
                    <a:lstStyle/>
                    <a:p>
                      <a:pPr algn="l"/>
                      <a:r>
                        <a:rPr lang="en-GB" sz="1000" b="1">
                          <a:solidFill>
                            <a:srgbClr val="2C3E50"/>
                          </a:solidFill>
                          <a:latin typeface="Aptos"/>
                        </a:rPr>
                        <a:t>Environment provisioning</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extLst>
                  <a:ext uri="{0D108BD9-81ED-4DB2-BD59-A6C34878D82A}">
                    <a16:rowId xmlns:a16="http://schemas.microsoft.com/office/drawing/2014/main" val="4279570762"/>
                  </a:ext>
                </a:extLst>
              </a:tr>
              <a:tr h="279400">
                <a:tc>
                  <a:txBody>
                    <a:bodyPr/>
                    <a:lstStyle/>
                    <a:p>
                      <a:pPr algn="l"/>
                      <a:r>
                        <a:rPr lang="en-GB" sz="1000" b="1">
                          <a:solidFill>
                            <a:srgbClr val="2C3E50"/>
                          </a:solidFill>
                          <a:latin typeface="Aptos"/>
                        </a:rPr>
                        <a:t>Discovery workshops</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extLst>
                  <a:ext uri="{0D108BD9-81ED-4DB2-BD59-A6C34878D82A}">
                    <a16:rowId xmlns:a16="http://schemas.microsoft.com/office/drawing/2014/main" val="2796267184"/>
                  </a:ext>
                </a:extLst>
              </a:tr>
              <a:tr h="279400">
                <a:tc>
                  <a:txBody>
                    <a:bodyPr/>
                    <a:lstStyle/>
                    <a:p>
                      <a:pPr algn="l"/>
                      <a:r>
                        <a:rPr lang="en-GB" sz="1000" b="1">
                          <a:solidFill>
                            <a:srgbClr val="2C3E50"/>
                          </a:solidFill>
                          <a:latin typeface="Aptos"/>
                        </a:rPr>
                        <a:t>Gap analysis</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extLst>
                  <a:ext uri="{0D108BD9-81ED-4DB2-BD59-A6C34878D82A}">
                    <a16:rowId xmlns:a16="http://schemas.microsoft.com/office/drawing/2014/main" val="2949142729"/>
                  </a:ext>
                </a:extLst>
              </a:tr>
              <a:tr h="279400">
                <a:tc>
                  <a:txBody>
                    <a:bodyPr/>
                    <a:lstStyle/>
                    <a:p>
                      <a:pPr algn="l"/>
                      <a:r>
                        <a:rPr lang="en-GB" sz="1000" b="1">
                          <a:solidFill>
                            <a:srgbClr val="2C3E50"/>
                          </a:solidFill>
                          <a:latin typeface="Aptos"/>
                        </a:rPr>
                        <a:t>Backlog creation</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extLst>
                  <a:ext uri="{0D108BD9-81ED-4DB2-BD59-A6C34878D82A}">
                    <a16:rowId xmlns:a16="http://schemas.microsoft.com/office/drawing/2014/main" val="2895318026"/>
                  </a:ext>
                </a:extLst>
              </a:tr>
              <a:tr h="279400">
                <a:tc>
                  <a:txBody>
                    <a:bodyPr/>
                    <a:lstStyle/>
                    <a:p>
                      <a:pPr algn="l"/>
                      <a:r>
                        <a:rPr lang="en-GB" sz="1000" b="1">
                          <a:solidFill>
                            <a:srgbClr val="2C3E50"/>
                          </a:solidFill>
                          <a:latin typeface="Aptos"/>
                        </a:rPr>
                        <a:t>FDD production</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extLst>
                  <a:ext uri="{0D108BD9-81ED-4DB2-BD59-A6C34878D82A}">
                    <a16:rowId xmlns:a16="http://schemas.microsoft.com/office/drawing/2014/main" val="1917022076"/>
                  </a:ext>
                </a:extLst>
              </a:tr>
              <a:tr h="279400">
                <a:tc>
                  <a:txBody>
                    <a:bodyPr/>
                    <a:lstStyle/>
                    <a:p>
                      <a:pPr algn="l"/>
                      <a:r>
                        <a:rPr lang="en-GB" sz="1000" b="1">
                          <a:solidFill>
                            <a:srgbClr val="2C3E50"/>
                          </a:solidFill>
                          <a:latin typeface="Aptos"/>
                        </a:rPr>
                        <a:t>Design Authority governance</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extLst>
                  <a:ext uri="{0D108BD9-81ED-4DB2-BD59-A6C34878D82A}">
                    <a16:rowId xmlns:a16="http://schemas.microsoft.com/office/drawing/2014/main" val="1720148714"/>
                  </a:ext>
                </a:extLst>
              </a:tr>
              <a:tr h="279400">
                <a:tc>
                  <a:txBody>
                    <a:bodyPr/>
                    <a:lstStyle/>
                    <a:p>
                      <a:pPr algn="l"/>
                      <a:r>
                        <a:rPr lang="en-GB" sz="1000" b="1">
                          <a:solidFill>
                            <a:srgbClr val="2C3E50"/>
                          </a:solidFill>
                          <a:latin typeface="Aptos"/>
                        </a:rPr>
                        <a:t>Sprint planning</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extLst>
                  <a:ext uri="{0D108BD9-81ED-4DB2-BD59-A6C34878D82A}">
                    <a16:rowId xmlns:a16="http://schemas.microsoft.com/office/drawing/2014/main" val="3768439143"/>
                  </a:ext>
                </a:extLst>
              </a:tr>
              <a:tr h="279400">
                <a:tc>
                  <a:txBody>
                    <a:bodyPr/>
                    <a:lstStyle/>
                    <a:p>
                      <a:pPr algn="l"/>
                      <a:r>
                        <a:rPr lang="en-GB" sz="1000" b="1">
                          <a:solidFill>
                            <a:srgbClr val="2C3E50"/>
                          </a:solidFill>
                          <a:latin typeface="Aptos"/>
                        </a:rPr>
                        <a:t>Sprint execution (build)</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extLst>
                  <a:ext uri="{0D108BD9-81ED-4DB2-BD59-A6C34878D82A}">
                    <a16:rowId xmlns:a16="http://schemas.microsoft.com/office/drawing/2014/main" val="1032249169"/>
                  </a:ext>
                </a:extLst>
              </a:tr>
              <a:tr h="279400">
                <a:tc>
                  <a:txBody>
                    <a:bodyPr/>
                    <a:lstStyle/>
                    <a:p>
                      <a:pPr algn="l"/>
                      <a:r>
                        <a:rPr lang="en-GB" sz="1000" b="1">
                          <a:solidFill>
                            <a:srgbClr val="2C3E50"/>
                          </a:solidFill>
                          <a:latin typeface="Aptos"/>
                        </a:rPr>
                        <a:t>Unit testing</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extLst>
                  <a:ext uri="{0D108BD9-81ED-4DB2-BD59-A6C34878D82A}">
                    <a16:rowId xmlns:a16="http://schemas.microsoft.com/office/drawing/2014/main" val="637011756"/>
                  </a:ext>
                </a:extLst>
              </a:tr>
              <a:tr h="279400">
                <a:tc>
                  <a:txBody>
                    <a:bodyPr/>
                    <a:lstStyle/>
                    <a:p>
                      <a:pPr algn="l"/>
                      <a:r>
                        <a:rPr lang="en-GB" sz="1000" b="1">
                          <a:solidFill>
                            <a:srgbClr val="2C3E50"/>
                          </a:solidFill>
                          <a:latin typeface="Aptos"/>
                        </a:rPr>
                        <a:t>Sprint reviews / FAT</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extLst>
                  <a:ext uri="{0D108BD9-81ED-4DB2-BD59-A6C34878D82A}">
                    <a16:rowId xmlns:a16="http://schemas.microsoft.com/office/drawing/2014/main" val="3210231025"/>
                  </a:ext>
                </a:extLst>
              </a:tr>
              <a:tr h="279400">
                <a:tc>
                  <a:txBody>
                    <a:bodyPr/>
                    <a:lstStyle/>
                    <a:p>
                      <a:pPr algn="l"/>
                      <a:r>
                        <a:rPr lang="en-GB" sz="1000" b="1">
                          <a:solidFill>
                            <a:srgbClr val="2C3E50"/>
                          </a:solidFill>
                          <a:latin typeface="Aptos"/>
                        </a:rPr>
                        <a:t>Mini-BAT *</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extLst>
                  <a:ext uri="{0D108BD9-81ED-4DB2-BD59-A6C34878D82A}">
                    <a16:rowId xmlns:a16="http://schemas.microsoft.com/office/drawing/2014/main" val="1980590483"/>
                  </a:ext>
                </a:extLst>
              </a:tr>
              <a:tr h="279400">
                <a:tc>
                  <a:txBody>
                    <a:bodyPr/>
                    <a:lstStyle/>
                    <a:p>
                      <a:pPr algn="l"/>
                      <a:r>
                        <a:rPr lang="en-GB" sz="1000" b="1">
                          <a:solidFill>
                            <a:srgbClr val="2C3E50"/>
                          </a:solidFill>
                          <a:latin typeface="Aptos"/>
                        </a:rPr>
                        <a:t>SAT execution</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extLst>
                  <a:ext uri="{0D108BD9-81ED-4DB2-BD59-A6C34878D82A}">
                    <a16:rowId xmlns:a16="http://schemas.microsoft.com/office/drawing/2014/main" val="540433169"/>
                  </a:ext>
                </a:extLst>
              </a:tr>
              <a:tr h="279400">
                <a:tc>
                  <a:txBody>
                    <a:bodyPr/>
                    <a:lstStyle/>
                    <a:p>
                      <a:pPr algn="l"/>
                      <a:r>
                        <a:rPr lang="en-GB" sz="1000" b="1">
                          <a:solidFill>
                            <a:srgbClr val="2C3E50"/>
                          </a:solidFill>
                          <a:latin typeface="Aptos"/>
                        </a:rPr>
                        <a:t>SIT execution</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extLst>
                  <a:ext uri="{0D108BD9-81ED-4DB2-BD59-A6C34878D82A}">
                    <a16:rowId xmlns:a16="http://schemas.microsoft.com/office/drawing/2014/main" val="540433169"/>
                  </a:ext>
                </a:extLst>
              </a:tr>
              <a:tr h="279400">
                <a:tc>
                  <a:txBody>
                    <a:bodyPr/>
                    <a:lstStyle/>
                    <a:p>
                      <a:pPr algn="l"/>
                      <a:r>
                        <a:rPr lang="en-GB" sz="1000" b="1">
                          <a:solidFill>
                            <a:srgbClr val="2C3E50"/>
                          </a:solidFill>
                          <a:latin typeface="Aptos"/>
                        </a:rPr>
                        <a:t>UAT execution</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extLst>
                  <a:ext uri="{0D108BD9-81ED-4DB2-BD59-A6C34878D82A}">
                    <a16:rowId xmlns:a16="http://schemas.microsoft.com/office/drawing/2014/main" val="3201103871"/>
                  </a:ext>
                </a:extLst>
              </a:tr>
              <a:tr h="279400">
                <a:tc>
                  <a:txBody>
                    <a:bodyPr/>
                    <a:lstStyle/>
                    <a:p>
                      <a:pPr algn="l"/>
                      <a:r>
                        <a:rPr lang="en-GB" sz="1000" b="1">
                          <a:solidFill>
                            <a:srgbClr val="2C3E50"/>
                          </a:solidFill>
                          <a:latin typeface="Aptos"/>
                        </a:rPr>
                        <a:t>BAT execution *</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extLst>
                  <a:ext uri="{0D108BD9-81ED-4DB2-BD59-A6C34878D82A}">
                    <a16:rowId xmlns:a16="http://schemas.microsoft.com/office/drawing/2014/main" val="3838527733"/>
                  </a:ext>
                </a:extLst>
              </a:tr>
              <a:tr h="279400">
                <a:tc>
                  <a:txBody>
                    <a:bodyPr/>
                    <a:lstStyle/>
                    <a:p>
                      <a:pPr algn="l"/>
                      <a:r>
                        <a:rPr lang="en-GB" sz="1000" b="1">
                          <a:solidFill>
                            <a:srgbClr val="2C3E50"/>
                          </a:solidFill>
                          <a:latin typeface="Aptos"/>
                        </a:rPr>
                        <a:t>NFT execution</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extLst>
                  <a:ext uri="{0D108BD9-81ED-4DB2-BD59-A6C34878D82A}">
                    <a16:rowId xmlns:a16="http://schemas.microsoft.com/office/drawing/2014/main" val="3976589759"/>
                  </a:ext>
                </a:extLst>
              </a:tr>
              <a:tr h="279400">
                <a:tc>
                  <a:txBody>
                    <a:bodyPr/>
                    <a:lstStyle/>
                    <a:p>
                      <a:pPr algn="l"/>
                      <a:r>
                        <a:rPr lang="en-GB" sz="1000" b="1">
                          <a:solidFill>
                            <a:srgbClr val="2C3E50"/>
                          </a:solidFill>
                          <a:latin typeface="Aptos"/>
                        </a:rPr>
                        <a:t>Defect management</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FFFFF"/>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FFFFF"/>
                    </a:solidFill>
                  </a:tcPr>
                </a:tc>
                <a:extLst>
                  <a:ext uri="{0D108BD9-81ED-4DB2-BD59-A6C34878D82A}">
                    <a16:rowId xmlns:a16="http://schemas.microsoft.com/office/drawing/2014/main" val="3137897066"/>
                  </a:ext>
                </a:extLst>
              </a:tr>
              <a:tr h="279400">
                <a:tc>
                  <a:txBody>
                    <a:bodyPr/>
                    <a:lstStyle/>
                    <a:p>
                      <a:pPr algn="l"/>
                      <a:r>
                        <a:rPr lang="en-GB" sz="1000" b="1">
                          <a:solidFill>
                            <a:srgbClr val="2C3E50"/>
                          </a:solidFill>
                          <a:latin typeface="Aptos"/>
                        </a:rPr>
                        <a:t>Deploy readiness</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A</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R</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I</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a:solidFill>
                            <a:srgbClr val="2C3E50"/>
                          </a:solidFill>
                          <a:latin typeface="Aptos"/>
                        </a:rPr>
                        <a:t>C</a:t>
                      </a:r>
                    </a:p>
                  </a:txBody>
                  <a:tcPr marT="20053" marB="20053" anchor="ctr">
                    <a:lnL w="0"/>
                    <a:lnR w="0"/>
                    <a:lnT w="0"/>
                    <a:lnB w="0"/>
                    <a:lnTlToBr w="0"/>
                    <a:lnBlToTr w="0"/>
                    <a:solidFill>
                      <a:srgbClr val="F8F9FA"/>
                    </a:solidFill>
                  </a:tcPr>
                </a:tc>
                <a:tc>
                  <a:txBody>
                    <a:bodyPr/>
                    <a:lstStyle/>
                    <a:p>
                      <a:pPr algn="ctr"/>
                      <a:r>
                        <a:rPr lang="en-GB" sz="1000" b="0" dirty="0">
                          <a:solidFill>
                            <a:srgbClr val="2C3E50"/>
                          </a:solidFill>
                          <a:latin typeface="Aptos"/>
                        </a:rPr>
                        <a:t>C</a:t>
                      </a:r>
                    </a:p>
                  </a:txBody>
                  <a:tcPr marT="20053" marB="20053" anchor="ctr">
                    <a:lnL w="0"/>
                    <a:lnR w="0"/>
                    <a:lnT w="0"/>
                    <a:lnB w="0"/>
                    <a:lnTlToBr w="0"/>
                    <a:lnBlToTr w="0"/>
                    <a:solidFill>
                      <a:srgbClr val="F8F9FA"/>
                    </a:solidFill>
                  </a:tcPr>
                </a:tc>
                <a:extLst>
                  <a:ext uri="{0D108BD9-81ED-4DB2-BD59-A6C34878D82A}">
                    <a16:rowId xmlns:a16="http://schemas.microsoft.com/office/drawing/2014/main" val="3249089518"/>
                  </a:ext>
                </a:extLst>
              </a:tr>
            </a:tbl>
          </a:graphicData>
        </a:graphic>
      </p:graphicFrame>
      <p:sp>
        <p:nvSpPr>
          <p:cNvPr id="3" name="BottomBar">
            <a:extLst>
              <a:ext uri="{FF2B5EF4-FFF2-40B4-BE49-F238E27FC236}">
                <a16:creationId xmlns:a16="http://schemas.microsoft.com/office/drawing/2014/main" id="{0C22DB3A-5ACA-42DE-B86F-C249F175F135}"/>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Footer">
            <a:extLst>
              <a:ext uri="{FF2B5EF4-FFF2-40B4-BE49-F238E27FC236}">
                <a16:creationId xmlns:a16="http://schemas.microsoft.com/office/drawing/2014/main" id="{4A91CCA2-40A6-4C04-A68B-3C223B759D7B}"/>
              </a:ext>
            </a:extLst>
          </p:cNvPr>
          <p:cNvSpPr txBox="1"/>
          <p:nvPr/>
        </p:nvSpPr>
        <p:spPr>
          <a:xfrm>
            <a:off x="457200" y="6553200"/>
            <a:ext cx="5080000" cy="228600"/>
          </a:xfrm>
          <a:prstGeom prst="rect">
            <a:avLst/>
          </a:prstGeom>
          <a:noFill/>
        </p:spPr>
        <p:txBody>
          <a:bodyPr vertOverflow="overflow" vert="horz" wrap="square" rtlCol="0" anchor="t">
            <a:spAutoFit/>
          </a:bodyPr>
          <a:lstStyle/>
          <a:p>
            <a:pPr algn="l"/>
            <a:r>
              <a:rPr lang="en-GB" sz="1200">
                <a:solidFill>
                  <a:srgbClr val="95A5A6"/>
                </a:solidFill>
                <a:latin typeface="Aptos"/>
              </a:rPr>
              <a:t>Programme Lifecycle · Delivery Playbook · RACI</a:t>
            </a:r>
          </a:p>
        </p:txBody>
      </p:sp>
      <p:sp>
        <p:nvSpPr>
          <p:cNvPr id="8" name="AccentLine">
            <a:extLst>
              <a:ext uri="{FF2B5EF4-FFF2-40B4-BE49-F238E27FC236}">
                <a16:creationId xmlns:a16="http://schemas.microsoft.com/office/drawing/2014/main" id="{34360073-2402-4683-BA75-BD997A1A0C0B}"/>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9" name="RACINote"/>
          <p:cNvSpPr txBox="1"/>
          <p:nvPr/>
        </p:nvSpPr>
        <p:spPr>
          <a:xfrm>
            <a:off x="63500" y="6350000"/>
            <a:ext cx="12039600" cy="177800"/>
          </a:xfrm>
          <a:prstGeom prst="rect">
            <a:avLst/>
          </a:prstGeom>
          <a:noFill/>
        </p:spPr>
        <p:txBody>
          <a:bodyPr wrap="square" lIns="0" tIns="0" rIns="0" bIns="0"/>
          <a:lstStyle/>
          <a:p>
            <a:pPr>
              <a:buNone/>
            </a:pPr>
            <a:r>
              <a:rPr lang="en-GB" sz="1000" i="1" dirty="0">
                <a:solidFill>
                  <a:srgbClr val="7F8C8D"/>
                </a:solidFill>
                <a:latin typeface="Aptos"/>
              </a:rPr>
              <a:t>* FAT: SI Tester executes (R), Process Owner accepts (A) at sprint review. SAT: SI Test Lead owns (A), SI Functional/Technical execute (R). SIT: Client Test Manager owns (A), SI supports (R). UAT: USERS execute (R), Client Test Mgr + Process Owners sign off (A). BAT/Mini-BAT: POs+SMEs execute (R), Benefit Owners sign off (A). NFT: IT Ops + SI-TL execute (R), Solution Architect signs off (A).</a:t>
            </a:r>
          </a:p>
        </p:txBody>
      </p:sp>
    </p:spTree>
    <p:extLst>
      <p:ext uri="{BB962C8B-B14F-4D97-AF65-F5344CB8AC3E}">
        <p14:creationId xmlns:p14="http://schemas.microsoft.com/office/powerpoint/2010/main" val="1275278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4CB27-96EC-AD50-9C93-3A5753DE9F3D}"/>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What This Deck Covers</a:t>
            </a:r>
          </a:p>
        </p:txBody>
      </p:sp>
      <p:sp>
        <p:nvSpPr>
          <p:cNvPr id="10" name="CoreSlides"/>
          <p:cNvSpPr txBox="1"/>
          <p:nvPr/>
        </p:nvSpPr>
        <p:spPr>
          <a:xfrm>
            <a:off x="508000" y="1651000"/>
            <a:ext cx="5486400" cy="3962400"/>
          </a:xfrm>
          <a:prstGeom prst="rect">
            <a:avLst/>
          </a:prstGeom>
          <a:noFill/>
          <a:ln>
            <a:noFill/>
          </a:ln>
        </p:spPr>
        <p:txBody>
          <a:bodyPr wrap="square" rtlCol="0"/>
          <a:lstStyle/>
          <a:p>
            <a:pPr>
              <a:buNone/>
            </a:pPr>
            <a:r>
              <a:rPr lang="en-US" sz="1600" b="1" dirty="0">
                <a:solidFill>
                  <a:srgbClr val="E74C3C"/>
                </a:solidFill>
                <a:latin typeface="Century Gothic"/>
              </a:rPr>
              <a:t>Core Slides (1–18)</a:t>
            </a:r>
          </a:p>
          <a:p>
            <a:pPr marL="228600" indent="-228600">
              <a:spcBef>
                <a:spcPts val="400"/>
              </a:spcBef>
              <a:spcAft>
                <a:spcPts val="200"/>
              </a:spcAft>
              <a:buFont typeface="Arial"/>
              <a:buChar char="▸"/>
            </a:pPr>
            <a:r>
              <a:rPr lang="en-US" sz="1400" dirty="0">
                <a:solidFill>
                  <a:srgbClr val="2C3E50"/>
                </a:solidFill>
                <a:latin typeface="Aptos"/>
              </a:rPr>
              <a:t>Why delivery governance matters</a:t>
            </a:r>
          </a:p>
          <a:p>
            <a:pPr marL="228600" indent="-228600">
              <a:spcAft>
                <a:spcPts val="200"/>
              </a:spcAft>
              <a:buFont typeface="Arial"/>
              <a:buChar char="▸"/>
            </a:pPr>
            <a:r>
              <a:rPr lang="en-US" sz="1400" dirty="0">
                <a:solidFill>
                  <a:srgbClr val="2C3E50"/>
                </a:solidFill>
                <a:latin typeface="Aptos"/>
              </a:rPr>
              <a:t>How Client-side requirements mapping feeds into SI Discovery</a:t>
            </a:r>
          </a:p>
          <a:p>
            <a:pPr marL="228600" indent="-228600">
              <a:spcAft>
                <a:spcPts val="200"/>
              </a:spcAft>
              <a:buFont typeface="Arial"/>
              <a:buChar char="▸"/>
            </a:pPr>
            <a:r>
              <a:rPr lang="en-US" sz="1400" dirty="0">
                <a:solidFill>
                  <a:srgbClr val="2C3E50"/>
                </a:solidFill>
                <a:latin typeface="Aptos"/>
              </a:rPr>
              <a:t>Two stages: Build &amp; Configuration (13), Testing Execution (14)</a:t>
            </a:r>
          </a:p>
          <a:p>
            <a:pPr marL="228600" indent="-228600">
              <a:spcAft>
                <a:spcPts val="200"/>
              </a:spcAft>
              <a:buFont typeface="Arial"/>
              <a:buChar char="▸"/>
            </a:pPr>
            <a:r>
              <a:rPr lang="en-US" sz="1400" dirty="0">
                <a:solidFill>
                  <a:srgbClr val="2C3E50"/>
                </a:solidFill>
                <a:latin typeface="Aptos"/>
              </a:rPr>
              <a:t>Agile delivery: Epics, Features, User Stories</a:t>
            </a:r>
          </a:p>
          <a:p>
            <a:pPr marL="228600" indent="-228600">
              <a:spcAft>
                <a:spcPts val="200"/>
              </a:spcAft>
              <a:buFont typeface="Arial"/>
              <a:buChar char="▸"/>
            </a:pPr>
            <a:r>
              <a:rPr lang="en-US" sz="1400" dirty="0">
                <a:solidFill>
                  <a:srgbClr val="2C3E50"/>
                </a:solidFill>
                <a:latin typeface="Aptos"/>
              </a:rPr>
              <a:t>Sprint structure, ceremonies, definition of done</a:t>
            </a:r>
          </a:p>
          <a:p>
            <a:pPr marL="228600" indent="-228600">
              <a:spcAft>
                <a:spcPts val="200"/>
              </a:spcAft>
              <a:buFont typeface="Arial"/>
              <a:buChar char="▸"/>
            </a:pPr>
            <a:r>
              <a:rPr lang="en-US" sz="1400" dirty="0">
                <a:solidFill>
                  <a:srgbClr val="2C3E50"/>
                </a:solidFill>
                <a:latin typeface="Aptos"/>
              </a:rPr>
              <a:t>Testing: Unit → FAT → Mini-BAT → SAT → SIT → Pre-UAT → UAT → BAT → NFT</a:t>
            </a:r>
          </a:p>
          <a:p>
            <a:pPr marL="228600" indent="-228600">
              <a:buFont typeface="Arial"/>
              <a:buChar char="▸"/>
            </a:pPr>
            <a:r>
              <a:rPr lang="en-US" sz="1400" dirty="0">
                <a:solidFill>
                  <a:srgbClr val="2C3E50"/>
                </a:solidFill>
                <a:latin typeface="Aptos"/>
              </a:rPr>
              <a:t>Roles, timeline, and executive decision gates</a:t>
            </a:r>
          </a:p>
        </p:txBody>
      </p:sp>
      <p:sp>
        <p:nvSpPr>
          <p:cNvPr id="11" name="AppendixSlides"/>
          <p:cNvSpPr txBox="1"/>
          <p:nvPr/>
        </p:nvSpPr>
        <p:spPr>
          <a:xfrm>
            <a:off x="6299200" y="1651000"/>
            <a:ext cx="5588000" cy="3962400"/>
          </a:xfrm>
          <a:prstGeom prst="rect">
            <a:avLst/>
          </a:prstGeom>
          <a:noFill/>
          <a:ln>
            <a:noFill/>
          </a:ln>
        </p:spPr>
        <p:txBody>
          <a:bodyPr wrap="square" rtlCol="0"/>
          <a:lstStyle/>
          <a:p>
            <a:pPr>
              <a:buNone/>
            </a:pPr>
            <a:r>
              <a:rPr lang="en-US" sz="1600" b="1" dirty="0">
                <a:solidFill>
                  <a:srgbClr val="1B2A4A"/>
                </a:solidFill>
                <a:latin typeface="Century Gothic"/>
              </a:rPr>
              <a:t>Appendix — Delivery Playbook (19+)</a:t>
            </a:r>
          </a:p>
          <a:p>
            <a:pPr marL="228600" indent="-228600">
              <a:spcBef>
                <a:spcPts val="400"/>
              </a:spcBef>
              <a:spcAft>
                <a:spcPts val="200"/>
              </a:spcAft>
              <a:buFont typeface="Arial"/>
              <a:buChar char="▸"/>
            </a:pPr>
            <a:r>
              <a:rPr lang="en-US" sz="1400" dirty="0">
                <a:solidFill>
                  <a:srgbClr val="2C3E50"/>
                </a:solidFill>
                <a:latin typeface="Aptos"/>
              </a:rPr>
              <a:t>Agile governance: Sprint structure, ceremonies, Definition of Done</a:t>
            </a:r>
          </a:p>
          <a:p>
            <a:pPr marL="228600" indent="-228600">
              <a:spcAft>
                <a:spcPts val="200"/>
              </a:spcAft>
              <a:buFont typeface="Arial"/>
              <a:buChar char="▸"/>
            </a:pPr>
            <a:r>
              <a:rPr lang="en-US" sz="1400" dirty="0">
                <a:solidFill>
                  <a:srgbClr val="2C3E50"/>
                </a:solidFill>
                <a:latin typeface="Aptos"/>
              </a:rPr>
              <a:t>User Story writing guide with good and bad examples</a:t>
            </a:r>
          </a:p>
          <a:p>
            <a:pPr marL="228600" indent="-228600">
              <a:spcAft>
                <a:spcPts val="200"/>
              </a:spcAft>
              <a:buFont typeface="Arial"/>
              <a:buChar char="▸"/>
            </a:pPr>
            <a:r>
              <a:rPr lang="en-US" sz="1400" dirty="0">
                <a:solidFill>
                  <a:srgbClr val="2C3E50"/>
                </a:solidFill>
                <a:latin typeface="Aptos"/>
              </a:rPr>
              <a:t>Testing strategy templates and test phase detail</a:t>
            </a:r>
          </a:p>
          <a:p>
            <a:pPr marL="228600" indent="-228600">
              <a:spcAft>
                <a:spcPts val="200"/>
              </a:spcAft>
              <a:buFont typeface="Arial"/>
              <a:buChar char="▸"/>
            </a:pPr>
            <a:r>
              <a:rPr lang="en-US" sz="1400" dirty="0">
                <a:solidFill>
                  <a:srgbClr val="2C3E50"/>
                </a:solidFill>
                <a:latin typeface="Aptos"/>
              </a:rPr>
              <a:t>Stage gate checklists for every stage</a:t>
            </a:r>
          </a:p>
          <a:p>
            <a:pPr marL="228600" indent="-228600">
              <a:buFont typeface="Arial"/>
              <a:buChar char="▸"/>
            </a:pPr>
            <a:r>
              <a:rPr lang="en-US" sz="1400" dirty="0">
                <a:solidFill>
                  <a:srgbClr val="2C3E50"/>
                </a:solidFill>
                <a:latin typeface="Aptos"/>
              </a:rPr>
              <a:t>Design Authority operating procedures</a:t>
            </a:r>
          </a:p>
        </p:txBody>
      </p:sp>
      <p:sp>
        <p:nvSpPr>
          <p:cNvPr id="12" name="Footer"/>
          <p:cNvSpPr txBox="1"/>
          <p:nvPr/>
        </p:nvSpPr>
        <p:spPr>
          <a:xfrm>
            <a:off x="508000" y="5943600"/>
            <a:ext cx="11176000" cy="381000"/>
          </a:xfrm>
          <a:prstGeom prst="rect">
            <a:avLst/>
          </a:prstGeom>
          <a:noFill/>
          <a:ln>
            <a:noFill/>
          </a:ln>
        </p:spPr>
        <p:txBody>
          <a:bodyPr wrap="square" rtlCol="0"/>
          <a:lstStyle/>
          <a:p>
            <a:pPr algn="l"/>
            <a:r>
              <a:rPr lang="en-GB" sz="1400" i="1" dirty="0">
                <a:solidFill>
                  <a:srgbClr val="7F8C8D"/>
                </a:solidFill>
                <a:latin typeface="Aptos"/>
              </a:rPr>
              <a:t>Use core slides for executive briefings; appendix slides support the delivery team’s day-to-day governance</a:t>
            </a:r>
          </a:p>
        </p:txBody>
      </p:sp>
      <p:sp>
        <p:nvSpPr>
          <p:cNvPr id="3" name="BottomBar">
            <a:extLst>
              <a:ext uri="{FF2B5EF4-FFF2-40B4-BE49-F238E27FC236}">
                <a16:creationId xmlns:a16="http://schemas.microsoft.com/office/drawing/2014/main" id="{F611C39C-ACFC-4B7A-8AE7-7F855376831E}"/>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AccentLine">
            <a:extLst>
              <a:ext uri="{FF2B5EF4-FFF2-40B4-BE49-F238E27FC236}">
                <a16:creationId xmlns:a16="http://schemas.microsoft.com/office/drawing/2014/main" id="{62D4B25A-8FEA-4C05-A28F-9470A50BE4AC}"/>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684217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457200" y="152400"/>
            <a:ext cx="11277600" cy="508000"/>
          </a:xfrm>
          <a:prstGeom prst="rect">
            <a:avLst/>
          </a:prstGeom>
          <a:noFill/>
          <a:ln>
            <a:noFill/>
          </a:ln>
        </p:spPr>
        <p:txBody>
          <a:bodyPr wrap="square" lIns="45720" tIns="45720" rIns="45720" bIns="45720" anchor="ctr"/>
          <a:lstStyle/>
          <a:p>
            <a:pPr algn="l">
              <a:buNone/>
            </a:pPr>
            <a:r>
              <a:rPr lang="en-GB" sz="2200" b="1" dirty="0">
                <a:solidFill>
                  <a:srgbClr val="1B2A4A"/>
                </a:solidFill>
                <a:latin typeface="Century Gothic"/>
              </a:rPr>
              <a:t>Build &amp; Test in Context · Setup &amp; Design through Build &amp; Test (S10–S14)</a:t>
            </a:r>
          </a:p>
        </p:txBody>
      </p:sp>
      <p:sp>
        <p:nvSpPr>
          <p:cNvPr id="101" name="Stage10Card"/>
          <p:cNvSpPr/>
          <p:nvPr/>
        </p:nvSpPr>
        <p:spPr>
          <a:xfrm>
            <a:off x="254000" y="1778000"/>
            <a:ext cx="2032000" cy="2286000"/>
          </a:xfrm>
          <a:prstGeom prst="roundRect">
            <a:avLst/>
          </a:prstGeom>
          <a:solidFill>
            <a:srgbClr val="DD594D"/>
          </a:solidFill>
          <a:ln>
            <a:noFill/>
          </a:ln>
        </p:spPr>
        <p:txBody>
          <a:bodyPr wrap="square" lIns="45720" tIns="45720" rIns="45720" bIns="45720" anchor="ctr"/>
          <a:lstStyle/>
          <a:p>
            <a:pPr algn="ctr">
              <a:buNone/>
            </a:pPr>
            <a:r>
              <a:rPr lang="en-US" sz="2400" b="1" dirty="0">
                <a:solidFill>
                  <a:srgbClr val="FFFFFF"/>
                </a:solidFill>
                <a:latin typeface="Century Gothic"/>
              </a:rPr>
              <a:t>10</a:t>
            </a:r>
          </a:p>
          <a:p>
            <a:pPr algn="ctr">
              <a:buNone/>
            </a:pPr>
            <a:r>
              <a:rPr lang="en-US" sz="1400" b="1" dirty="0">
                <a:solidFill>
                  <a:srgbClr val="FFFFFF"/>
                </a:solidFill>
                <a:latin typeface="Century Gothic"/>
              </a:rPr>
              <a:t>Mobilisation</a:t>
            </a:r>
          </a:p>
          <a:p>
            <a:pPr algn="ctr">
              <a:buNone/>
            </a:pPr>
            <a:r>
              <a:rPr lang="en-US" sz="1400" dirty="0">
                <a:solidFill>
                  <a:srgbClr val="FFFFFF"/>
                </a:solidFill>
                <a:latin typeface="Aptos"/>
              </a:rPr>
              <a:t>Team onboarding,
environments, backlog
seeding</a:t>
            </a:r>
          </a:p>
        </p:txBody>
      </p:sp>
      <p:sp>
        <p:nvSpPr>
          <p:cNvPr id="102" name="Dur10"/>
          <p:cNvSpPr/>
          <p:nvPr/>
        </p:nvSpPr>
        <p:spPr>
          <a:xfrm>
            <a:off x="254000" y="4127500"/>
            <a:ext cx="2032000" cy="279400"/>
          </a:xfrm>
          <a:prstGeom prst="rect">
            <a:avLst/>
          </a:prstGeom>
          <a:noFill/>
          <a:ln>
            <a:noFill/>
          </a:ln>
        </p:spPr>
        <p:txBody>
          <a:bodyPr wrap="square" lIns="45720" tIns="45720" rIns="45720" bIns="45720" anchor="ctr"/>
          <a:lstStyle/>
          <a:p>
            <a:pPr algn="ctr">
              <a:buNone/>
            </a:pPr>
            <a:r>
              <a:rPr lang="en-US" sz="1400" dirty="0">
                <a:solidFill>
                  <a:srgbClr val="7F8C8D"/>
                </a:solidFill>
                <a:latin typeface="Aptos"/>
              </a:rPr>
              <a:t>4–6 weeks</a:t>
            </a:r>
          </a:p>
        </p:txBody>
      </p:sp>
      <p:sp>
        <p:nvSpPr>
          <p:cNvPr id="103" name="Arrow0"/>
          <p:cNvSpPr/>
          <p:nvPr/>
        </p:nvSpPr>
        <p:spPr>
          <a:xfrm>
            <a:off x="2298700" y="2590800"/>
            <a:ext cx="152400" cy="152400"/>
          </a:xfrm>
          <a:prstGeom prst="rightArrow">
            <a:avLst/>
          </a:prstGeom>
          <a:solidFill>
            <a:srgbClr val="ECEFF1"/>
          </a:solidFill>
          <a:ln>
            <a:noFill/>
          </a:ln>
        </p:spPr>
        <p:txBody>
          <a:bodyPr wrap="square" lIns="45720" tIns="45720" rIns="45720" bIns="45720" anchor="ctr"/>
          <a:lstStyle/>
          <a:p>
            <a:endParaRPr lang="en-GB"/>
          </a:p>
        </p:txBody>
      </p:sp>
      <p:sp>
        <p:nvSpPr>
          <p:cNvPr id="104" name="Stage11Card"/>
          <p:cNvSpPr/>
          <p:nvPr/>
        </p:nvSpPr>
        <p:spPr>
          <a:xfrm>
            <a:off x="2590800" y="1778000"/>
            <a:ext cx="2032000" cy="2286000"/>
          </a:xfrm>
          <a:prstGeom prst="roundRect">
            <a:avLst/>
          </a:prstGeom>
          <a:solidFill>
            <a:srgbClr val="DD594D"/>
          </a:solidFill>
          <a:ln>
            <a:noFill/>
          </a:ln>
        </p:spPr>
        <p:txBody>
          <a:bodyPr wrap="square" lIns="45720" tIns="45720" rIns="45720" bIns="45720" anchor="ctr"/>
          <a:lstStyle/>
          <a:p>
            <a:pPr algn="ctr">
              <a:buNone/>
            </a:pPr>
            <a:r>
              <a:rPr lang="en-US" sz="2400" b="1" dirty="0">
                <a:solidFill>
                  <a:srgbClr val="FFFFFF"/>
                </a:solidFill>
                <a:latin typeface="Century Gothic"/>
              </a:rPr>
              <a:t>11</a:t>
            </a:r>
          </a:p>
          <a:p>
            <a:pPr algn="ctr">
              <a:buNone/>
            </a:pPr>
            <a:r>
              <a:rPr lang="en-US" sz="1400" b="1" dirty="0">
                <a:solidFill>
                  <a:srgbClr val="FFFFFF"/>
                </a:solidFill>
                <a:latin typeface="Century Gothic"/>
              </a:rPr>
              <a:t>Discovery</a:t>
            </a:r>
          </a:p>
          <a:p>
            <a:pPr algn="ctr">
              <a:buNone/>
            </a:pPr>
            <a:r>
              <a:rPr lang="en-US" sz="1400" dirty="0">
                <a:solidFill>
                  <a:srgbClr val="FFFFFF"/>
                </a:solidFill>
                <a:latin typeface="Aptos"/>
              </a:rPr>
              <a:t>Process workshops,
requirements gathering,
Epic definition</a:t>
            </a:r>
          </a:p>
        </p:txBody>
      </p:sp>
      <p:sp>
        <p:nvSpPr>
          <p:cNvPr id="105" name="Dur11"/>
          <p:cNvSpPr/>
          <p:nvPr/>
        </p:nvSpPr>
        <p:spPr>
          <a:xfrm>
            <a:off x="2590800" y="4127500"/>
            <a:ext cx="2032000" cy="279400"/>
          </a:xfrm>
          <a:prstGeom prst="rect">
            <a:avLst/>
          </a:prstGeom>
          <a:noFill/>
          <a:ln>
            <a:noFill/>
          </a:ln>
        </p:spPr>
        <p:txBody>
          <a:bodyPr wrap="square" lIns="45720" tIns="45720" rIns="45720" bIns="45720" anchor="ctr"/>
          <a:lstStyle/>
          <a:p>
            <a:pPr algn="ctr">
              <a:buNone/>
            </a:pPr>
            <a:r>
              <a:rPr lang="en-US" sz="1400" dirty="0">
                <a:solidFill>
                  <a:srgbClr val="7F8C8D"/>
                </a:solidFill>
                <a:latin typeface="Aptos"/>
              </a:rPr>
              <a:t>6–8 weeks</a:t>
            </a:r>
          </a:p>
        </p:txBody>
      </p:sp>
      <p:sp>
        <p:nvSpPr>
          <p:cNvPr id="106" name="Arrow1"/>
          <p:cNvSpPr/>
          <p:nvPr/>
        </p:nvSpPr>
        <p:spPr>
          <a:xfrm>
            <a:off x="4635500" y="2590800"/>
            <a:ext cx="152400" cy="152400"/>
          </a:xfrm>
          <a:prstGeom prst="rightArrow">
            <a:avLst/>
          </a:prstGeom>
          <a:solidFill>
            <a:srgbClr val="ECEFF1"/>
          </a:solidFill>
          <a:ln>
            <a:noFill/>
          </a:ln>
        </p:spPr>
        <p:txBody>
          <a:bodyPr wrap="square" lIns="45720" tIns="45720" rIns="45720" bIns="45720" anchor="ctr"/>
          <a:lstStyle/>
          <a:p>
            <a:endParaRPr lang="en-GB"/>
          </a:p>
        </p:txBody>
      </p:sp>
      <p:sp>
        <p:nvSpPr>
          <p:cNvPr id="107" name="Stage12Card"/>
          <p:cNvSpPr/>
          <p:nvPr/>
        </p:nvSpPr>
        <p:spPr>
          <a:xfrm>
            <a:off x="4927600" y="1778000"/>
            <a:ext cx="2032000" cy="2286000"/>
          </a:xfrm>
          <a:prstGeom prst="roundRect">
            <a:avLst/>
          </a:prstGeom>
          <a:solidFill>
            <a:srgbClr val="DD594D"/>
          </a:solidFill>
          <a:ln>
            <a:noFill/>
          </a:ln>
        </p:spPr>
        <p:txBody>
          <a:bodyPr wrap="square" lIns="45720" tIns="45720" rIns="45720" bIns="45720" anchor="ctr"/>
          <a:lstStyle/>
          <a:p>
            <a:pPr algn="ctr">
              <a:buNone/>
            </a:pPr>
            <a:r>
              <a:rPr lang="en-US" sz="2400" b="1" dirty="0">
                <a:solidFill>
                  <a:srgbClr val="FFFFFF"/>
                </a:solidFill>
                <a:latin typeface="Century Gothic"/>
              </a:rPr>
              <a:t>12</a:t>
            </a:r>
          </a:p>
          <a:p>
            <a:pPr algn="ctr">
              <a:buNone/>
            </a:pPr>
            <a:r>
              <a:rPr lang="en-US" sz="1400" b="1" dirty="0">
                <a:solidFill>
                  <a:srgbClr val="FFFFFF"/>
                </a:solidFill>
                <a:latin typeface="Century Gothic"/>
              </a:rPr>
              <a:t>Solution
Design</a:t>
            </a:r>
          </a:p>
          <a:p>
            <a:pPr algn="ctr">
              <a:buNone/>
            </a:pPr>
            <a:r>
              <a:rPr lang="en-US" sz="1400" dirty="0">
                <a:solidFill>
                  <a:srgbClr val="FFFFFF"/>
                </a:solidFill>
                <a:latin typeface="Aptos"/>
              </a:rPr>
              <a:t>Functional design,
DA approval,
configuration specs</a:t>
            </a:r>
          </a:p>
        </p:txBody>
      </p:sp>
      <p:sp>
        <p:nvSpPr>
          <p:cNvPr id="108" name="Dur12"/>
          <p:cNvSpPr/>
          <p:nvPr/>
        </p:nvSpPr>
        <p:spPr>
          <a:xfrm>
            <a:off x="4927600" y="4127500"/>
            <a:ext cx="2032000" cy="279400"/>
          </a:xfrm>
          <a:prstGeom prst="rect">
            <a:avLst/>
          </a:prstGeom>
          <a:noFill/>
          <a:ln>
            <a:noFill/>
          </a:ln>
        </p:spPr>
        <p:txBody>
          <a:bodyPr wrap="square" lIns="45720" tIns="45720" rIns="45720" bIns="45720" anchor="ctr"/>
          <a:lstStyle/>
          <a:p>
            <a:pPr algn="ctr">
              <a:buNone/>
            </a:pPr>
            <a:r>
              <a:rPr lang="en-US" sz="1400" dirty="0">
                <a:solidFill>
                  <a:srgbClr val="7F8C8D"/>
                </a:solidFill>
                <a:latin typeface="Aptos"/>
              </a:rPr>
              <a:t>8–12 weeks</a:t>
            </a:r>
          </a:p>
        </p:txBody>
      </p:sp>
      <p:sp>
        <p:nvSpPr>
          <p:cNvPr id="109" name="Arrow2"/>
          <p:cNvSpPr/>
          <p:nvPr/>
        </p:nvSpPr>
        <p:spPr>
          <a:xfrm>
            <a:off x="6972300" y="2590800"/>
            <a:ext cx="152400" cy="152400"/>
          </a:xfrm>
          <a:prstGeom prst="rightArrow">
            <a:avLst/>
          </a:prstGeom>
          <a:solidFill>
            <a:srgbClr val="ECEFF1"/>
          </a:solidFill>
          <a:ln>
            <a:noFill/>
          </a:ln>
        </p:spPr>
        <p:txBody>
          <a:bodyPr wrap="square" lIns="45720" tIns="45720" rIns="45720" bIns="45720" anchor="ctr"/>
          <a:lstStyle/>
          <a:p>
            <a:endParaRPr lang="en-GB"/>
          </a:p>
        </p:txBody>
      </p:sp>
      <p:sp>
        <p:nvSpPr>
          <p:cNvPr id="110" name="Stage13Card"/>
          <p:cNvSpPr/>
          <p:nvPr/>
        </p:nvSpPr>
        <p:spPr>
          <a:xfrm>
            <a:off x="7264400" y="1778000"/>
            <a:ext cx="2032000" cy="2286000"/>
          </a:xfrm>
          <a:prstGeom prst="roundRect">
            <a:avLst/>
          </a:prstGeom>
          <a:solidFill>
            <a:srgbClr val="DD594D"/>
          </a:solidFill>
          <a:ln>
            <a:noFill/>
          </a:ln>
        </p:spPr>
        <p:txBody>
          <a:bodyPr wrap="square" lIns="45720" tIns="45720" rIns="45720" bIns="45720" anchor="ctr"/>
          <a:lstStyle/>
          <a:p>
            <a:pPr algn="ctr">
              <a:buNone/>
            </a:pPr>
            <a:r>
              <a:rPr lang="en-US" sz="2400" b="1" dirty="0">
                <a:solidFill>
                  <a:srgbClr val="FFFFFF"/>
                </a:solidFill>
                <a:latin typeface="Century Gothic"/>
              </a:rPr>
              <a:t>13</a:t>
            </a:r>
          </a:p>
          <a:p>
            <a:pPr algn="ctr">
              <a:buNone/>
            </a:pPr>
            <a:r>
              <a:rPr lang="en-US" sz="1400" b="1" dirty="0">
                <a:solidFill>
                  <a:srgbClr val="FFFFFF"/>
                </a:solidFill>
                <a:latin typeface="Century Gothic"/>
              </a:rPr>
              <a:t>Build &amp;
Configuration</a:t>
            </a:r>
          </a:p>
          <a:p>
            <a:pPr algn="ctr">
              <a:buNone/>
            </a:pPr>
            <a:r>
              <a:rPr lang="en-US" sz="1400" dirty="0">
                <a:solidFill>
                  <a:srgbClr val="FFFFFF"/>
                </a:solidFill>
                <a:latin typeface="Aptos"/>
              </a:rPr>
              <a:t>Configured system,
custom development,
integration build</a:t>
            </a:r>
          </a:p>
        </p:txBody>
      </p:sp>
      <p:sp>
        <p:nvSpPr>
          <p:cNvPr id="111" name="Dur13"/>
          <p:cNvSpPr/>
          <p:nvPr/>
        </p:nvSpPr>
        <p:spPr>
          <a:xfrm>
            <a:off x="7264400" y="4127500"/>
            <a:ext cx="2032000" cy="279400"/>
          </a:xfrm>
          <a:prstGeom prst="rect">
            <a:avLst/>
          </a:prstGeom>
          <a:noFill/>
          <a:ln>
            <a:noFill/>
          </a:ln>
        </p:spPr>
        <p:txBody>
          <a:bodyPr wrap="square" lIns="45720" tIns="45720" rIns="45720" bIns="45720" anchor="ctr"/>
          <a:lstStyle/>
          <a:p>
            <a:pPr algn="ctr">
              <a:buNone/>
            </a:pPr>
            <a:r>
              <a:rPr lang="en-US" sz="1400" dirty="0">
                <a:solidFill>
                  <a:srgbClr val="7F8C8D"/>
                </a:solidFill>
                <a:latin typeface="Aptos"/>
              </a:rPr>
              <a:t>12–16 weeks</a:t>
            </a:r>
          </a:p>
        </p:txBody>
      </p:sp>
      <p:sp>
        <p:nvSpPr>
          <p:cNvPr id="112" name="Arrow3"/>
          <p:cNvSpPr/>
          <p:nvPr/>
        </p:nvSpPr>
        <p:spPr>
          <a:xfrm>
            <a:off x="9309100" y="2590800"/>
            <a:ext cx="152400" cy="152400"/>
          </a:xfrm>
          <a:prstGeom prst="rightArrow">
            <a:avLst/>
          </a:prstGeom>
          <a:solidFill>
            <a:srgbClr val="ECEFF1"/>
          </a:solidFill>
          <a:ln>
            <a:noFill/>
          </a:ln>
        </p:spPr>
        <p:txBody>
          <a:bodyPr wrap="square" lIns="45720" tIns="45720" rIns="45720" bIns="45720" anchor="ctr"/>
          <a:lstStyle/>
          <a:p>
            <a:endParaRPr lang="en-GB"/>
          </a:p>
        </p:txBody>
      </p:sp>
      <p:sp>
        <p:nvSpPr>
          <p:cNvPr id="113" name="Stage14Card"/>
          <p:cNvSpPr/>
          <p:nvPr/>
        </p:nvSpPr>
        <p:spPr>
          <a:xfrm>
            <a:off x="9601200" y="1778000"/>
            <a:ext cx="2032000" cy="2286000"/>
          </a:xfrm>
          <a:prstGeom prst="roundRect">
            <a:avLst/>
          </a:prstGeom>
          <a:solidFill>
            <a:srgbClr val="DD594D"/>
          </a:solidFill>
          <a:ln>
            <a:noFill/>
          </a:ln>
        </p:spPr>
        <p:txBody>
          <a:bodyPr wrap="square" lIns="45720" tIns="45720" rIns="45720" bIns="45720" anchor="ctr"/>
          <a:lstStyle/>
          <a:p>
            <a:pPr algn="ctr">
              <a:buNone/>
            </a:pPr>
            <a:r>
              <a:rPr lang="en-US" sz="2400" b="1" dirty="0">
                <a:solidFill>
                  <a:srgbClr val="FFFFFF"/>
                </a:solidFill>
                <a:latin typeface="Century Gothic"/>
              </a:rPr>
              <a:t>14</a:t>
            </a:r>
          </a:p>
          <a:p>
            <a:pPr algn="ctr">
              <a:buNone/>
            </a:pPr>
            <a:r>
              <a:rPr lang="en-US" sz="1400" b="1" dirty="0">
                <a:solidFill>
                  <a:srgbClr val="FFFFFF"/>
                </a:solidFill>
                <a:latin typeface="Century Gothic"/>
              </a:rPr>
              <a:t>Testing
Execution</a:t>
            </a:r>
          </a:p>
          <a:p>
            <a:pPr algn="ctr">
              <a:buNone/>
            </a:pPr>
            <a:r>
              <a:rPr lang="en-US" sz="1400" dirty="0">
                <a:solidFill>
                  <a:srgbClr val="FFFFFF"/>
                </a:solidFill>
                <a:latin typeface="Aptos"/>
              </a:rPr>
              <a:t>Unit, FAT, SAT, SIT,
UAT, BAT, NFT with
business sign-off</a:t>
            </a:r>
          </a:p>
        </p:txBody>
      </p:sp>
      <p:sp>
        <p:nvSpPr>
          <p:cNvPr id="114" name="Dur14"/>
          <p:cNvSpPr/>
          <p:nvPr/>
        </p:nvSpPr>
        <p:spPr>
          <a:xfrm>
            <a:off x="9601200" y="4127500"/>
            <a:ext cx="2032000" cy="279400"/>
          </a:xfrm>
          <a:prstGeom prst="rect">
            <a:avLst/>
          </a:prstGeom>
          <a:noFill/>
          <a:ln>
            <a:noFill/>
          </a:ln>
        </p:spPr>
        <p:txBody>
          <a:bodyPr wrap="square" lIns="45720" tIns="45720" rIns="45720" bIns="45720" anchor="ctr"/>
          <a:lstStyle/>
          <a:p>
            <a:pPr algn="ctr">
              <a:buNone/>
            </a:pPr>
            <a:r>
              <a:rPr lang="en-US" sz="1400" dirty="0">
                <a:solidFill>
                  <a:srgbClr val="7F8C8D"/>
                </a:solidFill>
                <a:latin typeface="Aptos"/>
              </a:rPr>
              <a:t>8–12 weeks</a:t>
            </a:r>
          </a:p>
        </p:txBody>
      </p:sp>
      <p:sp>
        <p:nvSpPr>
          <p:cNvPr id="115" name="SDLabel"/>
          <p:cNvSpPr/>
          <p:nvPr/>
        </p:nvSpPr>
        <p:spPr>
          <a:xfrm>
            <a:off x="254000" y="4445000"/>
            <a:ext cx="6604000" cy="381000"/>
          </a:xfrm>
          <a:prstGeom prst="roundRect">
            <a:avLst/>
          </a:prstGeom>
          <a:solidFill>
            <a:srgbClr val="F3E8FF"/>
          </a:solidFill>
          <a:ln>
            <a:noFill/>
          </a:ln>
        </p:spPr>
        <p:txBody>
          <a:bodyPr wrap="square" lIns="45720" tIns="45720" rIns="45720" bIns="45720" anchor="ctr"/>
          <a:lstStyle/>
          <a:p>
            <a:pPr algn="ctr">
              <a:buNone/>
            </a:pPr>
            <a:r>
              <a:rPr lang="en-US" sz="1400" b="1" dirty="0">
                <a:solidFill>
                  <a:srgbClr val="E74C3C"/>
                </a:solidFill>
                <a:latin typeface="Century Gothic"/>
              </a:rPr>
              <a:t>Setup &amp; Design (Stages 10–12)</a:t>
            </a:r>
          </a:p>
        </p:txBody>
      </p:sp>
      <p:sp>
        <p:nvSpPr>
          <p:cNvPr id="116" name="BTLabel"/>
          <p:cNvSpPr/>
          <p:nvPr/>
        </p:nvSpPr>
        <p:spPr>
          <a:xfrm>
            <a:off x="7061200" y="4445000"/>
            <a:ext cx="4445000" cy="381000"/>
          </a:xfrm>
          <a:prstGeom prst="roundRect">
            <a:avLst/>
          </a:prstGeom>
          <a:solidFill>
            <a:srgbClr val="FDECEC"/>
          </a:solidFill>
          <a:ln>
            <a:noFill/>
          </a:ln>
        </p:spPr>
        <p:txBody>
          <a:bodyPr wrap="square" lIns="45720" tIns="45720" rIns="45720" bIns="45720" anchor="ctr"/>
          <a:lstStyle/>
          <a:p>
            <a:pPr algn="ctr">
              <a:buNone/>
            </a:pPr>
            <a:r>
              <a:rPr lang="en-US" sz="1400" b="1" dirty="0">
                <a:solidFill>
                  <a:srgbClr val="E74C3C"/>
                </a:solidFill>
                <a:latin typeface="Century Gothic"/>
              </a:rPr>
              <a:t>Build &amp; Test (Build &amp; Test (S13–S14))</a:t>
            </a:r>
          </a:p>
        </p:txBody>
      </p:sp>
      <p:sp>
        <p:nvSpPr>
          <p:cNvPr id="117" name="Footer"/>
          <p:cNvSpPr/>
          <p:nvPr/>
        </p:nvSpPr>
        <p:spPr>
          <a:xfrm>
            <a:off x="254000" y="6223000"/>
            <a:ext cx="11430000" cy="279400"/>
          </a:xfrm>
          <a:prstGeom prst="rect">
            <a:avLst/>
          </a:prstGeom>
          <a:noFill/>
          <a:ln>
            <a:noFill/>
          </a:ln>
        </p:spPr>
        <p:txBody>
          <a:bodyPr wrap="square" lIns="45720" tIns="45720" rIns="45720" bIns="45720" anchor="ctr"/>
          <a:lstStyle/>
          <a:p>
            <a:pPr algn="l"/>
            <a:r>
              <a:rPr lang="en-GB" sz="1400" i="1" dirty="0">
                <a:solidFill>
                  <a:srgbClr val="7F8C8D"/>
                </a:solidFill>
                <a:latin typeface="Aptos"/>
              </a:rPr>
              <a:t>Each stage has a review before proceeding — see Slide 18 for the one board gate (Solution Design &amp; Full Business Case (S12)) and the surrounding checkpoints</a:t>
            </a:r>
          </a:p>
        </p:txBody>
      </p:sp>
      <p:sp>
        <p:nvSpPr>
          <p:cNvPr id="2" name="BottomBar">
            <a:extLst>
              <a:ext uri="{FF2B5EF4-FFF2-40B4-BE49-F238E27FC236}">
                <a16:creationId xmlns:a16="http://schemas.microsoft.com/office/drawing/2014/main" id="{105FA50F-55B7-4AED-8D93-99344E3E3EEE}"/>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AccentLine">
            <a:extLst>
              <a:ext uri="{FF2B5EF4-FFF2-40B4-BE49-F238E27FC236}">
                <a16:creationId xmlns:a16="http://schemas.microsoft.com/office/drawing/2014/main" id="{5F16F2F6-EA3C-416C-8B0C-787D202F6C3A}"/>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174293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457200" y="152400"/>
            <a:ext cx="11277600" cy="508000"/>
          </a:xfrm>
          <a:prstGeom prst="rect">
            <a:avLst/>
          </a:prstGeom>
          <a:noFill/>
          <a:ln>
            <a:noFill/>
          </a:ln>
        </p:spPr>
        <p:txBody>
          <a:bodyPr wrap="square" lIns="91440" tIns="45720" rIns="91440" bIns="45720" anchor="ctr"/>
          <a:lstStyle/>
          <a:p>
            <a:pPr algn="l">
              <a:buNone/>
            </a:pPr>
            <a:r>
              <a:rPr lang="en-GB" sz="2200" b="1" dirty="0">
                <a:solidFill>
                  <a:srgbClr val="1B2A4A"/>
                </a:solidFill>
                <a:latin typeface="Century Gothic"/>
              </a:rPr>
              <a:t>Epic → Feature → User Story Hierarchy</a:t>
            </a:r>
          </a:p>
        </p:txBody>
      </p:sp>
      <p:sp>
        <p:nvSpPr>
          <p:cNvPr id="101" name="EpicCard"/>
          <p:cNvSpPr/>
          <p:nvPr/>
        </p:nvSpPr>
        <p:spPr>
          <a:xfrm>
            <a:off x="381000" y="1143000"/>
            <a:ext cx="3505200" cy="2540000"/>
          </a:xfrm>
          <a:prstGeom prst="roundRect">
            <a:avLst/>
          </a:prstGeom>
          <a:solidFill>
            <a:srgbClr val="DD594D"/>
          </a:solidFill>
          <a:ln>
            <a:noFill/>
          </a:ln>
        </p:spPr>
        <p:txBody>
          <a:bodyPr wrap="square" lIns="91440" tIns="45720" rIns="91440" bIns="45720" anchor="ctr"/>
          <a:lstStyle/>
          <a:p>
            <a:pPr algn="ctr">
              <a:buNone/>
            </a:pPr>
            <a:r>
              <a:rPr lang="en-US" sz="1800" b="1" dirty="0">
                <a:solidFill>
                  <a:srgbClr val="FFFFFF"/>
                </a:solidFill>
                <a:latin typeface="Century Gothic"/>
              </a:rPr>
              <a:t>EPIC</a:t>
            </a:r>
          </a:p>
          <a:p>
            <a:pPr algn="ctr">
              <a:buNone/>
            </a:pPr>
            <a:r>
              <a:rPr lang="en-US" sz="1400" dirty="0">
                <a:solidFill>
                  <a:srgbClr val="E8D5F5"/>
                </a:solidFill>
                <a:latin typeface="Aptos"/>
              </a:rPr>
              <a:t>Strategic</a:t>
            </a:r>
          </a:p>
          <a:p>
            <a:pPr algn="ctr">
              <a:buNone/>
            </a:pPr>
            <a:r>
              <a:rPr lang="en-US" sz="1400" dirty="0">
                <a:solidFill>
                  <a:srgbClr val="FFFFFF"/>
                </a:solidFill>
                <a:latin typeface="Aptos"/>
              </a:rPr>
              <a:t>Maps to a Benefits Map outcome. Owned by a Benefit Owner.</a:t>
            </a:r>
          </a:p>
          <a:p>
            <a:pPr algn="ctr">
              <a:buNone/>
            </a:pPr>
            <a:r>
              <a:rPr lang="en-US" sz="1400" i="1" dirty="0">
                <a:solidFill>
                  <a:srgbClr val="E8D5F5"/>
                </a:solidFill>
                <a:latin typeface="Aptos"/>
              </a:rPr>
              <a:t>“Order-to-Cash Transformation”</a:t>
            </a:r>
          </a:p>
        </p:txBody>
      </p:sp>
      <p:sp>
        <p:nvSpPr>
          <p:cNvPr id="102" name="Arrow1"/>
          <p:cNvSpPr/>
          <p:nvPr/>
        </p:nvSpPr>
        <p:spPr>
          <a:xfrm>
            <a:off x="3886200" y="2324100"/>
            <a:ext cx="381000" cy="177800"/>
          </a:xfrm>
          <a:prstGeom prst="rightArrow">
            <a:avLst/>
          </a:prstGeom>
          <a:solidFill>
            <a:srgbClr val="ECEFF1"/>
          </a:solidFill>
          <a:ln>
            <a:noFill/>
          </a:ln>
        </p:spPr>
        <p:txBody>
          <a:bodyPr wrap="square" lIns="91440" tIns="45720" rIns="91440" bIns="45720" anchor="ctr"/>
          <a:lstStyle/>
          <a:p>
            <a:endParaRPr lang="en-GB"/>
          </a:p>
        </p:txBody>
      </p:sp>
      <p:sp>
        <p:nvSpPr>
          <p:cNvPr id="103" name="FeatureCard"/>
          <p:cNvSpPr/>
          <p:nvPr/>
        </p:nvSpPr>
        <p:spPr>
          <a:xfrm>
            <a:off x="4267200" y="1143000"/>
            <a:ext cx="3505200" cy="2540000"/>
          </a:xfrm>
          <a:prstGeom prst="roundRect">
            <a:avLst/>
          </a:prstGeom>
          <a:solidFill>
            <a:srgbClr val="C0392B"/>
          </a:solidFill>
          <a:ln>
            <a:noFill/>
          </a:ln>
        </p:spPr>
        <p:txBody>
          <a:bodyPr wrap="square" lIns="91440" tIns="45720" rIns="91440" bIns="45720" anchor="ctr"/>
          <a:lstStyle/>
          <a:p>
            <a:pPr algn="ctr">
              <a:buNone/>
            </a:pPr>
            <a:r>
              <a:rPr lang="en-US" sz="1800" b="1" dirty="0">
                <a:solidFill>
                  <a:srgbClr val="FFFFFF"/>
                </a:solidFill>
                <a:latin typeface="Century Gothic"/>
              </a:rPr>
              <a:t>FEATURE</a:t>
            </a:r>
          </a:p>
          <a:p>
            <a:pPr algn="ctr">
              <a:buNone/>
            </a:pPr>
            <a:r>
              <a:rPr lang="en-US" sz="1400" dirty="0">
                <a:solidFill>
                  <a:srgbClr val="F8C4B8"/>
                </a:solidFill>
                <a:latin typeface="Aptos"/>
              </a:rPr>
              <a:t>Tactical</a:t>
            </a:r>
          </a:p>
          <a:p>
            <a:pPr algn="ctr">
              <a:buNone/>
            </a:pPr>
            <a:r>
              <a:rPr lang="en-US" sz="1400" dirty="0">
                <a:solidFill>
                  <a:srgbClr val="FFFFFF"/>
                </a:solidFill>
                <a:latin typeface="Aptos"/>
              </a:rPr>
              <a:t>DA-approved functional design. Traced to parent Epic.</a:t>
            </a:r>
          </a:p>
          <a:p>
            <a:pPr algn="ctr">
              <a:buNone/>
            </a:pPr>
            <a:r>
              <a:rPr lang="en-US" sz="1400" i="1" dirty="0">
                <a:solidFill>
                  <a:srgbClr val="F8C4B8"/>
                </a:solidFill>
                <a:latin typeface="Aptos"/>
              </a:rPr>
              <a:t>“Automated Invoice Generation”</a:t>
            </a:r>
          </a:p>
        </p:txBody>
      </p:sp>
      <p:sp>
        <p:nvSpPr>
          <p:cNvPr id="104" name="Arrow2"/>
          <p:cNvSpPr/>
          <p:nvPr/>
        </p:nvSpPr>
        <p:spPr>
          <a:xfrm>
            <a:off x="7772400" y="2324100"/>
            <a:ext cx="381000" cy="177800"/>
          </a:xfrm>
          <a:prstGeom prst="rightArrow">
            <a:avLst/>
          </a:prstGeom>
          <a:solidFill>
            <a:srgbClr val="ECEFF1"/>
          </a:solidFill>
          <a:ln>
            <a:noFill/>
          </a:ln>
        </p:spPr>
        <p:txBody>
          <a:bodyPr wrap="square" lIns="91440" tIns="45720" rIns="91440" bIns="45720" anchor="ctr"/>
          <a:lstStyle/>
          <a:p>
            <a:endParaRPr lang="en-GB"/>
          </a:p>
        </p:txBody>
      </p:sp>
      <p:sp>
        <p:nvSpPr>
          <p:cNvPr id="105" name="StoryCard"/>
          <p:cNvSpPr/>
          <p:nvPr/>
        </p:nvSpPr>
        <p:spPr>
          <a:xfrm>
            <a:off x="8153400" y="1143000"/>
            <a:ext cx="3505200" cy="2540000"/>
          </a:xfrm>
          <a:prstGeom prst="roundRect">
            <a:avLst/>
          </a:prstGeom>
          <a:solidFill>
            <a:srgbClr val="DD594D"/>
          </a:solidFill>
          <a:ln>
            <a:noFill/>
          </a:ln>
        </p:spPr>
        <p:txBody>
          <a:bodyPr wrap="square" lIns="91440" tIns="45720" rIns="91440" bIns="45720" anchor="ctr"/>
          <a:lstStyle/>
          <a:p>
            <a:pPr algn="ctr">
              <a:buNone/>
            </a:pPr>
            <a:r>
              <a:rPr lang="en-US" sz="1800" b="1" dirty="0">
                <a:solidFill>
                  <a:srgbClr val="FFFFFF"/>
                </a:solidFill>
                <a:latin typeface="Century Gothic"/>
              </a:rPr>
              <a:t>USER STORY</a:t>
            </a:r>
          </a:p>
          <a:p>
            <a:pPr algn="ctr">
              <a:buNone/>
            </a:pPr>
            <a:r>
              <a:rPr lang="en-US" sz="1400" dirty="0">
                <a:solidFill>
                  <a:srgbClr val="FDECEC"/>
                </a:solidFill>
                <a:latin typeface="Aptos"/>
              </a:rPr>
              <a:t>Deliverable</a:t>
            </a:r>
          </a:p>
          <a:p>
            <a:pPr algn="ctr">
              <a:buNone/>
            </a:pPr>
            <a:r>
              <a:rPr lang="en-US" sz="1400" dirty="0">
                <a:solidFill>
                  <a:srgbClr val="FFFFFF"/>
                </a:solidFill>
                <a:latin typeface="Aptos"/>
              </a:rPr>
              <a:t>Testable, sprint-sized increment with acceptance criteria.</a:t>
            </a:r>
          </a:p>
          <a:p>
            <a:pPr algn="ctr">
              <a:buNone/>
            </a:pPr>
            <a:r>
              <a:rPr lang="en-US" sz="1400" i="1" dirty="0">
                <a:solidFill>
                  <a:srgbClr val="FDECEC"/>
                </a:solidFill>
                <a:latin typeface="Aptos"/>
              </a:rPr>
              <a:t>“As a finance clerk, I want...”</a:t>
            </a:r>
          </a:p>
        </p:txBody>
      </p:sp>
      <p:sp>
        <p:nvSpPr>
          <p:cNvPr id="106" name="GovThread"/>
          <p:cNvSpPr/>
          <p:nvPr/>
        </p:nvSpPr>
        <p:spPr>
          <a:xfrm>
            <a:off x="381000" y="3937000"/>
            <a:ext cx="11430000" cy="2159000"/>
          </a:xfrm>
          <a:prstGeom prst="rect">
            <a:avLst/>
          </a:prstGeom>
          <a:noFill/>
          <a:ln>
            <a:noFill/>
          </a:ln>
        </p:spPr>
        <p:txBody>
          <a:bodyPr wrap="square" lIns="91440" tIns="45720" rIns="91440" bIns="45720" anchor="ctr"/>
          <a:lstStyle/>
          <a:p>
            <a:pPr>
              <a:buNone/>
            </a:pPr>
            <a:r>
              <a:rPr lang="en-US" sz="1400" b="1" dirty="0">
                <a:solidFill>
                  <a:srgbClr val="1B2A4A"/>
                </a:solidFill>
                <a:latin typeface="Century Gothic"/>
              </a:rPr>
              <a:t>Governance Thread</a:t>
            </a:r>
          </a:p>
          <a:p>
            <a:pPr marL="228600" indent="-228600">
              <a:spcBef>
                <a:spcPts val="300"/>
              </a:spcBef>
              <a:spcAft>
                <a:spcPts val="200"/>
              </a:spcAft>
              <a:buFont typeface="Arial"/>
              <a:buChar char="▸"/>
            </a:pPr>
            <a:r>
              <a:rPr lang="en-US" sz="1400" dirty="0">
                <a:solidFill>
                  <a:srgbClr val="E74C3C"/>
                </a:solidFill>
                <a:latin typeface="Aptos"/>
              </a:rPr>
              <a:t>Epic</a:t>
            </a:r>
            <a:r>
              <a:rPr lang="en-US" sz="1400" dirty="0">
                <a:solidFill>
                  <a:srgbClr val="2C3E50"/>
                </a:solidFill>
                <a:latin typeface="Aptos"/>
              </a:rPr>
              <a:t> → traced to Benefits Map → governed by </a:t>
            </a:r>
            <a:r>
              <a:rPr lang="en-US" sz="1400" b="1" dirty="0">
                <a:solidFill>
                  <a:srgbClr val="2C3E50"/>
                </a:solidFill>
                <a:latin typeface="Aptos"/>
              </a:rPr>
              <a:t>Steering Committee</a:t>
            </a:r>
          </a:p>
          <a:p>
            <a:pPr marL="228600" indent="-228600">
              <a:spcAft>
                <a:spcPts val="200"/>
              </a:spcAft>
              <a:buFont typeface="Arial"/>
              <a:buChar char="▸"/>
            </a:pPr>
            <a:r>
              <a:rPr lang="en-US" sz="1400" dirty="0">
                <a:solidFill>
                  <a:srgbClr val="C0392B"/>
                </a:solidFill>
                <a:latin typeface="Aptos"/>
              </a:rPr>
              <a:t>Feature</a:t>
            </a:r>
            <a:r>
              <a:rPr lang="en-US" sz="1400" dirty="0">
                <a:solidFill>
                  <a:srgbClr val="2C3E50"/>
                </a:solidFill>
                <a:latin typeface="Aptos"/>
              </a:rPr>
              <a:t> → traced to Epic → governed by </a:t>
            </a:r>
            <a:r>
              <a:rPr lang="en-US" sz="1400" b="1" dirty="0">
                <a:solidFill>
                  <a:srgbClr val="2C3E50"/>
                </a:solidFill>
                <a:latin typeface="Aptos"/>
              </a:rPr>
              <a:t>Design Authority</a:t>
            </a:r>
          </a:p>
          <a:p>
            <a:pPr marL="228600" indent="-228600">
              <a:buFont typeface="Arial"/>
              <a:buChar char="▸"/>
            </a:pPr>
            <a:r>
              <a:rPr lang="en-US" sz="1400" dirty="0">
                <a:solidFill>
                  <a:srgbClr val="E74C3C"/>
                </a:solidFill>
                <a:latin typeface="Aptos"/>
              </a:rPr>
              <a:t>User Story</a:t>
            </a:r>
            <a:r>
              <a:rPr lang="en-US" sz="1400" dirty="0">
                <a:solidFill>
                  <a:srgbClr val="2C3E50"/>
                </a:solidFill>
                <a:latin typeface="Aptos"/>
              </a:rPr>
              <a:t> → traced to Feature → governed by </a:t>
            </a:r>
            <a:r>
              <a:rPr lang="en-US" sz="1400" b="1" dirty="0">
                <a:solidFill>
                  <a:srgbClr val="2C3E50"/>
                </a:solidFill>
                <a:latin typeface="Aptos"/>
              </a:rPr>
              <a:t>Scrum Master / Product Owner</a:t>
            </a:r>
          </a:p>
          <a:p>
            <a:pPr>
              <a:spcBef>
                <a:spcPts val="400"/>
              </a:spcBef>
              <a:buNone/>
            </a:pPr>
            <a:r>
              <a:rPr lang="en-US" sz="1400" i="1" dirty="0">
                <a:solidFill>
                  <a:srgbClr val="E74C3C"/>
                </a:solidFill>
                <a:latin typeface="Aptos"/>
              </a:rPr>
              <a:t>Epics and Features are created during Client-side requirements mapping (Market Engagement through SI Selection (S7–S9)). Draft User Stories are written by Client BAs with business-side acceptance criteria. During Discovery (Discovery (S11)), the SI refines stories and adds platform-specific acceptance criteria. See Setup &amp; Design deck for full requirements mapping methodology.</a:t>
            </a:r>
          </a:p>
        </p:txBody>
      </p:sp>
      <p:sp>
        <p:nvSpPr>
          <p:cNvPr id="2" name="BottomBar">
            <a:extLst>
              <a:ext uri="{FF2B5EF4-FFF2-40B4-BE49-F238E27FC236}">
                <a16:creationId xmlns:a16="http://schemas.microsoft.com/office/drawing/2014/main" id="{E6437D40-6B1E-4514-B89A-FE4D7C9B5F7B}"/>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Footer">
            <a:extLst>
              <a:ext uri="{FF2B5EF4-FFF2-40B4-BE49-F238E27FC236}">
                <a16:creationId xmlns:a16="http://schemas.microsoft.com/office/drawing/2014/main" id="{D5AF2F59-FD46-40A9-80F4-947EEB700297}"/>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Build &amp; Test · Agile Hierarchy</a:t>
            </a:r>
          </a:p>
        </p:txBody>
      </p:sp>
      <p:sp>
        <p:nvSpPr>
          <p:cNvPr id="6" name="AccentLine">
            <a:extLst>
              <a:ext uri="{FF2B5EF4-FFF2-40B4-BE49-F238E27FC236}">
                <a16:creationId xmlns:a16="http://schemas.microsoft.com/office/drawing/2014/main" id="{BA9EF6F6-4C69-4BBE-BCA1-A69C34F7A23F}"/>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906279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573A4-E053-17E8-BEE5-7F493EC238A6}"/>
              </a:ext>
            </a:extLst>
          </p:cNvPr>
          <p:cNvSpPr>
            <a:spLocks noGrp="1"/>
          </p:cNvSpPr>
          <p:nvPr>
            <p:ph type="title"/>
          </p:nvPr>
        </p:nvSpPr>
        <p:spPr>
          <a:xfrm>
            <a:off x="457200" y="152400"/>
            <a:ext cx="11277600" cy="508000"/>
          </a:xfrm>
        </p:spPr>
        <p:txBody>
          <a:bodyPr>
            <a:normAutofit/>
          </a:bodyPr>
          <a:lstStyle/>
          <a:p>
            <a:pPr algn="l">
              <a:buNone/>
            </a:pPr>
            <a:r>
              <a:rPr lang="en-GB" sz="2800" b="1" dirty="0">
                <a:solidFill/>
                <a:latin typeface="Century Gothic"/>
              </a:rPr>
              <a:t>User Stories: Good vs Bad Examples</a:t>
            </a:r>
          </a:p>
        </p:txBody>
      </p:sp>
      <p:sp>
        <p:nvSpPr>
          <p:cNvPr id="10" name="Structure"/>
          <p:cNvSpPr txBox="1"/>
          <p:nvPr/>
        </p:nvSpPr>
        <p:spPr>
          <a:xfrm>
            <a:off x="381000" y="1016000"/>
            <a:ext cx="11430000" cy="381000"/>
          </a:xfrm>
          <a:prstGeom prst="rect">
            <a:avLst/>
          </a:prstGeom>
          <a:noFill/>
          <a:ln>
            <a:noFill/>
          </a:ln>
        </p:spPr>
        <p:txBody>
          <a:bodyPr wrap="square" rtlCol="0"/>
          <a:lstStyle/>
          <a:p>
            <a:pPr>
              <a:buNone/>
            </a:pPr>
            <a:r>
              <a:rPr lang="en-US" sz="1400" dirty="0">
                <a:solidFill>
                  <a:srgbClr val="7F8C8D"/>
                </a:solidFill>
                <a:latin typeface="Aptos"/>
              </a:rPr>
              <a:t>Structure: As a </a:t>
            </a:r>
            <a:r>
              <a:rPr lang="en-US" sz="1400" b="1" dirty="0">
                <a:solidFill>
                  <a:srgbClr val="E74C3C"/>
                </a:solidFill>
                <a:latin typeface="Aptos"/>
              </a:rPr>
              <a:t>[role]</a:t>
            </a:r>
            <a:r>
              <a:rPr lang="en-US" sz="1400" dirty="0">
                <a:solidFill>
                  <a:srgbClr val="7F8C8D"/>
                </a:solidFill>
                <a:latin typeface="Aptos"/>
              </a:rPr>
              <a:t>, I want </a:t>
            </a:r>
            <a:r>
              <a:rPr lang="en-US" sz="1400" b="1" dirty="0">
                <a:solidFill>
                  <a:srgbClr val="E74C3C"/>
                </a:solidFill>
                <a:latin typeface="Aptos"/>
              </a:rPr>
              <a:t>[capability]</a:t>
            </a:r>
            <a:r>
              <a:rPr lang="en-US" sz="1400" dirty="0">
                <a:solidFill>
                  <a:srgbClr val="7F8C8D"/>
                </a:solidFill>
                <a:latin typeface="Aptos"/>
              </a:rPr>
              <a:t>, so that </a:t>
            </a:r>
            <a:r>
              <a:rPr lang="en-US" sz="1400" b="1" dirty="0">
                <a:solidFill>
                  <a:srgbClr val="E74C3C"/>
                </a:solidFill>
                <a:latin typeface="Aptos"/>
              </a:rPr>
              <a:t>[business value]</a:t>
            </a:r>
          </a:p>
        </p:txBody>
      </p:sp>
      <p:sp>
        <p:nvSpPr>
          <p:cNvPr id="11" name="Ex1Bad"/>
          <p:cNvSpPr/>
          <p:nvPr/>
        </p:nvSpPr>
        <p:spPr>
          <a:xfrm>
            <a:off x="381000" y="1498600"/>
            <a:ext cx="5486400" cy="1016000"/>
          </a:xfrm>
          <a:prstGeom prst="roundRect">
            <a:avLst>
              <a:gd name="adj" fmla="val 6000"/>
            </a:avLst>
          </a:prstGeom>
          <a:solidFill>
            <a:srgbClr val="3A1515"/>
          </a:solidFill>
          <a:ln w="12700">
            <a:solidFill>
              <a:srgbClr val="C75B39"/>
            </a:solidFill>
          </a:ln>
        </p:spPr>
        <p:txBody>
          <a:bodyPr wrap="square" lIns="137160" tIns="68580" rIns="137160" bIns="68580" anchor="ctr"/>
          <a:lstStyle/>
          <a:p>
            <a:pPr>
              <a:buNone/>
            </a:pPr>
            <a:r>
              <a:rPr lang="en-US" sz="1400" b="1" dirty="0">
                <a:solidFill>
                  <a:srgbClr val="FFFFFF"/>
                </a:solidFill>
                <a:latin typeface="Century Gothic"/>
              </a:rPr>
              <a:t>✗ BAD — Finance</a:t>
            </a:r>
          </a:p>
          <a:p>
            <a:pPr>
              <a:buNone/>
            </a:pPr>
            <a:r>
              <a:rPr lang="en-US" sz="1400" i="1" dirty="0">
                <a:solidFill>
                  <a:srgbClr val="FFFFFF"/>
                </a:solidFill>
                <a:latin typeface="Aptos"/>
              </a:rPr>
              <a:t>“The system should do month-end close faster.”</a:t>
            </a:r>
          </a:p>
          <a:p>
            <a:pPr>
              <a:buNone/>
            </a:pPr>
            <a:r>
              <a:rPr lang="en-US" sz="1400" dirty="0">
                <a:solidFill>
                  <a:srgbClr val="FFFFFF"/>
                </a:solidFill>
                <a:latin typeface="Aptos"/>
              </a:rPr>
              <a:t>No role, no specific capability, no measurable outcome</a:t>
            </a:r>
          </a:p>
        </p:txBody>
      </p:sp>
      <p:sp>
        <p:nvSpPr>
          <p:cNvPr id="12" name="Ex1Good"/>
          <p:cNvSpPr/>
          <p:nvPr/>
        </p:nvSpPr>
        <p:spPr>
          <a:xfrm>
            <a:off x="381000" y="2616200"/>
            <a:ext cx="5486400" cy="3302000"/>
          </a:xfrm>
          <a:prstGeom prst="roundRect">
            <a:avLst>
              <a:gd name="adj" fmla="val 5000"/>
            </a:avLst>
          </a:prstGeom>
          <a:solidFill>
            <a:srgbClr val="0A2E1E"/>
          </a:solidFill>
          <a:ln w="12700">
            <a:solidFill>
              <a:srgbClr val="4A9B7F"/>
            </a:solidFill>
          </a:ln>
        </p:spPr>
        <p:txBody>
          <a:bodyPr wrap="square" lIns="137160" tIns="68580" rIns="137160" bIns="68580" anchor="t"/>
          <a:lstStyle/>
          <a:p>
            <a:pPr>
              <a:buNone/>
            </a:pPr>
            <a:r>
              <a:rPr lang="en-US" sz="1400" b="1" dirty="0">
                <a:solidFill>
                  <a:srgbClr val="FFFFFF"/>
                </a:solidFill>
                <a:latin typeface="Century Gothic"/>
              </a:rPr>
              <a:t>✓ GOOD — Finance</a:t>
            </a:r>
          </a:p>
          <a:p>
            <a:pPr>
              <a:buNone/>
            </a:pPr>
            <a:r>
              <a:rPr lang="en-US" sz="1400" i="1" dirty="0">
                <a:solidFill>
                  <a:srgbClr val="FFFFFF"/>
                </a:solidFill>
                <a:latin typeface="Aptos"/>
              </a:rPr>
              <a:t>“As a Financial Controller, I want the system to generate all recurring journals automatically at period end, so that I can reduce manual entry from 3 days to 4 hours.”</a:t>
            </a:r>
          </a:p>
          <a:p>
            <a:pPr marL="182880" indent="-182880">
              <a:spcAft>
                <a:spcPts val="100"/>
              </a:spcAft>
              <a:buFont typeface="Arial"/>
              <a:buChar char="·"/>
            </a:pPr>
            <a:r>
              <a:rPr lang="en-US" sz="1400" dirty="0">
                <a:solidFill>
                  <a:srgbClr val="FFFFFF"/>
                </a:solidFill>
                <a:latin typeface="Aptos"/>
              </a:rPr>
              <a:t>Recurring journal templates configurable by Finance team</a:t>
            </a:r>
          </a:p>
          <a:p>
            <a:pPr marL="182880" indent="-182880">
              <a:spcAft>
                <a:spcPts val="100"/>
              </a:spcAft>
              <a:buFont typeface="Arial"/>
              <a:buChar char="·"/>
            </a:pPr>
            <a:r>
              <a:rPr lang="en-US" sz="1400" dirty="0">
                <a:solidFill>
                  <a:srgbClr val="FFFFFF"/>
                </a:solidFill>
                <a:latin typeface="Aptos"/>
              </a:rPr>
              <a:t>Auto-generated on first working day of each period</a:t>
            </a:r>
          </a:p>
          <a:p>
            <a:pPr marL="182880" indent="-182880">
              <a:spcAft>
                <a:spcPts val="100"/>
              </a:spcAft>
              <a:buFont typeface="Arial"/>
              <a:buChar char="·"/>
            </a:pPr>
            <a:r>
              <a:rPr lang="en-US" sz="1400" dirty="0">
                <a:solidFill>
                  <a:srgbClr val="FFFFFF"/>
                </a:solidFill>
                <a:latin typeface="Aptos"/>
              </a:rPr>
              <a:t>Failed journals flagged for manual review within 1 hour</a:t>
            </a:r>
          </a:p>
          <a:p>
            <a:pPr marL="182880" indent="-182880">
              <a:buFont typeface="Arial"/>
              <a:buChar char="·"/>
            </a:pPr>
            <a:r>
              <a:rPr lang="en-US" sz="1400" dirty="0">
                <a:solidFill>
                  <a:srgbClr val="FFFFFF"/>
                </a:solidFill>
                <a:latin typeface="Aptos"/>
              </a:rPr>
              <a:t>Completes within 4 hours for up to 200 recurring journals</a:t>
            </a:r>
          </a:p>
        </p:txBody>
      </p:sp>
      <p:sp>
        <p:nvSpPr>
          <p:cNvPr id="13" name="Ex2Bad"/>
          <p:cNvSpPr/>
          <p:nvPr/>
        </p:nvSpPr>
        <p:spPr>
          <a:xfrm>
            <a:off x="6096000" y="1498600"/>
            <a:ext cx="5715000" cy="1016000"/>
          </a:xfrm>
          <a:prstGeom prst="roundRect">
            <a:avLst>
              <a:gd name="adj" fmla="val 6000"/>
            </a:avLst>
          </a:prstGeom>
          <a:solidFill>
            <a:srgbClr val="3A1515"/>
          </a:solidFill>
          <a:ln w="12700">
            <a:solidFill>
              <a:srgbClr val="C75B39"/>
            </a:solidFill>
          </a:ln>
        </p:spPr>
        <p:txBody>
          <a:bodyPr wrap="square" lIns="137160" tIns="68580" rIns="137160" bIns="68580" anchor="ctr"/>
          <a:lstStyle/>
          <a:p>
            <a:pPr>
              <a:buNone/>
            </a:pPr>
            <a:r>
              <a:rPr lang="en-US" sz="1400" b="1" dirty="0">
                <a:solidFill>
                  <a:srgbClr val="FFFFFF"/>
                </a:solidFill>
                <a:latin typeface="Century Gothic"/>
              </a:rPr>
              <a:t>✗ BAD — Operations</a:t>
            </a:r>
          </a:p>
          <a:p>
            <a:pPr>
              <a:buNone/>
            </a:pPr>
            <a:r>
              <a:rPr lang="en-US" sz="1400" i="1" dirty="0">
                <a:solidFill>
                  <a:srgbClr val="FFFFFF"/>
                </a:solidFill>
                <a:latin typeface="Aptos"/>
              </a:rPr>
              <a:t>“We need better inventory management.”</a:t>
            </a:r>
          </a:p>
          <a:p>
            <a:pPr>
              <a:buNone/>
            </a:pPr>
            <a:r>
              <a:rPr lang="en-US" sz="1400" dirty="0">
                <a:solidFill>
                  <a:srgbClr val="FFFFFF"/>
                </a:solidFill>
                <a:latin typeface="Aptos"/>
              </a:rPr>
              <a:t>Vague, no specific user, no testable outcome</a:t>
            </a:r>
          </a:p>
        </p:txBody>
      </p:sp>
      <p:sp>
        <p:nvSpPr>
          <p:cNvPr id="14" name="Ex2Good"/>
          <p:cNvSpPr/>
          <p:nvPr/>
        </p:nvSpPr>
        <p:spPr>
          <a:xfrm>
            <a:off x="6096000" y="2616200"/>
            <a:ext cx="5715000" cy="3302000"/>
          </a:xfrm>
          <a:prstGeom prst="roundRect">
            <a:avLst>
              <a:gd name="adj" fmla="val 5000"/>
            </a:avLst>
          </a:prstGeom>
          <a:solidFill>
            <a:srgbClr val="0A2E1E"/>
          </a:solidFill>
          <a:ln w="12700">
            <a:solidFill>
              <a:srgbClr val="4A9B7F"/>
            </a:solidFill>
          </a:ln>
        </p:spPr>
        <p:txBody>
          <a:bodyPr wrap="square" lIns="137160" tIns="68580" rIns="137160" bIns="68580" anchor="t"/>
          <a:lstStyle/>
          <a:p>
            <a:pPr>
              <a:buNone/>
            </a:pPr>
            <a:r>
              <a:rPr lang="en-US" sz="1400" b="1" dirty="0">
                <a:solidFill>
                  <a:srgbClr val="FFFFFF"/>
                </a:solidFill>
                <a:latin typeface="Century Gothic"/>
              </a:rPr>
              <a:t>✓ GOOD — Operations</a:t>
            </a:r>
          </a:p>
          <a:p>
            <a:pPr>
              <a:buNone/>
            </a:pPr>
            <a:r>
              <a:rPr lang="en-US" sz="1400" i="1" dirty="0">
                <a:solidFill>
                  <a:srgbClr val="FFFFFF"/>
                </a:solidFill>
                <a:latin typeface="Aptos"/>
              </a:rPr>
              <a:t>“As a Warehouse Manager, I want auto reorder notifications when stock falls below threshold, so I can prevent stock-outs without daily manual checks.”</a:t>
            </a:r>
          </a:p>
          <a:p>
            <a:pPr marL="182880" indent="-182880">
              <a:spcAft>
                <a:spcPts val="100"/>
              </a:spcAft>
              <a:buFont typeface="Arial"/>
              <a:buChar char="·"/>
            </a:pPr>
            <a:r>
              <a:rPr lang="en-US" sz="1400" dirty="0">
                <a:solidFill>
                  <a:srgbClr val="FFFFFF"/>
                </a:solidFill>
                <a:latin typeface="Aptos"/>
              </a:rPr>
              <a:t>Minimum threshold configurable per product and warehouse</a:t>
            </a:r>
          </a:p>
          <a:p>
            <a:pPr marL="182880" indent="-182880">
              <a:spcAft>
                <a:spcPts val="100"/>
              </a:spcAft>
              <a:buFont typeface="Arial"/>
              <a:buChar char="·"/>
            </a:pPr>
            <a:r>
              <a:rPr lang="en-US" sz="1400" dirty="0">
                <a:solidFill>
                  <a:srgbClr val="FFFFFF"/>
                </a:solidFill>
                <a:latin typeface="Aptos"/>
              </a:rPr>
              <a:t>Notification via email and system alert to designated buyer</a:t>
            </a:r>
          </a:p>
          <a:p>
            <a:pPr marL="182880" indent="-182880">
              <a:spcAft>
                <a:spcPts val="100"/>
              </a:spcAft>
              <a:buFont typeface="Arial"/>
              <a:buChar char="·"/>
            </a:pPr>
            <a:r>
              <a:rPr lang="en-US" sz="1400" dirty="0">
                <a:solidFill>
                  <a:srgbClr val="FFFFFF"/>
                </a:solidFill>
                <a:latin typeface="Aptos"/>
              </a:rPr>
              <a:t>Includes product code, current stock, threshold, suggested qty</a:t>
            </a:r>
          </a:p>
          <a:p>
            <a:pPr marL="182880" indent="-182880">
              <a:buFont typeface="Arial"/>
              <a:buChar char="·"/>
            </a:pPr>
            <a:r>
              <a:rPr lang="en-US" sz="1400" dirty="0">
                <a:solidFill>
                  <a:srgbClr val="FFFFFF"/>
                </a:solidFill>
                <a:latin typeface="Aptos"/>
              </a:rPr>
              <a:t>Triggers within 15 minutes of stock below threshold</a:t>
            </a:r>
          </a:p>
        </p:txBody>
      </p:sp>
      <p:sp>
        <p:nvSpPr>
          <p:cNvPr id="15" name="Footer"/>
          <p:cNvSpPr txBox="1"/>
          <p:nvPr/>
        </p:nvSpPr>
        <p:spPr>
          <a:xfrm>
            <a:off x="381000" y="6096000"/>
            <a:ext cx="11430000" cy="381000"/>
          </a:xfrm>
          <a:prstGeom prst="rect">
            <a:avLst/>
          </a:prstGeom>
          <a:noFill/>
          <a:ln>
            <a:noFill/>
          </a:ln>
        </p:spPr>
        <p:txBody>
          <a:bodyPr wrap="square" rtlCol="0"/>
          <a:lstStyle/>
          <a:p>
            <a:pPr algn="ctr">
              <a:buNone/>
            </a:pPr>
            <a:r>
              <a:rPr lang="en-US" sz="1400" i="1" dirty="0">
                <a:solidFill>
                  <a:srgbClr val="7F8C8D"/>
                </a:solidFill>
                <a:latin typeface="Aptos"/>
              </a:rPr>
              <a:t>Every User Story must trace to a Feature → Epic → Benefits Map. If it cannot be traced, challenge whether it belongs.</a:t>
            </a:r>
          </a:p>
        </p:txBody>
      </p:sp>
      <p:sp>
        <p:nvSpPr>
          <p:cNvPr id="3" name="BottomBar">
            <a:extLst>
              <a:ext uri="{FF2B5EF4-FFF2-40B4-BE49-F238E27FC236}">
                <a16:creationId xmlns:a16="http://schemas.microsoft.com/office/drawing/2014/main" id="{810A85A5-201B-4A5F-B68B-BF780796509D}"/>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AccentLine">
            <a:extLst>
              <a:ext uri="{FF2B5EF4-FFF2-40B4-BE49-F238E27FC236}">
                <a16:creationId xmlns:a16="http://schemas.microsoft.com/office/drawing/2014/main" id="{42B39D04-651F-4671-B113-D0DD699ABF55}"/>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104460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 name="Intro"/>
          <p:cNvSpPr txBox="1"/>
          <p:nvPr/>
        </p:nvSpPr>
        <p:spPr>
          <a:xfrm>
            <a:off x="381000" y="1143000"/>
            <a:ext cx="11430000" cy="381000"/>
          </a:xfrm>
          <a:prstGeom prst="rect">
            <a:avLst/>
          </a:prstGeom>
          <a:noFill/>
          <a:ln>
            <a:noFill/>
          </a:ln>
        </p:spPr>
        <p:txBody>
          <a:bodyPr wrap="square" rtlCol="0"/>
          <a:lstStyle/>
          <a:p>
            <a:pPr>
              <a:buNone/>
            </a:pPr>
            <a:r>
              <a:rPr lang="en-US" sz="1400" dirty="0">
                <a:solidFill>
                  <a:srgbClr val="2C3E50"/>
                </a:solidFill>
                <a:latin typeface="Aptos"/>
              </a:rPr>
              <a:t>Sprint 0 bridges Solution Design (Solution Design &amp; Full Business Case (S12)) and Build (Build &amp; Configuration (S13)). No production code is written. Focus is readiness.</a:t>
            </a:r>
          </a:p>
        </p:txBody>
      </p:sp>
      <p:sp>
        <p:nvSpPr>
          <p:cNvPr id="11" name="Activities"/>
          <p:cNvSpPr txBox="1"/>
          <p:nvPr/>
        </p:nvSpPr>
        <p:spPr>
          <a:xfrm>
            <a:off x="381000" y="1600200"/>
            <a:ext cx="5334000" cy="4445000"/>
          </a:xfrm>
          <a:prstGeom prst="rect">
            <a:avLst/>
          </a:prstGeom>
          <a:noFill/>
          <a:ln>
            <a:noFill/>
          </a:ln>
        </p:spPr>
        <p:txBody>
          <a:bodyPr wrap="square" rtlCol="0"/>
          <a:lstStyle/>
          <a:p>
            <a:pPr>
              <a:buNone/>
            </a:pPr>
            <a:r>
              <a:rPr lang="en-US" sz="1500" b="1" dirty="0">
                <a:solidFill>
                  <a:srgbClr val="E74C3C"/>
                </a:solidFill>
                <a:latin typeface="Century Gothic"/>
              </a:rPr>
              <a:t>Sprint 0 Activities</a:t>
            </a:r>
          </a:p>
          <a:p>
            <a:pPr marL="228600" indent="-228600">
              <a:spcAft>
                <a:spcPts val="150"/>
              </a:spcAft>
              <a:buFont typeface="Arial"/>
              <a:buChar char="▸"/>
            </a:pPr>
            <a:r>
              <a:rPr lang="en-US" sz="1400" dirty="0">
                <a:solidFill>
                  <a:srgbClr val="2C3E50"/>
                </a:solidFill>
                <a:latin typeface="Aptos"/>
              </a:rPr>
              <a:t>Refine backlog: all stories have acceptance criteria and estimates</a:t>
            </a:r>
          </a:p>
          <a:p>
            <a:pPr marL="228600" indent="-228600">
              <a:spcAft>
                <a:spcPts val="150"/>
              </a:spcAft>
              <a:buFont typeface="Arial"/>
              <a:buChar char="▸"/>
            </a:pPr>
            <a:r>
              <a:rPr lang="en-US" sz="1400" dirty="0">
                <a:solidFill>
                  <a:srgbClr val="2C3E50"/>
                </a:solidFill>
                <a:latin typeface="Aptos"/>
              </a:rPr>
              <a:t>Confirm Sprint 1 scope: highest-priority stories selected</a:t>
            </a:r>
          </a:p>
          <a:p>
            <a:pPr marL="228600" indent="-228600">
              <a:spcAft>
                <a:spcPts val="150"/>
              </a:spcAft>
              <a:buFont typeface="Arial"/>
              <a:buChar char="▸"/>
            </a:pPr>
            <a:r>
              <a:rPr lang="en-US" sz="1400" dirty="0">
                <a:solidFill>
                  <a:srgbClr val="2C3E50"/>
                </a:solidFill>
                <a:latin typeface="Aptos"/>
              </a:rPr>
              <a:t>Prepare dev environments: config, access, sample data</a:t>
            </a:r>
          </a:p>
          <a:p>
            <a:pPr marL="228600" indent="-228600">
              <a:spcAft>
                <a:spcPts val="150"/>
              </a:spcAft>
              <a:buFont typeface="Arial"/>
              <a:buChar char="▸"/>
            </a:pPr>
            <a:r>
              <a:rPr lang="en-US" sz="1400" dirty="0">
                <a:solidFill>
                  <a:srgbClr val="2C3E50"/>
                </a:solidFill>
                <a:latin typeface="Aptos"/>
              </a:rPr>
              <a:t>Establish CI/CD pipeline and version control</a:t>
            </a:r>
          </a:p>
          <a:p>
            <a:pPr marL="228600" indent="-228600">
              <a:spcAft>
                <a:spcPts val="150"/>
              </a:spcAft>
              <a:buFont typeface="Arial"/>
              <a:buChar char="▸"/>
            </a:pPr>
            <a:r>
              <a:rPr lang="en-US" sz="1400" dirty="0">
                <a:solidFill>
                  <a:srgbClr val="2C3E50"/>
                </a:solidFill>
                <a:latin typeface="Aptos"/>
              </a:rPr>
              <a:t>Confirm Definition of Done for Stories, Features, Epics</a:t>
            </a:r>
          </a:p>
          <a:p>
            <a:pPr marL="228600" indent="-228600">
              <a:spcAft>
                <a:spcPts val="150"/>
              </a:spcAft>
              <a:buFont typeface="Arial"/>
              <a:buChar char="▸"/>
            </a:pPr>
            <a:r>
              <a:rPr lang="en-US" sz="1400" dirty="0">
                <a:solidFill>
                  <a:srgbClr val="2C3E50"/>
                </a:solidFill>
                <a:latin typeface="Aptos"/>
              </a:rPr>
              <a:t>Run backlog grooming with full delivery team</a:t>
            </a:r>
          </a:p>
          <a:p>
            <a:pPr marL="228600" indent="-228600">
              <a:buFont typeface="Arial"/>
              <a:buChar char="▸"/>
            </a:pPr>
            <a:r>
              <a:rPr lang="en-US" sz="1400" dirty="0">
                <a:solidFill>
                  <a:srgbClr val="2C3E50"/>
                </a:solidFill>
                <a:latin typeface="Aptos"/>
              </a:rPr>
              <a:t>Brief dev team on Design Authority governance</a:t>
            </a:r>
          </a:p>
        </p:txBody>
      </p:sp>
      <p:sp>
        <p:nvSpPr>
          <p:cNvPr id="12" name="NotIs"/>
          <p:cNvSpPr/>
          <p:nvPr/>
        </p:nvSpPr>
        <p:spPr>
          <a:xfrm>
            <a:off x="6096000" y="1600200"/>
            <a:ext cx="5715000" cy="3302000"/>
          </a:xfrm>
          <a:prstGeom prst="roundRect">
            <a:avLst>
              <a:gd name="adj" fmla="val 6000"/>
            </a:avLst>
          </a:prstGeom>
          <a:solidFill>
            <a:srgbClr val="132B4A"/>
          </a:solidFill>
          <a:ln w="12700">
            <a:solidFill>
              <a:srgbClr val="C75B39"/>
            </a:solidFill>
          </a:ln>
        </p:spPr>
        <p:txBody>
          <a:bodyPr wrap="square" lIns="182880" tIns="137160" rIns="182880" bIns="137160" anchor="t"/>
          <a:lstStyle/>
          <a:p>
            <a:pPr>
              <a:buNone/>
            </a:pPr>
            <a:r>
              <a:rPr lang="en-US" sz="1500" b="1" dirty="0">
                <a:solidFill>
                  <a:srgbClr val="FFFFFF"/>
                </a:solidFill>
                <a:latin typeface="Century Gothic"/>
              </a:rPr>
              <a:t>Sprint 0 is NOT:</a:t>
            </a:r>
          </a:p>
          <a:p>
            <a:pPr marL="228600" indent="-228600">
              <a:spcAft>
                <a:spcPts val="300"/>
              </a:spcAft>
              <a:buFont typeface="Arial"/>
              <a:buChar char="✗"/>
            </a:pPr>
            <a:r>
              <a:rPr lang="en-US" sz="1400" dirty="0">
                <a:solidFill>
                  <a:srgbClr val="FFFFFF"/>
                </a:solidFill>
                <a:latin typeface="Aptos"/>
              </a:rPr>
              <a:t>A design phase (design is complete at Solution Design &amp; Full Business Case (S12))</a:t>
            </a:r>
          </a:p>
          <a:p>
            <a:pPr marL="228600" indent="-228600">
              <a:spcAft>
                <a:spcPts val="300"/>
              </a:spcAft>
              <a:buFont typeface="Arial"/>
              <a:buChar char="✗"/>
            </a:pPr>
            <a:r>
              <a:rPr lang="en-US" sz="1400" dirty="0">
                <a:solidFill>
                  <a:srgbClr val="FFFFFF"/>
                </a:solidFill>
                <a:latin typeface="Aptos"/>
              </a:rPr>
              <a:t>A free sprint for technical housekeeping</a:t>
            </a:r>
          </a:p>
          <a:p>
            <a:pPr marL="228600" indent="-228600">
              <a:buFont typeface="Arial"/>
              <a:buChar char="✗"/>
            </a:pPr>
            <a:r>
              <a:rPr lang="en-US" sz="1400" dirty="0">
                <a:solidFill>
                  <a:srgbClr val="FFFFFF"/>
                </a:solidFill>
                <a:latin typeface="Aptos"/>
              </a:rPr>
              <a:t>Optional</a:t>
            </a:r>
          </a:p>
        </p:txBody>
      </p:sp>
      <p:sp>
        <p:nvSpPr>
          <p:cNvPr id="13" name="Duration"/>
          <p:cNvSpPr/>
          <p:nvPr/>
        </p:nvSpPr>
        <p:spPr>
          <a:xfrm>
            <a:off x="6096000" y="5080000"/>
            <a:ext cx="5715000" cy="635000"/>
          </a:xfrm>
          <a:prstGeom prst="roundRect">
            <a:avLst>
              <a:gd name="adj" fmla="val 15000"/>
            </a:avLst>
          </a:prstGeom>
          <a:solidFill>
            <a:srgbClr val="E89A35">
              <a:alpha val="20000"/>
            </a:srgbClr>
          </a:solidFill>
          <a:ln w="12700">
            <a:solidFill>
              <a:srgbClr val="D4943A"/>
            </a:solidFill>
          </a:ln>
        </p:spPr>
        <p:txBody>
          <a:bodyPr wrap="square" lIns="182880" rIns="182880" anchor="ctr"/>
          <a:lstStyle/>
          <a:p>
            <a:pPr algn="ctr">
              <a:buNone/>
            </a:pPr>
            <a:r>
              <a:rPr lang="en-US" sz="1400" b="1" dirty="0">
                <a:solidFill>
                  <a:srgbClr val="E74C3C"/>
                </a:solidFill>
                <a:latin typeface="Century Gothic"/>
              </a:rPr>
              <a:t>Duration: Typically 1–2 weeks</a:t>
            </a:r>
          </a:p>
        </p:txBody>
      </p:sp>
      <p:sp>
        <p:nvSpPr>
          <p:cNvPr id="200" name="Badge"/>
          <p:cNvSpPr/>
          <p:nvPr/>
        </p:nvSpPr>
        <p:spPr>
          <a:xfrm>
            <a:off x="381000" y="254000"/>
            <a:ext cx="685800" cy="685800"/>
          </a:xfrm>
          <a:prstGeom prst="ellipse">
            <a:avLst/>
          </a:prstGeom>
          <a:solidFill>
            <a:srgbClr val="3A87C6"/>
          </a:solidFill>
          <a:ln>
            <a:noFill/>
          </a:ln>
        </p:spPr>
        <p:txBody>
          <a:bodyPr wrap="square" lIns="91440" tIns="45720" rIns="91440" bIns="45720" anchor="ctr"/>
          <a:lstStyle/>
          <a:p>
            <a:pPr algn="ctr">
              <a:buNone/>
            </a:pPr>
            <a:r>
              <a:rPr lang="en-US" sz="2000" b="1" dirty="0">
                <a:solidFill>
                  <a:srgbClr val="FFFFFF"/>
                </a:solidFill>
                <a:latin typeface="Century Gothic"/>
              </a:rPr>
              <a:t>S0</a:t>
            </a:r>
          </a:p>
        </p:txBody>
      </p:sp>
      <p:sp>
        <p:nvSpPr>
          <p:cNvPr id="201" name="Title"/>
          <p:cNvSpPr/>
          <p:nvPr/>
        </p:nvSpPr>
        <p:spPr>
          <a:xfrm>
            <a:off x="1206500" y="279400"/>
            <a:ext cx="10795000" cy="635000"/>
          </a:xfrm>
          <a:prstGeom prst="rect">
            <a:avLst/>
          </a:prstGeom>
          <a:noFill/>
          <a:ln>
            <a:noFill/>
          </a:ln>
        </p:spPr>
        <p:txBody>
          <a:bodyPr wrap="square" lIns="91440" tIns="45720" rIns="91440" bIns="45720" anchor="t"/>
          <a:lstStyle/>
          <a:p>
            <a:pPr algn="l">
              <a:buNone/>
            </a:pPr>
            <a:r>
              <a:rPr lang="en-GB" sz="2200" b="1" dirty="0">
                <a:solidFill>
                  <a:srgbClr val="1B2A4A"/>
                </a:solidFill>
                <a:latin typeface="Century Gothic"/>
              </a:rPr>
              <a:t>Sprint 0: Design-to-Build Transition</a:t>
            </a:r>
          </a:p>
        </p:txBody>
      </p:sp>
      <p:sp>
        <p:nvSpPr>
          <p:cNvPr id="202" name="TitleLine"/>
          <p:cNvSpPr/>
          <p:nvPr/>
        </p:nvSpPr>
        <p:spPr>
          <a:xfrm>
            <a:off x="381000" y="1016000"/>
            <a:ext cx="11430000" cy="38100"/>
          </a:xfrm>
          <a:prstGeom prst="rect">
            <a:avLst/>
          </a:prstGeom>
          <a:solidFill>
            <a:srgbClr val="DD594D"/>
          </a:solidFill>
          <a:ln>
            <a:noFill/>
          </a:ln>
        </p:spPr>
        <p:txBody>
          <a:bodyPr wrap="square" lIns="91440" tIns="45720" rIns="91440" bIns="45720" anchor="t"/>
          <a:lstStyle/>
          <a:p>
            <a:endParaRPr lang="en-GB"/>
          </a:p>
        </p:txBody>
      </p:sp>
      <p:sp>
        <p:nvSpPr>
          <p:cNvPr id="2" name="BottomBar">
            <a:extLst>
              <a:ext uri="{FF2B5EF4-FFF2-40B4-BE49-F238E27FC236}">
                <a16:creationId xmlns:a16="http://schemas.microsoft.com/office/drawing/2014/main" id="{05178A19-1110-49F8-96B1-387574191A02}"/>
              </a:ext>
            </a:extLst>
          </p:cNvPr>
          <p:cNvSpPr/>
          <p:nvPr/>
        </p:nvSpPr>
        <p:spPr>
          <a:xfrm>
            <a:off x="0" y="6807200"/>
            <a:ext cx="12192000" cy="508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Footer">
            <a:extLst>
              <a:ext uri="{FF2B5EF4-FFF2-40B4-BE49-F238E27FC236}">
                <a16:creationId xmlns:a16="http://schemas.microsoft.com/office/drawing/2014/main" id="{060A6311-EB1C-4F86-8D68-55FF50626833}"/>
              </a:ext>
            </a:extLst>
          </p:cNvPr>
          <p:cNvSpPr txBox="1"/>
          <p:nvPr/>
        </p:nvSpPr>
        <p:spPr>
          <a:xfrm>
            <a:off x="457200" y="6540500"/>
            <a:ext cx="5080000" cy="228600"/>
          </a:xfrm>
          <a:prstGeom prst="rect">
            <a:avLst/>
          </a:prstGeom>
          <a:noFill/>
        </p:spPr>
        <p:txBody>
          <a:bodyPr vertOverflow="overflow" vert="horz" wrap="square" rtlCol="0" anchor="t">
            <a:spAutoFit/>
          </a:bodyPr>
          <a:lstStyle/>
          <a:p>
            <a:pPr algn="l"/>
            <a:r>
              <a:rPr lang="en-GB" sz="1400">
                <a:solidFill>
                  <a:srgbClr val="95A5A6"/>
                </a:solidFill>
                <a:latin typeface="Aptos"/>
              </a:rPr>
              <a:t>Programme Lifecycle · Build &amp; Test · Sprint 0</a:t>
            </a:r>
          </a:p>
        </p:txBody>
      </p:sp>
    </p:spTree>
    <p:extLst>
      <p:ext uri="{BB962C8B-B14F-4D97-AF65-F5344CB8AC3E}">
        <p14:creationId xmlns:p14="http://schemas.microsoft.com/office/powerpoint/2010/main" val="3751455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100" name="Title"/>
          <p:cNvSpPr txBox="1"/>
          <p:nvPr/>
        </p:nvSpPr>
        <p:spPr>
          <a:xfrm>
            <a:off x="457200" y="698500"/>
            <a:ext cx="6997700" cy="571500"/>
          </a:xfrm>
          <a:prstGeom prst="rect">
            <a:avLst/>
          </a:prstGeom>
          <a:noFill/>
        </p:spPr>
        <p:txBody>
          <a:bodyPr wrap="square" anchor="b">
            <a:spAutoFit/>
          </a:bodyPr>
          <a:lstStyle/>
          <a:p>
            <a:pPr>
              <a:buNone/>
            </a:pPr>
            <a:r>
              <a:rPr lang="en-GB" sz="2800" b="1" dirty="0">
                <a:solidFill>
                  <a:srgbClr val="1B2A4A"/>
                </a:solidFill>
                <a:latin typeface="Century Gothic"/>
              </a:rPr>
              <a:t>Build &amp; Configuration (S13)</a:t>
            </a:r>
          </a:p>
        </p:txBody>
      </p:sp>
      <p:sp>
        <p:nvSpPr>
          <p:cNvPr id="102" name="LeftContent"/>
          <p:cNvSpPr txBox="1"/>
          <p:nvPr/>
        </p:nvSpPr>
        <p:spPr>
          <a:xfrm>
            <a:off x="457200" y="1524000"/>
            <a:ext cx="6992112" cy="4889500"/>
          </a:xfrm>
          <a:prstGeom prst="rect">
            <a:avLst/>
          </a:prstGeom>
          <a:noFill/>
        </p:spPr>
        <p:txBody>
          <a:bodyPr wrap="square" lIns="0" tIns="0" rIns="0" bIns="0" anchor="t"/>
          <a:lstStyle/>
          <a:p>
            <a:pPr>
              <a:spcAft>
                <a:spcPts val="200"/>
              </a:spcAft>
              <a:buNone/>
            </a:pPr>
            <a:r>
              <a:rPr lang="en-US" sz="1600" b="1" dirty="0">
                <a:solidFill>
                  <a:srgbClr val="E74C3C"/>
                </a:solidFill>
                <a:latin typeface="Century Gothic"/>
              </a:rPr>
              <a:t>Key Objectives</a:t>
            </a:r>
          </a:p>
          <a:p>
            <a:pPr marL="228600" indent="-228600">
              <a:spcBef>
                <a:spcPts val="200"/>
              </a:spcBef>
              <a:spcAft>
                <a:spcPts val="200"/>
              </a:spcAft>
              <a:buFont typeface="Arial"/>
              <a:buChar char="•"/>
            </a:pPr>
            <a:r>
              <a:rPr lang="en-US" sz="1400" dirty="0">
                <a:solidFill>
                  <a:srgbClr val="2C3E50"/>
                </a:solidFill>
                <a:latin typeface="Aptos"/>
              </a:rPr>
              <a:t>Configure platform per approved FDDs</a:t>
            </a:r>
          </a:p>
          <a:p>
            <a:pPr marL="228600" indent="-228600">
              <a:spcAft>
                <a:spcPts val="200"/>
              </a:spcAft>
              <a:buFont typeface="Arial"/>
              <a:buChar char="•"/>
            </a:pPr>
            <a:r>
              <a:rPr lang="en-US" sz="1400" dirty="0">
                <a:solidFill>
                  <a:srgbClr val="2C3E50"/>
                </a:solidFill>
                <a:latin typeface="Aptos"/>
              </a:rPr>
              <a:t>Develop approved custom code with DA sign-off</a:t>
            </a:r>
          </a:p>
          <a:p>
            <a:pPr marL="228600" indent="-228600">
              <a:spcAft>
                <a:spcPts val="200"/>
              </a:spcAft>
              <a:buFont typeface="Arial"/>
              <a:buChar char="•"/>
            </a:pPr>
            <a:r>
              <a:rPr lang="en-US" sz="1400" dirty="0">
                <a:solidFill>
                  <a:srgbClr val="2C3E50"/>
                </a:solidFill>
                <a:latin typeface="Aptos"/>
              </a:rPr>
              <a:t>Build integrations per integration catalogue</a:t>
            </a:r>
          </a:p>
          <a:p>
            <a:pPr marL="228600" indent="-228600">
              <a:spcAft>
                <a:spcPts val="200"/>
              </a:spcAft>
              <a:buFont typeface="Arial"/>
              <a:buChar char="•"/>
            </a:pPr>
            <a:r>
              <a:rPr lang="en-US" sz="1400" dirty="0">
                <a:solidFill>
                  <a:srgbClr val="2C3E50"/>
                </a:solidFill>
                <a:latin typeface="Aptos"/>
              </a:rPr>
              <a:t>Build data migration scripts, complete dry run</a:t>
            </a:r>
          </a:p>
          <a:p>
            <a:pPr marL="228600" indent="-228600">
              <a:spcAft>
                <a:spcPts val="200"/>
              </a:spcAft>
              <a:buFont typeface="Arial"/>
              <a:buChar char="•"/>
            </a:pPr>
            <a:r>
              <a:rPr lang="en-US" sz="1400" dirty="0">
                <a:solidFill>
                  <a:srgbClr val="2C3E50"/>
                </a:solidFill>
                <a:latin typeface="Aptos"/>
              </a:rPr>
              <a:t>Run Unit Testing on all configuration and development</a:t>
            </a:r>
          </a:p>
          <a:p>
            <a:pPr marL="228600" indent="-228600">
              <a:spcAft>
                <a:spcPts val="200"/>
              </a:spcAft>
              <a:buFont typeface="Arial"/>
              <a:buChar char="•"/>
            </a:pPr>
            <a:r>
              <a:rPr lang="en-US" sz="1400" dirty="0">
                <a:solidFill>
                  <a:srgbClr val="2C3E50"/>
                </a:solidFill>
                <a:latin typeface="Aptos"/>
              </a:rPr>
              <a:t>Sprint reviews with Process Owners at end of each sprint</a:t>
            </a:r>
          </a:p>
          <a:p>
            <a:pPr>
              <a:spcBef>
                <a:spcPts val="600"/>
              </a:spcBef>
              <a:spcAft>
                <a:spcPts val="200"/>
              </a:spcAft>
              <a:buNone/>
            </a:pPr>
            <a:r>
              <a:rPr lang="en-US" sz="1600" b="1" dirty="0">
                <a:solidFill>
                  <a:srgbClr val="E74C3C"/>
                </a:solidFill>
                <a:latin typeface="Century Gothic"/>
              </a:rPr>
              <a:t>Outputs</a:t>
            </a:r>
          </a:p>
          <a:p>
            <a:pPr marL="228600" indent="-228600">
              <a:spcBef>
                <a:spcPts val="200"/>
              </a:spcBef>
              <a:spcAft>
                <a:spcPts val="200"/>
              </a:spcAft>
              <a:buFont typeface="Arial"/>
              <a:buChar char="•"/>
            </a:pPr>
            <a:r>
              <a:rPr lang="en-US" sz="1400" dirty="0">
                <a:solidFill>
                  <a:srgbClr val="2C3E50"/>
                </a:solidFill>
                <a:latin typeface="Aptos"/>
              </a:rPr>
              <a:t>Configured system per FDDs</a:t>
            </a:r>
          </a:p>
          <a:p>
            <a:pPr marL="228600" indent="-228600">
              <a:spcAft>
                <a:spcPts val="200"/>
              </a:spcAft>
              <a:buFont typeface="Arial"/>
              <a:buChar char="•"/>
            </a:pPr>
            <a:r>
              <a:rPr lang="en-US" sz="1400" dirty="0">
                <a:solidFill>
                  <a:srgbClr val="2C3E50"/>
                </a:solidFill>
                <a:latin typeface="Aptos"/>
              </a:rPr>
              <a:t>Custom development completed and unit tested</a:t>
            </a:r>
          </a:p>
          <a:p>
            <a:pPr marL="228600" indent="-228600">
              <a:spcAft>
                <a:spcPts val="200"/>
              </a:spcAft>
              <a:buFont typeface="Arial"/>
              <a:buChar char="•"/>
            </a:pPr>
            <a:r>
              <a:rPr lang="en-US" sz="1400" dirty="0">
                <a:solidFill>
                  <a:srgbClr val="2C3E50"/>
                </a:solidFill>
                <a:latin typeface="Aptos"/>
              </a:rPr>
              <a:t>Integration build completed and unit tested</a:t>
            </a:r>
          </a:p>
          <a:p>
            <a:pPr marL="228600" indent="-228600">
              <a:spcAft>
                <a:spcPts val="200"/>
              </a:spcAft>
              <a:buFont typeface="Arial"/>
              <a:buChar char="•"/>
            </a:pPr>
            <a:r>
              <a:rPr lang="en-US" sz="1400" dirty="0">
                <a:solidFill>
                  <a:srgbClr val="2C3E50"/>
                </a:solidFill>
                <a:latin typeface="Aptos"/>
              </a:rPr>
              <a:t>Data migration scripts built, dry run completed</a:t>
            </a:r>
          </a:p>
          <a:p>
            <a:pPr marL="228600" indent="-228600">
              <a:spcAft>
                <a:spcPts val="200"/>
              </a:spcAft>
              <a:buFont typeface="Arial"/>
              <a:buChar char="•"/>
            </a:pPr>
            <a:r>
              <a:rPr lang="en-US" sz="1400" dirty="0">
                <a:solidFill>
                  <a:srgbClr val="2C3E50"/>
                </a:solidFill>
                <a:latin typeface="Aptos"/>
              </a:rPr>
              <a:t>Sprint review sign-offs from Process Owners</a:t>
            </a:r>
          </a:p>
        </p:txBody>
      </p:sp>
      <p:sp>
        <p:nvSpPr>
          <p:cNvPr id="104" name="CalloutBg"/>
          <p:cNvSpPr/>
          <p:nvPr/>
        </p:nvSpPr>
        <p:spPr>
          <a:xfrm>
            <a:off x="7607300" y="228600"/>
            <a:ext cx="4584700" cy="6248400"/>
          </a:xfrm>
          <a:prstGeom prst="rect">
            <a:avLst/>
          </a:prstGeom>
          <a:solidFill>
            <a:srgbClr val="FAF3E8"/>
          </a:solidFill>
          <a:ln>
            <a:noFill/>
          </a:ln>
        </p:spPr>
        <p:txBody>
          <a:bodyPr wrap="square" lIns="279400" tIns="2413000" rIns="279400" bIns="279400" anchor="t" anchorCtr="0"/>
          <a:lstStyle/>
          <a:p>
            <a:pPr>
              <a:buNone/>
            </a:pPr>
            <a:r>
              <a:rPr lang="en-US" sz="1400" i="1" dirty="0">
                <a:solidFill>
                  <a:srgbClr val="1B2A4A"/>
                </a:solidFill>
                <a:latin typeface="Aptos"/>
              </a:rPr>
              <a:t>“Every sprint ends with a review where the Process Owner sees working software. No sprint closes without business validation.”</a:t>
            </a:r>
          </a:p>
        </p:txBody>
      </p:sp>
      <p:sp>
        <p:nvSpPr>
          <p:cNvPr id="105" name="Footer"/>
          <p:cNvSpPr txBox="1"/>
          <p:nvPr/>
        </p:nvSpPr>
        <p:spPr>
          <a:xfrm>
            <a:off x="457200" y="6477000"/>
            <a:ext cx="5080000" cy="228600"/>
          </a:xfrm>
          <a:prstGeom prst="rect">
            <a:avLst/>
          </a:prstGeom>
          <a:noFill/>
        </p:spPr>
        <p:txBody>
          <a:bodyPr wrap="square" anchor="b"/>
          <a:lstStyle/>
          <a:p>
            <a:pPr>
              <a:buNone/>
            </a:pPr>
            <a:r>
              <a:rPr lang="en-GB" sz="900" dirty="0">
                <a:solidFill>
                  <a:srgbClr val="95A5A6"/>
                </a:solidFill>
                <a:latin typeface="Aptos"/>
              </a:rPr>
              <a:t>Programme Lifecycle · Build &amp; Test · S13</a:t>
            </a:r>
          </a:p>
        </p:txBody>
      </p:sp>
      <p:sp>
        <p:nvSpPr>
          <p:cNvPr id="106" name="BottomBar"/>
          <p:cNvSpPr/>
          <p:nvPr/>
        </p:nvSpPr>
        <p:spPr>
          <a:xfrm>
            <a:off x="0" y="6807200"/>
            <a:ext cx="12192000" cy="50800"/>
          </a:xfrm>
          <a:prstGeom prst="rect">
            <a:avLst/>
          </a:prstGeom>
          <a:solidFill>
            <a:srgbClr val="DD594D"/>
          </a:solidFill>
          <a:ln>
            <a:noFill/>
          </a:ln>
        </p:spPr>
        <p:txBody>
          <a:bodyPr/>
          <a:lstStyle/>
          <a:p>
            <a:endParaRPr lang="en-GB"/>
          </a:p>
        </p:txBody>
      </p:sp>
      <p:sp>
        <p:nvSpPr>
          <p:cNvPr id="2" name="AccentLine">
            <a:extLst>
              <a:ext uri="{FF2B5EF4-FFF2-40B4-BE49-F238E27FC236}">
                <a16:creationId xmlns:a16="http://schemas.microsoft.com/office/drawing/2014/main" id="{403C68BE-2BF0-47C4-802D-23193F1DB0C9}"/>
              </a:ext>
            </a:extLst>
          </p:cNvPr>
          <p:cNvSpPr/>
          <p:nvPr/>
        </p:nvSpPr>
        <p:spPr>
          <a:xfrm>
            <a:off x="457200" y="13335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VertLine">
            <a:extLst>
              <a:ext uri="{FF2B5EF4-FFF2-40B4-BE49-F238E27FC236}">
                <a16:creationId xmlns:a16="http://schemas.microsoft.com/office/drawing/2014/main" id="{ABAD4FC8-E3F4-449B-AE76-2F686E7A61DC}"/>
              </a:ext>
            </a:extLst>
          </p:cNvPr>
          <p:cNvSpPr/>
          <p:nvPr/>
        </p:nvSpPr>
        <p:spPr>
          <a:xfrm>
            <a:off x="7543800" y="2413000"/>
            <a:ext cx="63500" cy="25400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661243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2CAB7-A55C-153F-CFEC-7CF8F1A56D3B}"/>
              </a:ext>
            </a:extLst>
          </p:cNvPr>
          <p:cNvSpPr>
            <a:spLocks noGrp="1"/>
          </p:cNvSpPr>
          <p:nvPr>
            <p:ph type="title"/>
          </p:nvPr>
        </p:nvSpPr>
        <p:spPr>
          <a:xfrm>
            <a:off x="457200" y="152400"/>
            <a:ext cx="11277600" cy="508000"/>
          </a:xfrm>
        </p:spPr>
        <p:txBody>
          <a:bodyPr>
            <a:normAutofit/>
          </a:bodyPr>
          <a:lstStyle/>
          <a:p>
            <a:pPr>
              <a:buNone/>
            </a:pPr>
            <a:r>
              <a:rPr lang="en-GB" sz="2200" b="1" dirty="0">
                <a:solidFill>
                  <a:srgbClr val="1B2A4A"/>
                </a:solidFill>
                <a:latin typeface="Century Gothic"/>
              </a:rPr>
              <a:t>Testing Methodology: Eight Levels of Assurance</a:t>
            </a:r>
          </a:p>
        </p:txBody>
      </p:sp>
      <p:sp>
        <p:nvSpPr>
          <p:cNvPr id="20" name="SprintHeader"/>
          <p:cNvSpPr txBox="1"/>
          <p:nvPr/>
        </p:nvSpPr>
        <p:spPr>
          <a:xfrm>
            <a:off x="304800" y="914400"/>
            <a:ext cx="5588000" cy="381000"/>
          </a:xfrm>
          <a:prstGeom prst="rect">
            <a:avLst/>
          </a:prstGeom>
          <a:noFill/>
          <a:ln w="0">
            <a:noFill/>
          </a:ln>
        </p:spPr>
        <p:txBody>
          <a:bodyPr wrap="square" lIns="72000" tIns="36000" rIns="72000" bIns="36000"/>
          <a:lstStyle/>
          <a:p>
            <a:pPr>
              <a:buNone/>
            </a:pPr>
            <a:r>
              <a:rPr lang="en-US" sz="1600" b="1" dirty="0">
                <a:solidFill>
                  <a:srgbClr val="E74C3C"/>
                </a:solidFill>
                <a:latin typeface="Century Gothic"/>
              </a:rPr>
              <a:t>During Sprints (S13)</a:t>
            </a:r>
          </a:p>
        </p:txBody>
      </p:sp>
      <p:cxnSp>
        <p:nvCxnSpPr>
          <p:cNvPr id="21" name="LeftAccent"/>
          <p:cNvCxnSpPr/>
          <p:nvPr/>
        </p:nvCxnSpPr>
        <p:spPr>
          <a:xfrm>
            <a:off x="304800" y="1346200"/>
            <a:ext cx="5588000" cy="0"/>
          </a:xfrm>
          <a:prstGeom prst="straightConnector1">
            <a:avLst/>
          </a:prstGeom>
          <a:ln w="19050">
            <a:solidFill>
              <a:srgbClr val="E74C3C"/>
            </a:solidFill>
          </a:ln>
        </p:spPr>
      </p:cxnSp>
      <p:sp>
        <p:nvSpPr>
          <p:cNvPr id="30" name="PostBuildHeader"/>
          <p:cNvSpPr txBox="1"/>
          <p:nvPr/>
        </p:nvSpPr>
        <p:spPr>
          <a:xfrm>
            <a:off x="6299200" y="914400"/>
            <a:ext cx="5588000" cy="381000"/>
          </a:xfrm>
          <a:prstGeom prst="rect">
            <a:avLst/>
          </a:prstGeom>
          <a:noFill/>
          <a:ln w="0">
            <a:noFill/>
          </a:ln>
        </p:spPr>
        <p:txBody>
          <a:bodyPr wrap="square" lIns="72000" tIns="36000" rIns="72000" bIns="36000"/>
          <a:lstStyle/>
          <a:p>
            <a:pPr>
              <a:buNone/>
            </a:pPr>
            <a:r>
              <a:rPr lang="en-US" sz="1600" b="1" dirty="0">
                <a:solidFill>
                  <a:srgbClr val="E74C3C"/>
                </a:solidFill>
                <a:latin typeface="Century Gothic"/>
              </a:rPr>
              <a:t>Post-Build (Testing (S14)) — Sequential: SAT → SIT → UAT → BAT → NFT</a:t>
            </a:r>
          </a:p>
        </p:txBody>
      </p:sp>
      <p:cxnSp>
        <p:nvCxnSpPr>
          <p:cNvPr id="31" name="RightAccent"/>
          <p:cNvCxnSpPr/>
          <p:nvPr/>
        </p:nvCxnSpPr>
        <p:spPr>
          <a:xfrm>
            <a:off x="6299200" y="1346200"/>
            <a:ext cx="5588000" cy="0"/>
          </a:xfrm>
          <a:prstGeom prst="straightConnector1">
            <a:avLst/>
          </a:prstGeom>
          <a:ln w="19050">
            <a:solidFill>
              <a:srgbClr val="7D3C98"/>
            </a:solidFill>
          </a:ln>
        </p:spPr>
      </p:cxnSp>
      <p:sp>
        <p:nvSpPr>
          <p:cNvPr id="40" name="SprintLevel1"/>
          <p:cNvSpPr/>
          <p:nvPr/>
        </p:nvSpPr>
        <p:spPr>
          <a:xfrm>
            <a:off x="304800" y="1498600"/>
            <a:ext cx="5588000" cy="889000"/>
          </a:xfrm>
          <a:prstGeom prst="roundRect">
            <a:avLst>
              <a:gd name="adj" fmla="val 8000"/>
            </a:avLst>
          </a:prstGeom>
          <a:solidFill>
            <a:srgbClr val="FDEDEC"/>
          </a:solidFill>
          <a:ln w="0">
            <a:noFill/>
          </a:ln>
        </p:spPr>
        <p:txBody>
          <a:bodyPr wrap="square" lIns="72000" tIns="36000" rIns="72000" bIns="36000" anchor="ctr"/>
          <a:lstStyle/>
          <a:p>
            <a:pPr marL="360000">
              <a:buNone/>
            </a:pPr>
            <a:r>
              <a:rPr lang="en-US" sz="1400" b="1" dirty="0">
                <a:solidFill>
                  <a:srgbClr val="E74C3C"/>
                </a:solidFill>
                <a:latin typeface="Century Gothic"/>
              </a:rPr>
              <a:t>Level 1: Unit Testing</a:t>
            </a:r>
            <a:r>
              <a:rPr lang="en-US" sz="1400" dirty="0">
                <a:solidFill>
                  <a:srgbClr val="7F8C8D"/>
                </a:solidFill>
                <a:latin typeface="Aptos"/>
              </a:rPr>
              <a:t>  (SI Developer)</a:t>
            </a:r>
          </a:p>
          <a:p>
            <a:pPr marL="360000">
              <a:buNone/>
            </a:pPr>
            <a:r>
              <a:rPr lang="en-US" sz="1400" dirty="0">
                <a:solidFill>
                  <a:srgbClr val="2C3E50"/>
                </a:solidFill>
                <a:latin typeface="Aptos"/>
              </a:rPr>
              <a:t>Individual components in isolation</a:t>
            </a:r>
          </a:p>
        </p:txBody>
      </p:sp>
      <p:sp>
        <p:nvSpPr>
          <p:cNvPr id="41" name="SprintLevel2"/>
          <p:cNvSpPr/>
          <p:nvPr/>
        </p:nvSpPr>
        <p:spPr>
          <a:xfrm>
            <a:off x="304800" y="2489200"/>
            <a:ext cx="5588000" cy="889000"/>
          </a:xfrm>
          <a:prstGeom prst="roundRect">
            <a:avLst>
              <a:gd name="adj" fmla="val 8000"/>
            </a:avLst>
          </a:prstGeom>
          <a:solidFill>
            <a:srgbClr val="FDEDEC"/>
          </a:solidFill>
          <a:ln w="0">
            <a:noFill/>
          </a:ln>
        </p:spPr>
        <p:txBody>
          <a:bodyPr wrap="square" lIns="72000" tIns="36000" rIns="72000" bIns="36000" anchor="ctr"/>
          <a:lstStyle/>
          <a:p>
            <a:pPr marL="360000">
              <a:buNone/>
            </a:pPr>
            <a:r>
              <a:rPr lang="en-US" sz="1400" b="1" dirty="0">
                <a:solidFill>
                  <a:srgbClr val="E74C3C"/>
                </a:solidFill>
                <a:latin typeface="Century Gothic"/>
              </a:rPr>
              <a:t>Level 2: FAT  (SI Tester · Process Owner accepts at sprint review)</a:t>
            </a:r>
            <a:r>
              <a:rPr lang="en-US" sz="1400" dirty="0">
                <a:solidFill>
                  <a:srgbClr val="7F8C8D"/>
                </a:solidFill>
                <a:latin typeface="Aptos"/>
              </a:rPr>
              <a:t/>
            </a:r>
          </a:p>
          <a:p>
            <a:pPr marL="360000">
              <a:buNone/>
            </a:pPr>
            <a:r>
              <a:rPr lang="en-US" sz="1400" dirty="0">
                <a:solidFill>
                  <a:srgbClr val="2C3E50"/>
                </a:solidFill>
                <a:latin typeface="Aptos"/>
              </a:rPr>
              <a:t>User Stories tested against acceptance criteria</a:t>
            </a:r>
          </a:p>
        </p:txBody>
      </p:sp>
      <p:sp>
        <p:nvSpPr>
          <p:cNvPr id="42" name="SprintLevel3"/>
          <p:cNvSpPr/>
          <p:nvPr/>
        </p:nvSpPr>
        <p:spPr>
          <a:xfrm>
            <a:off x="304800" y="3479800"/>
            <a:ext cx="5588000" cy="889000"/>
          </a:xfrm>
          <a:prstGeom prst="roundRect">
            <a:avLst>
              <a:gd name="adj" fmla="val 8000"/>
            </a:avLst>
          </a:prstGeom>
          <a:solidFill>
            <a:srgbClr val="FAE5D3"/>
          </a:solidFill>
          <a:ln w="0">
            <a:noFill/>
          </a:ln>
        </p:spPr>
        <p:txBody>
          <a:bodyPr wrap="square" lIns="72000" tIns="36000" rIns="72000" bIns="36000" anchor="ctr"/>
          <a:lstStyle/>
          <a:p>
            <a:pPr marL="360000">
              <a:buNone/>
            </a:pPr>
            <a:r>
              <a:rPr lang="en-US" sz="1400" b="1" dirty="0">
                <a:solidFill>
                  <a:srgbClr val="E74C3C"/>
                </a:solidFill>
                <a:latin typeface="Century Gothic"/>
              </a:rPr>
              <a:t>Level 3: Mini-BAT</a:t>
            </a:r>
            <a:r>
              <a:rPr lang="en-US" sz="1400" dirty="0">
                <a:solidFill>
                  <a:srgbClr val="7F8C8D"/>
                </a:solidFill>
                <a:latin typeface="Aptos"/>
              </a:rPr>
              <a:t>  (Benefit Owner or Senior User, every 2nd/3rd sprint)</a:t>
            </a:r>
          </a:p>
          <a:p>
            <a:pPr marL="360000">
              <a:buNone/>
            </a:pPr>
            <a:r>
              <a:rPr lang="en-US" sz="1400" dirty="0">
                <a:solidFill>
                  <a:srgbClr val="2C3E50"/>
                </a:solidFill>
                <a:latin typeface="Aptos"/>
              </a:rPr>
              <a:t>Realistic scenario walkthrough. 1–2 hrs, hands-on, no scripts. Early warning.</a:t>
            </a:r>
          </a:p>
        </p:txBody>
      </p:sp>
      <p:sp>
        <p:nvSpPr>
          <p:cNvPr id="50" name="PostLevel4"/>
          <p:cNvSpPr/>
          <p:nvPr/>
        </p:nvSpPr>
        <p:spPr>
          <a:xfrm>
            <a:off x="6299200" y="1498600"/>
            <a:ext cx="5588000" cy="787400"/>
          </a:xfrm>
          <a:prstGeom prst="roundRect">
            <a:avLst>
              <a:gd name="adj" fmla="val 8000"/>
            </a:avLst>
          </a:prstGeom>
          <a:solidFill>
            <a:srgbClr val="F4ECF7"/>
          </a:solidFill>
          <a:ln w="0">
            <a:noFill/>
          </a:ln>
        </p:spPr>
        <p:txBody>
          <a:bodyPr wrap="square" lIns="72000" tIns="36000" rIns="72000" bIns="36000" anchor="ctr"/>
          <a:lstStyle/>
          <a:p>
            <a:pPr marL="360000">
              <a:buNone/>
            </a:pPr>
            <a:r>
              <a:rPr lang="en-US" sz="1400" b="1" dirty="0">
                <a:solidFill>
                  <a:srgbClr val="E74C3C"/>
                </a:solidFill>
                <a:latin typeface="Century Gothic"/>
              </a:rPr>
              <a:t>Level 4–5: SAT → SIT</a:t>
            </a:r>
            <a:r>
              <a:rPr lang="en-US" sz="1400" dirty="0">
                <a:solidFill>
                  <a:srgbClr val="7F8C8D"/>
                </a:solidFill>
                <a:latin typeface="Aptos"/>
              </a:rPr>
              <a:t/>
            </a:r>
          </a:p>
          <a:p>
            <a:pPr marL="360000">
              <a:buNone/>
            </a:pPr>
            <a:r>
              <a:rPr lang="en-US" sz="1400" dirty="0">
                <a:solidFill>
                  <a:srgbClr val="2C3E50"/>
                </a:solidFill>
                <a:latin typeface="Aptos"/>
              </a:rPr>
              <a:t>SAT (SI-led): system functional + regression. SIT (Joint): end-to-end + 3rd party.</a:t>
            </a:r>
          </a:p>
        </p:txBody>
      </p:sp>
      <p:sp>
        <p:nvSpPr>
          <p:cNvPr id="51" name="PostLevel5"/>
          <p:cNvSpPr/>
          <p:nvPr/>
        </p:nvSpPr>
        <p:spPr>
          <a:xfrm>
            <a:off x="6299200" y="2362200"/>
            <a:ext cx="5588000" cy="787400"/>
          </a:xfrm>
          <a:prstGeom prst="roundRect">
            <a:avLst>
              <a:gd name="adj" fmla="val 8000"/>
            </a:avLst>
          </a:prstGeom>
          <a:solidFill>
            <a:srgbClr val="EBF5FB"/>
          </a:solidFill>
          <a:ln w="0">
            <a:noFill/>
          </a:ln>
        </p:spPr>
        <p:txBody>
          <a:bodyPr wrap="square" lIns="72000" tIns="36000" rIns="72000" bIns="36000" anchor="ctr"/>
          <a:lstStyle/>
          <a:p>
            <a:pPr marL="360000">
              <a:buNone/>
            </a:pPr>
            <a:r>
              <a:rPr lang="en-US" sz="1400" b="1" dirty="0">
                <a:solidFill>
                  <a:srgbClr val="E74C3C"/>
                </a:solidFill>
                <a:latin typeface="Century Gothic"/>
              </a:rPr>
              <a:t>Level 6: UAT  (Users — formal; Pre-UAT prepared by Test Mgr + POs; Types: UAT/Role/Business Readiness/DILO)</a:t>
            </a:r>
            <a:r>
              <a:rPr lang="en-US" sz="1400" dirty="0">
                <a:solidFill>
                  <a:srgbClr val="7F8C8D"/>
                </a:solidFill>
                <a:latin typeface="Aptos"/>
              </a:rPr>
              <a:t/>
            </a:r>
          </a:p>
          <a:p>
            <a:pPr marL="360000">
              <a:buNone/>
            </a:pPr>
            <a:r>
              <a:rPr lang="en-US" sz="1400" dirty="0">
                <a:solidFill>
                  <a:srgbClr val="2C3E50"/>
                </a:solidFill>
                <a:latin typeface="Aptos"/>
              </a:rPr>
              <a:t>End-to-end business processes (scripts written by the business). Scripted, traceable.</a:t>
            </a:r>
          </a:p>
        </p:txBody>
      </p:sp>
      <p:sp>
        <p:nvSpPr>
          <p:cNvPr id="52" name="PostLevel6"/>
          <p:cNvSpPr/>
          <p:nvPr/>
        </p:nvSpPr>
        <p:spPr>
          <a:xfrm>
            <a:off x="6299200" y="3225800"/>
            <a:ext cx="5588000" cy="787400"/>
          </a:xfrm>
          <a:prstGeom prst="roundRect">
            <a:avLst>
              <a:gd name="adj" fmla="val 8000"/>
            </a:avLst>
          </a:prstGeom>
          <a:solidFill>
            <a:srgbClr val="F4ECF7"/>
          </a:solidFill>
          <a:ln w="0">
            <a:noFill/>
          </a:ln>
        </p:spPr>
        <p:txBody>
          <a:bodyPr wrap="square" lIns="72000" tIns="36000" rIns="72000" bIns="36000" anchor="ctr"/>
          <a:lstStyle/>
          <a:p>
            <a:pPr marL="360000">
              <a:buNone/>
            </a:pPr>
            <a:r>
              <a:rPr lang="en-US" sz="1400" b="1" dirty="0">
                <a:solidFill>
                  <a:srgbClr val="E74C3C"/>
                </a:solidFill>
                <a:latin typeface="Century Gothic"/>
              </a:rPr>
              <a:t>Level 7: BAT  (Process Owners execute, Benefit Owners sign off)</a:t>
            </a:r>
            <a:r>
              <a:rPr lang="en-US" sz="1400" dirty="0">
                <a:solidFill>
                  <a:srgbClr val="7F8C8D"/>
                </a:solidFill>
                <a:latin typeface="Aptos"/>
              </a:rPr>
              <a:t/>
            </a:r>
          </a:p>
          <a:p>
            <a:pPr marL="360000">
              <a:buNone/>
            </a:pPr>
            <a:r>
              <a:rPr lang="en-US" sz="1400" dirty="0">
                <a:solidFill>
                  <a:srgbClr val="2C3E50"/>
                </a:solidFill>
                <a:latin typeface="Aptos"/>
              </a:rPr>
              <a:t>Full business simulation. Not script-based.</a:t>
            </a:r>
          </a:p>
        </p:txBody>
      </p:sp>
      <p:sp>
        <p:nvSpPr>
          <p:cNvPr id="53" name="PostLevel7"/>
          <p:cNvSpPr/>
          <p:nvPr/>
        </p:nvSpPr>
        <p:spPr>
          <a:xfrm>
            <a:off x="6299200" y="4089400"/>
            <a:ext cx="5588000" cy="787400"/>
          </a:xfrm>
          <a:prstGeom prst="roundRect">
            <a:avLst>
              <a:gd name="adj" fmla="val 8000"/>
            </a:avLst>
          </a:prstGeom>
          <a:solidFill>
            <a:srgbClr val="EBF5FB"/>
          </a:solidFill>
          <a:ln w="0">
            <a:noFill/>
          </a:ln>
        </p:spPr>
        <p:txBody>
          <a:bodyPr wrap="square" lIns="72000" tIns="36000" rIns="72000" bIns="36000" anchor="ctr"/>
          <a:lstStyle/>
          <a:p>
            <a:pPr marL="360000">
              <a:buNone/>
            </a:pPr>
            <a:r>
              <a:rPr lang="en-US" sz="1400" b="1" dirty="0">
                <a:solidFill>
                  <a:srgbClr val="E74C3C"/>
                </a:solidFill>
                <a:latin typeface="Century Gothic"/>
              </a:rPr>
              <a:t>Level 8: NFT  (IT Ops + SI Infrastructure — performance, security, DR, stress)</a:t>
            </a:r>
            <a:r>
              <a:rPr lang="en-US" sz="1400" dirty="0">
                <a:solidFill>
                  <a:srgbClr val="7F8C8D"/>
                </a:solidFill>
                <a:latin typeface="Aptos"/>
              </a:rPr>
              <a:t/>
            </a:r>
          </a:p>
          <a:p>
            <a:pPr marL="360000">
              <a:buNone/>
            </a:pPr>
            <a:r>
              <a:rPr lang="en-US" sz="1400" dirty="0">
                <a:solidFill>
                  <a:srgbClr val="2C3E50"/>
                </a:solidFill>
                <a:latin typeface="Aptos"/>
              </a:rPr>
              <a:t>Performance, security, DR, data migration validation (Non-Functional Testing)</a:t>
            </a:r>
          </a:p>
        </p:txBody>
      </p:sp>
      <p:sp>
        <p:nvSpPr>
          <p:cNvPr id="60" name="KeyMessage"/>
          <p:cNvSpPr txBox="1"/>
          <p:nvPr/>
        </p:nvSpPr>
        <p:spPr>
          <a:xfrm>
            <a:off x="304800" y="5334000"/>
            <a:ext cx="11582400" cy="762000"/>
          </a:xfrm>
          <a:prstGeom prst="rect">
            <a:avLst/>
          </a:prstGeom>
          <a:noFill/>
          <a:ln w="0">
            <a:noFill/>
          </a:ln>
        </p:spPr>
        <p:txBody>
          <a:bodyPr wrap="square" lIns="72000" tIns="36000" rIns="72000" bIns="36000"/>
          <a:lstStyle/>
          <a:p>
            <a:pPr algn="ctr">
              <a:buNone/>
            </a:pPr>
            <a:r>
              <a:rPr lang="en-US" sz="1400" i="1" dirty="0">
                <a:solidFill>
                  <a:srgbClr val="E74C3C"/>
                </a:solidFill>
                <a:latin typeface="Aptos"/>
              </a:rPr>
              <a:t>"UAT (run by users) confirms the system meets requirements through end-to-end business processes. BAT confirms the wider business can operate under realistic conditions. Both are essential — UAT alone is not enough, which is why programmes that only do UAT still have go-live failures."</a:t>
            </a:r>
          </a:p>
        </p:txBody>
      </p:sp>
      <p:sp>
        <p:nvSpPr>
          <p:cNvPr id="61" name="Footer"/>
          <p:cNvSpPr txBox="1"/>
          <p:nvPr/>
        </p:nvSpPr>
        <p:spPr>
          <a:xfrm>
            <a:off x="304800" y="6350000"/>
            <a:ext cx="5080000" cy="228600"/>
          </a:xfrm>
          <a:prstGeom prst="rect">
            <a:avLst/>
          </a:prstGeom>
          <a:noFill/>
          <a:ln w="0">
            <a:noFill/>
          </a:ln>
        </p:spPr>
        <p:txBody>
          <a:bodyPr wrap="square" lIns="72000" tIns="36000" rIns="72000" bIns="36000"/>
          <a:lstStyle/>
          <a:p>
            <a:pPr>
              <a:buNone/>
            </a:pPr>
            <a:r>
              <a:rPr lang="en-US" sz="1400" dirty="0">
                <a:solidFill>
                  <a:srgbClr val="95A5A6"/>
                </a:solidFill>
                <a:latin typeface="Aptos"/>
              </a:rPr>
              <a:t>Programme Lifecycle · Build &amp; Test · Testing Methodology</a:t>
            </a:r>
          </a:p>
        </p:txBody>
      </p:sp>
      <p:sp>
        <p:nvSpPr>
          <p:cNvPr id="62" name="BottomBar"/>
          <p:cNvSpPr/>
          <p:nvPr/>
        </p:nvSpPr>
        <p:spPr>
          <a:xfrm>
            <a:off x="0" y="6807200"/>
            <a:ext cx="12192000" cy="50800"/>
          </a:xfrm>
          <a:prstGeom prst="roundRect">
            <a:avLst>
              <a:gd name="adj" fmla="val 8000"/>
            </a:avLst>
          </a:prstGeom>
          <a:solidFill>
            <a:srgbClr val="DD594D"/>
          </a:solidFill>
          <a:ln w="0">
            <a:noFill/>
          </a:ln>
        </p:spPr>
        <p:txBody>
          <a:bodyPr wrap="square" lIns="72000" tIns="36000" rIns="72000" bIns="36000" anchor="ctr"/>
          <a:lstStyle/>
          <a:p>
            <a:endParaRPr lang="en-US"/>
          </a:p>
        </p:txBody>
      </p:sp>
      <p:sp>
        <p:nvSpPr>
          <p:cNvPr id="5" name="AccentLine">
            <a:extLst>
              <a:ext uri="{FF2B5EF4-FFF2-40B4-BE49-F238E27FC236}">
                <a16:creationId xmlns:a16="http://schemas.microsoft.com/office/drawing/2014/main" id="{1CDAE31C-08FE-44B0-A199-DCAF96E4D9AA}"/>
              </a:ext>
            </a:extLst>
          </p:cNvPr>
          <p:cNvSpPr/>
          <p:nvPr/>
        </p:nvSpPr>
        <p:spPr>
          <a:xfrm>
            <a:off x="457200" y="711200"/>
            <a:ext cx="1016000" cy="63500"/>
          </a:xfrm>
          <a:prstGeom prst="rect">
            <a:avLst/>
          </a:prstGeom>
          <a:solidFill>
            <a:srgbClr val="DD594D"/>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774140067"/>
      </p:ext>
    </p:extLst>
  </p:cSld>
  <p:clrMapOvr>
    <a:masterClrMapping/>
  </p:clrMapOvr>
</p:sld>
</file>

<file path=ppt/theme/theme1.xml><?xml version="1.0" encoding="utf-8"?>
<a:theme xmlns:a="http://schemas.openxmlformats.org/drawingml/2006/main" name="Office Theme">
  <a:themeElements>
    <a:clrScheme name="ERP Delivery Clean">
      <a:dk1>
        <a:srgbClr val="1B2A4A"/>
      </a:dk1>
      <a:lt1>
        <a:srgbClr val="FFFFFF"/>
      </a:lt1>
      <a:dk2>
        <a:srgbClr val="2C3E50"/>
      </a:dk2>
      <a:lt2>
        <a:srgbClr val="F8F9FA"/>
      </a:lt2>
      <a:accent1>
        <a:srgbClr val="7D3C98"/>
      </a:accent1>
      <a:accent2>
        <a:srgbClr val="E74C3C"/>
      </a:accent2>
      <a:accent3>
        <a:srgbClr val="1B2A4A"/>
      </a:accent3>
      <a:accent4>
        <a:srgbClr val="ECEFF1"/>
      </a:accent4>
      <a:accent5>
        <a:srgbClr val="27AE60"/>
      </a:accent5>
      <a:accent6>
        <a:srgbClr val="7F8C8D"/>
      </a:accent6>
      <a:hlink>
        <a:srgbClr val="467886"/>
      </a:hlink>
      <a:folHlink>
        <a:srgbClr val="96607D"/>
      </a:folHlink>
    </a:clrScheme>
    <a:fontScheme name="ERP Delivery Clean">
      <a:majorFont>
        <a:latin typeface="Century Gothic"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0607B6B-AA1A-47D0-ACA9-75BB67C6D795}">
  <we:reference id="wa200010001" version="1.0.0.0" store="en-US" storeType="OMEX"/>
  <we:alternateReferences>
    <we:reference id="wa200010001" version="1.0.0.0" store="" storeType="OMEX"/>
  </we:alternateReferences>
  <we:properties>
    <we:property name="Office.AutoShowTaskpaneWithDocument" value="true"/>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16358</TotalTime>
  <Words>8259</Words>
  <Application>Microsoft Office PowerPoint</Application>
  <PresentationFormat>Widescreen</PresentationFormat>
  <Paragraphs>1297</Paragraphs>
  <Slides>38</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Aptos</vt:lpstr>
      <vt:lpstr>Arial</vt:lpstr>
      <vt:lpstr>Century Gothic</vt:lpstr>
      <vt:lpstr>Office Theme</vt:lpstr>
      <vt:lpstr>PowerPoint Presentation</vt:lpstr>
      <vt:lpstr>Why Delivery Governance Matters</vt:lpstr>
      <vt:lpstr>What This Deck Covers</vt:lpstr>
      <vt:lpstr>PowerPoint Presentation</vt:lpstr>
      <vt:lpstr>PowerPoint Presentation</vt:lpstr>
      <vt:lpstr>PowerPoint Presentation</vt:lpstr>
      <vt:lpstr>PowerPoint Presentation</vt:lpstr>
      <vt:lpstr>User Stories: Good vs Bad Examples</vt:lpstr>
      <vt:lpstr>PowerPoint Presentation</vt:lpstr>
      <vt:lpstr>PowerPoint Presentation</vt:lpstr>
      <vt:lpstr>PowerPoint Presentation</vt:lpstr>
      <vt:lpstr>Testing Methodology: Seven Levels of Assurance</vt:lpstr>
      <vt:lpstr>Testing Methodology: Seven Levels of Sign-Off</vt:lpstr>
      <vt:lpstr>PowerPoint Presentation</vt:lpstr>
      <vt:lpstr>Stage 14: Testing Execution</vt:lpstr>
      <vt:lpstr>Inputs &amp; Outputs Across Stages 10–14</vt:lpstr>
      <vt:lpstr>PowerPoint Presentation</vt:lpstr>
      <vt:lpstr>PowerPoint Presentation</vt:lpstr>
      <vt:lpstr>Delivery Timeline: Stages 10–14</vt:lpstr>
      <vt:lpstr>Delivery Timeline: Stages 10–14</vt:lpstr>
      <vt:lpstr>PowerPoint Presentation</vt:lpstr>
      <vt:lpstr>Stage 10: Mobilisation Readiness Checklist</vt:lpstr>
      <vt:lpstr>PowerPoint Presentation</vt:lpstr>
      <vt:lpstr>Definition of Done: Stories, Features, and Epics</vt:lpstr>
      <vt:lpstr>Design Authority: How It Works in Practice</vt:lpstr>
      <vt:lpstr>User Story Writing Guide — Extended Examples</vt:lpstr>
      <vt:lpstr>FAT &amp; Mini-BAT: Testing During Sprints</vt:lpstr>
      <vt:lpstr>SIT: System Integration Testing — Approach</vt:lpstr>
      <vt:lpstr>PowerPoint Presentation</vt:lpstr>
      <vt:lpstr>BAT: Business Acceptance Testing — Approach</vt:lpstr>
      <vt:lpstr>SAT: System Acceptance Testing — Approach</vt:lpstr>
      <vt:lpstr>Defect Management: Classification, Resolution &amp; Retest</vt:lpstr>
      <vt:lpstr>Stage 10: Governance Live Gate Checklist</vt:lpstr>
      <vt:lpstr>Stage 11: Discovery Complete Gate Checklist</vt:lpstr>
      <vt:lpstr>Stage 12: Design Authority Sign-Off Gate Checklist</vt:lpstr>
      <vt:lpstr>Stage 13: Build Complete Gate Checklist</vt:lpstr>
      <vt:lpstr>Stage 14: Go-Live Readiness Gate Checklist</vt:lpstr>
      <vt:lpstr>RACI Matrix: Stages 10–14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Peel</dc:creator>
  <cp:lastModifiedBy>Andrew Peel</cp:lastModifiedBy>
  <cp:revision>5</cp:revision>
  <dcterms:created xsi:type="dcterms:W3CDTF">2026-03-06T11:53:31Z</dcterms:created>
  <dcterms:modified xsi:type="dcterms:W3CDTF">2026-03-26T17:19:36Z</dcterms:modified>
</cp:coreProperties>
</file>