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Override PartName="/ppt/webextensions/taskpanes.xml" ContentType="application/vnd.ms-office.webextensiontaskpanes+xml"/>
  <Override PartName="/ppt/webextensions/webextension1.xml" ContentType="application/vnd.ms-office.webextension+xml"/>
</Types>
</file>

<file path=_rels/.rels><?xml version='1.0' encoding='UTF-8' standalone='yes'?>
<Relationships xmlns="http://schemas.openxmlformats.org/package/2006/relationships"><Relationship Id="rId1" Type="http://schemas.microsoft.com/office/2011/relationships/webextensiontaskpanes" Target="ppt/webextensions/taskpanes.xml"/><Relationship Id="rId2" Type="http://schemas.openxmlformats.org/officeDocument/2006/relationships/officeDocument" Target="ppt/presentation.xml"/><Relationship Id="rId3" Type="http://schemas.openxmlformats.org/package/2006/relationships/metadata/thumbnail" Target="docProps/thumbnail.jpeg"/><Relationship Id="rId4" Type="http://schemas.openxmlformats.org/package/2006/relationships/metadata/core-properties" Target="docProps/core.xml"/><Relationship Id="rId5" Type="http://schemas.openxmlformats.org/officeDocument/2006/relationships/extended-properties" Target="docProps/app.xml"/><Relationship Id="rId6"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4"/>
  </p:sldMasterIdLst>
  <p:notesMasterIdLst>
    <p:notesMasterId r:id="rId21"/>
  </p:notesMasterIdLst>
  <p:sldIdLst>
    <p:sldId id="257" r:id="rId5"/>
    <p:sldId id="309" r:id="rId6"/>
    <p:sldId id="319" r:id="rId7"/>
    <p:sldId id="288" r:id="rId8"/>
    <p:sldId id="312" r:id="rId9"/>
    <p:sldId id="313" r:id="rId10"/>
    <p:sldId id="291" r:id="rId11"/>
    <p:sldId id="314" r:id="rId12"/>
    <p:sldId id="293" r:id="rId13"/>
    <p:sldId id="315" r:id="rId14"/>
    <p:sldId id="316" r:id="rId15"/>
    <p:sldId id="296" r:id="rId16"/>
    <p:sldId id="297" r:id="rId17"/>
    <p:sldId id="298" r:id="rId18"/>
    <p:sldId id="299" r:id="rId19"/>
    <p:sldId id="317" r:id="rId2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9987" autoAdjust="0"/>
    <p:restoredTop sz="75160" autoAdjust="0"/>
  </p:normalViewPr>
  <p:slideViewPr>
    <p:cSldViewPr snapToGrid="0" snapToObjects="1">
      <p:cViewPr varScale="1">
        <p:scale>
          <a:sx n="45" d="100"/>
          <a:sy n="45" d="100"/>
        </p:scale>
        <p:origin x="78" y="69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customXml" Target="../customXml/item1.xml"/><Relationship Id="rId2" Type="http://schemas.openxmlformats.org/officeDocument/2006/relationships/customXml" Target="../customXml/item2.xml"/><Relationship Id="rId3" Type="http://schemas.openxmlformats.org/officeDocument/2006/relationships/customXml" Target="../customXml/item3.xml"/><Relationship Id="rId4" Type="http://schemas.openxmlformats.org/officeDocument/2006/relationships/slideMaster" Target="slideMasters/slideMaster1.xml"/><Relationship Id="rId5" Type="http://schemas.openxmlformats.org/officeDocument/2006/relationships/slide" Target="slides/slide1.xml"/><Relationship Id="rId6" Type="http://schemas.openxmlformats.org/officeDocument/2006/relationships/slide" Target="slides/slide2.xml"/><Relationship Id="rId7" Type="http://schemas.openxmlformats.org/officeDocument/2006/relationships/slide" Target="slides/slide3.xml"/><Relationship Id="rId8" Type="http://schemas.openxmlformats.org/officeDocument/2006/relationships/slide" Target="slides/slide4.xml"/><Relationship Id="rId9" Type="http://schemas.openxmlformats.org/officeDocument/2006/relationships/slide" Target="slides/slide5.xml"/><Relationship Id="rId10" Type="http://schemas.openxmlformats.org/officeDocument/2006/relationships/slide" Target="slides/slide6.xml"/><Relationship Id="rId11" Type="http://schemas.openxmlformats.org/officeDocument/2006/relationships/slide" Target="slides/slide7.xml"/><Relationship Id="rId12" Type="http://schemas.openxmlformats.org/officeDocument/2006/relationships/slide" Target="slides/slide8.xml"/><Relationship Id="rId13" Type="http://schemas.openxmlformats.org/officeDocument/2006/relationships/slide" Target="slides/slide9.xml"/><Relationship Id="rId14" Type="http://schemas.openxmlformats.org/officeDocument/2006/relationships/slide" Target="slides/slide10.xml"/><Relationship Id="rId15" Type="http://schemas.openxmlformats.org/officeDocument/2006/relationships/slide" Target="slides/slide11.xml"/><Relationship Id="rId16" Type="http://schemas.openxmlformats.org/officeDocument/2006/relationships/slide" Target="slides/slide12.xml"/><Relationship Id="rId17" Type="http://schemas.openxmlformats.org/officeDocument/2006/relationships/slide" Target="slides/slide13.xml"/><Relationship Id="rId18" Type="http://schemas.openxmlformats.org/officeDocument/2006/relationships/slide" Target="slides/slide14.xml"/><Relationship Id="rId19" Type="http://schemas.openxmlformats.org/officeDocument/2006/relationships/slide" Target="slides/slide15.xml"/><Relationship Id="rId20" Type="http://schemas.openxmlformats.org/officeDocument/2006/relationships/slide" Target="slides/slide16.xml"/><Relationship Id="rId21" Type="http://schemas.openxmlformats.org/officeDocument/2006/relationships/notesMaster" Target="notesMasters/notesMaster1.xml"/><Relationship Id="rId22" Type="http://schemas.openxmlformats.org/officeDocument/2006/relationships/presProps" Target="presProps.xml"/><Relationship Id="rId23" Type="http://schemas.openxmlformats.org/officeDocument/2006/relationships/viewProps" Target="viewProps.xml"/><Relationship Id="rId24" Type="http://schemas.openxmlformats.org/officeDocument/2006/relationships/theme" Target="theme/theme1.xml"/><Relationship Id="rId25"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7F2B115-82B7-475C-850A-8129D5195846}" type="datetimeFigureOut">
              <a:rPr lang="en-GB" smtClean="0"/>
              <a:t>19/03/2026</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38BED00-02A5-45E7-951F-A8B97B21D226}" type="slidenum">
              <a:rPr lang="en-GB" smtClean="0"/>
              <a:t>‹#›</a:t>
            </a:fld>
            <a:endParaRPr lang="en-GB"/>
          </a:p>
        </p:txBody>
      </p:sp>
    </p:spTree>
    <p:extLst>
      <p:ext uri="{BB962C8B-B14F-4D97-AF65-F5344CB8AC3E}">
        <p14:creationId xmlns:p14="http://schemas.microsoft.com/office/powerpoint/2010/main" val="141231844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lstStyle/>
          <a:p>
            <a:r>
              <a:rPr lang="en-US" dirty="0"/>
              <a:t>This deck covers the final stages — cutover planning through go-live, hypercare, and into benefits realisation and platform optimisation.</a:t>
            </a:r>
          </a:p>
          <a:p>
            <a:r>
              <a:rPr lang="en-US" dirty="0"/>
              <a:t/>
            </a:r>
          </a:p>
          <a:p>
            <a:r>
              <a:rPr lang="en-US" dirty="0"/>
              <a:t>By this point, the system's built and tested. BAT is signed off. The Exec Sponsor has confirmed go-live readiness. Everything from here is about executing the transition, stabilising operations, and proving the programme delivered the value it promised.</a:t>
            </a:r>
          </a:p>
          <a:p>
            <a:r>
              <a:rPr lang="en-US" dirty="0"/>
              <a:t/>
            </a:r>
          </a:p>
          <a:p>
            <a:r>
              <a:rPr lang="en-US" dirty="0"/>
              <a:t>Worth flagging: the benefits baselines were set in Value Definition &amp; Case for Change (S2) — over 12 months ago. The Benefits Map has named owners, agreed KPIs, and measurement methods. If any of that's missing, you can't prove the programme worked. You're just hoping it did.</a:t>
            </a: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cNvSpPr>
            <a:spLocks noGrp="1"/>
          </p:cNvSpPr>
          <p:nvPr>
            <p:ph type="body" idx="1"/>
          </p:nvPr>
        </p:nvSpPr>
        <p:spPr/>
        <p:txBody>
          <a:bodyPr/>
          <a:lstStyle/>
          <a:p>
            <a:r>
              <a:rPr lang="en-US" dirty="0"/>
              <a:t>S18 is where the programme is held accountable. Benefit Owners present their KPI actuals against the baselines and targets agreed in S2.</a:t>
            </a:r>
          </a:p>
          <a:p>
            <a:r>
              <a:rPr lang="en-US" dirty="0"/>
              <a:t/>
            </a:r>
          </a:p>
          <a:p>
            <a:r>
              <a:rPr lang="en-US" dirty="0"/>
              <a:t>This isn't a one-off review. Benefits realisation runs quarterly for 3 to 6 months minimum. Some benefits realise in 2 quarters; some take 4 or more. The programme doesn't close until at least two quarterly review cycles are complete.</a:t>
            </a:r>
          </a:p>
          <a:p>
            <a:r>
              <a:rPr lang="en-US" dirty="0"/>
              <a:t/>
            </a:r>
          </a:p>
          <a:p>
            <a:r>
              <a:rPr lang="en-US" dirty="0"/>
              <a:t>Worth flagging: the Benefit Owner brings their own data, in their own template, signed by their own finance contact. Programme Manager coordinates the review but doesn't produce the numbers. Otherwise the Benefit Owner's accountability is fictional.</a:t>
            </a: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cNvSpPr>
            <a:spLocks noGrp="1"/>
          </p:cNvSpPr>
          <p:nvPr>
            <p:ph type="body" idx="1"/>
          </p:nvPr>
        </p:nvSpPr>
        <p:spPr/>
        <p:txBody>
          <a:bodyPr/>
          <a:lstStyle/>
          <a:p>
            <a:r>
              <a:rPr lang="en-US" dirty="0"/>
              <a:t>S19 is where the programme transitions to business as usual — but with a deliberate continuous improvement mandate.</a:t>
            </a:r>
          </a:p>
          <a:p>
            <a:r>
              <a:rPr lang="en-US" dirty="0"/>
              <a:t/>
            </a:r>
          </a:p>
          <a:p>
            <a:r>
              <a:rPr lang="en-US" dirty="0"/>
              <a:t>The continuous improvement pipeline is built from the benefit review data. Every quarterly review in S18 identifies improvement opportunities. Those feed the S19 pipeline. Without that linkage, S19 becomes a wishlist of features people would like; with the linkage, it stays anchored to benefits.</a:t>
            </a:r>
          </a:p>
          <a:p>
            <a:r>
              <a:rPr lang="en-US" dirty="0"/>
              <a:t/>
            </a:r>
          </a:p>
          <a:p>
            <a:r>
              <a:rPr lang="en-US" dirty="0"/>
              <a:t>Worth flagging: a phase roadmap for further improvements gets approved here, with funding scoped at the same rigour as the original programme. No "while we're at it" enhancements without a business case.</a:t>
            </a: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cNvSpPr>
            <a:spLocks noGrp="1"/>
          </p:cNvSpPr>
          <p:nvPr>
            <p:ph type="body" idx="1"/>
          </p:nvPr>
        </p:nvSpPr>
        <p:spPr/>
        <p:txBody>
          <a:bodyPr/>
          <a:lstStyle/>
          <a:p>
            <a:r>
              <a:rPr lang="en-US" dirty="0"/>
              <a:t>Inputs and outputs across S15–S19. The thread from Pre-Programme to Post-Programme is visible. S18 inputs include the Benefits Map from S2 — those baselines set in Week 6, over 12 months before go-live.</a:t>
            </a:r>
          </a:p>
          <a:p>
            <a:r>
              <a:rPr lang="en-US" dirty="0"/>
              <a:t/>
            </a:r>
          </a:p>
          <a:p>
            <a:r>
              <a:rPr lang="en-US" dirty="0"/>
              <a:t>If any of those Pre-Programme outputs are missing, the chain breaks. Walk left to right; the chain itself is the message.</a:t>
            </a: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cNvSpPr>
            <a:spLocks noGrp="1"/>
          </p:cNvSpPr>
          <p:nvPr>
            <p:ph type="body" idx="1"/>
          </p:nvPr>
        </p:nvSpPr>
        <p:spPr/>
        <p:txBody>
          <a:bodyPr/>
          <a:lstStyle/>
          <a:p>
            <a:r>
              <a:rPr lang="en-US" dirty="0"/>
              <a:t>Role emphasis shifts in these stages.</a:t>
            </a:r>
          </a:p>
          <a:p>
            <a:r>
              <a:rPr lang="en-US" dirty="0"/>
              <a:t/>
            </a:r>
          </a:p>
          <a:p>
            <a:r>
              <a:rPr lang="en-US" dirty="0"/>
              <a:t>The PM moves from delivery coordination to operational command during cutover, then to benefits coordination in S18. The Cutover Lead is the operational owner of cutover and go-live — runbook, rehearsals, the live cut. The Change Lead becomes the most important role during hypercare — adoption determines benefits, and adoption is Change's job. Benefit Owners step forward in S18, becoming the public face of programme accountability.</a:t>
            </a:r>
          </a:p>
          <a:p>
            <a:r>
              <a:rPr lang="en-US" dirty="0"/>
              <a:t/>
            </a:r>
          </a:p>
          <a:p>
            <a:r>
              <a:rPr lang="en-US" dirty="0"/>
              <a:t>Worth flagging: in S15–S17, the SI is heavily involved. From S18 onwards, accountability shifts to the Client. The SI may have a continuing support relationship, but the benefits are owned and reported by the Client.</a:t>
            </a: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cNvSpPr>
            <a:spLocks noGrp="1"/>
          </p:cNvSpPr>
          <p:nvPr>
            <p:ph type="body" idx="1"/>
          </p:nvPr>
        </p:nvSpPr>
        <p:spPr/>
        <p:txBody>
          <a:bodyPr/>
          <a:lstStyle/>
          <a:p>
            <a:r>
              <a:rPr lang="en-US" dirty="0"/>
              <a:t>Deploy phase is intense and compressed — about 12 weeks from cutover planning to hypercare exit. Post-Programme is deliberately longer — 6 months minimum for benefits realisation.</a:t>
            </a:r>
          </a:p>
          <a:p>
            <a:r>
              <a:rPr lang="en-US" dirty="0"/>
              <a:t/>
            </a:r>
          </a:p>
          <a:p>
            <a:r>
              <a:rPr lang="en-US" dirty="0"/>
              <a:t>The go/no-go decision at Week 4 is the highest-stakes decision. Schedule it for a Tuesday or Wednesday — not a Friday. You want time to act on the decision, not to handle it when half the team is unavailable.</a:t>
            </a: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cNvSpPr>
            <a:spLocks noGrp="1"/>
          </p:cNvSpPr>
          <p:nvPr>
            <p:ph type="body" idx="1"/>
          </p:nvPr>
        </p:nvSpPr>
        <p:spPr/>
        <p:txBody>
          <a:bodyPr/>
          <a:lstStyle/>
          <a:p>
            <a:r>
              <a:rPr lang="en-US" dirty="0"/>
              <a:t>The complete benefits story on one slide. Baselines set in Week 6 — real data from Functional Leaders, not estimates. Carried through the entire programme.</a:t>
            </a:r>
          </a:p>
          <a:p>
            <a:r>
              <a:rPr lang="en-US" dirty="0"/>
              <a:t/>
            </a:r>
          </a:p>
          <a:p>
            <a:r>
              <a:rPr lang="en-US" dirty="0"/>
              <a:t>If the chain was broken at any point — baselines estimated, owners not named, KPIs not measurable — this slide can't be drawn. Take a moment to walk the chain visibly. That's the strongest argument for Pre-Programme rigour you'll ever make to the room.</a:t>
            </a: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cNvSpPr>
            <a:spLocks noGrp="1"/>
          </p:cNvSpPr>
          <p:nvPr>
            <p:ph type="body" idx="1"/>
          </p:nvPr>
        </p:nvSpPr>
        <p:spPr/>
        <p:txBody>
          <a:bodyPr/>
          <a:lstStyle/>
          <a:p>
            <a:r>
              <a:t>Four decisions across the phases — but only one is binding for go-live, and none is a Board Gate. The two Board Gates of the lifecycle (Funding Envelope at end of S6, Full Business Case at end of S12) have already passed by the time Deploy begins.</a:t>
            </a:r>
          </a:p>
          <a:p>
            <a:r>
              <a:t/>
            </a:r>
          </a:p>
          <a:p>
            <a:r>
              <a:t>Exec Go-Live Go/No-Go (GLG) at end of Cutover Planning (S15) carries the most personal accountability. The Executive Sponsor — not the Board — makes the binary call: proceed with cutover or stop. Once data starts migrating to production, the cost of pulling back rises by the hour.</a:t>
            </a:r>
          </a:p>
          <a:p>
            <a:r>
              <a:t/>
            </a:r>
          </a:p>
          <a:p>
            <a:r>
              <a:t>Checkpoint — Hypercare Exit at end of Hypercare &amp; Stabilisation (S17) is the most commonly rushed. Commercial pressure to release the SI, desire to close the programme, urge to declare success. Hold the line on the exit criteria. Premature hypercare exit costs more than extending it.</a:t>
            </a:r>
          </a:p>
          <a:p>
            <a:r>
              <a:t/>
            </a:r>
          </a:p>
          <a:p>
            <a:r>
              <a:t>Checkpoint — Programme Closure at end of Benefits Realisation &amp; Review (S18) requires the agreed quarterly benefit reviews to be complete. Not 'we plan to track them' — actually completed.</a:t>
            </a:r>
          </a:p>
          <a:p>
            <a:r>
              <a:t/>
            </a:r>
          </a:p>
          <a:p>
            <a:r>
              <a:t>S19 Optimisation roadmap approval scopes any further investment with the same business case rigour as the original programme. None of these is a Board Gate — they are checkpoints, with the GLG sitting alongside as the one binding executive decision in Deploy.</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lstStyle/>
          <a:p>
            <a:r>
              <a:rPr lang="en-US" dirty="0"/>
              <a:t>Three failure patterns in deployment — all avoidable.</a:t>
            </a:r>
          </a:p>
          <a:p>
            <a:r>
              <a:rPr lang="en-US" dirty="0"/>
              <a:t/>
            </a:r>
          </a:p>
          <a:p>
            <a:r>
              <a:rPr lang="en-US" dirty="0"/>
              <a:t>Chaotic cutover. A professional services firm went live on a Friday evening. By Saturday morning, 40 per cent of users couldn't access the system because role provisioning was incomplete. Data migration had missed 3 months of open transactions. Root cause: the cutover plan had never been rehearsed end to end.</a:t>
            </a:r>
          </a:p>
          <a:p>
            <a:r>
              <a:rPr lang="en-US" dirty="0"/>
              <a:t/>
            </a:r>
          </a:p>
          <a:p>
            <a:r>
              <a:rPr lang="en-US" dirty="0"/>
              <a:t>Premature hypercare exit. A manufacturer contracted 4 weeks of SI hypercare. At week 4, 12 P3 defects open and warehouse adoption at 60 per cent. The SI exited per contract. Two months later the programme was in recovery, costs doubled.</a:t>
            </a:r>
          </a:p>
          <a:p>
            <a:r>
              <a:rPr lang="en-US" dirty="0"/>
              <a:t/>
            </a:r>
          </a:p>
          <a:p>
            <a:r>
              <a:rPr lang="en-US" dirty="0"/>
              <a:t>Forgotten benefits. A retail business went live, ran hypercare cleanly, declared success. Two years later they couldn't tell you what benefits had been realised. Baselines were estimates, owners were unclear, KPIs hadn't been tracked. The whole investment case was fictional after the fact.</a:t>
            </a:r>
          </a:p>
          <a:p>
            <a:r>
              <a:rPr lang="en-US" dirty="0"/>
              <a:t/>
            </a:r>
          </a:p>
          <a:p>
            <a:r>
              <a:rPr lang="en-US" dirty="0"/>
              <a:t>Governance prevents all three. Cutover Lead owns the runbook. Hypercare exit is gated, not contractual. Benefits Realisation &amp; Review (S18) holds people accountable.</a:t>
            </a: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cNvSpPr>
            <a:spLocks noGrp="1"/>
          </p:cNvSpPr>
          <p:nvPr>
            <p:ph type="body" idx="1"/>
          </p:nvPr>
        </p:nvSpPr>
        <p:spPr/>
        <p:txBody>
          <a:bodyPr/>
          <a:lstStyle/>
          <a:p>
            <a:r>
              <a:rPr lang="en-US" dirty="0"/>
              <a:t>Map for the deck. Core slides for the governance story; appendix for operational playbooks.</a:t>
            </a:r>
          </a:p>
          <a:p>
            <a:r>
              <a:rPr lang="en-US" dirty="0"/>
              <a:t/>
            </a:r>
          </a:p>
          <a:p>
            <a:r>
              <a:rPr lang="en-US" dirty="0"/>
              <a:t>Five stages, two phases. Deploy runs S15–S17 — Cutover Planning (S15), Deployment &amp; Go-Live (S16), Hypercare &amp; Stabilisation (S17). Post-Programme runs S18–S19 — Benefits Realisation &amp; Review (S18), Optimisation &amp; Maturity (S19).</a:t>
            </a:r>
          </a:p>
          <a:p>
            <a:r>
              <a:rPr lang="en-US" dirty="0"/>
              <a:t/>
            </a:r>
          </a:p>
          <a:p>
            <a:r>
              <a:rPr lang="en-US" dirty="0"/>
              <a:t>The programme formally closes at end of S18 once the agreed benefit reviews are complete. S19 carries on as continuous improvement.</a:t>
            </a: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cNvSpPr>
            <a:spLocks noGrp="1"/>
          </p:cNvSpPr>
          <p:nvPr>
            <p:ph type="body" idx="1"/>
          </p:nvPr>
        </p:nvSpPr>
        <p:spPr/>
        <p:txBody>
          <a:bodyPr/>
          <a:lstStyle/>
          <a:p>
            <a:r>
              <a:rPr lang="en-US" dirty="0"/>
              <a:t>Five stages. First three are intense — cutover, go-live, hypercare in quick succession over 2 to 3 months. Post-Programme stages (S18–S19) are longer and less intense, but arguably more important — this is where you prove the investment delivered.</a:t>
            </a:r>
          </a:p>
          <a:p>
            <a:r>
              <a:rPr lang="en-US" dirty="0"/>
              <a:t/>
            </a:r>
          </a:p>
          <a:p>
            <a:r>
              <a:rPr lang="en-US" dirty="0"/>
              <a:t>The S18 timescale is deliberately long. Benefits don't realise on day one; you need at least two quarterly review cycles before you can talk credibly about realisation.</a:t>
            </a: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cNvSpPr>
            <a:spLocks noGrp="1"/>
          </p:cNvSpPr>
          <p:nvPr>
            <p:ph type="body" idx="1"/>
          </p:nvPr>
        </p:nvSpPr>
        <p:spPr/>
        <p:txBody>
          <a:bodyPr/>
          <a:lstStyle/>
          <a:p>
            <a:r>
              <a:t>Cutover Planning (S15) is where preparation meets reality. System's built and tested; now you plan exactly how you transition from old to new.</a:t>
            </a:r>
          </a:p>
          <a:p>
            <a:r>
              <a:t/>
            </a:r>
          </a:p>
          <a:p>
            <a:r>
              <a:t>The cutover plan must be granular — task-level sequencing, owners, durations, dependencies, go/no-go checkpoints. Owned by the Cutover Lead, not the PM (different jobs).</a:t>
            </a:r>
          </a:p>
          <a:p>
            <a:r>
              <a:t/>
            </a:r>
          </a:p>
          <a:p>
            <a:r>
              <a:t>The dress rehearsal is non-negotiable. Run the cutover end-to-end against production-like data. The first rehearsal will fail; that's the point. You find issues with 4 weeks to fix them, not 4 hours.</a:t>
            </a:r>
          </a:p>
          <a:p>
            <a:r>
              <a:t/>
            </a:r>
          </a:p>
          <a:p>
            <a:r>
              <a:t>Worth flagging: rollback. Have a tested rollback plan. If you can't rollback, you can't go live — that's the discipline.</a:t>
            </a: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cNvSpPr>
            <a:spLocks noGrp="1"/>
          </p:cNvSpPr>
          <p:nvPr>
            <p:ph type="body" idx="1"/>
          </p:nvPr>
        </p:nvSpPr>
        <p:spPr/>
        <p:txBody>
          <a:bodyPr/>
          <a:lstStyle/>
          <a:p>
            <a:r>
              <a:t>Go-live weekend. Most operationally intense period in the entire programme.</a:t>
            </a:r>
          </a:p>
          <a:p>
            <a:r>
              <a:t/>
            </a:r>
          </a:p>
          <a:p>
            <a:r>
              <a:t>The war room is the command centre. Staff it with the PM, Cutover Lead, Solution Architect, SI Functional Leads per workstream, IT infrastructure support, Change Lead. Run it 12 hours a day for the first week.</a:t>
            </a:r>
          </a:p>
          <a:p>
            <a:r>
              <a:t/>
            </a:r>
          </a:p>
          <a:p>
            <a:r>
              <a:t>The Benefit Owners are NOT in the war room — they're confirming process readiness on day one and reporting early adoption signal. Different jobs.</a:t>
            </a:r>
          </a:p>
          <a:p>
            <a:r>
              <a:t/>
            </a:r>
          </a:p>
          <a:p>
            <a:r>
              <a:t>Worth flagging: floor-walking support. Change Lead manages a team of floor-walkers in the offices and warehouses on day one. Real users will hit problems in the first hour; floor-walkers solve them in real time and feed patterns back to the war room.</a:t>
            </a: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cNvSpPr>
            <a:spLocks noGrp="1"/>
          </p:cNvSpPr>
          <p:nvPr>
            <p:ph type="body" idx="1"/>
          </p:nvPr>
        </p:nvSpPr>
        <p:spPr/>
        <p:txBody>
          <a:bodyPr/>
          <a:lstStyle/>
          <a:p>
            <a:r>
              <a:t>Most consequential decision in the programme. The Exec Sponsor personally decides: are we ready to operate the business on this system from Monday morning.</a:t>
            </a:r>
          </a:p>
          <a:p>
            <a:r>
              <a:t/>
            </a:r>
          </a:p>
          <a:p>
            <a:r>
              <a:t>Ten criteria, all binary. No partial readiness. If any criterion fails, you delay.</a:t>
            </a:r>
          </a:p>
          <a:p>
            <a:r>
              <a:t/>
            </a:r>
          </a:p>
          <a:p>
            <a:r>
              <a:t>The cost of delaying go-live by 4 weeks is high — but the cost of going live unready is much higher. Hold the line.</a:t>
            </a:r>
          </a:p>
          <a:p>
            <a:r>
              <a:t/>
            </a:r>
          </a:p>
          <a:p>
            <a:r>
              <a:t>Worth flagging the role split for criterion 10 (Cutover dress rehearsal completed within window) — that's owned by the Cutover Lead, not the PM. And the workaround clause on criterion 2: zero P2 unless a workaround is agreed and documented (formal acceptance by Client Test Manager + Exec Sponsor). That's not a loophole — it's how you handle legitimate exceptions.</a:t>
            </a: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cNvSpPr>
            <a:spLocks noGrp="1"/>
          </p:cNvSpPr>
          <p:nvPr>
            <p:ph type="body" idx="1"/>
          </p:nvPr>
        </p:nvSpPr>
        <p:spPr/>
        <p:txBody>
          <a:bodyPr/>
          <a:lstStyle/>
          <a:p>
            <a:r>
              <a:t>Hypercare is the bridge between go-live and normal operations. Typically 4 to 8 weeks, depending on complexity and adoption speed.</a:t>
            </a:r>
          </a:p>
          <a:p>
            <a:r>
              <a:t/>
            </a:r>
          </a:p>
          <a:p>
            <a:r>
              <a:t>User adoption is the leading indicator. If people aren't using the system, the benefits won't materialise. Track active usage by role — not just login counts. A user logging in once a day for 5 minutes isn't using the system.</a:t>
            </a:r>
          </a:p>
          <a:p>
            <a:r>
              <a:t/>
            </a:r>
          </a:p>
          <a:p>
            <a:r>
              <a:t>Worth flagging: hypercare exit is gated, not contractual. The SI doesn't leave because the contract says they leave; they leave when the exit criteria are met. If criteria aren't met, the SI stays — and the contract should have provision for that.</a:t>
            </a: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cNvSpPr>
            <a:spLocks noGrp="1"/>
          </p:cNvSpPr>
          <p:nvPr>
            <p:ph type="body" idx="1"/>
          </p:nvPr>
        </p:nvSpPr>
        <p:spPr/>
        <p:txBody>
          <a:bodyPr/>
          <a:lstStyle/>
          <a:p>
            <a:r>
              <a:rPr lang="en-US" dirty="0"/>
              <a:t>Transition from delivery to accountability. Everything up to here has been about building and deploying a system. Everything from here is about proving it was worth it.</a:t>
            </a:r>
          </a:p>
          <a:p>
            <a:r>
              <a:rPr lang="en-US" dirty="0"/>
              <a:t/>
            </a:r>
          </a:p>
          <a:p>
            <a:r>
              <a:rPr lang="en-US" dirty="0"/>
              <a:t>The Benefits Map was created in Value Definition &amp; Case for Change (S2) with real baselines from Functional Leaders. It has named Benefit Owners. It has agreed KPIs and measurement methods.</a:t>
            </a:r>
          </a:p>
          <a:p>
            <a:r>
              <a:rPr lang="en-US" dirty="0"/>
              <a:t/>
            </a:r>
          </a:p>
          <a:p>
            <a:r>
              <a:rPr lang="en-US" dirty="0"/>
              <a:t>Worth flagging: this is when the work done in Pre-Programme pays off. If baselines were estimated, owners were unclear, or KPIs were never agreed, this is when that surfaces. And there's no way to fix it retrospectively. Pre-Programme rigour is what makes Benefits Realisation possible.</a:t>
            </a: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14106F-A246-2E48-9544-E8146AB80CF1}"/>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73229C53-2CA9-764A-93AB-ECAD546B01F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766C782C-8745-7347-B6AC-4D8772289B98}"/>
              </a:ext>
            </a:extLst>
          </p:cNvPr>
          <p:cNvSpPr>
            <a:spLocks noGrp="1"/>
          </p:cNvSpPr>
          <p:nvPr>
            <p:ph type="dt" sz="half" idx="10"/>
          </p:nvPr>
        </p:nvSpPr>
        <p:spPr/>
        <p:txBody>
          <a:bodyPr/>
          <a:lstStyle/>
          <a:p>
            <a:fld id="{37A2730A-859E-B540-ADF3-E97069AD1FDB}" type="datetimeFigureOut">
              <a:rPr lang="en-US" smtClean="0"/>
              <a:t>3/19/2026</a:t>
            </a:fld>
            <a:endParaRPr lang="en-US"/>
          </a:p>
        </p:txBody>
      </p:sp>
      <p:sp>
        <p:nvSpPr>
          <p:cNvPr id="5" name="Footer Placeholder 4">
            <a:extLst>
              <a:ext uri="{FF2B5EF4-FFF2-40B4-BE49-F238E27FC236}">
                <a16:creationId xmlns:a16="http://schemas.microsoft.com/office/drawing/2014/main" id="{0A1CFD0D-118D-4441-A91C-1B836A28AAD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ACB8388-0632-6942-96AC-2D619404EDCE}"/>
              </a:ext>
            </a:extLst>
          </p:cNvPr>
          <p:cNvSpPr>
            <a:spLocks noGrp="1"/>
          </p:cNvSpPr>
          <p:nvPr>
            <p:ph type="sldNum" sz="quarter" idx="12"/>
          </p:nvPr>
        </p:nvSpPr>
        <p:spPr/>
        <p:txBody>
          <a:bodyPr/>
          <a:lstStyle/>
          <a:p>
            <a:fld id="{8E05DC9C-C50D-D242-B083-59CEE07163F1}" type="slidenum">
              <a:rPr lang="en-US" smtClean="0"/>
              <a:t>‹#›</a:t>
            </a:fld>
            <a:endParaRPr lang="en-US"/>
          </a:p>
        </p:txBody>
      </p:sp>
    </p:spTree>
    <p:extLst>
      <p:ext uri="{BB962C8B-B14F-4D97-AF65-F5344CB8AC3E}">
        <p14:creationId xmlns:p14="http://schemas.microsoft.com/office/powerpoint/2010/main" val="11517461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659CC8-54DA-0A42-9DA3-C9E7FB11FDDF}"/>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E31DD596-2259-614F-A986-3F25CF600FDE}"/>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FA5B1C8-F927-B147-8326-E3862924A8F1}"/>
              </a:ext>
            </a:extLst>
          </p:cNvPr>
          <p:cNvSpPr>
            <a:spLocks noGrp="1"/>
          </p:cNvSpPr>
          <p:nvPr>
            <p:ph type="dt" sz="half" idx="10"/>
          </p:nvPr>
        </p:nvSpPr>
        <p:spPr/>
        <p:txBody>
          <a:bodyPr/>
          <a:lstStyle/>
          <a:p>
            <a:fld id="{37A2730A-859E-B540-ADF3-E97069AD1FDB}" type="datetimeFigureOut">
              <a:rPr lang="en-US" smtClean="0"/>
              <a:t>3/19/2026</a:t>
            </a:fld>
            <a:endParaRPr lang="en-US"/>
          </a:p>
        </p:txBody>
      </p:sp>
      <p:sp>
        <p:nvSpPr>
          <p:cNvPr id="5" name="Footer Placeholder 4">
            <a:extLst>
              <a:ext uri="{FF2B5EF4-FFF2-40B4-BE49-F238E27FC236}">
                <a16:creationId xmlns:a16="http://schemas.microsoft.com/office/drawing/2014/main" id="{EC0B53A9-157A-9941-B952-607DAB5FA2A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3CF697C-66DE-734A-9CA9-579BCEA17025}"/>
              </a:ext>
            </a:extLst>
          </p:cNvPr>
          <p:cNvSpPr>
            <a:spLocks noGrp="1"/>
          </p:cNvSpPr>
          <p:nvPr>
            <p:ph type="sldNum" sz="quarter" idx="12"/>
          </p:nvPr>
        </p:nvSpPr>
        <p:spPr/>
        <p:txBody>
          <a:bodyPr/>
          <a:lstStyle/>
          <a:p>
            <a:fld id="{8E05DC9C-C50D-D242-B083-59CEE07163F1}" type="slidenum">
              <a:rPr lang="en-US" smtClean="0"/>
              <a:t>‹#›</a:t>
            </a:fld>
            <a:endParaRPr lang="en-US"/>
          </a:p>
        </p:txBody>
      </p:sp>
    </p:spTree>
    <p:extLst>
      <p:ext uri="{BB962C8B-B14F-4D97-AF65-F5344CB8AC3E}">
        <p14:creationId xmlns:p14="http://schemas.microsoft.com/office/powerpoint/2010/main" val="4013883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BFAABD5-DA08-A547-B641-D0E088917286}"/>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C2B8267B-68DB-BD49-A9B4-434AE7BB23F1}"/>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ED2D5EC-A445-FF43-82E6-1E7554A5DCB3}"/>
              </a:ext>
            </a:extLst>
          </p:cNvPr>
          <p:cNvSpPr>
            <a:spLocks noGrp="1"/>
          </p:cNvSpPr>
          <p:nvPr>
            <p:ph type="dt" sz="half" idx="10"/>
          </p:nvPr>
        </p:nvSpPr>
        <p:spPr/>
        <p:txBody>
          <a:bodyPr/>
          <a:lstStyle/>
          <a:p>
            <a:fld id="{37A2730A-859E-B540-ADF3-E97069AD1FDB}" type="datetimeFigureOut">
              <a:rPr lang="en-US" smtClean="0"/>
              <a:t>3/19/2026</a:t>
            </a:fld>
            <a:endParaRPr lang="en-US"/>
          </a:p>
        </p:txBody>
      </p:sp>
      <p:sp>
        <p:nvSpPr>
          <p:cNvPr id="5" name="Footer Placeholder 4">
            <a:extLst>
              <a:ext uri="{FF2B5EF4-FFF2-40B4-BE49-F238E27FC236}">
                <a16:creationId xmlns:a16="http://schemas.microsoft.com/office/drawing/2014/main" id="{5A76C67B-5186-6A4F-8CC0-6CBFEB11829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ABF1686-2B7E-F34D-B970-CC7FA2D3BC5B}"/>
              </a:ext>
            </a:extLst>
          </p:cNvPr>
          <p:cNvSpPr>
            <a:spLocks noGrp="1"/>
          </p:cNvSpPr>
          <p:nvPr>
            <p:ph type="sldNum" sz="quarter" idx="12"/>
          </p:nvPr>
        </p:nvSpPr>
        <p:spPr/>
        <p:txBody>
          <a:bodyPr/>
          <a:lstStyle/>
          <a:p>
            <a:fld id="{8E05DC9C-C50D-D242-B083-59CEE07163F1}" type="slidenum">
              <a:rPr lang="en-US" smtClean="0"/>
              <a:t>‹#›</a:t>
            </a:fld>
            <a:endParaRPr lang="en-US"/>
          </a:p>
        </p:txBody>
      </p:sp>
    </p:spTree>
    <p:extLst>
      <p:ext uri="{BB962C8B-B14F-4D97-AF65-F5344CB8AC3E}">
        <p14:creationId xmlns:p14="http://schemas.microsoft.com/office/powerpoint/2010/main" val="233716179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BFEA2F-4473-0948-AB43-EBE335118ACE}"/>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708B151-747D-604F-903D-9A920F3178C3}"/>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B047E0C-8A67-AE45-9E33-B90E65F82661}"/>
              </a:ext>
            </a:extLst>
          </p:cNvPr>
          <p:cNvSpPr>
            <a:spLocks noGrp="1"/>
          </p:cNvSpPr>
          <p:nvPr>
            <p:ph type="dt" sz="half" idx="10"/>
          </p:nvPr>
        </p:nvSpPr>
        <p:spPr/>
        <p:txBody>
          <a:bodyPr/>
          <a:lstStyle/>
          <a:p>
            <a:fld id="{37A2730A-859E-B540-ADF3-E97069AD1FDB}" type="datetimeFigureOut">
              <a:rPr lang="en-US" smtClean="0"/>
              <a:t>3/19/2026</a:t>
            </a:fld>
            <a:endParaRPr lang="en-US"/>
          </a:p>
        </p:txBody>
      </p:sp>
      <p:sp>
        <p:nvSpPr>
          <p:cNvPr id="5" name="Footer Placeholder 4">
            <a:extLst>
              <a:ext uri="{FF2B5EF4-FFF2-40B4-BE49-F238E27FC236}">
                <a16:creationId xmlns:a16="http://schemas.microsoft.com/office/drawing/2014/main" id="{702C27D1-B1FA-884E-BB86-6AA912AD2C1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740875C-8A74-6B43-8AF6-63659F8EC74F}"/>
              </a:ext>
            </a:extLst>
          </p:cNvPr>
          <p:cNvSpPr>
            <a:spLocks noGrp="1"/>
          </p:cNvSpPr>
          <p:nvPr>
            <p:ph type="sldNum" sz="quarter" idx="12"/>
          </p:nvPr>
        </p:nvSpPr>
        <p:spPr/>
        <p:txBody>
          <a:bodyPr/>
          <a:lstStyle/>
          <a:p>
            <a:fld id="{8E05DC9C-C50D-D242-B083-59CEE07163F1}" type="slidenum">
              <a:rPr lang="en-US" smtClean="0"/>
              <a:t>‹#›</a:t>
            </a:fld>
            <a:endParaRPr lang="en-US"/>
          </a:p>
        </p:txBody>
      </p:sp>
    </p:spTree>
    <p:extLst>
      <p:ext uri="{BB962C8B-B14F-4D97-AF65-F5344CB8AC3E}">
        <p14:creationId xmlns:p14="http://schemas.microsoft.com/office/powerpoint/2010/main" val="42193270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B73F97-6513-314A-BEB3-8AC3A43CEF62}"/>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4BAC1008-6364-A640-BA0B-D8775884B51B}"/>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3A5AB27E-7D19-9148-AFBE-D10DF7C15B9E}"/>
              </a:ext>
            </a:extLst>
          </p:cNvPr>
          <p:cNvSpPr>
            <a:spLocks noGrp="1"/>
          </p:cNvSpPr>
          <p:nvPr>
            <p:ph type="dt" sz="half" idx="10"/>
          </p:nvPr>
        </p:nvSpPr>
        <p:spPr/>
        <p:txBody>
          <a:bodyPr/>
          <a:lstStyle/>
          <a:p>
            <a:fld id="{37A2730A-859E-B540-ADF3-E97069AD1FDB}" type="datetimeFigureOut">
              <a:rPr lang="en-US" smtClean="0"/>
              <a:t>3/19/2026</a:t>
            </a:fld>
            <a:endParaRPr lang="en-US"/>
          </a:p>
        </p:txBody>
      </p:sp>
      <p:sp>
        <p:nvSpPr>
          <p:cNvPr id="5" name="Footer Placeholder 4">
            <a:extLst>
              <a:ext uri="{FF2B5EF4-FFF2-40B4-BE49-F238E27FC236}">
                <a16:creationId xmlns:a16="http://schemas.microsoft.com/office/drawing/2014/main" id="{FF17AB2F-DBDD-3343-AB56-539EF251BC1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982543B-D933-004D-99FF-224DE8B9700E}"/>
              </a:ext>
            </a:extLst>
          </p:cNvPr>
          <p:cNvSpPr>
            <a:spLocks noGrp="1"/>
          </p:cNvSpPr>
          <p:nvPr>
            <p:ph type="sldNum" sz="quarter" idx="12"/>
          </p:nvPr>
        </p:nvSpPr>
        <p:spPr/>
        <p:txBody>
          <a:bodyPr/>
          <a:lstStyle/>
          <a:p>
            <a:fld id="{8E05DC9C-C50D-D242-B083-59CEE07163F1}" type="slidenum">
              <a:rPr lang="en-US" smtClean="0"/>
              <a:t>‹#›</a:t>
            </a:fld>
            <a:endParaRPr lang="en-US"/>
          </a:p>
        </p:txBody>
      </p:sp>
    </p:spTree>
    <p:extLst>
      <p:ext uri="{BB962C8B-B14F-4D97-AF65-F5344CB8AC3E}">
        <p14:creationId xmlns:p14="http://schemas.microsoft.com/office/powerpoint/2010/main" val="33329937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7E5657-C487-1D4B-9C65-4DD0F323D1E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FBF2E6E-20E6-9043-A03F-A481416CA8EB}"/>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DECB42E3-D2BE-6F4D-92FC-1494FD65C170}"/>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C2A5245B-18BD-FF4F-92B6-242006FB81F1}"/>
              </a:ext>
            </a:extLst>
          </p:cNvPr>
          <p:cNvSpPr>
            <a:spLocks noGrp="1"/>
          </p:cNvSpPr>
          <p:nvPr>
            <p:ph type="dt" sz="half" idx="10"/>
          </p:nvPr>
        </p:nvSpPr>
        <p:spPr/>
        <p:txBody>
          <a:bodyPr/>
          <a:lstStyle/>
          <a:p>
            <a:fld id="{37A2730A-859E-B540-ADF3-E97069AD1FDB}" type="datetimeFigureOut">
              <a:rPr lang="en-US" smtClean="0"/>
              <a:t>3/19/2026</a:t>
            </a:fld>
            <a:endParaRPr lang="en-US"/>
          </a:p>
        </p:txBody>
      </p:sp>
      <p:sp>
        <p:nvSpPr>
          <p:cNvPr id="6" name="Footer Placeholder 5">
            <a:extLst>
              <a:ext uri="{FF2B5EF4-FFF2-40B4-BE49-F238E27FC236}">
                <a16:creationId xmlns:a16="http://schemas.microsoft.com/office/drawing/2014/main" id="{BE081255-874F-754B-A47E-861DA0CD158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0E19D76-7CF9-AC46-8DF1-89FFCD7B2D7E}"/>
              </a:ext>
            </a:extLst>
          </p:cNvPr>
          <p:cNvSpPr>
            <a:spLocks noGrp="1"/>
          </p:cNvSpPr>
          <p:nvPr>
            <p:ph type="sldNum" sz="quarter" idx="12"/>
          </p:nvPr>
        </p:nvSpPr>
        <p:spPr/>
        <p:txBody>
          <a:bodyPr/>
          <a:lstStyle/>
          <a:p>
            <a:fld id="{8E05DC9C-C50D-D242-B083-59CEE07163F1}" type="slidenum">
              <a:rPr lang="en-US" smtClean="0"/>
              <a:t>‹#›</a:t>
            </a:fld>
            <a:endParaRPr lang="en-US"/>
          </a:p>
        </p:txBody>
      </p:sp>
    </p:spTree>
    <p:extLst>
      <p:ext uri="{BB962C8B-B14F-4D97-AF65-F5344CB8AC3E}">
        <p14:creationId xmlns:p14="http://schemas.microsoft.com/office/powerpoint/2010/main" val="9996216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93E17C-5F89-8D43-BA72-7627FFCB128B}"/>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D3969009-5908-0446-A2D3-27CA7612D79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F2A4F87B-6AD1-4F41-B65A-1712AF5CC500}"/>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E39BD845-9E91-C744-AC94-1F3B0763A6B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305476AE-7625-BD41-9CA9-51364370D38F}"/>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A5E53358-AC69-5B4B-A141-FBCF7AC85089}"/>
              </a:ext>
            </a:extLst>
          </p:cNvPr>
          <p:cNvSpPr>
            <a:spLocks noGrp="1"/>
          </p:cNvSpPr>
          <p:nvPr>
            <p:ph type="dt" sz="half" idx="10"/>
          </p:nvPr>
        </p:nvSpPr>
        <p:spPr/>
        <p:txBody>
          <a:bodyPr/>
          <a:lstStyle/>
          <a:p>
            <a:fld id="{37A2730A-859E-B540-ADF3-E97069AD1FDB}" type="datetimeFigureOut">
              <a:rPr lang="en-US" smtClean="0"/>
              <a:t>3/19/2026</a:t>
            </a:fld>
            <a:endParaRPr lang="en-US"/>
          </a:p>
        </p:txBody>
      </p:sp>
      <p:sp>
        <p:nvSpPr>
          <p:cNvPr id="8" name="Footer Placeholder 7">
            <a:extLst>
              <a:ext uri="{FF2B5EF4-FFF2-40B4-BE49-F238E27FC236}">
                <a16:creationId xmlns:a16="http://schemas.microsoft.com/office/drawing/2014/main" id="{D9FCEA71-D074-9149-9053-65C6E547F043}"/>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DAC57ED6-3E53-184B-96E1-A81C0B366A20}"/>
              </a:ext>
            </a:extLst>
          </p:cNvPr>
          <p:cNvSpPr>
            <a:spLocks noGrp="1"/>
          </p:cNvSpPr>
          <p:nvPr>
            <p:ph type="sldNum" sz="quarter" idx="12"/>
          </p:nvPr>
        </p:nvSpPr>
        <p:spPr/>
        <p:txBody>
          <a:bodyPr/>
          <a:lstStyle/>
          <a:p>
            <a:fld id="{8E05DC9C-C50D-D242-B083-59CEE07163F1}" type="slidenum">
              <a:rPr lang="en-US" smtClean="0"/>
              <a:t>‹#›</a:t>
            </a:fld>
            <a:endParaRPr lang="en-US"/>
          </a:p>
        </p:txBody>
      </p:sp>
    </p:spTree>
    <p:extLst>
      <p:ext uri="{BB962C8B-B14F-4D97-AF65-F5344CB8AC3E}">
        <p14:creationId xmlns:p14="http://schemas.microsoft.com/office/powerpoint/2010/main" val="133747601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C97104-1EED-AC46-9BFE-74C4C8973880}"/>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A6CA8C08-9E8C-6741-A2F0-5FAB6AE5E4F9}"/>
              </a:ext>
            </a:extLst>
          </p:cNvPr>
          <p:cNvSpPr>
            <a:spLocks noGrp="1"/>
          </p:cNvSpPr>
          <p:nvPr>
            <p:ph type="dt" sz="half" idx="10"/>
          </p:nvPr>
        </p:nvSpPr>
        <p:spPr/>
        <p:txBody>
          <a:bodyPr/>
          <a:lstStyle/>
          <a:p>
            <a:fld id="{37A2730A-859E-B540-ADF3-E97069AD1FDB}" type="datetimeFigureOut">
              <a:rPr lang="en-US" smtClean="0"/>
              <a:t>3/19/2026</a:t>
            </a:fld>
            <a:endParaRPr lang="en-US"/>
          </a:p>
        </p:txBody>
      </p:sp>
      <p:sp>
        <p:nvSpPr>
          <p:cNvPr id="4" name="Footer Placeholder 3">
            <a:extLst>
              <a:ext uri="{FF2B5EF4-FFF2-40B4-BE49-F238E27FC236}">
                <a16:creationId xmlns:a16="http://schemas.microsoft.com/office/drawing/2014/main" id="{2AD7E1B8-2D7B-4548-B1EC-8C766C92D943}"/>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CDE0B748-F1C5-8749-8C42-DAC929DFFC5F}"/>
              </a:ext>
            </a:extLst>
          </p:cNvPr>
          <p:cNvSpPr>
            <a:spLocks noGrp="1"/>
          </p:cNvSpPr>
          <p:nvPr>
            <p:ph type="sldNum" sz="quarter" idx="12"/>
          </p:nvPr>
        </p:nvSpPr>
        <p:spPr/>
        <p:txBody>
          <a:bodyPr/>
          <a:lstStyle/>
          <a:p>
            <a:fld id="{8E05DC9C-C50D-D242-B083-59CEE07163F1}" type="slidenum">
              <a:rPr lang="en-US" smtClean="0"/>
              <a:t>‹#›</a:t>
            </a:fld>
            <a:endParaRPr lang="en-US"/>
          </a:p>
        </p:txBody>
      </p:sp>
    </p:spTree>
    <p:extLst>
      <p:ext uri="{BB962C8B-B14F-4D97-AF65-F5344CB8AC3E}">
        <p14:creationId xmlns:p14="http://schemas.microsoft.com/office/powerpoint/2010/main" val="13075467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FFE7249-F53D-4B4D-A448-22699C3D26CB}"/>
              </a:ext>
            </a:extLst>
          </p:cNvPr>
          <p:cNvSpPr>
            <a:spLocks noGrp="1"/>
          </p:cNvSpPr>
          <p:nvPr>
            <p:ph type="dt" sz="half" idx="10"/>
          </p:nvPr>
        </p:nvSpPr>
        <p:spPr/>
        <p:txBody>
          <a:bodyPr/>
          <a:lstStyle/>
          <a:p>
            <a:fld id="{37A2730A-859E-B540-ADF3-E97069AD1FDB}" type="datetimeFigureOut">
              <a:rPr lang="en-US" smtClean="0"/>
              <a:t>3/19/2026</a:t>
            </a:fld>
            <a:endParaRPr lang="en-US"/>
          </a:p>
        </p:txBody>
      </p:sp>
      <p:sp>
        <p:nvSpPr>
          <p:cNvPr id="3" name="Footer Placeholder 2">
            <a:extLst>
              <a:ext uri="{FF2B5EF4-FFF2-40B4-BE49-F238E27FC236}">
                <a16:creationId xmlns:a16="http://schemas.microsoft.com/office/drawing/2014/main" id="{54682F3B-F381-C642-956B-8B897A4E6BF3}"/>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FC599A17-3A94-2D4B-863A-D140FD43EA0B}"/>
              </a:ext>
            </a:extLst>
          </p:cNvPr>
          <p:cNvSpPr>
            <a:spLocks noGrp="1"/>
          </p:cNvSpPr>
          <p:nvPr>
            <p:ph type="sldNum" sz="quarter" idx="12"/>
          </p:nvPr>
        </p:nvSpPr>
        <p:spPr/>
        <p:txBody>
          <a:bodyPr/>
          <a:lstStyle/>
          <a:p>
            <a:fld id="{8E05DC9C-C50D-D242-B083-59CEE07163F1}" type="slidenum">
              <a:rPr lang="en-US" smtClean="0"/>
              <a:t>‹#›</a:t>
            </a:fld>
            <a:endParaRPr lang="en-US"/>
          </a:p>
        </p:txBody>
      </p:sp>
    </p:spTree>
    <p:extLst>
      <p:ext uri="{BB962C8B-B14F-4D97-AF65-F5344CB8AC3E}">
        <p14:creationId xmlns:p14="http://schemas.microsoft.com/office/powerpoint/2010/main" val="27998420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7E8CEF-1C51-8C45-A4DD-823EF2ED191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B8E374CA-1122-FA4B-B960-C80ADBD8CFB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C2EA1D2F-31D9-944B-9E05-A6DF632D8BC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3438C1F2-E75A-7847-BE97-4BAFD26A3C17}"/>
              </a:ext>
            </a:extLst>
          </p:cNvPr>
          <p:cNvSpPr>
            <a:spLocks noGrp="1"/>
          </p:cNvSpPr>
          <p:nvPr>
            <p:ph type="dt" sz="half" idx="10"/>
          </p:nvPr>
        </p:nvSpPr>
        <p:spPr/>
        <p:txBody>
          <a:bodyPr/>
          <a:lstStyle/>
          <a:p>
            <a:fld id="{37A2730A-859E-B540-ADF3-E97069AD1FDB}" type="datetimeFigureOut">
              <a:rPr lang="en-US" smtClean="0"/>
              <a:t>3/19/2026</a:t>
            </a:fld>
            <a:endParaRPr lang="en-US"/>
          </a:p>
        </p:txBody>
      </p:sp>
      <p:sp>
        <p:nvSpPr>
          <p:cNvPr id="6" name="Footer Placeholder 5">
            <a:extLst>
              <a:ext uri="{FF2B5EF4-FFF2-40B4-BE49-F238E27FC236}">
                <a16:creationId xmlns:a16="http://schemas.microsoft.com/office/drawing/2014/main" id="{87989FF9-DBBA-CD42-95A8-C1446B0102B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B918F56-7D9A-9D48-8FD1-C96B13CCAF54}"/>
              </a:ext>
            </a:extLst>
          </p:cNvPr>
          <p:cNvSpPr>
            <a:spLocks noGrp="1"/>
          </p:cNvSpPr>
          <p:nvPr>
            <p:ph type="sldNum" sz="quarter" idx="12"/>
          </p:nvPr>
        </p:nvSpPr>
        <p:spPr/>
        <p:txBody>
          <a:bodyPr/>
          <a:lstStyle/>
          <a:p>
            <a:fld id="{8E05DC9C-C50D-D242-B083-59CEE07163F1}" type="slidenum">
              <a:rPr lang="en-US" smtClean="0"/>
              <a:t>‹#›</a:t>
            </a:fld>
            <a:endParaRPr lang="en-US"/>
          </a:p>
        </p:txBody>
      </p:sp>
    </p:spTree>
    <p:extLst>
      <p:ext uri="{BB962C8B-B14F-4D97-AF65-F5344CB8AC3E}">
        <p14:creationId xmlns:p14="http://schemas.microsoft.com/office/powerpoint/2010/main" val="36767408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E687D9-2240-8D42-BF6D-3237D5EF1CA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9333825A-5AFC-8A42-93C4-F00E40A0FD9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7DF956E5-5DA8-AB49-9E03-65283DF2A3A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078163D5-4687-C243-A8A2-0650A7887076}"/>
              </a:ext>
            </a:extLst>
          </p:cNvPr>
          <p:cNvSpPr>
            <a:spLocks noGrp="1"/>
          </p:cNvSpPr>
          <p:nvPr>
            <p:ph type="dt" sz="half" idx="10"/>
          </p:nvPr>
        </p:nvSpPr>
        <p:spPr/>
        <p:txBody>
          <a:bodyPr/>
          <a:lstStyle/>
          <a:p>
            <a:fld id="{37A2730A-859E-B540-ADF3-E97069AD1FDB}" type="datetimeFigureOut">
              <a:rPr lang="en-US" smtClean="0"/>
              <a:t>3/19/2026</a:t>
            </a:fld>
            <a:endParaRPr lang="en-US"/>
          </a:p>
        </p:txBody>
      </p:sp>
      <p:sp>
        <p:nvSpPr>
          <p:cNvPr id="6" name="Footer Placeholder 5">
            <a:extLst>
              <a:ext uri="{FF2B5EF4-FFF2-40B4-BE49-F238E27FC236}">
                <a16:creationId xmlns:a16="http://schemas.microsoft.com/office/drawing/2014/main" id="{38300BF0-29B6-B343-A484-59353A8ACA8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F48E5C9-1065-5147-B725-91FB99153EC6}"/>
              </a:ext>
            </a:extLst>
          </p:cNvPr>
          <p:cNvSpPr>
            <a:spLocks noGrp="1"/>
          </p:cNvSpPr>
          <p:nvPr>
            <p:ph type="sldNum" sz="quarter" idx="12"/>
          </p:nvPr>
        </p:nvSpPr>
        <p:spPr/>
        <p:txBody>
          <a:bodyPr/>
          <a:lstStyle/>
          <a:p>
            <a:fld id="{8E05DC9C-C50D-D242-B083-59CEE07163F1}" type="slidenum">
              <a:rPr lang="en-US" smtClean="0"/>
              <a:t>‹#›</a:t>
            </a:fld>
            <a:endParaRPr lang="en-US"/>
          </a:p>
        </p:txBody>
      </p:sp>
    </p:spTree>
    <p:extLst>
      <p:ext uri="{BB962C8B-B14F-4D97-AF65-F5344CB8AC3E}">
        <p14:creationId xmlns:p14="http://schemas.microsoft.com/office/powerpoint/2010/main" val="4116017357"/>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B0B6787-B51F-DB42-9E52-63E10EB8651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563B9472-27F5-2144-BCEC-3E0A96761AF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F352788-8A6E-D24F-82D2-F38C9E41A4A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7A2730A-859E-B540-ADF3-E97069AD1FDB}" type="datetimeFigureOut">
              <a:rPr lang="en-US" smtClean="0"/>
              <a:t>3/19/2026</a:t>
            </a:fld>
            <a:endParaRPr lang="en-US"/>
          </a:p>
        </p:txBody>
      </p:sp>
      <p:sp>
        <p:nvSpPr>
          <p:cNvPr id="5" name="Footer Placeholder 4">
            <a:extLst>
              <a:ext uri="{FF2B5EF4-FFF2-40B4-BE49-F238E27FC236}">
                <a16:creationId xmlns:a16="http://schemas.microsoft.com/office/drawing/2014/main" id="{A81DDB45-653D-0C49-B78E-967549C7BA6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DCADC715-0B9A-0348-A62C-3F8BCE535B3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E05DC9C-C50D-D242-B083-59CEE07163F1}" type="slidenum">
              <a:rPr lang="en-US" smtClean="0"/>
              <a:t>‹#›</a:t>
            </a:fld>
            <a:endParaRPr lang="en-US"/>
          </a:p>
        </p:txBody>
      </p:sp>
      <p:sp>
        <p:nvSpPr>
          <p:cNvPr id="900" name="AccentBar"/>
          <p:cNvSpPr/>
          <p:nvPr/>
        </p:nvSpPr>
        <p:spPr>
          <a:xfrm>
            <a:off x="0" y="6766560"/>
            <a:ext cx="12192000" cy="91440"/>
          </a:xfrm>
          <a:prstGeom prst="rect">
            <a:avLst/>
          </a:prstGeom>
          <a:solidFill>
            <a:srgbClr val="27AE60"/>
          </a:solidFill>
          <a:ln>
            <a:noFill/>
          </a:ln>
        </p:spPr>
        <p:txBody>
          <a:bodyPr/>
          <a:lstStyle/>
          <a:p>
            <a:endParaRPr lang="en-US"/>
          </a:p>
        </p:txBody>
      </p:sp>
    </p:spTree>
    <p:extLst>
      <p:ext uri="{BB962C8B-B14F-4D97-AF65-F5344CB8AC3E}">
        <p14:creationId xmlns:p14="http://schemas.microsoft.com/office/powerpoint/2010/main" val="276884903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rgbClr val="1B2A4A"/>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rgbClr val="1B2A4A"/>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1B2A4A">
            <a:alpha val="100000"/>
          </a:srgbClr>
        </a:solidFill>
        <a:effectLst/>
      </p:bgPr>
    </p:bg>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ED64B7B9-C7A8-418F-AAE8-049A5721385E}"/>
              </a:ext>
            </a:extLst>
          </p:cNvPr>
          <p:cNvSpPr txBox="1"/>
          <p:nvPr/>
        </p:nvSpPr>
        <p:spPr>
          <a:xfrm>
            <a:off x="1016000" y="2159000"/>
            <a:ext cx="10160000" cy="889000"/>
          </a:xfrm>
          <a:prstGeom prst="rect">
            <a:avLst/>
          </a:prstGeom>
          <a:noFill/>
          <a:ln>
            <a:noFill/>
          </a:ln>
        </p:spPr>
        <p:txBody>
          <a:bodyPr vertOverflow="overflow" vert="horz" wrap="square" rtlCol="0" anchor="t">
            <a:spAutoFit/>
          </a:bodyPr>
          <a:lstStyle/>
          <a:p>
            <a:pPr algn="l"/>
            <a:r>
              <a:rPr lang="en-GB" sz="4000" b="1">
                <a:solidFill>
                  <a:srgbClr val="FFFFFF"/>
                </a:solidFill>
                <a:latin typeface="Georgia"/>
              </a:rPr>
              <a:t>Deploy &amp; Post-Programme</a:t>
            </a:r>
          </a:p>
        </p:txBody>
      </p:sp>
      <p:sp>
        <p:nvSpPr>
          <p:cNvPr id="3" name="TextBox 2">
            <a:extLst>
              <a:ext uri="{FF2B5EF4-FFF2-40B4-BE49-F238E27FC236}">
                <a16:creationId xmlns:a16="http://schemas.microsoft.com/office/drawing/2014/main" id="{C0377C6C-C07A-4BC7-BB07-F16FFA99F832}"/>
              </a:ext>
            </a:extLst>
          </p:cNvPr>
          <p:cNvSpPr txBox="1"/>
          <p:nvPr/>
        </p:nvSpPr>
        <p:spPr>
          <a:xfrm>
            <a:off x="1016000" y="3175000"/>
            <a:ext cx="8890000" cy="508000"/>
          </a:xfrm>
          <a:prstGeom prst="rect">
            <a:avLst/>
          </a:prstGeom>
          <a:noFill/>
          <a:ln>
            <a:noFill/>
          </a:ln>
        </p:spPr>
        <p:txBody>
          <a:bodyPr vertOverflow="overflow" vert="horz" wrap="square" rtlCol="0" anchor="t">
            <a:spAutoFit/>
          </a:bodyPr>
          <a:lstStyle/>
          <a:p>
            <a:pPr algn="l"/>
            <a:r>
              <a:rPr lang="en-GB" sz="2000">
                <a:solidFill>
                  <a:srgbClr val="FFFFFF"/>
                </a:solidFill>
                <a:latin typeface="Calibri"/>
                <a:ea typeface="Calibri"/>
                <a:cs typeface="Calibri"/>
              </a:rPr>
              <a:t>Stages 15–19: From Cutover to Benefits Realisation</a:t>
            </a:r>
          </a:p>
        </p:txBody>
      </p:sp>
      <p:sp>
        <p:nvSpPr>
          <p:cNvPr id="4" name="Rectangle 3">
            <a:extLst>
              <a:ext uri="{FF2B5EF4-FFF2-40B4-BE49-F238E27FC236}">
                <a16:creationId xmlns:a16="http://schemas.microsoft.com/office/drawing/2014/main" id="{750C3461-0F54-4627-9259-26A1424C0DA0}"/>
              </a:ext>
            </a:extLst>
          </p:cNvPr>
          <p:cNvSpPr/>
          <p:nvPr/>
        </p:nvSpPr>
        <p:spPr>
          <a:xfrm>
            <a:off x="1016000" y="3937000"/>
            <a:ext cx="4445000" cy="76200"/>
          </a:xfrm>
          <a:prstGeom prst="rect">
            <a:avLst/>
          </a:prstGeom>
          <a:solidFill>
            <a:srgbClr val="42A55F"/>
          </a:solidFill>
          <a:ln w="12700" cap="flat" cmpd="sng" algn="ctr">
            <a:noFill/>
            <a:prstDash val="solid"/>
            <a:miter lim="800000"/>
          </a:ln>
        </p:spPr>
        <p:style>
          <a:lnRef idx="2">
            <a:schemeClr val="accent1">
              <a:shade val="15000"/>
            </a:schemeClr>
          </a:lnRef>
          <a:fillRef idx="1">
            <a:schemeClr val="accent1"/>
          </a:fillRef>
          <a:effectRef idx="0">
            <a:schemeClr val="accent1"/>
          </a:effectRef>
          <a:fontRef idx="minor">
            <a:schemeClr val="lt1"/>
          </a:fontRef>
        </p:style>
        <p:txBody>
          <a:bodyPr vertOverflow="clip" horzOverflow="clip" rtlCol="0" anchor="t"/>
          <a:lstStyle/>
          <a:p>
            <a:pPr algn="l"/>
            <a:endParaRPr lang="en-GB"/>
          </a:p>
        </p:txBody>
      </p:sp>
      <p:sp>
        <p:nvSpPr>
          <p:cNvPr id="5" name="Rectangle 4">
            <a:extLst>
              <a:ext uri="{FF2B5EF4-FFF2-40B4-BE49-F238E27FC236}">
                <a16:creationId xmlns:a16="http://schemas.microsoft.com/office/drawing/2014/main" id="{A24B4C30-AA8E-414D-859C-082D6D37BAA3}"/>
              </a:ext>
            </a:extLst>
          </p:cNvPr>
          <p:cNvSpPr/>
          <p:nvPr/>
        </p:nvSpPr>
        <p:spPr>
          <a:xfrm>
            <a:off x="5461000" y="3937000"/>
            <a:ext cx="4445000" cy="76200"/>
          </a:xfrm>
          <a:prstGeom prst="rect">
            <a:avLst/>
          </a:prstGeom>
          <a:solidFill>
            <a:srgbClr val="2BA89D"/>
          </a:solidFill>
          <a:ln w="12700" cap="flat" cmpd="sng" algn="ctr">
            <a:noFill/>
            <a:prstDash val="solid"/>
            <a:miter lim="800000"/>
          </a:ln>
        </p:spPr>
        <p:style>
          <a:lnRef idx="2">
            <a:schemeClr val="accent1">
              <a:shade val="15000"/>
            </a:schemeClr>
          </a:lnRef>
          <a:fillRef idx="1">
            <a:schemeClr val="accent1"/>
          </a:fillRef>
          <a:effectRef idx="0">
            <a:schemeClr val="accent1"/>
          </a:effectRef>
          <a:fontRef idx="minor">
            <a:schemeClr val="lt1"/>
          </a:fontRef>
        </p:style>
        <p:txBody>
          <a:bodyPr vertOverflow="clip" horzOverflow="clip" rtlCol="0" anchor="t"/>
          <a:lstStyle/>
          <a:p>
            <a:pPr algn="l"/>
            <a:endParaRPr lang="en-GB"/>
          </a:p>
        </p:txBody>
      </p:sp>
      <p:sp>
        <p:nvSpPr>
          <p:cNvPr id="6" name="TextBox 5">
            <a:extLst>
              <a:ext uri="{FF2B5EF4-FFF2-40B4-BE49-F238E27FC236}">
                <a16:creationId xmlns:a16="http://schemas.microsoft.com/office/drawing/2014/main" id="{95C6FD79-5B34-499C-9311-F694EA08A505}"/>
              </a:ext>
            </a:extLst>
          </p:cNvPr>
          <p:cNvSpPr txBox="1"/>
          <p:nvPr/>
        </p:nvSpPr>
        <p:spPr>
          <a:xfrm>
            <a:off x="1016000" y="4089400"/>
            <a:ext cx="4445000" cy="304800"/>
          </a:xfrm>
          <a:prstGeom prst="rect">
            <a:avLst/>
          </a:prstGeom>
          <a:noFill/>
          <a:ln>
            <a:noFill/>
          </a:ln>
        </p:spPr>
        <p:txBody>
          <a:bodyPr vertOverflow="overflow" vert="horz" wrap="square" rtlCol="0" anchor="t">
            <a:spAutoFit/>
          </a:bodyPr>
          <a:lstStyle/>
          <a:p>
            <a:pPr algn="l"/>
            <a:r>
              <a:rPr lang="en-GB" sz="1400">
                <a:solidFill>
                  <a:srgbClr val="27AE60"/>
                </a:solidFill>
                <a:latin typeface="Calibri"/>
                <a:ea typeface="Calibri"/>
                <a:cs typeface="Calibri"/>
              </a:rPr>
              <a:t>DEPLOY · Stages 15–17</a:t>
            </a:r>
          </a:p>
        </p:txBody>
      </p:sp>
      <p:sp>
        <p:nvSpPr>
          <p:cNvPr id="7" name="TextBox 6">
            <a:extLst>
              <a:ext uri="{FF2B5EF4-FFF2-40B4-BE49-F238E27FC236}">
                <a16:creationId xmlns:a16="http://schemas.microsoft.com/office/drawing/2014/main" id="{FA3A6F3A-EC8F-4E3D-AA4F-0C336D933462}"/>
              </a:ext>
            </a:extLst>
          </p:cNvPr>
          <p:cNvSpPr txBox="1"/>
          <p:nvPr/>
        </p:nvSpPr>
        <p:spPr>
          <a:xfrm>
            <a:off x="5461000" y="4089400"/>
            <a:ext cx="4445000" cy="304800"/>
          </a:xfrm>
          <a:prstGeom prst="rect">
            <a:avLst/>
          </a:prstGeom>
          <a:noFill/>
          <a:ln>
            <a:noFill/>
          </a:ln>
        </p:spPr>
        <p:txBody>
          <a:bodyPr vertOverflow="overflow" vert="horz" wrap="square" rtlCol="0" anchor="t">
            <a:spAutoFit/>
          </a:bodyPr>
          <a:lstStyle/>
          <a:p>
            <a:pPr algn="l"/>
            <a:r>
              <a:rPr lang="en-GB" sz="1400">
                <a:solidFill>
                  <a:srgbClr val="1ABC9C"/>
                </a:solidFill>
                <a:latin typeface="Calibri"/>
                <a:ea typeface="Calibri"/>
                <a:cs typeface="Calibri"/>
              </a:rPr>
              <a:t>POST-PROGRAMME · Stages 18–19</a:t>
            </a:r>
          </a:p>
        </p:txBody>
      </p:sp>
      <p:sp>
        <p:nvSpPr>
          <p:cNvPr id="8" name="TextBox 7">
            <a:extLst>
              <a:ext uri="{FF2B5EF4-FFF2-40B4-BE49-F238E27FC236}">
                <a16:creationId xmlns:a16="http://schemas.microsoft.com/office/drawing/2014/main" id="{72B45EE8-C3AD-4395-91A6-37956237045A}"/>
              </a:ext>
            </a:extLst>
          </p:cNvPr>
          <p:cNvSpPr txBox="1"/>
          <p:nvPr/>
        </p:nvSpPr>
        <p:spPr>
          <a:xfrm>
            <a:off x="1016000" y="6096000"/>
            <a:ext cx="8890000" cy="304800"/>
          </a:xfrm>
          <a:prstGeom prst="rect">
            <a:avLst/>
          </a:prstGeom>
          <a:noFill/>
          <a:ln>
            <a:noFill/>
          </a:ln>
        </p:spPr>
        <p:txBody>
          <a:bodyPr vertOverflow="overflow" vert="horz" wrap="square" rtlCol="0" anchor="t">
            <a:spAutoFit/>
          </a:bodyPr>
          <a:lstStyle/>
          <a:p>
            <a:pPr algn="l"/>
            <a:r>
              <a:rPr lang="en-GB" sz="1400">
                <a:solidFill>
                  <a:srgbClr val="B0BEC5"/>
                </a:solidFill>
                <a:latin typeface="Calibri"/>
                <a:ea typeface="Calibri"/>
                <a:cs typeface="Calibri"/>
              </a:rPr>
              <a:t>Programme Lifecycle · Final Phases · Proving the Value</a:t>
            </a:r>
          </a:p>
        </p:txBody>
      </p:sp>
    </p:spTree>
    <p:extLst>
      <p:ext uri="{BB962C8B-B14F-4D97-AF65-F5344CB8AC3E}">
        <p14:creationId xmlns:p14="http://schemas.microsoft.com/office/powerpoint/2010/main" val="418777887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a:effectLst/>
      </p:bgPr>
    </p:bg>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565FB04A-3A01-4B81-8752-51D55D65DF34}"/>
              </a:ext>
            </a:extLst>
          </p:cNvPr>
          <p:cNvSpPr txBox="1"/>
          <p:nvPr/>
        </p:nvSpPr>
        <p:spPr>
          <a:xfrm>
            <a:off x="508000" y="1016000"/>
            <a:ext cx="7874000" cy="508000"/>
          </a:xfrm>
          <a:prstGeom prst="rect">
            <a:avLst/>
          </a:prstGeom>
          <a:noFill/>
          <a:ln>
            <a:noFill/>
          </a:ln>
        </p:spPr>
        <p:txBody>
          <a:bodyPr vertOverflow="overflow" vert="horz" wrap="square" rtlCol="0" anchor="t">
            <a:spAutoFit/>
          </a:bodyPr>
          <a:lstStyle/>
          <a:p>
            <a:pPr algn="l"/>
            <a:r>
              <a:rPr lang="en-GB" sz="2600" b="1">
                <a:solidFill>
                  <a:srgbClr val="1B2A4A"/>
                </a:solidFill>
                <a:latin typeface="Georgia"/>
              </a:rPr>
              <a:t>Benefits Realisation &amp; Review (S18)</a:t>
            </a:r>
          </a:p>
        </p:txBody>
      </p:sp>
      <p:sp>
        <p:nvSpPr>
          <p:cNvPr id="3" name="Rectangle 2">
            <a:extLst>
              <a:ext uri="{FF2B5EF4-FFF2-40B4-BE49-F238E27FC236}">
                <a16:creationId xmlns:a16="http://schemas.microsoft.com/office/drawing/2014/main" id="{D7DF5C15-6BD2-44CD-8C3B-2E4E50D1E03F}"/>
              </a:ext>
            </a:extLst>
          </p:cNvPr>
          <p:cNvSpPr/>
          <p:nvPr/>
        </p:nvSpPr>
        <p:spPr>
          <a:xfrm>
            <a:off x="508000" y="1549400"/>
            <a:ext cx="1524000" cy="38100"/>
          </a:xfrm>
          <a:prstGeom prst="rect">
            <a:avLst/>
          </a:prstGeom>
          <a:solidFill>
            <a:srgbClr val="2BA89D"/>
          </a:solidFill>
          <a:ln w="12700" cap="flat" cmpd="sng" algn="ctr">
            <a:noFill/>
            <a:prstDash val="solid"/>
            <a:miter lim="800000"/>
          </a:ln>
        </p:spPr>
        <p:style>
          <a:lnRef idx="2">
            <a:schemeClr val="accent1">
              <a:shade val="15000"/>
            </a:schemeClr>
          </a:lnRef>
          <a:fillRef idx="1">
            <a:schemeClr val="accent1"/>
          </a:fillRef>
          <a:effectRef idx="0">
            <a:schemeClr val="accent1"/>
          </a:effectRef>
          <a:fontRef idx="minor">
            <a:schemeClr val="lt1"/>
          </a:fontRef>
        </p:style>
        <p:txBody>
          <a:bodyPr vertOverflow="clip" horzOverflow="clip" rtlCol="0" anchor="t"/>
          <a:lstStyle/>
          <a:p>
            <a:pPr algn="l"/>
            <a:endParaRPr lang="en-GB"/>
          </a:p>
        </p:txBody>
      </p:sp>
      <p:sp>
        <p:nvSpPr>
          <p:cNvPr id="4" name="Rectangle 3">
            <a:extLst>
              <a:ext uri="{FF2B5EF4-FFF2-40B4-BE49-F238E27FC236}">
                <a16:creationId xmlns:a16="http://schemas.microsoft.com/office/drawing/2014/main" id="{974632A0-AC9C-4358-84E4-702641DE8314}"/>
              </a:ext>
            </a:extLst>
          </p:cNvPr>
          <p:cNvSpPr/>
          <p:nvPr/>
        </p:nvSpPr>
        <p:spPr>
          <a:xfrm>
            <a:off x="8636000" y="254000"/>
            <a:ext cx="3302000" cy="6223000"/>
          </a:xfrm>
          <a:prstGeom prst="rect">
            <a:avLst/>
          </a:prstGeom>
          <a:solidFill>
            <a:srgbClr val="F5F0E8"/>
          </a:solidFill>
          <a:ln w="12700" cap="flat" cmpd="sng" algn="ctr">
            <a:noFill/>
            <a:prstDash val="solid"/>
            <a:miter lim="800000"/>
          </a:ln>
        </p:spPr>
        <p:style>
          <a:lnRef idx="2">
            <a:schemeClr val="accent1">
              <a:shade val="15000"/>
            </a:schemeClr>
          </a:lnRef>
          <a:fillRef idx="1">
            <a:schemeClr val="accent1"/>
          </a:fillRef>
          <a:effectRef idx="0">
            <a:schemeClr val="accent1"/>
          </a:effectRef>
          <a:fontRef idx="minor">
            <a:schemeClr val="lt1"/>
          </a:fontRef>
        </p:style>
        <p:txBody>
          <a:bodyPr vertOverflow="clip" horzOverflow="clip" rtlCol="0" anchor="t"/>
          <a:lstStyle/>
          <a:p>
            <a:pPr algn="l"/>
            <a:endParaRPr lang="en-GB"/>
          </a:p>
        </p:txBody>
      </p:sp>
      <p:sp>
        <p:nvSpPr>
          <p:cNvPr id="5" name="Rectangle 4">
            <a:extLst>
              <a:ext uri="{FF2B5EF4-FFF2-40B4-BE49-F238E27FC236}">
                <a16:creationId xmlns:a16="http://schemas.microsoft.com/office/drawing/2014/main" id="{E20F4AD6-BEFC-42D8-AE1C-7D6DD527F99E}"/>
              </a:ext>
            </a:extLst>
          </p:cNvPr>
          <p:cNvSpPr/>
          <p:nvPr/>
        </p:nvSpPr>
        <p:spPr>
          <a:xfrm>
            <a:off x="8636000" y="2540000"/>
            <a:ext cx="50800" cy="2794000"/>
          </a:xfrm>
          <a:prstGeom prst="rect">
            <a:avLst/>
          </a:prstGeom>
          <a:solidFill>
            <a:srgbClr val="2BA89D"/>
          </a:solidFill>
          <a:ln w="12700" cap="flat" cmpd="sng" algn="ctr">
            <a:noFill/>
            <a:prstDash val="solid"/>
            <a:miter lim="800000"/>
          </a:ln>
        </p:spPr>
        <p:style>
          <a:lnRef idx="2">
            <a:schemeClr val="accent1">
              <a:shade val="15000"/>
            </a:schemeClr>
          </a:lnRef>
          <a:fillRef idx="1">
            <a:schemeClr val="accent1"/>
          </a:fillRef>
          <a:effectRef idx="0">
            <a:schemeClr val="accent1"/>
          </a:effectRef>
          <a:fontRef idx="minor">
            <a:schemeClr val="lt1"/>
          </a:fontRef>
        </p:style>
        <p:txBody>
          <a:bodyPr vertOverflow="clip" horzOverflow="clip" rtlCol="0" anchor="t"/>
          <a:lstStyle/>
          <a:p>
            <a:pPr algn="l"/>
            <a:endParaRPr lang="en-GB"/>
          </a:p>
        </p:txBody>
      </p:sp>
      <p:sp>
        <p:nvSpPr>
          <p:cNvPr id="6" name="TextBox 5">
            <a:extLst>
              <a:ext uri="{FF2B5EF4-FFF2-40B4-BE49-F238E27FC236}">
                <a16:creationId xmlns:a16="http://schemas.microsoft.com/office/drawing/2014/main" id="{DEE2831E-ACB1-4889-A9F3-088290781E04}"/>
              </a:ext>
            </a:extLst>
          </p:cNvPr>
          <p:cNvSpPr txBox="1"/>
          <p:nvPr/>
        </p:nvSpPr>
        <p:spPr>
          <a:xfrm>
            <a:off x="8826500" y="2540000"/>
            <a:ext cx="2921000" cy="2794000"/>
          </a:xfrm>
          <a:prstGeom prst="rect">
            <a:avLst/>
          </a:prstGeom>
          <a:noFill/>
          <a:ln>
            <a:noFill/>
          </a:ln>
        </p:spPr>
        <p:txBody>
          <a:bodyPr vertOverflow="overflow" vert="horz" wrap="square" rtlCol="0" anchor="t">
            <a:spAutoFit/>
          </a:bodyPr>
          <a:lstStyle/>
          <a:p>
            <a:pPr algn="l"/>
            <a:r>
              <a:rPr lang="en-GB" sz="1500" i="1">
                <a:solidFill>
                  <a:srgbClr val="1B2A4A"/>
                </a:solidFill>
                <a:latin typeface="Georgia"/>
              </a:rPr>
              <a:t>“Benefits are measured against baselines from Value Definition &amp; Case for Change (S2) — real numbers set 12+ months before go-live. The ROI Driver Matrix is the scorecard.”</a:t>
            </a:r>
          </a:p>
        </p:txBody>
      </p:sp>
      <p:sp>
        <p:nvSpPr>
          <p:cNvPr id="7" name="TextBox 6">
            <a:extLst>
              <a:ext uri="{FF2B5EF4-FFF2-40B4-BE49-F238E27FC236}">
                <a16:creationId xmlns:a16="http://schemas.microsoft.com/office/drawing/2014/main" id="{17498366-0271-422A-B7FD-E6318880E40A}"/>
              </a:ext>
            </a:extLst>
          </p:cNvPr>
          <p:cNvSpPr txBox="1"/>
          <p:nvPr/>
        </p:nvSpPr>
        <p:spPr>
          <a:xfrm>
            <a:off x="508000" y="1714500"/>
            <a:ext cx="7874000" cy="4635500"/>
          </a:xfrm>
          <a:prstGeom prst="rect">
            <a:avLst/>
          </a:prstGeom>
          <a:noFill/>
          <a:ln>
            <a:noFill/>
          </a:ln>
        </p:spPr>
        <p:txBody>
          <a:bodyPr vertOverflow="overflow" vert="horz" wrap="square" rtlCol="0" anchor="t">
            <a:noAutofit/>
          </a:bodyPr>
          <a:lstStyle/>
          <a:p>
            <a:pPr>
              <a:buNone/>
            </a:pPr>
            <a:r>
              <a:rPr lang="en-US" sz="1500" b="1" dirty="0">
                <a:solidFill>
                  <a:srgbClr val="1ABC9C"/>
                </a:solidFill>
                <a:latin typeface="Calibri"/>
              </a:rPr>
              <a:t>Key Objectives</a:t>
            </a:r>
          </a:p>
          <a:p>
            <a:pPr marL="228600" indent="-228600">
              <a:buFont typeface="Arial"/>
              <a:buChar char="•"/>
            </a:pPr>
            <a:r>
              <a:rPr lang="en-US" sz="1400" dirty="0">
                <a:solidFill>
                  <a:srgbClr val="1B2A4A"/>
                </a:solidFill>
                <a:latin typeface="Calibri"/>
              </a:rPr>
              <a:t>Measure KPI actuals against Value Definition &amp; Case for Change (S2) baselines and targets</a:t>
            </a:r>
          </a:p>
          <a:p>
            <a:pPr marL="228600" indent="-228600">
              <a:buFont typeface="Arial"/>
              <a:buChar char="•"/>
            </a:pPr>
            <a:r>
              <a:rPr lang="en-US" sz="1400" dirty="0">
                <a:solidFill>
                  <a:srgbClr val="1B2A4A"/>
                </a:solidFill>
                <a:latin typeface="Calibri"/>
              </a:rPr>
              <a:t>Benefit Owners report progress, blockers, and corrective actions</a:t>
            </a:r>
          </a:p>
          <a:p>
            <a:pPr marL="228600" indent="-228600">
              <a:buFont typeface="Arial"/>
              <a:buChar char="•"/>
            </a:pPr>
            <a:r>
              <a:rPr lang="en-US" sz="1400" dirty="0">
                <a:solidFill>
                  <a:srgbClr val="1B2A4A"/>
                </a:solidFill>
                <a:latin typeface="Calibri"/>
              </a:rPr>
              <a:t>Update Benefits Tracker and present to Steering Committee</a:t>
            </a:r>
          </a:p>
          <a:p>
            <a:pPr marL="228600" indent="-228600">
              <a:buFont typeface="Arial"/>
              <a:buChar char="•"/>
            </a:pPr>
            <a:r>
              <a:rPr lang="en-US" sz="1400" dirty="0">
                <a:solidFill>
                  <a:srgbClr val="1B2A4A"/>
                </a:solidFill>
                <a:latin typeface="Calibri"/>
              </a:rPr>
              <a:t>Identify benefits at risk and agree interventions</a:t>
            </a:r>
          </a:p>
          <a:p>
            <a:pPr marL="228600" indent="-228600">
              <a:buFont typeface="Arial"/>
              <a:buChar char="•"/>
            </a:pPr>
            <a:r>
              <a:rPr lang="en-US" sz="1400" dirty="0">
                <a:solidFill>
                  <a:srgbClr val="1B2A4A"/>
                </a:solidFill>
                <a:latin typeface="Calibri"/>
              </a:rPr>
              <a:t>Produce programme closure report with lessons learned</a:t>
            </a:r>
          </a:p>
          <a:p>
            <a:pPr>
              <a:buNone/>
            </a:pPr>
            <a:r>
              <a:rPr lang="en-US" sz="1500" b="1" dirty="0">
                <a:solidFill>
                  <a:srgbClr val="1ABC9C"/>
                </a:solidFill>
                <a:latin typeface="Calibri"/>
              </a:rPr>
              <a:t>Outputs</a:t>
            </a:r>
          </a:p>
          <a:p>
            <a:pPr marL="228600" indent="-228600">
              <a:buFont typeface="Arial"/>
              <a:buChar char="•"/>
            </a:pPr>
            <a:r>
              <a:rPr lang="en-US" sz="1400" dirty="0">
                <a:solidFill>
                  <a:srgbClr val="1B2A4A"/>
                </a:solidFill>
                <a:latin typeface="Calibri"/>
              </a:rPr>
              <a:t>Benefits Tracker with actuals vs baselines vs targets</a:t>
            </a:r>
          </a:p>
          <a:p>
            <a:pPr marL="228600" indent="-228600">
              <a:buFont typeface="Arial"/>
              <a:buChar char="•"/>
            </a:pPr>
            <a:r>
              <a:rPr lang="en-US" sz="1400" dirty="0">
                <a:solidFill>
                  <a:srgbClr val="1B2A4A"/>
                </a:solidFill>
                <a:latin typeface="Calibri"/>
              </a:rPr>
              <a:t>Benefit Owner review reports per function</a:t>
            </a:r>
          </a:p>
          <a:p>
            <a:pPr marL="228600" indent="-228600">
              <a:buFont typeface="Arial"/>
              <a:buChar char="•"/>
            </a:pPr>
            <a:r>
              <a:rPr lang="en-US" sz="1400" dirty="0">
                <a:solidFill>
                  <a:srgbClr val="1B2A4A"/>
                </a:solidFill>
                <a:latin typeface="Calibri"/>
              </a:rPr>
              <a:t>ROI Driver Matrix scorecard — actual vs planned</a:t>
            </a:r>
          </a:p>
          <a:p>
            <a:pPr marL="228600" indent="-228600">
              <a:buFont typeface="Arial"/>
              <a:buChar char="•"/>
            </a:pPr>
            <a:r>
              <a:rPr lang="en-US" sz="1400" dirty="0">
                <a:solidFill>
                  <a:srgbClr val="1B2A4A"/>
                </a:solidFill>
                <a:latin typeface="Calibri"/>
              </a:rPr>
              <a:t>Programme closure report with lessons learned</a:t>
            </a:r>
          </a:p>
          <a:p>
            <a:pPr marL="228600" indent="-228600">
              <a:buFont typeface="Arial"/>
              <a:buChar char="•"/>
            </a:pPr>
            <a:r>
              <a:rPr lang="en-US" sz="1400" dirty="0">
                <a:solidFill>
                  <a:srgbClr val="1B2A4A"/>
                </a:solidFill>
                <a:latin typeface="Calibri"/>
              </a:rPr>
              <a:t>Board-level benefits realisation summary</a:t>
            </a:r>
          </a:p>
        </p:txBody>
      </p:sp>
      <p:sp>
        <p:nvSpPr>
          <p:cNvPr id="8" name="TextBox 7">
            <a:extLst>
              <a:ext uri="{FF2B5EF4-FFF2-40B4-BE49-F238E27FC236}">
                <a16:creationId xmlns:a16="http://schemas.microsoft.com/office/drawing/2014/main" id="{B288D1E4-D975-45C2-809B-D6970028CB62}"/>
              </a:ext>
            </a:extLst>
          </p:cNvPr>
          <p:cNvSpPr txBox="1"/>
          <p:nvPr/>
        </p:nvSpPr>
        <p:spPr>
          <a:xfrm>
            <a:off x="508000" y="6477000"/>
            <a:ext cx="6350000" cy="254000"/>
          </a:xfrm>
          <a:prstGeom prst="rect">
            <a:avLst/>
          </a:prstGeom>
          <a:noFill/>
          <a:ln>
            <a:noFill/>
          </a:ln>
        </p:spPr>
        <p:txBody>
          <a:bodyPr vertOverflow="overflow" vert="horz" wrap="square" rtlCol="0" anchor="t">
            <a:spAutoFit/>
          </a:bodyPr>
          <a:lstStyle/>
          <a:p>
            <a:pPr algn="l"/>
            <a:r>
              <a:rPr lang="en-GB" sz="1400">
                <a:solidFill>
                  <a:srgbClr val="90A4AE"/>
                </a:solidFill>
                <a:latin typeface="Calibri"/>
                <a:ea typeface="Calibri"/>
                <a:cs typeface="Calibri"/>
              </a:rPr>
              <a:t>Programme Lifecycle · Post-Programme · S18</a:t>
            </a:r>
          </a:p>
        </p:txBody>
      </p:sp>
    </p:spTree>
    <p:extLst>
      <p:ext uri="{BB962C8B-B14F-4D97-AF65-F5344CB8AC3E}">
        <p14:creationId xmlns:p14="http://schemas.microsoft.com/office/powerpoint/2010/main" val="292798528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a:effectLst/>
      </p:bgPr>
    </p:bg>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904EAFB5-D1AA-4D50-976D-944560A82B73}"/>
              </a:ext>
            </a:extLst>
          </p:cNvPr>
          <p:cNvSpPr txBox="1"/>
          <p:nvPr/>
        </p:nvSpPr>
        <p:spPr>
          <a:xfrm>
            <a:off x="508000" y="1016000"/>
            <a:ext cx="7874000" cy="508000"/>
          </a:xfrm>
          <a:prstGeom prst="rect">
            <a:avLst/>
          </a:prstGeom>
          <a:noFill/>
          <a:ln>
            <a:noFill/>
          </a:ln>
        </p:spPr>
        <p:txBody>
          <a:bodyPr vertOverflow="overflow" vert="horz" wrap="square" rtlCol="0" anchor="t">
            <a:spAutoFit/>
          </a:bodyPr>
          <a:lstStyle/>
          <a:p>
            <a:pPr algn="l"/>
            <a:r>
              <a:rPr lang="en-GB" sz="2600" b="1">
                <a:solidFill>
                  <a:srgbClr val="1B2A4A"/>
                </a:solidFill>
                <a:latin typeface="Georgia"/>
              </a:rPr>
              <a:t>Optimisation &amp; Maturity (S19)</a:t>
            </a:r>
          </a:p>
        </p:txBody>
      </p:sp>
      <p:sp>
        <p:nvSpPr>
          <p:cNvPr id="3" name="Rectangle 2">
            <a:extLst>
              <a:ext uri="{FF2B5EF4-FFF2-40B4-BE49-F238E27FC236}">
                <a16:creationId xmlns:a16="http://schemas.microsoft.com/office/drawing/2014/main" id="{D66D0E1E-6251-45D7-996C-B515383CDD59}"/>
              </a:ext>
            </a:extLst>
          </p:cNvPr>
          <p:cNvSpPr/>
          <p:nvPr/>
        </p:nvSpPr>
        <p:spPr>
          <a:xfrm>
            <a:off x="508000" y="1549400"/>
            <a:ext cx="1524000" cy="38100"/>
          </a:xfrm>
          <a:prstGeom prst="rect">
            <a:avLst/>
          </a:prstGeom>
          <a:solidFill>
            <a:srgbClr val="2BA89D"/>
          </a:solidFill>
          <a:ln w="12700" cap="flat" cmpd="sng" algn="ctr">
            <a:noFill/>
            <a:prstDash val="solid"/>
            <a:miter lim="800000"/>
          </a:ln>
        </p:spPr>
        <p:style>
          <a:lnRef idx="2">
            <a:schemeClr val="accent1">
              <a:shade val="15000"/>
            </a:schemeClr>
          </a:lnRef>
          <a:fillRef idx="1">
            <a:schemeClr val="accent1"/>
          </a:fillRef>
          <a:effectRef idx="0">
            <a:schemeClr val="accent1"/>
          </a:effectRef>
          <a:fontRef idx="minor">
            <a:schemeClr val="lt1"/>
          </a:fontRef>
        </p:style>
        <p:txBody>
          <a:bodyPr vertOverflow="clip" horzOverflow="clip" rtlCol="0" anchor="t"/>
          <a:lstStyle/>
          <a:p>
            <a:pPr algn="l"/>
            <a:endParaRPr lang="en-GB"/>
          </a:p>
        </p:txBody>
      </p:sp>
      <p:sp>
        <p:nvSpPr>
          <p:cNvPr id="4" name="Rectangle 3">
            <a:extLst>
              <a:ext uri="{FF2B5EF4-FFF2-40B4-BE49-F238E27FC236}">
                <a16:creationId xmlns:a16="http://schemas.microsoft.com/office/drawing/2014/main" id="{BE49B0A4-350A-499D-AB54-2A7DF1BB0EB9}"/>
              </a:ext>
            </a:extLst>
          </p:cNvPr>
          <p:cNvSpPr/>
          <p:nvPr/>
        </p:nvSpPr>
        <p:spPr>
          <a:xfrm>
            <a:off x="8636000" y="254000"/>
            <a:ext cx="3302000" cy="6223000"/>
          </a:xfrm>
          <a:prstGeom prst="rect">
            <a:avLst/>
          </a:prstGeom>
          <a:solidFill>
            <a:srgbClr val="F5F0E8"/>
          </a:solidFill>
          <a:ln w="12700" cap="flat" cmpd="sng" algn="ctr">
            <a:noFill/>
            <a:prstDash val="solid"/>
            <a:miter lim="800000"/>
          </a:ln>
        </p:spPr>
        <p:style>
          <a:lnRef idx="2">
            <a:schemeClr val="accent1">
              <a:shade val="15000"/>
            </a:schemeClr>
          </a:lnRef>
          <a:fillRef idx="1">
            <a:schemeClr val="accent1"/>
          </a:fillRef>
          <a:effectRef idx="0">
            <a:schemeClr val="accent1"/>
          </a:effectRef>
          <a:fontRef idx="minor">
            <a:schemeClr val="lt1"/>
          </a:fontRef>
        </p:style>
        <p:txBody>
          <a:bodyPr vertOverflow="clip" horzOverflow="clip" rtlCol="0" anchor="t"/>
          <a:lstStyle/>
          <a:p>
            <a:pPr algn="l"/>
            <a:endParaRPr lang="en-GB"/>
          </a:p>
        </p:txBody>
      </p:sp>
      <p:sp>
        <p:nvSpPr>
          <p:cNvPr id="5" name="Rectangle 4">
            <a:extLst>
              <a:ext uri="{FF2B5EF4-FFF2-40B4-BE49-F238E27FC236}">
                <a16:creationId xmlns:a16="http://schemas.microsoft.com/office/drawing/2014/main" id="{AB36BC4D-205E-4CBD-8FB0-7EBA6CDADA10}"/>
              </a:ext>
            </a:extLst>
          </p:cNvPr>
          <p:cNvSpPr/>
          <p:nvPr/>
        </p:nvSpPr>
        <p:spPr>
          <a:xfrm>
            <a:off x="8636000" y="2540000"/>
            <a:ext cx="50800" cy="2413000"/>
          </a:xfrm>
          <a:prstGeom prst="rect">
            <a:avLst/>
          </a:prstGeom>
          <a:solidFill>
            <a:srgbClr val="2BA89D"/>
          </a:solidFill>
          <a:ln w="12700" cap="flat" cmpd="sng" algn="ctr">
            <a:noFill/>
            <a:prstDash val="solid"/>
            <a:miter lim="800000"/>
          </a:ln>
        </p:spPr>
        <p:style>
          <a:lnRef idx="2">
            <a:schemeClr val="accent1">
              <a:shade val="15000"/>
            </a:schemeClr>
          </a:lnRef>
          <a:fillRef idx="1">
            <a:schemeClr val="accent1"/>
          </a:fillRef>
          <a:effectRef idx="0">
            <a:schemeClr val="accent1"/>
          </a:effectRef>
          <a:fontRef idx="minor">
            <a:schemeClr val="lt1"/>
          </a:fontRef>
        </p:style>
        <p:txBody>
          <a:bodyPr vertOverflow="clip" horzOverflow="clip" rtlCol="0" anchor="t"/>
          <a:lstStyle/>
          <a:p>
            <a:pPr algn="l"/>
            <a:endParaRPr lang="en-GB"/>
          </a:p>
        </p:txBody>
      </p:sp>
      <p:sp>
        <p:nvSpPr>
          <p:cNvPr id="6" name="TextBox 5">
            <a:extLst>
              <a:ext uri="{FF2B5EF4-FFF2-40B4-BE49-F238E27FC236}">
                <a16:creationId xmlns:a16="http://schemas.microsoft.com/office/drawing/2014/main" id="{9E7F06B8-1051-4DCB-90D7-F09D16E70D5B}"/>
              </a:ext>
            </a:extLst>
          </p:cNvPr>
          <p:cNvSpPr txBox="1"/>
          <p:nvPr/>
        </p:nvSpPr>
        <p:spPr>
          <a:xfrm>
            <a:off x="8826500" y="2540000"/>
            <a:ext cx="2921000" cy="2413000"/>
          </a:xfrm>
          <a:prstGeom prst="rect">
            <a:avLst/>
          </a:prstGeom>
          <a:noFill/>
          <a:ln>
            <a:noFill/>
          </a:ln>
        </p:spPr>
        <p:txBody>
          <a:bodyPr vertOverflow="overflow" vert="horz" wrap="square" rtlCol="0" anchor="t">
            <a:spAutoFit/>
          </a:bodyPr>
          <a:lstStyle/>
          <a:p>
            <a:pPr algn="l"/>
            <a:r>
              <a:rPr lang="en-GB" sz="1500" i="1">
                <a:solidFill>
                  <a:srgbClr val="1B2A4A"/>
                </a:solidFill>
                <a:latin typeface="Georgia"/>
              </a:rPr>
              <a:t>“Optimisation &amp; Maturity (S19) ensures the platform continues to deliver value beyond go-live. The programme ends. The value chain does not.”</a:t>
            </a:r>
          </a:p>
        </p:txBody>
      </p:sp>
      <p:sp>
        <p:nvSpPr>
          <p:cNvPr id="7" name="TextBox 6">
            <a:extLst>
              <a:ext uri="{FF2B5EF4-FFF2-40B4-BE49-F238E27FC236}">
                <a16:creationId xmlns:a16="http://schemas.microsoft.com/office/drawing/2014/main" id="{DD6E25CD-F378-4063-8F67-1C575134CDC6}"/>
              </a:ext>
            </a:extLst>
          </p:cNvPr>
          <p:cNvSpPr txBox="1"/>
          <p:nvPr/>
        </p:nvSpPr>
        <p:spPr>
          <a:xfrm>
            <a:off x="508000" y="1714500"/>
            <a:ext cx="7874000" cy="4635500"/>
          </a:xfrm>
          <a:prstGeom prst="rect">
            <a:avLst/>
          </a:prstGeom>
          <a:noFill/>
          <a:ln>
            <a:noFill/>
          </a:ln>
        </p:spPr>
        <p:txBody>
          <a:bodyPr vertOverflow="overflow" vert="horz" wrap="square" rtlCol="0" anchor="t">
            <a:noAutofit/>
          </a:bodyPr>
          <a:lstStyle/>
          <a:p>
            <a:pPr>
              <a:buNone/>
            </a:pPr>
            <a:r>
              <a:rPr lang="en-US" sz="1500" b="1" dirty="0">
                <a:solidFill>
                  <a:srgbClr val="1ABC9C"/>
                </a:solidFill>
                <a:latin typeface="Calibri"/>
              </a:rPr>
              <a:t>Key Objectives</a:t>
            </a:r>
          </a:p>
          <a:p>
            <a:pPr marL="228600" indent="-228600">
              <a:buFont typeface="Arial"/>
              <a:buChar char="•"/>
            </a:pPr>
            <a:r>
              <a:rPr lang="en-US" sz="1400" dirty="0">
                <a:solidFill>
                  <a:srgbClr val="1B2A4A"/>
                </a:solidFill>
                <a:latin typeface="Calibri"/>
              </a:rPr>
              <a:t>Establish continuous improvement pipeline from benefit reviews</a:t>
            </a:r>
          </a:p>
          <a:p>
            <a:pPr marL="228600" indent="-228600">
              <a:buFont typeface="Arial"/>
              <a:buChar char="•"/>
            </a:pPr>
            <a:r>
              <a:rPr lang="en-US" sz="1400" dirty="0">
                <a:solidFill>
                  <a:srgbClr val="1B2A4A"/>
                </a:solidFill>
                <a:latin typeface="Calibri"/>
              </a:rPr>
              <a:t>Agree and fund additional phase/module roadmap</a:t>
            </a:r>
          </a:p>
          <a:p>
            <a:pPr marL="228600" indent="-228600">
              <a:buFont typeface="Arial"/>
              <a:buChar char="•"/>
            </a:pPr>
            <a:r>
              <a:rPr lang="en-US" sz="1400" dirty="0">
                <a:solidFill>
                  <a:srgbClr val="1B2A4A"/>
                </a:solidFill>
                <a:latin typeface="Calibri"/>
              </a:rPr>
              <a:t>Review platform health — technical debt, performance, security</a:t>
            </a:r>
          </a:p>
          <a:p>
            <a:pPr marL="228600" indent="-228600">
              <a:buFont typeface="Arial"/>
              <a:buChar char="•"/>
            </a:pPr>
            <a:r>
              <a:rPr lang="en-US" sz="1400" dirty="0">
                <a:solidFill>
                  <a:srgbClr val="1B2A4A"/>
                </a:solidFill>
                <a:latin typeface="Calibri"/>
              </a:rPr>
              <a:t>Deepen user adoption through advanced training and self-service</a:t>
            </a:r>
          </a:p>
          <a:p>
            <a:pPr marL="228600" indent="-228600">
              <a:buFont typeface="Arial"/>
              <a:buChar char="•"/>
            </a:pPr>
            <a:r>
              <a:rPr lang="en-US" sz="1400" dirty="0">
                <a:solidFill>
                  <a:srgbClr val="1B2A4A"/>
                </a:solidFill>
                <a:latin typeface="Calibri"/>
              </a:rPr>
              <a:t>Transition programme governance to BAU governance</a:t>
            </a:r>
          </a:p>
          <a:p>
            <a:pPr>
              <a:buNone/>
            </a:pPr>
            <a:r>
              <a:rPr lang="en-US" sz="1500" b="1" dirty="0">
                <a:solidFill>
                  <a:srgbClr val="1ABC9C"/>
                </a:solidFill>
                <a:latin typeface="Calibri"/>
              </a:rPr>
              <a:t>Outputs</a:t>
            </a:r>
          </a:p>
          <a:p>
            <a:pPr marL="228600" indent="-228600">
              <a:buFont typeface="Arial"/>
              <a:buChar char="•"/>
            </a:pPr>
            <a:r>
              <a:rPr lang="en-US" sz="1400" dirty="0">
                <a:solidFill>
                  <a:srgbClr val="1B2A4A"/>
                </a:solidFill>
                <a:latin typeface="Calibri"/>
              </a:rPr>
              <a:t>Continuous improvement pipeline prioritised by value</a:t>
            </a:r>
          </a:p>
          <a:p>
            <a:pPr marL="228600" indent="-228600">
              <a:buFont typeface="Arial"/>
              <a:buChar char="•"/>
            </a:pPr>
            <a:r>
              <a:rPr lang="en-US" sz="1400" dirty="0">
                <a:solidFill>
                  <a:srgbClr val="1B2A4A"/>
                </a:solidFill>
                <a:latin typeface="Calibri"/>
              </a:rPr>
              <a:t>Additional phase roadmap agreed and funded</a:t>
            </a:r>
          </a:p>
          <a:p>
            <a:pPr marL="228600" indent="-228600">
              <a:buFont typeface="Arial"/>
              <a:buChar char="•"/>
            </a:pPr>
            <a:r>
              <a:rPr lang="en-US" sz="1400" dirty="0">
                <a:solidFill>
                  <a:srgbClr val="1B2A4A"/>
                </a:solidFill>
                <a:latin typeface="Calibri"/>
              </a:rPr>
              <a:t>Platform health review completed</a:t>
            </a:r>
          </a:p>
          <a:p>
            <a:pPr marL="228600" indent="-228600">
              <a:buFont typeface="Arial"/>
              <a:buChar char="•"/>
            </a:pPr>
            <a:r>
              <a:rPr lang="en-US" sz="1400" dirty="0">
                <a:solidFill>
                  <a:srgbClr val="1B2A4A"/>
                </a:solidFill>
                <a:latin typeface="Calibri"/>
              </a:rPr>
              <a:t>Advanced training programme in place</a:t>
            </a:r>
          </a:p>
          <a:p>
            <a:pPr marL="228600" indent="-228600">
              <a:buFont typeface="Arial"/>
              <a:buChar char="•"/>
            </a:pPr>
            <a:r>
              <a:rPr lang="en-US" sz="1400" dirty="0">
                <a:solidFill>
                  <a:srgbClr val="1B2A4A"/>
                </a:solidFill>
                <a:latin typeface="Calibri"/>
              </a:rPr>
              <a:t>BAU governance model confirmed (replaces programme governance)</a:t>
            </a:r>
          </a:p>
        </p:txBody>
      </p:sp>
      <p:sp>
        <p:nvSpPr>
          <p:cNvPr id="8" name="TextBox 7">
            <a:extLst>
              <a:ext uri="{FF2B5EF4-FFF2-40B4-BE49-F238E27FC236}">
                <a16:creationId xmlns:a16="http://schemas.microsoft.com/office/drawing/2014/main" id="{079F71FE-B458-4A65-899F-FE3F0459085B}"/>
              </a:ext>
            </a:extLst>
          </p:cNvPr>
          <p:cNvSpPr txBox="1"/>
          <p:nvPr/>
        </p:nvSpPr>
        <p:spPr>
          <a:xfrm>
            <a:off x="508000" y="6477000"/>
            <a:ext cx="6350000" cy="254000"/>
          </a:xfrm>
          <a:prstGeom prst="rect">
            <a:avLst/>
          </a:prstGeom>
          <a:noFill/>
          <a:ln>
            <a:noFill/>
          </a:ln>
        </p:spPr>
        <p:txBody>
          <a:bodyPr vertOverflow="overflow" vert="horz" wrap="square" rtlCol="0" anchor="t">
            <a:spAutoFit/>
          </a:bodyPr>
          <a:lstStyle/>
          <a:p>
            <a:pPr algn="l"/>
            <a:r>
              <a:rPr lang="en-GB" sz="1400">
                <a:solidFill>
                  <a:srgbClr val="90A4AE"/>
                </a:solidFill>
                <a:latin typeface="Calibri"/>
                <a:ea typeface="Calibri"/>
                <a:cs typeface="Calibri"/>
              </a:rPr>
              <a:t>Programme Lifecycle · Post-Programme · S19</a:t>
            </a:r>
          </a:p>
        </p:txBody>
      </p:sp>
    </p:spTree>
    <p:extLst>
      <p:ext uri="{BB962C8B-B14F-4D97-AF65-F5344CB8AC3E}">
        <p14:creationId xmlns:p14="http://schemas.microsoft.com/office/powerpoint/2010/main" val="161545096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a:effectLst/>
      </p:bgPr>
    </p:bg>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20368AB2-CCAA-4EC9-9934-C16A12F13E7D}"/>
              </a:ext>
            </a:extLst>
          </p:cNvPr>
          <p:cNvSpPr txBox="1"/>
          <p:nvPr/>
        </p:nvSpPr>
        <p:spPr>
          <a:xfrm>
            <a:off x="508000" y="444500"/>
            <a:ext cx="11176000" cy="457200"/>
          </a:xfrm>
          <a:prstGeom prst="rect">
            <a:avLst/>
          </a:prstGeom>
          <a:noFill/>
          <a:ln>
            <a:noFill/>
          </a:ln>
        </p:spPr>
        <p:txBody>
          <a:bodyPr vertOverflow="overflow" vert="horz" wrap="square" rtlCol="0" anchor="t">
            <a:spAutoFit/>
          </a:bodyPr>
          <a:lstStyle/>
          <a:p>
            <a:pPr algn="l"/>
            <a:r>
              <a:rPr lang="en-GB" sz="2400" b="1">
                <a:solidFill>
                  <a:srgbClr val="1B2A4A"/>
                </a:solidFill>
                <a:latin typeface="Georgia"/>
              </a:rPr>
              <a:t>Inputs &amp; Outputs Across Stages 15–19</a:t>
            </a:r>
          </a:p>
        </p:txBody>
      </p:sp>
      <p:sp>
        <p:nvSpPr>
          <p:cNvPr id="3" name="Rectangle 2">
            <a:extLst>
              <a:ext uri="{FF2B5EF4-FFF2-40B4-BE49-F238E27FC236}">
                <a16:creationId xmlns:a16="http://schemas.microsoft.com/office/drawing/2014/main" id="{73C93980-CB58-4820-89A5-986BD591004B}"/>
              </a:ext>
            </a:extLst>
          </p:cNvPr>
          <p:cNvSpPr/>
          <p:nvPr/>
        </p:nvSpPr>
        <p:spPr>
          <a:xfrm>
            <a:off x="508000" y="927100"/>
            <a:ext cx="1524000" cy="38100"/>
          </a:xfrm>
          <a:prstGeom prst="rect">
            <a:avLst/>
          </a:prstGeom>
          <a:solidFill>
            <a:srgbClr val="42A55F"/>
          </a:solidFill>
          <a:ln w="12700" cap="flat" cmpd="sng" algn="ctr">
            <a:noFill/>
            <a:prstDash val="solid"/>
            <a:miter lim="800000"/>
          </a:ln>
        </p:spPr>
        <p:style>
          <a:lnRef idx="2">
            <a:schemeClr val="accent1">
              <a:shade val="15000"/>
            </a:schemeClr>
          </a:lnRef>
          <a:fillRef idx="1">
            <a:schemeClr val="accent1"/>
          </a:fillRef>
          <a:effectRef idx="0">
            <a:schemeClr val="accent1"/>
          </a:effectRef>
          <a:fontRef idx="minor">
            <a:schemeClr val="lt1"/>
          </a:fontRef>
        </p:style>
        <p:txBody>
          <a:bodyPr vertOverflow="clip" horzOverflow="clip" rtlCol="0" anchor="t"/>
          <a:lstStyle/>
          <a:p>
            <a:pPr algn="l"/>
            <a:endParaRPr lang="en-GB"/>
          </a:p>
        </p:txBody>
      </p:sp>
      <p:graphicFrame>
        <p:nvGraphicFramePr>
          <p:cNvPr id="5" name="Table 4">
            <a:extLst>
              <a:ext uri="{FF2B5EF4-FFF2-40B4-BE49-F238E27FC236}">
                <a16:creationId xmlns:a16="http://schemas.microsoft.com/office/drawing/2014/main" id="{C61A2FA1-4CD1-4F08-81FB-79F651D39FC2}"/>
              </a:ext>
            </a:extLst>
          </p:cNvPr>
          <p:cNvGraphicFramePr>
            <a:graphicFrameLocks noGrp="1"/>
          </p:cNvGraphicFramePr>
          <p:nvPr>
            <p:extLst>
              <p:ext uri="{D42A27DB-BD31-4B8C-83A1-F6EECF244321}">
                <p14:modId xmlns:p14="http://schemas.microsoft.com/office/powerpoint/2010/main" val="1812904050"/>
              </p:ext>
            </p:extLst>
          </p:nvPr>
        </p:nvGraphicFramePr>
        <p:xfrm>
          <a:off x="508000" y="1041400"/>
          <a:ext cx="11176000" cy="5080002"/>
        </p:xfrm>
        <a:graphic>
          <a:graphicData uri="http://schemas.openxmlformats.org/drawingml/2006/table">
            <a:tbl>
              <a:tblPr firstRow="1" bandRow="1">
                <a:tableStyleId>{5C22544A-7EE6-4342-B048-85BDC9FD1C3A}</a:tableStyleId>
              </a:tblPr>
              <a:tblGrid>
                <a:gridCol w="508000">
                  <a:extLst>
                    <a:ext uri="{9D8B030D-6E8A-4147-A177-3AD203B41FA5}">
                      <a16:colId xmlns:a16="http://schemas.microsoft.com/office/drawing/2014/main" val="2626763306"/>
                    </a:ext>
                  </a:extLst>
                </a:gridCol>
                <a:gridCol w="1905000">
                  <a:extLst>
                    <a:ext uri="{9D8B030D-6E8A-4147-A177-3AD203B41FA5}">
                      <a16:colId xmlns:a16="http://schemas.microsoft.com/office/drawing/2014/main" val="3308616221"/>
                    </a:ext>
                  </a:extLst>
                </a:gridCol>
                <a:gridCol w="4381500">
                  <a:extLst>
                    <a:ext uri="{9D8B030D-6E8A-4147-A177-3AD203B41FA5}">
                      <a16:colId xmlns:a16="http://schemas.microsoft.com/office/drawing/2014/main" val="1440527777"/>
                    </a:ext>
                  </a:extLst>
                </a:gridCol>
                <a:gridCol w="4381500">
                  <a:extLst>
                    <a:ext uri="{9D8B030D-6E8A-4147-A177-3AD203B41FA5}">
                      <a16:colId xmlns:a16="http://schemas.microsoft.com/office/drawing/2014/main" val="1428463951"/>
                    </a:ext>
                  </a:extLst>
                </a:gridCol>
              </a:tblGrid>
              <a:tr h="846667">
                <a:tc>
                  <a:txBody>
                    <a:bodyPr/>
                    <a:lstStyle/>
                    <a:p>
                      <a:pPr algn="ctr"/>
                      <a:r>
                        <a:rPr lang="en-GB" sz="1400" b="1">
                          <a:solidFill>
                            <a:srgbClr val="FFFFFF"/>
                          </a:solidFill>
                          <a:latin typeface="Calibri"/>
                          <a:ea typeface="Calibri"/>
                          <a:cs typeface="Calibri"/>
                        </a:rPr>
                        <a:t>#</a:t>
                      </a:r>
                    </a:p>
                  </a:txBody>
                  <a:tcPr anchor="ctr">
                    <a:solidFill>
                      <a:srgbClr val="1B2A4A"/>
                    </a:solidFill>
                  </a:tcPr>
                </a:tc>
                <a:tc>
                  <a:txBody>
                    <a:bodyPr/>
                    <a:lstStyle/>
                    <a:p>
                      <a:pPr algn="ctr"/>
                      <a:r>
                        <a:rPr lang="en-GB" sz="1400" b="1">
                          <a:solidFill>
                            <a:srgbClr val="FFFFFF"/>
                          </a:solidFill>
                          <a:latin typeface="Calibri"/>
                          <a:ea typeface="Calibri"/>
                          <a:cs typeface="Calibri"/>
                        </a:rPr>
                        <a:t>Stage</a:t>
                      </a:r>
                    </a:p>
                  </a:txBody>
                  <a:tcPr anchor="ctr">
                    <a:solidFill>
                      <a:srgbClr val="1B2A4A"/>
                    </a:solidFill>
                  </a:tcPr>
                </a:tc>
                <a:tc>
                  <a:txBody>
                    <a:bodyPr/>
                    <a:lstStyle/>
                    <a:p>
                      <a:pPr algn="ctr"/>
                      <a:r>
                        <a:rPr lang="en-GB" sz="1400" b="1">
                          <a:solidFill>
                            <a:srgbClr val="FFFFFF"/>
                          </a:solidFill>
                          <a:latin typeface="Calibri"/>
                          <a:ea typeface="Calibri"/>
                          <a:cs typeface="Calibri"/>
                        </a:rPr>
                        <a:t>Key Inputs</a:t>
                      </a:r>
                    </a:p>
                  </a:txBody>
                  <a:tcPr anchor="ctr">
                    <a:solidFill>
                      <a:srgbClr val="1B2A4A"/>
                    </a:solidFill>
                  </a:tcPr>
                </a:tc>
                <a:tc>
                  <a:txBody>
                    <a:bodyPr/>
                    <a:lstStyle/>
                    <a:p>
                      <a:pPr algn="ctr"/>
                      <a:r>
                        <a:rPr lang="en-GB" sz="1400" b="1">
                          <a:solidFill>
                            <a:srgbClr val="FFFFFF"/>
                          </a:solidFill>
                          <a:latin typeface="Calibri"/>
                          <a:ea typeface="Calibri"/>
                          <a:cs typeface="Calibri"/>
                        </a:rPr>
                        <a:t>Key Outputs</a:t>
                      </a:r>
                    </a:p>
                  </a:txBody>
                  <a:tcPr anchor="ctr">
                    <a:solidFill>
                      <a:srgbClr val="1B2A4A"/>
                    </a:solidFill>
                  </a:tcPr>
                </a:tc>
                <a:extLst>
                  <a:ext uri="{0D108BD9-81ED-4DB2-BD59-A6C34878D82A}">
                    <a16:rowId xmlns:a16="http://schemas.microsoft.com/office/drawing/2014/main" val="3616990"/>
                  </a:ext>
                </a:extLst>
              </a:tr>
              <a:tr h="846667">
                <a:tc>
                  <a:txBody>
                    <a:bodyPr/>
                    <a:lstStyle/>
                    <a:p>
                      <a:pPr algn="ctr"/>
                      <a:r>
                        <a:rPr lang="en-GB" sz="1400" b="1">
                          <a:solidFill>
                            <a:srgbClr val="27AE60"/>
                          </a:solidFill>
                          <a:latin typeface="Calibri"/>
                          <a:ea typeface="Calibri"/>
                          <a:cs typeface="Calibri"/>
                        </a:rPr>
                        <a:t>15</a:t>
                      </a:r>
                    </a:p>
                  </a:txBody>
                  <a:tcPr anchor="ctr">
                    <a:solidFill>
                      <a:srgbClr val="F9F9F9"/>
                    </a:solidFill>
                  </a:tcPr>
                </a:tc>
                <a:tc>
                  <a:txBody>
                    <a:bodyPr/>
                    <a:lstStyle/>
                    <a:p>
                      <a:r>
                        <a:rPr lang="en-GB" sz="1400">
                          <a:solidFill>
                            <a:srgbClr val="1B2A4A"/>
                          </a:solidFill>
                          <a:latin typeface="Calibri"/>
                          <a:ea typeface="Calibri"/>
                          <a:cs typeface="Calibri"/>
                        </a:rPr>
                        <a:t>Cutover Planning</a:t>
                      </a:r>
                    </a:p>
                  </a:txBody>
                  <a:tcPr anchor="ctr">
                    <a:solidFill>
                      <a:srgbClr val="F9F9F9"/>
                    </a:solidFill>
                  </a:tcPr>
                </a:tc>
                <a:tc>
                  <a:txBody>
                    <a:bodyPr/>
                    <a:lstStyle/>
                    <a:p>
                      <a:r>
                        <a:rPr lang="en-GB" sz="1400">
                          <a:solidFill>
                            <a:srgbClr val="1B2A4A"/>
                          </a:solidFill>
                          <a:latin typeface="Calibri"/>
                          <a:ea typeface="Calibri"/>
                          <a:cs typeface="Calibri"/>
                        </a:rPr>
                        <a:t>BAT sign-off, migration dry run results, training records</a:t>
                      </a:r>
                    </a:p>
                  </a:txBody>
                  <a:tcPr anchor="ctr">
                    <a:solidFill>
                      <a:srgbClr val="F9F9F9"/>
                    </a:solidFill>
                  </a:tcPr>
                </a:tc>
                <a:tc>
                  <a:txBody>
                    <a:bodyPr/>
                    <a:lstStyle/>
                    <a:p>
                      <a:r>
                        <a:rPr lang="en-GB" sz="1400">
                          <a:solidFill>
                            <a:srgbClr val="1B2A4A"/>
                          </a:solidFill>
                          <a:latin typeface="Calibri"/>
                          <a:ea typeface="Calibri"/>
                          <a:cs typeface="Calibri"/>
                        </a:rPr>
                        <a:t>Cutover plan, go/no-go criteria, rollback plan, rehearsal results</a:t>
                      </a:r>
                    </a:p>
                  </a:txBody>
                  <a:tcPr anchor="ctr">
                    <a:solidFill>
                      <a:srgbClr val="F9F9F9"/>
                    </a:solidFill>
                  </a:tcPr>
                </a:tc>
                <a:extLst>
                  <a:ext uri="{0D108BD9-81ED-4DB2-BD59-A6C34878D82A}">
                    <a16:rowId xmlns:a16="http://schemas.microsoft.com/office/drawing/2014/main" val="2175649566"/>
                  </a:ext>
                </a:extLst>
              </a:tr>
              <a:tr h="846667">
                <a:tc>
                  <a:txBody>
                    <a:bodyPr/>
                    <a:lstStyle/>
                    <a:p>
                      <a:pPr algn="ctr"/>
                      <a:r>
                        <a:rPr lang="en-GB" sz="1400" b="1">
                          <a:solidFill>
                            <a:srgbClr val="27AE60"/>
                          </a:solidFill>
                          <a:latin typeface="Calibri"/>
                          <a:ea typeface="Calibri"/>
                          <a:cs typeface="Calibri"/>
                        </a:rPr>
                        <a:t>16</a:t>
                      </a:r>
                    </a:p>
                  </a:txBody>
                  <a:tcPr anchor="ctr">
                    <a:solidFill>
                      <a:srgbClr val="FFFFFF"/>
                    </a:solidFill>
                  </a:tcPr>
                </a:tc>
                <a:tc>
                  <a:txBody>
                    <a:bodyPr/>
                    <a:lstStyle/>
                    <a:p>
                      <a:r>
                        <a:rPr lang="en-GB" sz="1400">
                          <a:solidFill>
                            <a:srgbClr val="1B2A4A"/>
                          </a:solidFill>
                          <a:latin typeface="Calibri"/>
                          <a:ea typeface="Calibri"/>
                          <a:cs typeface="Calibri"/>
                        </a:rPr>
                        <a:t>Deployment &amp; Go-Live</a:t>
                      </a:r>
                    </a:p>
                  </a:txBody>
                  <a:tcPr anchor="ctr">
                    <a:solidFill>
                      <a:srgbClr val="FFFFFF"/>
                    </a:solidFill>
                  </a:tcPr>
                </a:tc>
                <a:tc>
                  <a:txBody>
                    <a:bodyPr/>
                    <a:lstStyle/>
                    <a:p>
                      <a:r>
                        <a:rPr lang="en-GB" sz="1400">
                          <a:solidFill>
                            <a:srgbClr val="1B2A4A"/>
                          </a:solidFill>
                          <a:latin typeface="Calibri"/>
                          <a:ea typeface="Calibri"/>
                          <a:cs typeface="Calibri"/>
                        </a:rPr>
                        <a:t>Cutover plan, go/no-go decision, migration scripts</a:t>
                      </a:r>
                    </a:p>
                  </a:txBody>
                  <a:tcPr anchor="ctr">
                    <a:solidFill>
                      <a:srgbClr val="FFFFFF"/>
                    </a:solidFill>
                  </a:tcPr>
                </a:tc>
                <a:tc>
                  <a:txBody>
                    <a:bodyPr/>
                    <a:lstStyle/>
                    <a:p>
                      <a:r>
                        <a:rPr lang="en-GB" sz="1400">
                          <a:solidFill>
                            <a:srgbClr val="1B2A4A"/>
                          </a:solidFill>
                          <a:latin typeface="Calibri"/>
                          <a:ea typeface="Calibri"/>
                          <a:cs typeface="Calibri"/>
                        </a:rPr>
                        <a:t>System live, migration validated, war room active, KPI tracking started</a:t>
                      </a:r>
                    </a:p>
                  </a:txBody>
                  <a:tcPr anchor="ctr">
                    <a:solidFill>
                      <a:srgbClr val="FFFFFF"/>
                    </a:solidFill>
                  </a:tcPr>
                </a:tc>
                <a:extLst>
                  <a:ext uri="{0D108BD9-81ED-4DB2-BD59-A6C34878D82A}">
                    <a16:rowId xmlns:a16="http://schemas.microsoft.com/office/drawing/2014/main" val="707445175"/>
                  </a:ext>
                </a:extLst>
              </a:tr>
              <a:tr h="846667">
                <a:tc>
                  <a:txBody>
                    <a:bodyPr/>
                    <a:lstStyle/>
                    <a:p>
                      <a:pPr algn="ctr"/>
                      <a:r>
                        <a:rPr lang="en-GB" sz="1400" b="1">
                          <a:solidFill>
                            <a:srgbClr val="27AE60"/>
                          </a:solidFill>
                          <a:latin typeface="Calibri"/>
                          <a:ea typeface="Calibri"/>
                          <a:cs typeface="Calibri"/>
                        </a:rPr>
                        <a:t>17</a:t>
                      </a:r>
                    </a:p>
                  </a:txBody>
                  <a:tcPr anchor="ctr">
                    <a:solidFill>
                      <a:srgbClr val="F9F9F9"/>
                    </a:solidFill>
                  </a:tcPr>
                </a:tc>
                <a:tc>
                  <a:txBody>
                    <a:bodyPr/>
                    <a:lstStyle/>
                    <a:p>
                      <a:r>
                        <a:rPr lang="en-GB" sz="1400">
                          <a:solidFill>
                            <a:srgbClr val="1B2A4A"/>
                          </a:solidFill>
                          <a:latin typeface="Calibri"/>
                          <a:ea typeface="Calibri"/>
                          <a:cs typeface="Calibri"/>
                        </a:rPr>
                        <a:t>Hypercare &amp; Stabilisation</a:t>
                      </a:r>
                    </a:p>
                  </a:txBody>
                  <a:tcPr anchor="ctr">
                    <a:solidFill>
                      <a:srgbClr val="F9F9F9"/>
                    </a:solidFill>
                  </a:tcPr>
                </a:tc>
                <a:tc>
                  <a:txBody>
                    <a:bodyPr/>
                    <a:lstStyle/>
                    <a:p>
                      <a:r>
                        <a:rPr lang="en-GB" sz="1400">
                          <a:solidFill>
                            <a:srgbClr val="1B2A4A"/>
                          </a:solidFill>
                          <a:latin typeface="Calibri"/>
                          <a:ea typeface="Calibri"/>
                          <a:cs typeface="Calibri"/>
                        </a:rPr>
                        <a:t>Live system, defect log, adoption metrics</a:t>
                      </a:r>
                    </a:p>
                  </a:txBody>
                  <a:tcPr anchor="ctr">
                    <a:solidFill>
                      <a:srgbClr val="F9F9F9"/>
                    </a:solidFill>
                  </a:tcPr>
                </a:tc>
                <a:tc>
                  <a:txBody>
                    <a:bodyPr/>
                    <a:lstStyle/>
                    <a:p>
                      <a:r>
                        <a:rPr lang="en-GB" sz="1400">
                          <a:solidFill>
                            <a:srgbClr val="1B2A4A"/>
                          </a:solidFill>
                          <a:latin typeface="Calibri"/>
                          <a:ea typeface="Calibri"/>
                          <a:cs typeface="Calibri"/>
                        </a:rPr>
                        <a:t>Defects resolved, adoption confirmed, hypercare exit, BAU transition</a:t>
                      </a:r>
                    </a:p>
                  </a:txBody>
                  <a:tcPr anchor="ctr">
                    <a:solidFill>
                      <a:srgbClr val="F9F9F9"/>
                    </a:solidFill>
                  </a:tcPr>
                </a:tc>
                <a:extLst>
                  <a:ext uri="{0D108BD9-81ED-4DB2-BD59-A6C34878D82A}">
                    <a16:rowId xmlns:a16="http://schemas.microsoft.com/office/drawing/2014/main" val="2299530040"/>
                  </a:ext>
                </a:extLst>
              </a:tr>
              <a:tr h="846667">
                <a:tc>
                  <a:txBody>
                    <a:bodyPr/>
                    <a:lstStyle/>
                    <a:p>
                      <a:pPr algn="ctr"/>
                      <a:r>
                        <a:rPr lang="en-GB" sz="1400" b="1">
                          <a:solidFill>
                            <a:srgbClr val="1ABC9C"/>
                          </a:solidFill>
                          <a:latin typeface="Calibri"/>
                          <a:ea typeface="Calibri"/>
                          <a:cs typeface="Calibri"/>
                        </a:rPr>
                        <a:t>18</a:t>
                      </a:r>
                    </a:p>
                  </a:txBody>
                  <a:tcPr anchor="ctr">
                    <a:solidFill>
                      <a:srgbClr val="FFFFFF"/>
                    </a:solidFill>
                  </a:tcPr>
                </a:tc>
                <a:tc>
                  <a:txBody>
                    <a:bodyPr/>
                    <a:lstStyle/>
                    <a:p>
                      <a:r>
                        <a:rPr lang="en-GB" sz="1400">
                          <a:solidFill>
                            <a:srgbClr val="1B2A4A"/>
                          </a:solidFill>
                          <a:latin typeface="Calibri"/>
                          <a:ea typeface="Calibri"/>
                          <a:cs typeface="Calibri"/>
                        </a:rPr>
                        <a:t>Benefits Realisation</a:t>
                      </a:r>
                    </a:p>
                  </a:txBody>
                  <a:tcPr anchor="ctr">
                    <a:solidFill>
                      <a:srgbClr val="FFFFFF"/>
                    </a:solidFill>
                  </a:tcPr>
                </a:tc>
                <a:tc>
                  <a:txBody>
                    <a:bodyPr/>
                    <a:lstStyle/>
                    <a:p>
                      <a:r>
                        <a:rPr lang="en-GB" sz="1400">
                          <a:solidFill>
                            <a:srgbClr val="1B2A4A"/>
                          </a:solidFill>
                          <a:latin typeface="Calibri"/>
                          <a:ea typeface="Calibri"/>
                          <a:cs typeface="Calibri"/>
                        </a:rPr>
                        <a:t>Benefits Map (S2), baseline KPIs, adoption data</a:t>
                      </a:r>
                    </a:p>
                  </a:txBody>
                  <a:tcPr anchor="ctr">
                    <a:solidFill>
                      <a:srgbClr val="FFFFFF"/>
                    </a:solidFill>
                  </a:tcPr>
                </a:tc>
                <a:tc>
                  <a:txBody>
                    <a:bodyPr/>
                    <a:lstStyle/>
                    <a:p>
                      <a:r>
                        <a:rPr lang="en-GB" sz="1400">
                          <a:solidFill>
                            <a:srgbClr val="1B2A4A"/>
                          </a:solidFill>
                          <a:latin typeface="Calibri"/>
                          <a:ea typeface="Calibri"/>
                          <a:cs typeface="Calibri"/>
                        </a:rPr>
                        <a:t>Benefits Tracker, ROI scorecard, closure report, lessons learned</a:t>
                      </a:r>
                    </a:p>
                  </a:txBody>
                  <a:tcPr anchor="ctr">
                    <a:solidFill>
                      <a:srgbClr val="FFFFFF"/>
                    </a:solidFill>
                  </a:tcPr>
                </a:tc>
                <a:extLst>
                  <a:ext uri="{0D108BD9-81ED-4DB2-BD59-A6C34878D82A}">
                    <a16:rowId xmlns:a16="http://schemas.microsoft.com/office/drawing/2014/main" val="3638018371"/>
                  </a:ext>
                </a:extLst>
              </a:tr>
              <a:tr h="846667">
                <a:tc>
                  <a:txBody>
                    <a:bodyPr/>
                    <a:lstStyle/>
                    <a:p>
                      <a:pPr algn="ctr"/>
                      <a:r>
                        <a:rPr lang="en-GB" sz="1400" b="1">
                          <a:solidFill>
                            <a:srgbClr val="1ABC9C"/>
                          </a:solidFill>
                          <a:latin typeface="Calibri"/>
                          <a:ea typeface="Calibri"/>
                          <a:cs typeface="Calibri"/>
                        </a:rPr>
                        <a:t>19</a:t>
                      </a:r>
                    </a:p>
                  </a:txBody>
                  <a:tcPr anchor="ctr">
                    <a:solidFill>
                      <a:srgbClr val="F9F9F9"/>
                    </a:solidFill>
                  </a:tcPr>
                </a:tc>
                <a:tc>
                  <a:txBody>
                    <a:bodyPr/>
                    <a:lstStyle/>
                    <a:p>
                      <a:r>
                        <a:rPr lang="en-GB" sz="1400">
                          <a:solidFill>
                            <a:srgbClr val="1B2A4A"/>
                          </a:solidFill>
                          <a:latin typeface="Calibri"/>
                          <a:ea typeface="Calibri"/>
                          <a:cs typeface="Calibri"/>
                        </a:rPr>
                        <a:t>Optimisation &amp; Maturity</a:t>
                      </a:r>
                    </a:p>
                  </a:txBody>
                  <a:tcPr anchor="ctr">
                    <a:solidFill>
                      <a:srgbClr val="F9F9F9"/>
                    </a:solidFill>
                  </a:tcPr>
                </a:tc>
                <a:tc>
                  <a:txBody>
                    <a:bodyPr/>
                    <a:lstStyle/>
                    <a:p>
                      <a:r>
                        <a:rPr lang="en-GB" sz="1400">
                          <a:solidFill>
                            <a:srgbClr val="1B2A4A"/>
                          </a:solidFill>
                          <a:latin typeface="Calibri"/>
                          <a:ea typeface="Calibri"/>
                          <a:cs typeface="Calibri"/>
                        </a:rPr>
                        <a:t>Benefit review data, platform health data, improvement ideas</a:t>
                      </a:r>
                    </a:p>
                  </a:txBody>
                  <a:tcPr anchor="ctr">
                    <a:solidFill>
                      <a:srgbClr val="F9F9F9"/>
                    </a:solidFill>
                  </a:tcPr>
                </a:tc>
                <a:tc>
                  <a:txBody>
                    <a:bodyPr/>
                    <a:lstStyle/>
                    <a:p>
                      <a:r>
                        <a:rPr lang="en-GB" sz="1400">
                          <a:solidFill>
                            <a:srgbClr val="1B2A4A"/>
                          </a:solidFill>
                          <a:latin typeface="Calibri"/>
                          <a:ea typeface="Calibri"/>
                          <a:cs typeface="Calibri"/>
                        </a:rPr>
                        <a:t>CI pipeline, phase roadmap, platform health plan, BAU governance</a:t>
                      </a:r>
                    </a:p>
                  </a:txBody>
                  <a:tcPr anchor="ctr">
                    <a:solidFill>
                      <a:srgbClr val="F9F9F9"/>
                    </a:solidFill>
                  </a:tcPr>
                </a:tc>
                <a:extLst>
                  <a:ext uri="{0D108BD9-81ED-4DB2-BD59-A6C34878D82A}">
                    <a16:rowId xmlns:a16="http://schemas.microsoft.com/office/drawing/2014/main" val="3038609334"/>
                  </a:ext>
                </a:extLst>
              </a:tr>
            </a:tbl>
          </a:graphicData>
        </a:graphic>
      </p:graphicFrame>
      <p:sp>
        <p:nvSpPr>
          <p:cNvPr id="6" name="TextBox 5">
            <a:extLst>
              <a:ext uri="{FF2B5EF4-FFF2-40B4-BE49-F238E27FC236}">
                <a16:creationId xmlns:a16="http://schemas.microsoft.com/office/drawing/2014/main" id="{3BB248A9-53A4-4386-BBA0-EC33836FCC93}"/>
              </a:ext>
            </a:extLst>
          </p:cNvPr>
          <p:cNvSpPr txBox="1"/>
          <p:nvPr/>
        </p:nvSpPr>
        <p:spPr>
          <a:xfrm>
            <a:off x="508000" y="6477000"/>
            <a:ext cx="6350000" cy="254000"/>
          </a:xfrm>
          <a:prstGeom prst="rect">
            <a:avLst/>
          </a:prstGeom>
          <a:noFill/>
          <a:ln>
            <a:noFill/>
          </a:ln>
        </p:spPr>
        <p:txBody>
          <a:bodyPr vertOverflow="overflow" vert="horz" wrap="square" rtlCol="0" anchor="t">
            <a:spAutoFit/>
          </a:bodyPr>
          <a:lstStyle/>
          <a:p>
            <a:pPr algn="l"/>
            <a:r>
              <a:rPr lang="en-GB" sz="1400">
                <a:solidFill>
                  <a:srgbClr val="90A4AE"/>
                </a:solidFill>
                <a:latin typeface="Calibri"/>
                <a:ea typeface="Calibri"/>
                <a:cs typeface="Calibri"/>
              </a:rPr>
              <a:t>Programme Lifecycle · Deploy &amp; Post-Programme</a:t>
            </a:r>
          </a:p>
        </p:txBody>
      </p:sp>
    </p:spTree>
    <p:extLst>
      <p:ext uri="{BB962C8B-B14F-4D97-AF65-F5344CB8AC3E}">
        <p14:creationId xmlns:p14="http://schemas.microsoft.com/office/powerpoint/2010/main" val="289940750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a:effectLst/>
      </p:bgPr>
    </p:bg>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A0B16189-2910-4831-BAA4-1DD793154B37}"/>
              </a:ext>
            </a:extLst>
          </p:cNvPr>
          <p:cNvSpPr txBox="1"/>
          <p:nvPr/>
        </p:nvSpPr>
        <p:spPr>
          <a:xfrm>
            <a:off x="508000" y="381000"/>
            <a:ext cx="11176000" cy="457200"/>
          </a:xfrm>
          <a:prstGeom prst="rect">
            <a:avLst/>
          </a:prstGeom>
          <a:noFill/>
          <a:ln>
            <a:noFill/>
          </a:ln>
        </p:spPr>
        <p:txBody>
          <a:bodyPr vertOverflow="overflow" vert="horz" wrap="square" rtlCol="0" anchor="t">
            <a:spAutoFit/>
          </a:bodyPr>
          <a:lstStyle/>
          <a:p>
            <a:pPr algn="l"/>
            <a:r>
              <a:rPr lang="en-GB" sz="2200" b="1">
                <a:solidFill>
                  <a:srgbClr val="1B2A4A"/>
                </a:solidFill>
                <a:latin typeface="Georgia"/>
              </a:rPr>
              <a:t>Roles &amp; Responsibilities During Deploy &amp; Post-Programme</a:t>
            </a:r>
          </a:p>
        </p:txBody>
      </p:sp>
      <p:sp>
        <p:nvSpPr>
          <p:cNvPr id="3" name="Rectangle 2">
            <a:extLst>
              <a:ext uri="{FF2B5EF4-FFF2-40B4-BE49-F238E27FC236}">
                <a16:creationId xmlns:a16="http://schemas.microsoft.com/office/drawing/2014/main" id="{A83017AF-1932-4EDE-8730-D66DFF0278C8}"/>
              </a:ext>
            </a:extLst>
          </p:cNvPr>
          <p:cNvSpPr/>
          <p:nvPr/>
        </p:nvSpPr>
        <p:spPr>
          <a:xfrm>
            <a:off x="508000" y="863600"/>
            <a:ext cx="1524000" cy="38100"/>
          </a:xfrm>
          <a:prstGeom prst="rect">
            <a:avLst/>
          </a:prstGeom>
          <a:solidFill>
            <a:srgbClr val="42A55F"/>
          </a:solidFill>
          <a:ln w="12700" cap="flat" cmpd="sng" algn="ctr">
            <a:noFill/>
            <a:prstDash val="solid"/>
            <a:miter lim="800000"/>
          </a:ln>
        </p:spPr>
        <p:style>
          <a:lnRef idx="2">
            <a:schemeClr val="accent1">
              <a:shade val="15000"/>
            </a:schemeClr>
          </a:lnRef>
          <a:fillRef idx="1">
            <a:schemeClr val="accent1"/>
          </a:fillRef>
          <a:effectRef idx="0">
            <a:schemeClr val="accent1"/>
          </a:effectRef>
          <a:fontRef idx="minor">
            <a:schemeClr val="lt1"/>
          </a:fontRef>
        </p:style>
        <p:txBody>
          <a:bodyPr vertOverflow="clip" horzOverflow="clip" rtlCol="0" anchor="t"/>
          <a:lstStyle/>
          <a:p>
            <a:pPr algn="l"/>
            <a:endParaRPr lang="en-GB"/>
          </a:p>
        </p:txBody>
      </p:sp>
      <p:graphicFrame>
        <p:nvGraphicFramePr>
          <p:cNvPr id="5" name="Table 4">
            <a:extLst>
              <a:ext uri="{FF2B5EF4-FFF2-40B4-BE49-F238E27FC236}">
                <a16:creationId xmlns:a16="http://schemas.microsoft.com/office/drawing/2014/main" id="{9EC125DD-0D49-45C8-A11F-4B720A309FEA}"/>
              </a:ext>
            </a:extLst>
          </p:cNvPr>
          <p:cNvGraphicFramePr>
            <a:graphicFrameLocks noGrp="1"/>
          </p:cNvGraphicFramePr>
          <p:nvPr>
            <p:extLst>
              <p:ext uri="{D42A27DB-BD31-4B8C-83A1-F6EECF244321}">
                <p14:modId xmlns:p14="http://schemas.microsoft.com/office/powerpoint/2010/main" val="3218107845"/>
              </p:ext>
            </p:extLst>
          </p:nvPr>
        </p:nvGraphicFramePr>
        <p:xfrm>
          <a:off x="254000" y="965200"/>
          <a:ext cx="11684000" cy="5617024"/>
        </p:xfrm>
        <a:graphic>
          <a:graphicData uri="http://schemas.openxmlformats.org/drawingml/2006/table">
            <a:tbl>
              <a:tblPr firstRow="1" bandRow="1">
                <a:tableStyleId>{5C22544A-7EE6-4342-B048-85BDC9FD1C3A}</a:tableStyleId>
              </a:tblPr>
              <a:tblGrid>
                <a:gridCol w="1524000">
                  <a:extLst>
                    <a:ext uri="{9D8B030D-6E8A-4147-A177-3AD203B41FA5}">
                      <a16:colId xmlns:a16="http://schemas.microsoft.com/office/drawing/2014/main" val="2343558716"/>
                    </a:ext>
                  </a:extLst>
                </a:gridCol>
                <a:gridCol w="2032000">
                  <a:extLst>
                    <a:ext uri="{9D8B030D-6E8A-4147-A177-3AD203B41FA5}">
                      <a16:colId xmlns:a16="http://schemas.microsoft.com/office/drawing/2014/main" val="2728514169"/>
                    </a:ext>
                  </a:extLst>
                </a:gridCol>
                <a:gridCol w="2032000">
                  <a:extLst>
                    <a:ext uri="{9D8B030D-6E8A-4147-A177-3AD203B41FA5}">
                      <a16:colId xmlns:a16="http://schemas.microsoft.com/office/drawing/2014/main" val="405759806"/>
                    </a:ext>
                  </a:extLst>
                </a:gridCol>
                <a:gridCol w="2032000">
                  <a:extLst>
                    <a:ext uri="{9D8B030D-6E8A-4147-A177-3AD203B41FA5}">
                      <a16:colId xmlns:a16="http://schemas.microsoft.com/office/drawing/2014/main" val="3493365428"/>
                    </a:ext>
                  </a:extLst>
                </a:gridCol>
                <a:gridCol w="2032000">
                  <a:extLst>
                    <a:ext uri="{9D8B030D-6E8A-4147-A177-3AD203B41FA5}">
                      <a16:colId xmlns:a16="http://schemas.microsoft.com/office/drawing/2014/main" val="620815740"/>
                    </a:ext>
                  </a:extLst>
                </a:gridCol>
                <a:gridCol w="2032000">
                  <a:extLst>
                    <a:ext uri="{9D8B030D-6E8A-4147-A177-3AD203B41FA5}">
                      <a16:colId xmlns:a16="http://schemas.microsoft.com/office/drawing/2014/main" val="1632439719"/>
                    </a:ext>
                  </a:extLst>
                </a:gridCol>
              </a:tblGrid>
              <a:tr h="624000">
                <a:tc>
                  <a:txBody>
                    <a:bodyPr/>
                    <a:lstStyle/>
                    <a:p>
                      <a:pPr algn="ctr"/>
                      <a:r>
                        <a:rPr lang="en-GB" sz="1400" b="1">
                          <a:solidFill>
                            <a:srgbClr val="FFFFFF"/>
                          </a:solidFill>
                          <a:latin typeface="Calibri"/>
                          <a:ea typeface="Calibri"/>
                          <a:cs typeface="Calibri"/>
                        </a:rPr>
                        <a:t>Role</a:t>
                      </a:r>
                    </a:p>
                  </a:txBody>
                  <a:tcPr anchor="ctr">
                    <a:solidFill>
                      <a:srgbClr val="1B2A4A"/>
                    </a:solidFill>
                  </a:tcPr>
                </a:tc>
                <a:tc>
                  <a:txBody>
                    <a:bodyPr/>
                    <a:lstStyle/>
                    <a:p>
                      <a:pPr algn="ctr"/>
                      <a:r>
                        <a:rPr lang="en-GB" sz="1400" b="1">
                          <a:solidFill>
                            <a:srgbClr val="FFFFFF"/>
                          </a:solidFill>
                          <a:latin typeface="Calibri"/>
                          <a:ea typeface="Calibri"/>
                          <a:cs typeface="Calibri"/>
                        </a:rPr>
                        <a:t>S15: Cutover</a:t>
                      </a:r>
                    </a:p>
                  </a:txBody>
                  <a:tcPr anchor="ctr">
                    <a:solidFill>
                      <a:srgbClr val="1B2A4A"/>
                    </a:solidFill>
                  </a:tcPr>
                </a:tc>
                <a:tc>
                  <a:txBody>
                    <a:bodyPr/>
                    <a:lstStyle/>
                    <a:p>
                      <a:pPr algn="ctr"/>
                      <a:r>
                        <a:rPr lang="en-GB" sz="1400" b="1">
                          <a:solidFill>
                            <a:srgbClr val="FFFFFF"/>
                          </a:solidFill>
                          <a:latin typeface="Calibri"/>
                          <a:ea typeface="Calibri"/>
                          <a:cs typeface="Calibri"/>
                        </a:rPr>
                        <a:t>S16: Go-Live</a:t>
                      </a:r>
                    </a:p>
                  </a:txBody>
                  <a:tcPr anchor="ctr">
                    <a:solidFill>
                      <a:srgbClr val="1B2A4A"/>
                    </a:solidFill>
                  </a:tcPr>
                </a:tc>
                <a:tc>
                  <a:txBody>
                    <a:bodyPr/>
                    <a:lstStyle/>
                    <a:p>
                      <a:pPr algn="ctr"/>
                      <a:r>
                        <a:rPr lang="en-GB" sz="1400" b="1">
                          <a:solidFill>
                            <a:srgbClr val="FFFFFF"/>
                          </a:solidFill>
                          <a:latin typeface="Calibri"/>
                          <a:ea typeface="Calibri"/>
                          <a:cs typeface="Calibri"/>
                        </a:rPr>
                        <a:t>S17: Hypercare</a:t>
                      </a:r>
                    </a:p>
                  </a:txBody>
                  <a:tcPr anchor="ctr">
                    <a:solidFill>
                      <a:srgbClr val="1B2A4A"/>
                    </a:solidFill>
                  </a:tcPr>
                </a:tc>
                <a:tc>
                  <a:txBody>
                    <a:bodyPr/>
                    <a:lstStyle/>
                    <a:p>
                      <a:pPr algn="ctr"/>
                      <a:r>
                        <a:rPr lang="en-GB" sz="1400" b="1">
                          <a:solidFill>
                            <a:srgbClr val="FFFFFF"/>
                          </a:solidFill>
                          <a:latin typeface="Calibri"/>
                          <a:ea typeface="Calibri"/>
                          <a:cs typeface="Calibri"/>
                        </a:rPr>
                        <a:t>S18: Benefits</a:t>
                      </a:r>
                    </a:p>
                  </a:txBody>
                  <a:tcPr anchor="ctr">
                    <a:solidFill>
                      <a:srgbClr val="1B2A4A"/>
                    </a:solidFill>
                  </a:tcPr>
                </a:tc>
                <a:tc>
                  <a:txBody>
                    <a:bodyPr/>
                    <a:lstStyle/>
                    <a:p>
                      <a:pPr algn="ctr"/>
                      <a:r>
                        <a:rPr lang="en-GB" sz="1400" b="1">
                          <a:solidFill>
                            <a:srgbClr val="FFFFFF"/>
                          </a:solidFill>
                          <a:latin typeface="Calibri"/>
                          <a:ea typeface="Calibri"/>
                          <a:cs typeface="Calibri"/>
                        </a:rPr>
                        <a:t>S19: Optimisation</a:t>
                      </a:r>
                    </a:p>
                  </a:txBody>
                  <a:tcPr anchor="ctr">
                    <a:solidFill>
                      <a:srgbClr val="1B2A4A"/>
                    </a:solidFill>
                  </a:tcPr>
                </a:tc>
                <a:extLst>
                  <a:ext uri="{0D108BD9-81ED-4DB2-BD59-A6C34878D82A}">
                    <a16:rowId xmlns:a16="http://schemas.microsoft.com/office/drawing/2014/main" val="365443578"/>
                  </a:ext>
                </a:extLst>
              </a:tr>
              <a:tr h="624000">
                <a:tc>
                  <a:txBody>
                    <a:bodyPr/>
                    <a:lstStyle/>
                    <a:p>
                      <a:r>
                        <a:rPr lang="en-GB" sz="1400" b="1">
                          <a:solidFill>
                            <a:srgbClr val="1B2A4A"/>
                          </a:solidFill>
                          <a:latin typeface="Calibri"/>
                          <a:ea typeface="Calibri"/>
                          <a:cs typeface="Calibri"/>
                        </a:rPr>
                        <a:t>Exec Sponsor</a:t>
                      </a:r>
                    </a:p>
                  </a:txBody>
                  <a:tcPr anchor="ctr">
                    <a:solidFill>
                      <a:srgbClr val="F9F9F9"/>
                    </a:solidFill>
                  </a:tcPr>
                </a:tc>
                <a:tc>
                  <a:txBody>
                    <a:bodyPr/>
                    <a:lstStyle/>
                    <a:p>
                      <a:r>
                        <a:rPr lang="en-GB" sz="1400">
                          <a:solidFill>
                            <a:srgbClr val="1B2A4A"/>
                          </a:solidFill>
                          <a:latin typeface="Calibri"/>
                          <a:ea typeface="Calibri"/>
                          <a:cs typeface="Calibri"/>
                        </a:rPr>
                        <a:t>Approves go/no-go criteria</a:t>
                      </a:r>
                    </a:p>
                  </a:txBody>
                  <a:tcPr anchor="ctr">
                    <a:solidFill>
                      <a:srgbClr val="F9F9F9"/>
                    </a:solidFill>
                  </a:tcPr>
                </a:tc>
                <a:tc>
                  <a:txBody>
                    <a:bodyPr/>
                    <a:lstStyle/>
                    <a:p>
                      <a:r>
                        <a:rPr lang="en-GB" sz="1400">
                          <a:solidFill>
                            <a:srgbClr val="1B2A4A"/>
                          </a:solidFill>
                          <a:latin typeface="Calibri"/>
                          <a:ea typeface="Calibri"/>
                          <a:cs typeface="Calibri"/>
                        </a:rPr>
                        <a:t>Makes go/no-go decision</a:t>
                      </a:r>
                    </a:p>
                  </a:txBody>
                  <a:tcPr anchor="ctr">
                    <a:solidFill>
                      <a:srgbClr val="F9F9F9"/>
                    </a:solidFill>
                  </a:tcPr>
                </a:tc>
                <a:tc>
                  <a:txBody>
                    <a:bodyPr/>
                    <a:lstStyle/>
                    <a:p>
                      <a:r>
                        <a:rPr lang="en-GB" sz="1400">
                          <a:solidFill>
                            <a:srgbClr val="1B2A4A"/>
                          </a:solidFill>
                          <a:latin typeface="Calibri"/>
                          <a:ea typeface="Calibri"/>
                          <a:cs typeface="Calibri"/>
                        </a:rPr>
                        <a:t>Reviews stability weekly</a:t>
                      </a:r>
                    </a:p>
                  </a:txBody>
                  <a:tcPr anchor="ctr">
                    <a:solidFill>
                      <a:srgbClr val="F9F9F9"/>
                    </a:solidFill>
                  </a:tcPr>
                </a:tc>
                <a:tc>
                  <a:txBody>
                    <a:bodyPr/>
                    <a:lstStyle/>
                    <a:p>
                      <a:r>
                        <a:rPr lang="en-GB" sz="1400">
                          <a:solidFill>
                            <a:srgbClr val="1B2A4A"/>
                          </a:solidFill>
                          <a:latin typeface="Calibri"/>
                          <a:ea typeface="Calibri"/>
                          <a:cs typeface="Calibri"/>
                        </a:rPr>
                        <a:t>Signs off benefits report</a:t>
                      </a:r>
                    </a:p>
                  </a:txBody>
                  <a:tcPr anchor="ctr">
                    <a:solidFill>
                      <a:srgbClr val="F9F9F9"/>
                    </a:solidFill>
                  </a:tcPr>
                </a:tc>
                <a:tc>
                  <a:txBody>
                    <a:bodyPr/>
                    <a:lstStyle/>
                    <a:p>
                      <a:r>
                        <a:rPr lang="en-GB" sz="1400">
                          <a:solidFill>
                            <a:srgbClr val="1B2A4A"/>
                          </a:solidFill>
                          <a:latin typeface="Calibri"/>
                          <a:ea typeface="Calibri"/>
                          <a:cs typeface="Calibri"/>
                        </a:rPr>
                        <a:t>Approves phase roadmap</a:t>
                      </a:r>
                    </a:p>
                  </a:txBody>
                  <a:tcPr anchor="ctr">
                    <a:solidFill>
                      <a:srgbClr val="F9F9F9"/>
                    </a:solidFill>
                  </a:tcPr>
                </a:tc>
                <a:extLst>
                  <a:ext uri="{0D108BD9-81ED-4DB2-BD59-A6C34878D82A}">
                    <a16:rowId xmlns:a16="http://schemas.microsoft.com/office/drawing/2014/main" val="647426759"/>
                  </a:ext>
                </a:extLst>
              </a:tr>
              <a:tr h="624000">
                <a:tc>
                  <a:txBody>
                    <a:bodyPr/>
                    <a:lstStyle/>
                    <a:p>
                      <a:r>
                        <a:rPr lang="en-GB" sz="1400" b="1">
                          <a:solidFill>
                            <a:srgbClr val="1B2A4A"/>
                          </a:solidFill>
                          <a:latin typeface="Calibri"/>
                          <a:ea typeface="Calibri"/>
                          <a:cs typeface="Calibri"/>
                        </a:rPr>
                        <a:t>Programme Manager</a:t>
                      </a:r>
                    </a:p>
                  </a:txBody>
                  <a:tcPr anchor="ctr">
                    <a:solidFill>
                      <a:srgbClr val="FFFFFF"/>
                    </a:solidFill>
                  </a:tcPr>
                </a:tc>
                <a:tc>
                  <a:txBody>
                    <a:bodyPr/>
                    <a:lstStyle/>
                    <a:p>
                      <a:r>
                        <a:rPr lang="en-GB" sz="1400">
                          <a:solidFill>
                            <a:srgbClr val="1B2A4A"/>
                          </a:solidFill>
                          <a:latin typeface="Calibri"/>
                          <a:ea typeface="Calibri"/>
                          <a:cs typeface="Calibri"/>
                        </a:rPr>
                        <a:t>Owns cutover plan, runs rehearsal</a:t>
                      </a:r>
                    </a:p>
                  </a:txBody>
                  <a:tcPr anchor="ctr">
                    <a:solidFill>
                      <a:srgbClr val="FFFFFF"/>
                    </a:solidFill>
                  </a:tcPr>
                </a:tc>
                <a:tc>
                  <a:txBody>
                    <a:bodyPr/>
                    <a:lstStyle/>
                    <a:p>
                      <a:r>
                        <a:rPr lang="en-GB" sz="1400">
                          <a:solidFill>
                            <a:srgbClr val="1B2A4A"/>
                          </a:solidFill>
                          <a:latin typeface="Calibri"/>
                          <a:ea typeface="Calibri"/>
                          <a:cs typeface="Calibri"/>
                        </a:rPr>
                        <a:t>Commands war room</a:t>
                      </a:r>
                    </a:p>
                  </a:txBody>
                  <a:tcPr anchor="ctr">
                    <a:solidFill>
                      <a:srgbClr val="FFFFFF"/>
                    </a:solidFill>
                  </a:tcPr>
                </a:tc>
                <a:tc>
                  <a:txBody>
                    <a:bodyPr/>
                    <a:lstStyle/>
                    <a:p>
                      <a:r>
                        <a:rPr lang="en-GB" sz="1400">
                          <a:solidFill>
                            <a:srgbClr val="1B2A4A"/>
                          </a:solidFill>
                          <a:latin typeface="Calibri"/>
                          <a:ea typeface="Calibri"/>
                          <a:cs typeface="Calibri"/>
                        </a:rPr>
                        <a:t>Manages defect resolution</a:t>
                      </a:r>
                    </a:p>
                  </a:txBody>
                  <a:tcPr anchor="ctr">
                    <a:solidFill>
                      <a:srgbClr val="FFFFFF"/>
                    </a:solidFill>
                  </a:tcPr>
                </a:tc>
                <a:tc>
                  <a:txBody>
                    <a:bodyPr/>
                    <a:lstStyle/>
                    <a:p>
                      <a:r>
                        <a:rPr lang="en-GB" sz="1400">
                          <a:solidFill>
                            <a:srgbClr val="1B2A4A"/>
                          </a:solidFill>
                          <a:latin typeface="Calibri"/>
                          <a:ea typeface="Calibri"/>
                          <a:cs typeface="Calibri"/>
                        </a:rPr>
                        <a:t>Coordinates benefit reviews</a:t>
                      </a:r>
                    </a:p>
                  </a:txBody>
                  <a:tcPr anchor="ctr">
                    <a:solidFill>
                      <a:srgbClr val="FFFFFF"/>
                    </a:solidFill>
                  </a:tcPr>
                </a:tc>
                <a:tc>
                  <a:txBody>
                    <a:bodyPr/>
                    <a:lstStyle/>
                    <a:p>
                      <a:r>
                        <a:rPr lang="en-GB" sz="1400">
                          <a:solidFill>
                            <a:srgbClr val="1B2A4A"/>
                          </a:solidFill>
                          <a:latin typeface="Calibri"/>
                          <a:ea typeface="Calibri"/>
                          <a:cs typeface="Calibri"/>
                        </a:rPr>
                        <a:t>Manages transition to BAU</a:t>
                      </a:r>
                    </a:p>
                  </a:txBody>
                  <a:tcPr anchor="ctr">
                    <a:solidFill>
                      <a:srgbClr val="FFFFFF"/>
                    </a:solidFill>
                  </a:tcPr>
                </a:tc>
                <a:extLst>
                  <a:ext uri="{0D108BD9-81ED-4DB2-BD59-A6C34878D82A}">
                    <a16:rowId xmlns:a16="http://schemas.microsoft.com/office/drawing/2014/main" val="1843972297"/>
                  </a:ext>
                </a:extLst>
              </a:tr>
              <a:tr h="624000">
                <a:tc>
                  <a:txBody>
                    <a:bodyPr/>
                    <a:lstStyle/>
                    <a:p>
                      <a:r>
                        <a:rPr lang="en-GB" sz="1400" b="1">
                          <a:solidFill>
                            <a:srgbClr val="1B2A4A"/>
                          </a:solidFill>
                          <a:latin typeface="Calibri"/>
                          <a:ea typeface="Calibri"/>
                          <a:cs typeface="Calibri"/>
                        </a:rPr>
                        <a:t>Cutover Lead</a:t>
                      </a:r>
                    </a:p>
                  </a:txBody>
                  <a:tcPr anchor="ctr">
                    <a:solidFill>
                      <a:srgbClr val="FFFFFF"/>
                    </a:solidFill>
                  </a:tcPr>
                </a:tc>
                <a:tc>
                  <a:txBody>
                    <a:bodyPr/>
                    <a:lstStyle/>
                    <a:p>
                      <a:r>
                        <a:rPr lang="en-GB" sz="1400">
                          <a:solidFill>
                            <a:srgbClr val="1B2A4A"/>
                          </a:solidFill>
                          <a:latin typeface="Calibri"/>
                          <a:ea typeface="Calibri"/>
                          <a:cs typeface="Calibri"/>
                        </a:rPr>
                        <a:t>Owns cutover runbook; runs dress rehearsals</a:t>
                      </a:r>
                    </a:p>
                  </a:txBody>
                  <a:tcPr anchor="ctr">
                    <a:solidFill>
                      <a:srgbClr val="FFFFFF"/>
                    </a:solidFill>
                  </a:tcPr>
                </a:tc>
                <a:tc>
                  <a:txBody>
                    <a:bodyPr/>
                    <a:lstStyle/>
                    <a:p>
                      <a:r>
                        <a:rPr lang="en-GB" sz="1400">
                          <a:solidFill>
                            <a:srgbClr val="1B2A4A"/>
                          </a:solidFill>
                          <a:latin typeface="Calibri"/>
                          <a:ea typeface="Calibri"/>
                          <a:cs typeface="Calibri"/>
                        </a:rPr>
                        <a:t>Commands cutover war room; runs the live cutover</a:t>
                      </a:r>
                    </a:p>
                  </a:txBody>
                  <a:tcPr anchor="ctr">
                    <a:solidFill>
                      <a:srgbClr val="FFFFFF"/>
                    </a:solidFill>
                  </a:tcPr>
                </a:tc>
                <a:tc>
                  <a:txBody>
                    <a:bodyPr/>
                    <a:lstStyle/>
                    <a:p>
                      <a:r>
                        <a:rPr lang="en-GB" sz="1400">
                          <a:solidFill>
                            <a:srgbClr val="1B2A4A"/>
                          </a:solidFill>
                          <a:latin typeface="Calibri"/>
                          <a:ea typeface="Calibri"/>
                          <a:cs typeface="Calibri"/>
                        </a:rPr>
                        <a:t>Hands over to Hypercare; tapering off</a:t>
                      </a:r>
                    </a:p>
                  </a:txBody>
                  <a:tcPr anchor="ctr">
                    <a:solidFill>
                      <a:srgbClr val="FFFFFF"/>
                    </a:solidFill>
                  </a:tcPr>
                </a:tc>
                <a:tc>
                  <a:txBody>
                    <a:bodyPr/>
                    <a:lstStyle/>
                    <a:p>
                      <a:r>
                        <a:rPr lang="en-GB" sz="1400">
                          <a:solidFill>
                            <a:srgbClr val="1B2A4A"/>
                          </a:solidFill>
                          <a:latin typeface="Calibri"/>
                          <a:ea typeface="Calibri"/>
                          <a:cs typeface="Calibri"/>
                        </a:rPr>
                        <a:t>—</a:t>
                      </a:r>
                    </a:p>
                  </a:txBody>
                  <a:tcPr anchor="ctr">
                    <a:solidFill>
                      <a:srgbClr val="FFFFFF"/>
                    </a:solidFill>
                  </a:tcPr>
                </a:tc>
                <a:tc>
                  <a:txBody>
                    <a:bodyPr/>
                    <a:lstStyle/>
                    <a:p>
                      <a:r>
                        <a:rPr lang="en-GB" sz="1400">
                          <a:solidFill>
                            <a:srgbClr val="1B2A4A"/>
                          </a:solidFill>
                          <a:latin typeface="Calibri"/>
                          <a:ea typeface="Calibri"/>
                          <a:cs typeface="Calibri"/>
                        </a:rPr>
                        <a:t>—</a:t>
                      </a:r>
                    </a:p>
                  </a:txBody>
                  <a:tcPr anchor="ctr">
                    <a:solidFill>
                      <a:srgbClr val="FFFFFF"/>
                    </a:solidFill>
                  </a:tcPr>
                </a:tc>
                <a:extLst>
                  <a:ext uri="{0D108BD9-81ED-4DB2-BD59-A6C34878D82A}">
                    <a16:rowId xmlns:a16="http://schemas.microsoft.com/office/drawing/2014/main" val="1843972297"/>
                  </a:ext>
                </a:extLst>
              </a:tr>
              <a:tr h="624000">
                <a:tc>
                  <a:txBody>
                    <a:bodyPr/>
                    <a:lstStyle/>
                    <a:p>
                      <a:r>
                        <a:rPr lang="en-GB" sz="1400" b="1">
                          <a:solidFill>
                            <a:srgbClr val="1B2A4A"/>
                          </a:solidFill>
                          <a:latin typeface="Calibri"/>
                          <a:ea typeface="Calibri"/>
                          <a:cs typeface="Calibri"/>
                        </a:rPr>
                        <a:t>Project Manager(s)</a:t>
                      </a:r>
                    </a:p>
                  </a:txBody>
                  <a:tcPr anchor="ctr">
                    <a:solidFill>
                      <a:srgbClr val="FFFFFF"/>
                    </a:solidFill>
                  </a:tcPr>
                </a:tc>
                <a:tc>
                  <a:txBody>
                    <a:bodyPr/>
                    <a:lstStyle/>
                    <a:p>
                      <a:r>
                        <a:rPr lang="en-GB" sz="1400">
                          <a:solidFill>
                            <a:srgbClr val="1B2A4A"/>
                          </a:solidFill>
                          <a:latin typeface="Calibri"/>
                          <a:ea typeface="Calibri"/>
                          <a:cs typeface="Calibri"/>
                        </a:rPr>
                        <a:t>Plans workstream cutover tasks</a:t>
                      </a:r>
                    </a:p>
                  </a:txBody>
                  <a:tcPr anchor="ctr">
                    <a:solidFill>
                      <a:srgbClr val="FFFFFF"/>
                    </a:solidFill>
                  </a:tcPr>
                </a:tc>
                <a:tc>
                  <a:txBody>
                    <a:bodyPr/>
                    <a:lstStyle/>
                    <a:p>
                      <a:r>
                        <a:rPr lang="en-GB" sz="1400">
                          <a:solidFill>
                            <a:srgbClr val="1B2A4A"/>
                          </a:solidFill>
                          <a:latin typeface="Calibri"/>
                          <a:ea typeface="Calibri"/>
                          <a:cs typeface="Calibri"/>
                        </a:rPr>
                        <a:t>Coordinates workstream cutover execution</a:t>
                      </a:r>
                    </a:p>
                  </a:txBody>
                  <a:tcPr anchor="ctr">
                    <a:solidFill>
                      <a:srgbClr val="FFFFFF"/>
                    </a:solidFill>
                  </a:tcPr>
                </a:tc>
                <a:tc>
                  <a:txBody>
                    <a:bodyPr/>
                    <a:lstStyle/>
                    <a:p>
                      <a:r>
                        <a:rPr lang="en-GB" sz="1400">
                          <a:solidFill>
                            <a:srgbClr val="1B2A4A"/>
                          </a:solidFill>
                          <a:latin typeface="Calibri"/>
                          <a:ea typeface="Calibri"/>
                          <a:cs typeface="Calibri"/>
                        </a:rPr>
                        <a:t>Manages workstream defect resolution</a:t>
                      </a:r>
                    </a:p>
                  </a:txBody>
                  <a:tcPr anchor="ctr">
                    <a:solidFill>
                      <a:srgbClr val="FFFFFF"/>
                    </a:solidFill>
                  </a:tcPr>
                </a:tc>
                <a:tc>
                  <a:txBody>
                    <a:bodyPr/>
                    <a:lstStyle/>
                    <a:p>
                      <a:r>
                        <a:rPr lang="en-GB" sz="1400">
                          <a:solidFill>
                            <a:srgbClr val="1B2A4A"/>
                          </a:solidFill>
                          <a:latin typeface="Calibri"/>
                          <a:ea typeface="Calibri"/>
                          <a:cs typeface="Calibri"/>
                        </a:rPr>
                        <a:t>Supports benefit owners with workstream data</a:t>
                      </a:r>
                    </a:p>
                  </a:txBody>
                  <a:tcPr anchor="ctr">
                    <a:solidFill>
                      <a:srgbClr val="FFFFFF"/>
                    </a:solidFill>
                  </a:tcPr>
                </a:tc>
                <a:tc>
                  <a:txBody>
                    <a:bodyPr/>
                    <a:lstStyle/>
                    <a:p>
                      <a:r>
                        <a:rPr lang="en-GB" sz="1400">
                          <a:solidFill>
                            <a:srgbClr val="1B2A4A"/>
                          </a:solidFill>
                          <a:latin typeface="Calibri"/>
                          <a:ea typeface="Calibri"/>
                          <a:cs typeface="Calibri"/>
                        </a:rPr>
                        <a:t>Hands workstream platform to BAU owner</a:t>
                      </a:r>
                    </a:p>
                  </a:txBody>
                  <a:tcPr anchor="ctr">
                    <a:solidFill>
                      <a:srgbClr val="FFFFFF"/>
                    </a:solidFill>
                  </a:tcPr>
                </a:tc>
                <a:extLst>
                  <a:ext uri="{0D108BD9-81ED-4DB2-BD59-A6C34878D82A}">
                    <a16:rowId xmlns:a16="http://schemas.microsoft.com/office/drawing/2014/main" val="1843972297"/>
                  </a:ext>
                </a:extLst>
              </a:tr>
              <a:tr h="624000">
                <a:tc>
                  <a:txBody>
                    <a:bodyPr/>
                    <a:lstStyle/>
                    <a:p>
                      <a:r>
                        <a:rPr lang="en-GB" sz="1400" b="1">
                          <a:solidFill>
                            <a:srgbClr val="1B2A4A"/>
                          </a:solidFill>
                          <a:latin typeface="Calibri"/>
                          <a:ea typeface="Calibri"/>
                          <a:cs typeface="Calibri"/>
                        </a:rPr>
                        <a:t>Solution Architect</a:t>
                      </a:r>
                    </a:p>
                  </a:txBody>
                  <a:tcPr anchor="ctr">
                    <a:solidFill>
                      <a:srgbClr val="F9F9F9"/>
                    </a:solidFill>
                  </a:tcPr>
                </a:tc>
                <a:tc>
                  <a:txBody>
                    <a:bodyPr/>
                    <a:lstStyle/>
                    <a:p>
                      <a:r>
                        <a:rPr lang="en-GB" sz="1400">
                          <a:solidFill>
                            <a:srgbClr val="1B2A4A"/>
                          </a:solidFill>
                          <a:latin typeface="Calibri"/>
                          <a:ea typeface="Calibri"/>
                          <a:cs typeface="Calibri"/>
                        </a:rPr>
                        <a:t>Validates migration, tests rollback</a:t>
                      </a:r>
                    </a:p>
                  </a:txBody>
                  <a:tcPr anchor="ctr">
                    <a:solidFill>
                      <a:srgbClr val="F9F9F9"/>
                    </a:solidFill>
                  </a:tcPr>
                </a:tc>
                <a:tc>
                  <a:txBody>
                    <a:bodyPr/>
                    <a:lstStyle/>
                    <a:p>
                      <a:r>
                        <a:rPr lang="en-GB" sz="1400">
                          <a:solidFill>
                            <a:srgbClr val="1B2A4A"/>
                          </a:solidFill>
                          <a:latin typeface="Calibri"/>
                          <a:ea typeface="Calibri"/>
                          <a:cs typeface="Calibri"/>
                        </a:rPr>
                        <a:t>Leads technical war room</a:t>
                      </a:r>
                    </a:p>
                  </a:txBody>
                  <a:tcPr anchor="ctr">
                    <a:solidFill>
                      <a:srgbClr val="F9F9F9"/>
                    </a:solidFill>
                  </a:tcPr>
                </a:tc>
                <a:tc>
                  <a:txBody>
                    <a:bodyPr/>
                    <a:lstStyle/>
                    <a:p>
                      <a:r>
                        <a:rPr lang="en-GB" sz="1400">
                          <a:solidFill>
                            <a:srgbClr val="1B2A4A"/>
                          </a:solidFill>
                          <a:latin typeface="Calibri"/>
                          <a:ea typeface="Calibri"/>
                          <a:cs typeface="Calibri"/>
                        </a:rPr>
                        <a:t>Resolves technical defects</a:t>
                      </a:r>
                    </a:p>
                  </a:txBody>
                  <a:tcPr anchor="ctr">
                    <a:solidFill>
                      <a:srgbClr val="F9F9F9"/>
                    </a:solidFill>
                  </a:tcPr>
                </a:tc>
                <a:tc>
                  <a:txBody>
                    <a:bodyPr/>
                    <a:lstStyle/>
                    <a:p>
                      <a:r>
                        <a:rPr lang="en-GB" sz="1400">
                          <a:solidFill>
                            <a:srgbClr val="1B2A4A"/>
                          </a:solidFill>
                          <a:latin typeface="Calibri"/>
                          <a:ea typeface="Calibri"/>
                          <a:cs typeface="Calibri"/>
                        </a:rPr>
                        <a:t>Validates system performance</a:t>
                      </a:r>
                    </a:p>
                  </a:txBody>
                  <a:tcPr anchor="ctr">
                    <a:solidFill>
                      <a:srgbClr val="F9F9F9"/>
                    </a:solidFill>
                  </a:tcPr>
                </a:tc>
                <a:tc>
                  <a:txBody>
                    <a:bodyPr/>
                    <a:lstStyle/>
                    <a:p>
                      <a:r>
                        <a:rPr lang="en-GB" sz="1400">
                          <a:solidFill>
                            <a:srgbClr val="1B2A4A"/>
                          </a:solidFill>
                          <a:latin typeface="Calibri"/>
                          <a:ea typeface="Calibri"/>
                          <a:cs typeface="Calibri"/>
                        </a:rPr>
                        <a:t>Leads platform health review</a:t>
                      </a:r>
                    </a:p>
                  </a:txBody>
                  <a:tcPr anchor="ctr">
                    <a:solidFill>
                      <a:srgbClr val="F9F9F9"/>
                    </a:solidFill>
                  </a:tcPr>
                </a:tc>
                <a:extLst>
                  <a:ext uri="{0D108BD9-81ED-4DB2-BD59-A6C34878D82A}">
                    <a16:rowId xmlns:a16="http://schemas.microsoft.com/office/drawing/2014/main" val="2973843385"/>
                  </a:ext>
                </a:extLst>
              </a:tr>
              <a:tr h="624000">
                <a:tc>
                  <a:txBody>
                    <a:bodyPr/>
                    <a:lstStyle/>
                    <a:p>
                      <a:r>
                        <a:rPr lang="en-GB" sz="1400" b="1">
                          <a:solidFill>
                            <a:srgbClr val="1B2A4A"/>
                          </a:solidFill>
                          <a:latin typeface="Calibri"/>
                          <a:ea typeface="Calibri"/>
                          <a:cs typeface="Calibri"/>
                        </a:rPr>
                        <a:t>Change Lead</a:t>
                      </a:r>
                    </a:p>
                  </a:txBody>
                  <a:tcPr anchor="ctr">
                    <a:solidFill>
                      <a:srgbClr val="FFFFFF"/>
                    </a:solidFill>
                  </a:tcPr>
                </a:tc>
                <a:tc>
                  <a:txBody>
                    <a:bodyPr/>
                    <a:lstStyle/>
                    <a:p>
                      <a:r>
                        <a:rPr lang="en-GB" sz="1400">
                          <a:solidFill>
                            <a:srgbClr val="1B2A4A"/>
                          </a:solidFill>
                          <a:latin typeface="Calibri"/>
                          <a:ea typeface="Calibri"/>
                          <a:cs typeface="Calibri"/>
                        </a:rPr>
                        <a:t>Confirms user readiness</a:t>
                      </a:r>
                    </a:p>
                  </a:txBody>
                  <a:tcPr anchor="ctr">
                    <a:solidFill>
                      <a:srgbClr val="FFFFFF"/>
                    </a:solidFill>
                  </a:tcPr>
                </a:tc>
                <a:tc>
                  <a:txBody>
                    <a:bodyPr/>
                    <a:lstStyle/>
                    <a:p>
                      <a:r>
                        <a:rPr lang="en-GB" sz="1400">
                          <a:solidFill>
                            <a:srgbClr val="1B2A4A"/>
                          </a:solidFill>
                          <a:latin typeface="Calibri"/>
                          <a:ea typeface="Calibri"/>
                          <a:cs typeface="Calibri"/>
                        </a:rPr>
                        <a:t>Manages floor-walking support</a:t>
                      </a:r>
                    </a:p>
                  </a:txBody>
                  <a:tcPr anchor="ctr">
                    <a:solidFill>
                      <a:srgbClr val="FFFFFF"/>
                    </a:solidFill>
                  </a:tcPr>
                </a:tc>
                <a:tc>
                  <a:txBody>
                    <a:bodyPr/>
                    <a:lstStyle/>
                    <a:p>
                      <a:r>
                        <a:rPr lang="en-GB" sz="1400">
                          <a:solidFill>
                            <a:srgbClr val="1B2A4A"/>
                          </a:solidFill>
                          <a:latin typeface="Calibri"/>
                          <a:ea typeface="Calibri"/>
                          <a:cs typeface="Calibri"/>
                        </a:rPr>
                        <a:t>Monitors adoption</a:t>
                      </a:r>
                    </a:p>
                  </a:txBody>
                  <a:tcPr anchor="ctr">
                    <a:solidFill>
                      <a:srgbClr val="FFFFFF"/>
                    </a:solidFill>
                  </a:tcPr>
                </a:tc>
                <a:tc>
                  <a:txBody>
                    <a:bodyPr/>
                    <a:lstStyle/>
                    <a:p>
                      <a:r>
                        <a:rPr lang="en-GB" sz="1400">
                          <a:solidFill>
                            <a:srgbClr val="1B2A4A"/>
                          </a:solidFill>
                          <a:latin typeface="Calibri"/>
                          <a:ea typeface="Calibri"/>
                          <a:cs typeface="Calibri"/>
                        </a:rPr>
                        <a:t>Assesses change embedding</a:t>
                      </a:r>
                    </a:p>
                  </a:txBody>
                  <a:tcPr anchor="ctr">
                    <a:solidFill>
                      <a:srgbClr val="FFFFFF"/>
                    </a:solidFill>
                  </a:tcPr>
                </a:tc>
                <a:tc>
                  <a:txBody>
                    <a:bodyPr/>
                    <a:lstStyle/>
                    <a:p>
                      <a:r>
                        <a:rPr lang="en-GB" sz="1400">
                          <a:solidFill>
                            <a:srgbClr val="1B2A4A"/>
                          </a:solidFill>
                          <a:latin typeface="Calibri"/>
                          <a:ea typeface="Calibri"/>
                          <a:cs typeface="Calibri"/>
                        </a:rPr>
                        <a:t>Plans advanced training</a:t>
                      </a:r>
                    </a:p>
                  </a:txBody>
                  <a:tcPr anchor="ctr">
                    <a:solidFill>
                      <a:srgbClr val="FFFFFF"/>
                    </a:solidFill>
                  </a:tcPr>
                </a:tc>
                <a:extLst>
                  <a:ext uri="{0D108BD9-81ED-4DB2-BD59-A6C34878D82A}">
                    <a16:rowId xmlns:a16="http://schemas.microsoft.com/office/drawing/2014/main" val="2865208244"/>
                  </a:ext>
                </a:extLst>
              </a:tr>
              <a:tr h="624000">
                <a:tc>
                  <a:txBody>
                    <a:bodyPr/>
                    <a:lstStyle/>
                    <a:p>
                      <a:r>
                        <a:rPr lang="en-GB" sz="1400" b="1">
                          <a:solidFill>
                            <a:srgbClr val="1B2A4A"/>
                          </a:solidFill>
                          <a:latin typeface="Calibri"/>
                          <a:ea typeface="Calibri"/>
                          <a:cs typeface="Calibri"/>
                        </a:rPr>
                        <a:t>Benefit Owners</a:t>
                      </a:r>
                    </a:p>
                  </a:txBody>
                  <a:tcPr anchor="ctr">
                    <a:solidFill>
                      <a:srgbClr val="F9F9F9"/>
                    </a:solidFill>
                  </a:tcPr>
                </a:tc>
                <a:tc>
                  <a:txBody>
                    <a:bodyPr/>
                    <a:lstStyle/>
                    <a:p>
                      <a:r>
                        <a:rPr lang="en-GB" sz="1400">
                          <a:solidFill>
                            <a:srgbClr val="1B2A4A"/>
                          </a:solidFill>
                          <a:latin typeface="Calibri"/>
                          <a:ea typeface="Calibri"/>
                          <a:cs typeface="Calibri"/>
                        </a:rPr>
                        <a:t>Confirm KPI tracking readiness</a:t>
                      </a:r>
                    </a:p>
                  </a:txBody>
                  <a:tcPr anchor="ctr">
                    <a:solidFill>
                      <a:srgbClr val="F9F9F9"/>
                    </a:solidFill>
                  </a:tcPr>
                </a:tc>
                <a:tc>
                  <a:txBody>
                    <a:bodyPr/>
                    <a:lstStyle/>
                    <a:p>
                      <a:r>
                        <a:rPr lang="en-GB" sz="1400">
                          <a:solidFill>
                            <a:srgbClr val="1B2A4A"/>
                          </a:solidFill>
                          <a:latin typeface="Calibri"/>
                          <a:ea typeface="Calibri"/>
                          <a:cs typeface="Calibri"/>
                        </a:rPr>
                        <a:t>Confirm process readiness</a:t>
                      </a:r>
                    </a:p>
                  </a:txBody>
                  <a:tcPr anchor="ctr">
                    <a:solidFill>
                      <a:srgbClr val="F9F9F9"/>
                    </a:solidFill>
                  </a:tcPr>
                </a:tc>
                <a:tc>
                  <a:txBody>
                    <a:bodyPr/>
                    <a:lstStyle/>
                    <a:p>
                      <a:r>
                        <a:rPr lang="en-GB" sz="1400">
                          <a:solidFill>
                            <a:srgbClr val="1B2A4A"/>
                          </a:solidFill>
                          <a:latin typeface="Calibri"/>
                          <a:ea typeface="Calibri"/>
                          <a:cs typeface="Calibri"/>
                        </a:rPr>
                        <a:t>Report early adoption</a:t>
                      </a:r>
                    </a:p>
                  </a:txBody>
                  <a:tcPr anchor="ctr">
                    <a:solidFill>
                      <a:srgbClr val="F9F9F9"/>
                    </a:solidFill>
                  </a:tcPr>
                </a:tc>
                <a:tc>
                  <a:txBody>
                    <a:bodyPr/>
                    <a:lstStyle/>
                    <a:p>
                      <a:r>
                        <a:rPr lang="en-GB" sz="1400">
                          <a:solidFill>
                            <a:srgbClr val="1B2A4A"/>
                          </a:solidFill>
                          <a:latin typeface="Calibri"/>
                          <a:ea typeface="Calibri"/>
                          <a:cs typeface="Calibri"/>
                        </a:rPr>
                        <a:t>Present KPI actuals vs targets</a:t>
                      </a:r>
                    </a:p>
                  </a:txBody>
                  <a:tcPr anchor="ctr">
                    <a:solidFill>
                      <a:srgbClr val="F9F9F9"/>
                    </a:solidFill>
                  </a:tcPr>
                </a:tc>
                <a:tc>
                  <a:txBody>
                    <a:bodyPr/>
                    <a:lstStyle/>
                    <a:p>
                      <a:r>
                        <a:rPr lang="en-GB" sz="1400">
                          <a:solidFill>
                            <a:srgbClr val="1B2A4A"/>
                          </a:solidFill>
                          <a:latin typeface="Calibri"/>
                          <a:ea typeface="Calibri"/>
                          <a:cs typeface="Calibri"/>
                        </a:rPr>
                        <a:t>Identify improvement opportunities</a:t>
                      </a:r>
                    </a:p>
                  </a:txBody>
                  <a:tcPr anchor="ctr">
                    <a:solidFill>
                      <a:srgbClr val="F9F9F9"/>
                    </a:solidFill>
                  </a:tcPr>
                </a:tc>
                <a:extLst>
                  <a:ext uri="{0D108BD9-81ED-4DB2-BD59-A6C34878D82A}">
                    <a16:rowId xmlns:a16="http://schemas.microsoft.com/office/drawing/2014/main" val="2319580631"/>
                  </a:ext>
                </a:extLst>
              </a:tr>
              <a:tr h="624000">
                <a:tc>
                  <a:txBody>
                    <a:bodyPr/>
                    <a:lstStyle/>
                    <a:p>
                      <a:r>
                        <a:rPr lang="en-GB" sz="1400" b="1">
                          <a:solidFill>
                            <a:srgbClr val="1B2A4A"/>
                          </a:solidFill>
                          <a:latin typeface="Calibri"/>
                          <a:ea typeface="Calibri"/>
                          <a:cs typeface="Calibri"/>
                        </a:rPr>
                        <a:t>IT Operations</a:t>
                      </a:r>
                    </a:p>
                  </a:txBody>
                  <a:tcPr anchor="ctr">
                    <a:solidFill>
                      <a:srgbClr val="FFFFFF"/>
                    </a:solidFill>
                  </a:tcPr>
                </a:tc>
                <a:tc>
                  <a:txBody>
                    <a:bodyPr/>
                    <a:lstStyle/>
                    <a:p>
                      <a:r>
                        <a:rPr lang="en-GB" sz="1400">
                          <a:solidFill>
                            <a:srgbClr val="1B2A4A"/>
                          </a:solidFill>
                          <a:latin typeface="Calibri"/>
                          <a:ea typeface="Calibri"/>
                          <a:cs typeface="Calibri"/>
                        </a:rPr>
                        <a:t>Validates infrastructure readiness</a:t>
                      </a:r>
                    </a:p>
                  </a:txBody>
                  <a:tcPr anchor="ctr">
                    <a:solidFill>
                      <a:srgbClr val="FFFFFF"/>
                    </a:solidFill>
                  </a:tcPr>
                </a:tc>
                <a:tc>
                  <a:txBody>
                    <a:bodyPr/>
                    <a:lstStyle/>
                    <a:p>
                      <a:r>
                        <a:rPr lang="en-GB" sz="1400">
                          <a:solidFill>
                            <a:srgbClr val="1B2A4A"/>
                          </a:solidFill>
                          <a:latin typeface="Calibri"/>
                          <a:ea typeface="Calibri"/>
                          <a:cs typeface="Calibri"/>
                        </a:rPr>
                        <a:t>Manages system monitoring</a:t>
                      </a:r>
                    </a:p>
                  </a:txBody>
                  <a:tcPr anchor="ctr">
                    <a:solidFill>
                      <a:srgbClr val="FFFFFF"/>
                    </a:solidFill>
                  </a:tcPr>
                </a:tc>
                <a:tc>
                  <a:txBody>
                    <a:bodyPr/>
                    <a:lstStyle/>
                    <a:p>
                      <a:r>
                        <a:rPr lang="en-GB" sz="1400">
                          <a:solidFill>
                            <a:srgbClr val="1B2A4A"/>
                          </a:solidFill>
                          <a:latin typeface="Calibri"/>
                          <a:ea typeface="Calibri"/>
                          <a:cs typeface="Calibri"/>
                        </a:rPr>
                        <a:t>Takes over BAU support</a:t>
                      </a:r>
                    </a:p>
                  </a:txBody>
                  <a:tcPr anchor="ctr">
                    <a:solidFill>
                      <a:srgbClr val="FFFFFF"/>
                    </a:solidFill>
                  </a:tcPr>
                </a:tc>
                <a:tc>
                  <a:txBody>
                    <a:bodyPr/>
                    <a:lstStyle/>
                    <a:p>
                      <a:r>
                        <a:rPr lang="en-GB" sz="1400">
                          <a:solidFill>
                            <a:srgbClr val="1B2A4A"/>
                          </a:solidFill>
                          <a:latin typeface="Calibri"/>
                          <a:ea typeface="Calibri"/>
                          <a:cs typeface="Calibri"/>
                        </a:rPr>
                        <a:t>Maintains platform performance</a:t>
                      </a:r>
                    </a:p>
                  </a:txBody>
                  <a:tcPr anchor="ctr">
                    <a:solidFill>
                      <a:srgbClr val="FFFFFF"/>
                    </a:solidFill>
                  </a:tcPr>
                </a:tc>
                <a:tc>
                  <a:txBody>
                    <a:bodyPr/>
                    <a:lstStyle/>
                    <a:p>
                      <a:r>
                        <a:rPr lang="en-GB" sz="1400">
                          <a:solidFill>
                            <a:srgbClr val="1B2A4A"/>
                          </a:solidFill>
                          <a:latin typeface="Calibri"/>
                          <a:ea typeface="Calibri"/>
                          <a:cs typeface="Calibri"/>
                        </a:rPr>
                        <a:t>Executes technical roadmap</a:t>
                      </a:r>
                    </a:p>
                  </a:txBody>
                  <a:tcPr anchor="ctr">
                    <a:solidFill>
                      <a:srgbClr val="FFFFFF"/>
                    </a:solidFill>
                  </a:tcPr>
                </a:tc>
                <a:extLst>
                  <a:ext uri="{0D108BD9-81ED-4DB2-BD59-A6C34878D82A}">
                    <a16:rowId xmlns:a16="http://schemas.microsoft.com/office/drawing/2014/main" val="3562602401"/>
                  </a:ext>
                </a:extLst>
              </a:tr>
            </a:tbl>
          </a:graphicData>
        </a:graphic>
      </p:graphicFrame>
    </p:spTree>
    <p:extLst>
      <p:ext uri="{BB962C8B-B14F-4D97-AF65-F5344CB8AC3E}">
        <p14:creationId xmlns:p14="http://schemas.microsoft.com/office/powerpoint/2010/main" val="279634903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a:effectLst/>
      </p:bgPr>
    </p:bg>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C983D5A3-30C4-48AB-B885-2A07528935F6}"/>
              </a:ext>
            </a:extLst>
          </p:cNvPr>
          <p:cNvSpPr txBox="1"/>
          <p:nvPr/>
        </p:nvSpPr>
        <p:spPr>
          <a:xfrm>
            <a:off x="508000" y="825500"/>
            <a:ext cx="11176000" cy="457200"/>
          </a:xfrm>
          <a:prstGeom prst="rect">
            <a:avLst/>
          </a:prstGeom>
          <a:noFill/>
          <a:ln>
            <a:noFill/>
          </a:ln>
        </p:spPr>
        <p:txBody>
          <a:bodyPr vertOverflow="overflow" vert="horz" wrap="square" rtlCol="0" anchor="t">
            <a:spAutoFit/>
          </a:bodyPr>
          <a:lstStyle/>
          <a:p>
            <a:pPr algn="l"/>
            <a:r>
              <a:rPr lang="en-GB" sz="2400" b="1">
                <a:solidFill>
                  <a:srgbClr val="1B2A4A"/>
                </a:solidFill>
                <a:latin typeface="Georgia"/>
              </a:rPr>
              <a:t>Deployment Timeline: Stages 15–19</a:t>
            </a:r>
          </a:p>
        </p:txBody>
      </p:sp>
      <p:sp>
        <p:nvSpPr>
          <p:cNvPr id="3" name="Rectangle 2">
            <a:extLst>
              <a:ext uri="{FF2B5EF4-FFF2-40B4-BE49-F238E27FC236}">
                <a16:creationId xmlns:a16="http://schemas.microsoft.com/office/drawing/2014/main" id="{438283A0-4577-4C79-A984-51B20D36C60E}"/>
              </a:ext>
            </a:extLst>
          </p:cNvPr>
          <p:cNvSpPr/>
          <p:nvPr/>
        </p:nvSpPr>
        <p:spPr>
          <a:xfrm>
            <a:off x="508000" y="1308100"/>
            <a:ext cx="1524000" cy="38100"/>
          </a:xfrm>
          <a:prstGeom prst="rect">
            <a:avLst/>
          </a:prstGeom>
          <a:solidFill>
            <a:srgbClr val="42A55F"/>
          </a:solidFill>
          <a:ln w="12700" cap="flat" cmpd="sng" algn="ctr">
            <a:noFill/>
            <a:prstDash val="solid"/>
            <a:miter lim="800000"/>
          </a:ln>
        </p:spPr>
        <p:style>
          <a:lnRef idx="2">
            <a:schemeClr val="accent1">
              <a:shade val="15000"/>
            </a:schemeClr>
          </a:lnRef>
          <a:fillRef idx="1">
            <a:schemeClr val="accent1"/>
          </a:fillRef>
          <a:effectRef idx="0">
            <a:schemeClr val="accent1"/>
          </a:effectRef>
          <a:fontRef idx="minor">
            <a:schemeClr val="lt1"/>
          </a:fontRef>
        </p:style>
        <p:txBody>
          <a:bodyPr vertOverflow="clip" horzOverflow="clip" rtlCol="0" anchor="t"/>
          <a:lstStyle/>
          <a:p>
            <a:pPr algn="l"/>
            <a:endParaRPr lang="en-GB"/>
          </a:p>
        </p:txBody>
      </p:sp>
      <p:sp>
        <p:nvSpPr>
          <p:cNvPr id="50" name="S15"/>
          <p:cNvSpPr/>
          <p:nvPr/>
        </p:nvSpPr>
        <p:spPr>
          <a:xfrm>
            <a:off x="609600" y="1635000"/>
            <a:ext cx="2743200" cy="457200"/>
          </a:xfrm>
          <a:prstGeom prst="roundRect">
            <a:avLst>
              <a:gd name="adj" fmla="val 10000"/>
            </a:avLst>
          </a:prstGeom>
          <a:solidFill>
            <a:srgbClr val="2BA89D"/>
          </a:solidFill>
          <a:ln>
            <a:noFill/>
          </a:ln>
        </p:spPr>
        <p:txBody>
          <a:bodyPr wrap="square" lIns="72000" tIns="36000" rIns="72000" bIns="36000" anchor="ctr"/>
          <a:lstStyle/>
          <a:p>
            <a:pPr algn="ctr"/>
            <a:r>
              <a:rPr lang="en-US" sz="1200" b="1" dirty="0">
                <a:solidFill>
                  <a:srgbClr val="FFFFFF"/>
                </a:solidFill>
                <a:latin typeface="Calibri"/>
              </a:rPr>
              <a:t>Cutover Planning (S15)</a:t>
            </a:r>
          </a:p>
        </p:txBody>
      </p:sp>
      <p:sp>
        <p:nvSpPr>
          <p:cNvPr id="51" name="S16"/>
          <p:cNvSpPr/>
          <p:nvPr/>
        </p:nvSpPr>
        <p:spPr>
          <a:xfrm>
            <a:off x="3505200" y="1635000"/>
            <a:ext cx="914400" cy="457200"/>
          </a:xfrm>
          <a:prstGeom prst="roundRect">
            <a:avLst>
              <a:gd name="adj" fmla="val 10000"/>
            </a:avLst>
          </a:prstGeom>
          <a:solidFill>
            <a:srgbClr val="2BA89D"/>
          </a:solidFill>
          <a:ln>
            <a:noFill/>
          </a:ln>
        </p:spPr>
        <p:txBody>
          <a:bodyPr wrap="square" lIns="72000" tIns="36000" rIns="72000" bIns="36000" anchor="ctr"/>
          <a:lstStyle/>
          <a:p>
            <a:pPr algn="ctr"/>
            <a:r>
              <a:rPr lang="en-US" sz="1200" b="1" dirty="0">
                <a:solidFill>
                  <a:srgbClr val="FFFFFF"/>
                </a:solidFill>
                <a:latin typeface="Calibri"/>
              </a:rPr>
              <a:t>S16: Go-Live</a:t>
            </a:r>
          </a:p>
        </p:txBody>
      </p:sp>
      <p:sp>
        <p:nvSpPr>
          <p:cNvPr id="52" name="S17"/>
          <p:cNvSpPr/>
          <p:nvPr/>
        </p:nvSpPr>
        <p:spPr>
          <a:xfrm>
            <a:off x="3505200" y="2235000"/>
            <a:ext cx="4572000" cy="457200"/>
          </a:xfrm>
          <a:prstGeom prst="roundRect">
            <a:avLst>
              <a:gd name="adj" fmla="val 10000"/>
            </a:avLst>
          </a:prstGeom>
          <a:solidFill>
            <a:srgbClr val="2BA89D"/>
          </a:solidFill>
          <a:ln>
            <a:noFill/>
          </a:ln>
        </p:spPr>
        <p:txBody>
          <a:bodyPr wrap="square" lIns="72000" tIns="36000" rIns="72000" bIns="36000" anchor="ctr"/>
          <a:lstStyle/>
          <a:p>
            <a:pPr algn="ctr"/>
            <a:r>
              <a:rPr lang="en-US" sz="1200" b="1" dirty="0">
                <a:solidFill>
                  <a:srgbClr val="FFFFFF"/>
                </a:solidFill>
                <a:latin typeface="Calibri"/>
              </a:rPr>
              <a:t>Hypercare &amp; Stabilisation (S17)</a:t>
            </a:r>
          </a:p>
        </p:txBody>
      </p:sp>
      <p:sp>
        <p:nvSpPr>
          <p:cNvPr id="53" name="S18"/>
          <p:cNvSpPr/>
          <p:nvPr/>
        </p:nvSpPr>
        <p:spPr>
          <a:xfrm>
            <a:off x="8229600" y="1635000"/>
            <a:ext cx="3200000" cy="457200"/>
          </a:xfrm>
          <a:prstGeom prst="roundRect">
            <a:avLst>
              <a:gd name="adj" fmla="val 10000"/>
            </a:avLst>
          </a:prstGeom>
          <a:solidFill>
            <a:srgbClr val="42A55F"/>
          </a:solidFill>
          <a:ln>
            <a:noFill/>
          </a:ln>
        </p:spPr>
        <p:txBody>
          <a:bodyPr wrap="square" lIns="72000" tIns="36000" rIns="72000" bIns="36000" anchor="ctr"/>
          <a:lstStyle/>
          <a:p>
            <a:pPr algn="ctr"/>
            <a:r>
              <a:rPr lang="en-US" sz="1200" b="1" dirty="0">
                <a:solidFill>
                  <a:srgbClr val="FFFFFF"/>
                </a:solidFill>
                <a:latin typeface="Calibri"/>
              </a:rPr>
              <a:t>Benefits Realisation &amp; Review (S18)</a:t>
            </a:r>
          </a:p>
        </p:txBody>
      </p:sp>
      <p:sp>
        <p:nvSpPr>
          <p:cNvPr id="54" name="S19"/>
          <p:cNvSpPr/>
          <p:nvPr/>
        </p:nvSpPr>
        <p:spPr>
          <a:xfrm>
            <a:off x="10058400" y="2235000"/>
            <a:ext cx="1600000" cy="457200"/>
          </a:xfrm>
          <a:prstGeom prst="roundRect">
            <a:avLst>
              <a:gd name="adj" fmla="val 10000"/>
            </a:avLst>
          </a:prstGeom>
          <a:solidFill>
            <a:srgbClr val="42A55F"/>
          </a:solidFill>
          <a:ln>
            <a:noFill/>
          </a:ln>
        </p:spPr>
        <p:txBody>
          <a:bodyPr wrap="square" lIns="72000" tIns="36000" rIns="72000" bIns="36000" anchor="ctr"/>
          <a:lstStyle/>
          <a:p>
            <a:pPr algn="ctr"/>
            <a:r>
              <a:rPr lang="en-US" sz="1200" b="1" dirty="0">
                <a:solidFill>
                  <a:srgbClr val="FFFFFF"/>
                </a:solidFill>
                <a:latin typeface="Calibri"/>
              </a:rPr>
              <a:t>S19: Optimisation</a:t>
            </a:r>
          </a:p>
        </p:txBody>
      </p:sp>
      <p:sp>
        <p:nvSpPr>
          <p:cNvPr id="60" name="Wk1"/>
          <p:cNvSpPr/>
          <p:nvPr/>
        </p:nvSpPr>
        <p:spPr>
          <a:xfrm>
            <a:off x="609600" y="1435000"/>
            <a:ext cx="914400" cy="200000"/>
          </a:xfrm>
          <a:prstGeom prst="rect">
            <a:avLst/>
          </a:prstGeom>
          <a:noFill/>
          <a:ln>
            <a:noFill/>
          </a:ln>
        </p:spPr>
        <p:txBody>
          <a:bodyPr wrap="square" lIns="36000" tIns="0" rIns="36000" bIns="0" anchor="t"/>
          <a:lstStyle/>
          <a:p>
            <a:pPr algn="l"/>
            <a:r>
              <a:rPr lang="en-US" sz="1100" dirty="0">
                <a:solidFill>
                  <a:srgbClr val="78909C"/>
                </a:solidFill>
                <a:latin typeface="Calibri"/>
              </a:rPr>
              <a:t>Weeks 1–4</a:t>
            </a:r>
          </a:p>
        </p:txBody>
      </p:sp>
      <p:sp>
        <p:nvSpPr>
          <p:cNvPr id="61" name="Wk5"/>
          <p:cNvSpPr/>
          <p:nvPr/>
        </p:nvSpPr>
        <p:spPr>
          <a:xfrm>
            <a:off x="3505200" y="1435000"/>
            <a:ext cx="914400" cy="200000"/>
          </a:xfrm>
          <a:prstGeom prst="rect">
            <a:avLst/>
          </a:prstGeom>
          <a:noFill/>
          <a:ln>
            <a:noFill/>
          </a:ln>
        </p:spPr>
        <p:txBody>
          <a:bodyPr wrap="square" lIns="36000" tIns="0" rIns="36000" bIns="0" anchor="t"/>
          <a:lstStyle/>
          <a:p>
            <a:pPr algn="l"/>
            <a:r>
              <a:rPr lang="en-US" sz="1100" dirty="0">
                <a:solidFill>
                  <a:srgbClr val="78909C"/>
                </a:solidFill>
                <a:latin typeface="Calibri"/>
              </a:rPr>
              <a:t>Week 5</a:t>
            </a:r>
          </a:p>
        </p:txBody>
      </p:sp>
      <p:sp>
        <p:nvSpPr>
          <p:cNvPr id="62" name="Wk12"/>
          <p:cNvSpPr/>
          <p:nvPr/>
        </p:nvSpPr>
        <p:spPr>
          <a:xfrm>
            <a:off x="7772400" y="1435000"/>
            <a:ext cx="609600" cy="200000"/>
          </a:xfrm>
          <a:prstGeom prst="rect">
            <a:avLst/>
          </a:prstGeom>
          <a:noFill/>
          <a:ln>
            <a:noFill/>
          </a:ln>
        </p:spPr>
        <p:txBody>
          <a:bodyPr wrap="square" lIns="36000" tIns="0" rIns="36000" bIns="0" anchor="t"/>
          <a:lstStyle/>
          <a:p>
            <a:pPr algn="l"/>
            <a:r>
              <a:rPr lang="en-US" sz="1100" dirty="0">
                <a:solidFill>
                  <a:srgbClr val="78909C"/>
                </a:solidFill>
                <a:latin typeface="Calibri"/>
              </a:rPr>
              <a:t>Week 12</a:t>
            </a:r>
          </a:p>
        </p:txBody>
      </p:sp>
      <p:sp>
        <p:nvSpPr>
          <p:cNvPr id="64" name="Mo9"/>
          <p:cNvSpPr/>
          <p:nvPr/>
        </p:nvSpPr>
        <p:spPr>
          <a:xfrm>
            <a:off x="10058400" y="1435000"/>
            <a:ext cx="914400" cy="200000"/>
          </a:xfrm>
          <a:prstGeom prst="rect">
            <a:avLst/>
          </a:prstGeom>
          <a:noFill/>
          <a:ln>
            <a:noFill/>
          </a:ln>
        </p:spPr>
        <p:txBody>
          <a:bodyPr wrap="square" lIns="36000" tIns="0" rIns="36000" bIns="0" anchor="t"/>
          <a:lstStyle/>
          <a:p>
            <a:pPr algn="l"/>
            <a:r>
              <a:rPr lang="en-US" sz="1100" dirty="0">
                <a:solidFill>
                  <a:srgbClr val="78909C"/>
                </a:solidFill>
                <a:latin typeface="Calibri"/>
              </a:rPr>
              <a:t>Month 9+</a:t>
            </a:r>
          </a:p>
        </p:txBody>
      </p:sp>
      <p:sp>
        <p:nvSpPr>
          <p:cNvPr id="70" name="GoNoGo"/>
          <p:cNvSpPr/>
          <p:nvPr/>
        </p:nvSpPr>
        <p:spPr>
          <a:xfrm>
            <a:off x="3200000" y="2835000"/>
            <a:ext cx="228600" cy="228600"/>
          </a:xfrm>
          <a:prstGeom prst="diamond">
            <a:avLst/>
          </a:prstGeom>
          <a:solidFill>
            <a:srgbClr val="DD594D"/>
          </a:solidFill>
          <a:ln>
            <a:noFill/>
          </a:ln>
        </p:spPr>
        <p:txBody>
          <a:bodyPr wrap="square" anchor="ctr"/>
          <a:lstStyle/>
          <a:p>
            <a:pPr algn="ctr"/>
            <a:r>
              <a:rPr lang="en-US" sz="800" b="1" dirty="0">
                <a:solidFill>
                  <a:srgbClr val="FFFFFF"/>
                </a:solidFill>
              </a:rPr>
              <a:t>★</a:t>
            </a:r>
          </a:p>
        </p:txBody>
      </p:sp>
      <p:sp>
        <p:nvSpPr>
          <p:cNvPr id="80" name="GoNoGo_lbl"/>
          <p:cNvSpPr/>
          <p:nvPr/>
        </p:nvSpPr>
        <p:spPr>
          <a:xfrm>
            <a:off x="2438400" y="3114999"/>
            <a:ext cx="1143000" cy="400000"/>
          </a:xfrm>
          <a:prstGeom prst="rect">
            <a:avLst/>
          </a:prstGeom>
          <a:noFill/>
          <a:ln>
            <a:noFill/>
          </a:ln>
        </p:spPr>
        <p:txBody>
          <a:bodyPr wrap="square" lIns="36000" tIns="0" rIns="36000" bIns="0" anchor="t"/>
          <a:lstStyle/>
          <a:p>
            <a:pPr algn="ctr"/>
            <a:r>
              <a:rPr lang="en-US" sz="1100" b="1" dirty="0">
                <a:solidFill>
                  <a:srgbClr val="1B2A4A"/>
                </a:solidFill>
                <a:latin typeface="Calibri"/>
              </a:rPr>
              <a:t>Go/No-Go
Decision</a:t>
            </a:r>
          </a:p>
        </p:txBody>
      </p:sp>
      <p:sp>
        <p:nvSpPr>
          <p:cNvPr id="71" name="GoLive"/>
          <p:cNvSpPr/>
          <p:nvPr/>
        </p:nvSpPr>
        <p:spPr>
          <a:xfrm>
            <a:off x="3810000" y="2835000"/>
            <a:ext cx="228600" cy="228600"/>
          </a:xfrm>
          <a:prstGeom prst="diamond">
            <a:avLst/>
          </a:prstGeom>
          <a:solidFill>
            <a:srgbClr val="DD594D"/>
          </a:solidFill>
          <a:ln>
            <a:noFill/>
          </a:ln>
        </p:spPr>
        <p:txBody>
          <a:bodyPr wrap="square" anchor="ctr"/>
          <a:lstStyle/>
          <a:p>
            <a:pPr algn="ctr"/>
            <a:r>
              <a:rPr lang="en-US" sz="800" b="1" dirty="0">
                <a:solidFill>
                  <a:srgbClr val="FFFFFF"/>
                </a:solidFill>
              </a:rPr>
              <a:t>★</a:t>
            </a:r>
          </a:p>
        </p:txBody>
      </p:sp>
      <p:sp>
        <p:nvSpPr>
          <p:cNvPr id="81" name="GoLive_lbl"/>
          <p:cNvSpPr/>
          <p:nvPr/>
        </p:nvSpPr>
        <p:spPr>
          <a:xfrm>
            <a:off x="3962400" y="3114999"/>
            <a:ext cx="1143000" cy="400000"/>
          </a:xfrm>
          <a:prstGeom prst="rect">
            <a:avLst/>
          </a:prstGeom>
          <a:noFill/>
          <a:ln>
            <a:noFill/>
          </a:ln>
        </p:spPr>
        <p:txBody>
          <a:bodyPr wrap="square" lIns="36000" tIns="0" rIns="36000" bIns="0" anchor="t"/>
          <a:lstStyle/>
          <a:p>
            <a:pPr algn="ctr"/>
            <a:r>
              <a:rPr lang="en-US" sz="1100" b="1" dirty="0">
                <a:solidFill>
                  <a:srgbClr val="1B2A4A"/>
                </a:solidFill>
                <a:latin typeface="Calibri"/>
              </a:rPr>
              <a:t>GO-LIVE</a:t>
            </a:r>
          </a:p>
        </p:txBody>
      </p:sp>
      <p:sp>
        <p:nvSpPr>
          <p:cNvPr id="72" name="HCExit"/>
          <p:cNvSpPr/>
          <p:nvPr/>
        </p:nvSpPr>
        <p:spPr>
          <a:xfrm>
            <a:off x="7772400" y="2835000"/>
            <a:ext cx="228600" cy="228600"/>
          </a:xfrm>
          <a:prstGeom prst="diamond">
            <a:avLst/>
          </a:prstGeom>
          <a:solidFill>
            <a:srgbClr val="DD594D"/>
          </a:solidFill>
          <a:ln>
            <a:noFill/>
          </a:ln>
        </p:spPr>
        <p:txBody>
          <a:bodyPr wrap="square" anchor="ctr"/>
          <a:lstStyle/>
          <a:p>
            <a:pPr algn="ctr"/>
            <a:r>
              <a:rPr lang="en-US" sz="800" b="1" dirty="0">
                <a:solidFill>
                  <a:srgbClr val="FFFFFF"/>
                </a:solidFill>
              </a:rPr>
              <a:t>★</a:t>
            </a:r>
          </a:p>
        </p:txBody>
      </p:sp>
      <p:sp>
        <p:nvSpPr>
          <p:cNvPr id="82" name="HCExit_lbl"/>
          <p:cNvSpPr/>
          <p:nvPr/>
        </p:nvSpPr>
        <p:spPr>
          <a:xfrm>
            <a:off x="7315200" y="3114999"/>
            <a:ext cx="1143000" cy="400000"/>
          </a:xfrm>
          <a:prstGeom prst="rect">
            <a:avLst/>
          </a:prstGeom>
          <a:noFill/>
          <a:ln>
            <a:noFill/>
          </a:ln>
        </p:spPr>
        <p:txBody>
          <a:bodyPr wrap="square" lIns="36000" tIns="0" rIns="36000" bIns="0" anchor="t"/>
          <a:lstStyle/>
          <a:p>
            <a:pPr algn="ctr"/>
            <a:r>
              <a:rPr lang="en-US" sz="1100" b="1" dirty="0">
                <a:solidFill>
                  <a:srgbClr val="1B2A4A"/>
                </a:solidFill>
                <a:latin typeface="Calibri"/>
              </a:rPr>
              <a:t>Hypercare Exit
BAU Transition</a:t>
            </a:r>
          </a:p>
        </p:txBody>
      </p:sp>
      <p:sp>
        <p:nvSpPr>
          <p:cNvPr id="73" name="BenRev"/>
          <p:cNvSpPr/>
          <p:nvPr/>
        </p:nvSpPr>
        <p:spPr>
          <a:xfrm>
            <a:off x="9144000" y="2835000"/>
            <a:ext cx="228600" cy="228600"/>
          </a:xfrm>
          <a:prstGeom prst="diamond">
            <a:avLst/>
          </a:prstGeom>
          <a:solidFill>
            <a:srgbClr val="DD594D"/>
          </a:solidFill>
          <a:ln>
            <a:noFill/>
          </a:ln>
        </p:spPr>
        <p:txBody>
          <a:bodyPr wrap="square" anchor="ctr"/>
          <a:lstStyle/>
          <a:p>
            <a:pPr algn="ctr"/>
            <a:r>
              <a:rPr lang="en-US" sz="800" b="1" dirty="0">
                <a:solidFill>
                  <a:srgbClr val="FFFFFF"/>
                </a:solidFill>
              </a:rPr>
              <a:t>★</a:t>
            </a:r>
          </a:p>
        </p:txBody>
      </p:sp>
      <p:sp>
        <p:nvSpPr>
          <p:cNvPr id="83" name="BenRev_lbl"/>
          <p:cNvSpPr/>
          <p:nvPr/>
        </p:nvSpPr>
        <p:spPr>
          <a:xfrm>
            <a:off x="8686800" y="3114999"/>
            <a:ext cx="1143000" cy="400000"/>
          </a:xfrm>
          <a:prstGeom prst="rect">
            <a:avLst/>
          </a:prstGeom>
          <a:noFill/>
          <a:ln>
            <a:noFill/>
          </a:ln>
        </p:spPr>
        <p:txBody>
          <a:bodyPr wrap="square" lIns="36000" tIns="0" rIns="36000" bIns="0" anchor="t"/>
          <a:lstStyle/>
          <a:p>
            <a:pPr algn="ctr"/>
            <a:r>
              <a:rPr lang="en-US" sz="1100" b="1" dirty="0">
                <a:solidFill>
                  <a:srgbClr val="1B2A4A"/>
                </a:solidFill>
                <a:latin typeface="Calibri"/>
              </a:rPr>
              <a:t>First Benefits
Review</a:t>
            </a:r>
          </a:p>
        </p:txBody>
      </p:sp>
      <p:sp>
        <p:nvSpPr>
          <p:cNvPr id="74" name="Close"/>
          <p:cNvSpPr/>
          <p:nvPr/>
        </p:nvSpPr>
        <p:spPr>
          <a:xfrm>
            <a:off x="10515600" y="2835000"/>
            <a:ext cx="228600" cy="228600"/>
          </a:xfrm>
          <a:prstGeom prst="diamond">
            <a:avLst/>
          </a:prstGeom>
          <a:solidFill>
            <a:srgbClr val="DD594D"/>
          </a:solidFill>
          <a:ln>
            <a:noFill/>
          </a:ln>
        </p:spPr>
        <p:txBody>
          <a:bodyPr wrap="square" anchor="ctr"/>
          <a:lstStyle/>
          <a:p>
            <a:pPr algn="ctr"/>
            <a:r>
              <a:rPr lang="en-US" sz="800" b="1" dirty="0">
                <a:solidFill>
                  <a:srgbClr val="FFFFFF"/>
                </a:solidFill>
              </a:rPr>
              <a:t>★</a:t>
            </a:r>
          </a:p>
        </p:txBody>
      </p:sp>
      <p:sp>
        <p:nvSpPr>
          <p:cNvPr id="84" name="Close_lbl"/>
          <p:cNvSpPr/>
          <p:nvPr/>
        </p:nvSpPr>
        <p:spPr>
          <a:xfrm>
            <a:off x="10058400" y="3114999"/>
            <a:ext cx="1143000" cy="400000"/>
          </a:xfrm>
          <a:prstGeom prst="rect">
            <a:avLst/>
          </a:prstGeom>
          <a:noFill/>
          <a:ln>
            <a:noFill/>
          </a:ln>
        </p:spPr>
        <p:txBody>
          <a:bodyPr wrap="square" lIns="36000" tIns="0" rIns="36000" bIns="0" anchor="t"/>
          <a:lstStyle/>
          <a:p>
            <a:pPr algn="ctr"/>
            <a:r>
              <a:rPr lang="en-US" sz="1100" b="1" dirty="0">
                <a:solidFill>
                  <a:srgbClr val="1B2A4A"/>
                </a:solidFill>
                <a:latin typeface="Calibri"/>
              </a:rPr>
              <a:t>Programme
Closure</a:t>
            </a:r>
          </a:p>
        </p:txBody>
      </p:sp>
      <p:sp>
        <p:nvSpPr>
          <p:cNvPr id="90" name="Footer"/>
          <p:cNvSpPr/>
          <p:nvPr/>
        </p:nvSpPr>
        <p:spPr>
          <a:xfrm>
            <a:off x="609600" y="5435000"/>
            <a:ext cx="9601200" cy="300000"/>
          </a:xfrm>
          <a:prstGeom prst="rect">
            <a:avLst/>
          </a:prstGeom>
          <a:noFill/>
          <a:ln>
            <a:noFill/>
          </a:ln>
        </p:spPr>
        <p:txBody>
          <a:bodyPr wrap="square" lIns="36000" tIns="0" rIns="36000" bIns="0" anchor="t"/>
          <a:lstStyle/>
          <a:p>
            <a:pPr algn="l"/>
            <a:r>
              <a:rPr lang="en-US" sz="1100" dirty="0">
                <a:solidFill>
                  <a:srgbClr val="90A4AE"/>
                </a:solidFill>
                <a:latin typeface="Calibri"/>
              </a:rPr>
              <a:t>Deploy phase: typically 8–14 weeks. Post-Programme: 3–6 months formal, then ongoing BAU governance.</a:t>
            </a:r>
          </a:p>
        </p:txBody>
      </p:sp>
    </p:spTree>
    <p:extLst>
      <p:ext uri="{BB962C8B-B14F-4D97-AF65-F5344CB8AC3E}">
        <p14:creationId xmlns:p14="http://schemas.microsoft.com/office/powerpoint/2010/main" val="219329528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a:effectLst/>
      </p:bgPr>
    </p:bg>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51C9C0DD-F79C-4AE0-86FC-8105C293FE53}"/>
              </a:ext>
            </a:extLst>
          </p:cNvPr>
          <p:cNvSpPr txBox="1"/>
          <p:nvPr/>
        </p:nvSpPr>
        <p:spPr>
          <a:xfrm>
            <a:off x="508000" y="952500"/>
            <a:ext cx="11176000" cy="457200"/>
          </a:xfrm>
          <a:prstGeom prst="rect">
            <a:avLst/>
          </a:prstGeom>
          <a:noFill/>
          <a:ln>
            <a:noFill/>
          </a:ln>
        </p:spPr>
        <p:txBody>
          <a:bodyPr vertOverflow="overflow" vert="horz" wrap="square" rtlCol="0" anchor="t">
            <a:spAutoFit/>
          </a:bodyPr>
          <a:lstStyle/>
          <a:p>
            <a:pPr algn="l"/>
            <a:r>
              <a:rPr lang="en-GB" sz="2400" b="1">
                <a:solidFill>
                  <a:srgbClr val="1B2A4A"/>
                </a:solidFill>
                <a:latin typeface="Georgia"/>
              </a:rPr>
              <a:t>The Benefits Thread: From Baseline to Realisation</a:t>
            </a:r>
          </a:p>
        </p:txBody>
      </p:sp>
      <p:sp>
        <p:nvSpPr>
          <p:cNvPr id="3" name="Rectangle 2">
            <a:extLst>
              <a:ext uri="{FF2B5EF4-FFF2-40B4-BE49-F238E27FC236}">
                <a16:creationId xmlns:a16="http://schemas.microsoft.com/office/drawing/2014/main" id="{F4B49CA4-F82F-4CF7-951A-519E37FF779A}"/>
              </a:ext>
            </a:extLst>
          </p:cNvPr>
          <p:cNvSpPr/>
          <p:nvPr/>
        </p:nvSpPr>
        <p:spPr>
          <a:xfrm>
            <a:off x="508000" y="1435100"/>
            <a:ext cx="1524000" cy="38100"/>
          </a:xfrm>
          <a:prstGeom prst="rect">
            <a:avLst/>
          </a:prstGeom>
          <a:solidFill>
            <a:srgbClr val="2BA89D"/>
          </a:solidFill>
          <a:ln w="12700" cap="flat" cmpd="sng" algn="ctr">
            <a:noFill/>
            <a:prstDash val="solid"/>
            <a:miter lim="800000"/>
          </a:ln>
        </p:spPr>
        <p:style>
          <a:lnRef idx="2">
            <a:schemeClr val="accent1">
              <a:shade val="15000"/>
            </a:schemeClr>
          </a:lnRef>
          <a:fillRef idx="1">
            <a:schemeClr val="accent1"/>
          </a:fillRef>
          <a:effectRef idx="0">
            <a:schemeClr val="accent1"/>
          </a:effectRef>
          <a:fontRef idx="minor">
            <a:schemeClr val="lt1"/>
          </a:fontRef>
        </p:style>
        <p:txBody>
          <a:bodyPr vertOverflow="clip" horzOverflow="clip" rtlCol="0" anchor="t"/>
          <a:lstStyle/>
          <a:p>
            <a:pPr algn="l"/>
            <a:endParaRPr lang="en-GB"/>
          </a:p>
        </p:txBody>
      </p:sp>
      <p:sp>
        <p:nvSpPr>
          <p:cNvPr id="40" name="ConnLine"/>
          <p:cNvSpPr/>
          <p:nvPr/>
        </p:nvSpPr>
        <p:spPr>
          <a:xfrm>
            <a:off x="609600" y="2222000"/>
            <a:ext cx="10668000" cy="0"/>
          </a:xfrm>
          <a:prstGeom prst="line">
            <a:avLst/>
          </a:prstGeom>
          <a:ln w="28575">
            <a:solidFill>
              <a:srgbClr val="E0E0E0"/>
            </a:solidFill>
            <a:prstDash val="dash"/>
          </a:ln>
        </p:spPr>
        <p:txBody>
          <a:bodyPr/>
          <a:lstStyle/>
          <a:p>
            <a:endParaRPr lang="en-US"/>
          </a:p>
        </p:txBody>
      </p:sp>
      <p:sp>
        <p:nvSpPr>
          <p:cNvPr id="100" name="Circle100"/>
          <p:cNvSpPr/>
          <p:nvPr/>
        </p:nvSpPr>
        <p:spPr>
          <a:xfrm>
            <a:off x="457200" y="1962000"/>
            <a:ext cx="548640" cy="548640"/>
          </a:xfrm>
          <a:prstGeom prst="ellipse">
            <a:avLst/>
          </a:prstGeom>
          <a:solidFill>
            <a:srgbClr val="2C3E50"/>
          </a:solidFill>
          <a:ln>
            <a:noFill/>
          </a:ln>
        </p:spPr>
        <p:txBody>
          <a:bodyPr wrap="square" lIns="18000" tIns="18000" rIns="18000" bIns="18000" anchor="ctr"/>
          <a:lstStyle/>
          <a:p>
            <a:pPr algn="ctr"/>
            <a:r>
              <a:rPr lang="en-US" sz="800" b="1" dirty="0">
                <a:solidFill>
                  <a:srgbClr val="FFFFFF"/>
                </a:solidFill>
                <a:latin typeface="Calibri"/>
              </a:rPr>
              <a:t>Wk 6
S2</a:t>
            </a:r>
          </a:p>
        </p:txBody>
      </p:sp>
      <p:sp>
        <p:nvSpPr>
          <p:cNvPr id="150" name="Lbl100"/>
          <p:cNvSpPr/>
          <p:nvPr/>
        </p:nvSpPr>
        <p:spPr>
          <a:xfrm>
            <a:off x="274320" y="2590800"/>
            <a:ext cx="914400" cy="640000"/>
          </a:xfrm>
          <a:prstGeom prst="rect">
            <a:avLst/>
          </a:prstGeom>
          <a:noFill/>
          <a:ln>
            <a:noFill/>
          </a:ln>
        </p:spPr>
        <p:txBody>
          <a:bodyPr wrap="square" lIns="18000" tIns="0" rIns="18000" bIns="0" anchor="t"/>
          <a:lstStyle/>
          <a:p>
            <a:pPr algn="ctr"/>
            <a:r>
              <a:rPr lang="en-US" sz="900" dirty="0">
                <a:solidFill>
                  <a:srgbClr val="1B2A4A"/>
                </a:solidFill>
                <a:latin typeface="Calibri"/>
              </a:rPr>
              <a:t>Baselines set from real data</a:t>
            </a:r>
          </a:p>
        </p:txBody>
      </p:sp>
      <p:sp>
        <p:nvSpPr>
          <p:cNvPr id="101" name="Circle101"/>
          <p:cNvSpPr/>
          <p:nvPr/>
        </p:nvSpPr>
        <p:spPr>
          <a:xfrm>
            <a:off x="1828800" y="1962000"/>
            <a:ext cx="548640" cy="548640"/>
          </a:xfrm>
          <a:prstGeom prst="ellipse">
            <a:avLst/>
          </a:prstGeom>
          <a:solidFill>
            <a:srgbClr val="2C3E50"/>
          </a:solidFill>
          <a:ln>
            <a:noFill/>
          </a:ln>
        </p:spPr>
        <p:txBody>
          <a:bodyPr wrap="square" lIns="18000" tIns="18000" rIns="18000" bIns="18000" anchor="ctr"/>
          <a:lstStyle/>
          <a:p>
            <a:pPr algn="ctr"/>
            <a:r>
              <a:rPr lang="en-US" sz="800" b="1" dirty="0">
                <a:solidFill>
                  <a:srgbClr val="FFFFFF"/>
                </a:solidFill>
                <a:latin typeface="Calibri"/>
              </a:rPr>
              <a:t>Wk 8
S2</a:t>
            </a:r>
          </a:p>
        </p:txBody>
      </p:sp>
      <p:sp>
        <p:nvSpPr>
          <p:cNvPr id="151" name="Lbl101"/>
          <p:cNvSpPr/>
          <p:nvPr/>
        </p:nvSpPr>
        <p:spPr>
          <a:xfrm>
            <a:off x="1645920" y="2590800"/>
            <a:ext cx="914400" cy="640000"/>
          </a:xfrm>
          <a:prstGeom prst="rect">
            <a:avLst/>
          </a:prstGeom>
          <a:noFill/>
          <a:ln>
            <a:noFill/>
          </a:ln>
        </p:spPr>
        <p:txBody>
          <a:bodyPr wrap="square" lIns="18000" tIns="0" rIns="18000" bIns="0" anchor="t"/>
          <a:lstStyle/>
          <a:p>
            <a:pPr algn="ctr"/>
            <a:r>
              <a:rPr lang="en-US" sz="900" dirty="0">
                <a:solidFill>
                  <a:srgbClr val="1B2A4A"/>
                </a:solidFill>
                <a:latin typeface="Calibri"/>
              </a:rPr>
              <a:t>Benefits mapped to named owners</a:t>
            </a:r>
          </a:p>
        </p:txBody>
      </p:sp>
      <p:sp>
        <p:nvSpPr>
          <p:cNvPr id="102" name="Circle102"/>
          <p:cNvSpPr/>
          <p:nvPr/>
        </p:nvSpPr>
        <p:spPr>
          <a:xfrm>
            <a:off x="3200400" y="1962000"/>
            <a:ext cx="548640" cy="548640"/>
          </a:xfrm>
          <a:prstGeom prst="ellipse">
            <a:avLst/>
          </a:prstGeom>
          <a:solidFill>
            <a:srgbClr val="2C3E50"/>
          </a:solidFill>
          <a:ln>
            <a:noFill/>
          </a:ln>
        </p:spPr>
        <p:txBody>
          <a:bodyPr wrap="square" lIns="18000" tIns="18000" rIns="18000" bIns="18000" anchor="ctr"/>
          <a:lstStyle/>
          <a:p>
            <a:pPr algn="ctr"/>
            <a:r>
              <a:rPr lang="en-US" sz="800" b="1" dirty="0">
                <a:solidFill>
                  <a:srgbClr val="FFFFFF"/>
                </a:solidFill>
                <a:latin typeface="Calibri"/>
              </a:rPr>
              <a:t>Wk 12
S3</a:t>
            </a:r>
          </a:p>
        </p:txBody>
      </p:sp>
      <p:sp>
        <p:nvSpPr>
          <p:cNvPr id="152" name="Lbl102"/>
          <p:cNvSpPr/>
          <p:nvPr/>
        </p:nvSpPr>
        <p:spPr>
          <a:xfrm>
            <a:off x="3017520" y="2590800"/>
            <a:ext cx="914400" cy="640000"/>
          </a:xfrm>
          <a:prstGeom prst="rect">
            <a:avLst/>
          </a:prstGeom>
          <a:noFill/>
          <a:ln>
            <a:noFill/>
          </a:ln>
        </p:spPr>
        <p:txBody>
          <a:bodyPr wrap="square" lIns="18000" tIns="0" rIns="18000" bIns="0" anchor="t"/>
          <a:lstStyle/>
          <a:p>
            <a:pPr algn="ctr"/>
            <a:r>
              <a:rPr lang="en-US" sz="900" dirty="0">
                <a:solidFill>
                  <a:srgbClr val="1B2A4A"/>
                </a:solidFill>
                <a:latin typeface="Calibri"/>
              </a:rPr>
              <a:t>Owners locked in Governance Charter</a:t>
            </a:r>
          </a:p>
        </p:txBody>
      </p:sp>
      <p:sp>
        <p:nvSpPr>
          <p:cNvPr id="103" name="Circle103"/>
          <p:cNvSpPr/>
          <p:nvPr/>
        </p:nvSpPr>
        <p:spPr>
          <a:xfrm>
            <a:off x="4572000" y="1962000"/>
            <a:ext cx="548640" cy="548640"/>
          </a:xfrm>
          <a:prstGeom prst="ellipse">
            <a:avLst/>
          </a:prstGeom>
          <a:solidFill>
            <a:srgbClr val="2C3E50"/>
          </a:solidFill>
          <a:ln>
            <a:noFill/>
          </a:ln>
        </p:spPr>
        <p:txBody>
          <a:bodyPr wrap="square" lIns="18000" tIns="18000" rIns="18000" bIns="18000" anchor="ctr"/>
          <a:lstStyle/>
          <a:p>
            <a:pPr algn="ctr"/>
            <a:r>
              <a:rPr lang="en-US" sz="800" b="1" dirty="0">
                <a:solidFill>
                  <a:srgbClr val="FFFFFF"/>
                </a:solidFill>
                <a:latin typeface="Calibri"/>
              </a:rPr>
              <a:t>S9</a:t>
            </a:r>
          </a:p>
        </p:txBody>
      </p:sp>
      <p:sp>
        <p:nvSpPr>
          <p:cNvPr id="153" name="Lbl103"/>
          <p:cNvSpPr/>
          <p:nvPr/>
        </p:nvSpPr>
        <p:spPr>
          <a:xfrm>
            <a:off x="4389120" y="2590800"/>
            <a:ext cx="914400" cy="640000"/>
          </a:xfrm>
          <a:prstGeom prst="rect">
            <a:avLst/>
          </a:prstGeom>
          <a:noFill/>
          <a:ln>
            <a:noFill/>
          </a:ln>
        </p:spPr>
        <p:txBody>
          <a:bodyPr wrap="square" lIns="18000" tIns="0" rIns="18000" bIns="0" anchor="t"/>
          <a:lstStyle/>
          <a:p>
            <a:pPr algn="ctr"/>
            <a:r>
              <a:rPr lang="en-US" sz="900" dirty="0">
                <a:solidFill>
                  <a:srgbClr val="1B2A4A"/>
                </a:solidFill>
                <a:latin typeface="Calibri"/>
              </a:rPr>
              <a:t>Change network mobilised</a:t>
            </a:r>
          </a:p>
        </p:txBody>
      </p:sp>
      <p:sp>
        <p:nvSpPr>
          <p:cNvPr id="104" name="Circle104"/>
          <p:cNvSpPr/>
          <p:nvPr/>
        </p:nvSpPr>
        <p:spPr>
          <a:xfrm>
            <a:off x="5943600" y="1962000"/>
            <a:ext cx="548640" cy="548640"/>
          </a:xfrm>
          <a:prstGeom prst="ellipse">
            <a:avLst/>
          </a:prstGeom>
          <a:solidFill>
            <a:srgbClr val="DD594D"/>
          </a:solidFill>
          <a:ln>
            <a:noFill/>
          </a:ln>
        </p:spPr>
        <p:txBody>
          <a:bodyPr wrap="square" lIns="18000" tIns="18000" rIns="18000" bIns="18000" anchor="ctr"/>
          <a:lstStyle/>
          <a:p>
            <a:pPr algn="ctr"/>
            <a:r>
              <a:rPr lang="en-US" sz="800" b="1" dirty="0">
                <a:solidFill>
                  <a:srgbClr val="FFFFFF"/>
                </a:solidFill>
                <a:latin typeface="Calibri"/>
              </a:rPr>
              <a:t>S14</a:t>
            </a:r>
          </a:p>
        </p:txBody>
      </p:sp>
      <p:sp>
        <p:nvSpPr>
          <p:cNvPr id="154" name="Lbl104"/>
          <p:cNvSpPr/>
          <p:nvPr/>
        </p:nvSpPr>
        <p:spPr>
          <a:xfrm>
            <a:off x="5760720" y="2590800"/>
            <a:ext cx="914400" cy="640000"/>
          </a:xfrm>
          <a:prstGeom prst="rect">
            <a:avLst/>
          </a:prstGeom>
          <a:noFill/>
          <a:ln>
            <a:noFill/>
          </a:ln>
        </p:spPr>
        <p:txBody>
          <a:bodyPr wrap="square" lIns="18000" tIns="0" rIns="18000" bIns="0" anchor="t"/>
          <a:lstStyle/>
          <a:p>
            <a:pPr algn="ctr"/>
            <a:r>
              <a:rPr lang="en-US" sz="900" dirty="0">
                <a:solidFill>
                  <a:srgbClr val="1B2A4A"/>
                </a:solidFill>
                <a:latin typeface="Calibri"/>
              </a:rPr>
              <a:t>BAT validated against KPIs</a:t>
            </a:r>
          </a:p>
        </p:txBody>
      </p:sp>
      <p:sp>
        <p:nvSpPr>
          <p:cNvPr id="105" name="Circle105"/>
          <p:cNvSpPr/>
          <p:nvPr/>
        </p:nvSpPr>
        <p:spPr>
          <a:xfrm>
            <a:off x="7315200" y="1962000"/>
            <a:ext cx="548640" cy="548640"/>
          </a:xfrm>
          <a:prstGeom prst="ellipse">
            <a:avLst/>
          </a:prstGeom>
          <a:solidFill>
            <a:srgbClr val="2BA89D"/>
          </a:solidFill>
          <a:ln>
            <a:noFill/>
          </a:ln>
        </p:spPr>
        <p:txBody>
          <a:bodyPr wrap="square" lIns="18000" tIns="18000" rIns="18000" bIns="18000" anchor="ctr"/>
          <a:lstStyle/>
          <a:p>
            <a:pPr algn="ctr"/>
            <a:r>
              <a:rPr lang="en-US" sz="800" b="1" dirty="0">
                <a:solidFill>
                  <a:srgbClr val="FFFFFF"/>
                </a:solidFill>
                <a:latin typeface="Calibri"/>
              </a:rPr>
              <a:t>S16</a:t>
            </a:r>
          </a:p>
        </p:txBody>
      </p:sp>
      <p:sp>
        <p:nvSpPr>
          <p:cNvPr id="155" name="Lbl105"/>
          <p:cNvSpPr/>
          <p:nvPr/>
        </p:nvSpPr>
        <p:spPr>
          <a:xfrm>
            <a:off x="7132320" y="2590800"/>
            <a:ext cx="914400" cy="640000"/>
          </a:xfrm>
          <a:prstGeom prst="rect">
            <a:avLst/>
          </a:prstGeom>
          <a:noFill/>
          <a:ln>
            <a:noFill/>
          </a:ln>
        </p:spPr>
        <p:txBody>
          <a:bodyPr wrap="square" lIns="18000" tIns="0" rIns="18000" bIns="0" anchor="t"/>
          <a:lstStyle/>
          <a:p>
            <a:pPr algn="ctr"/>
            <a:r>
              <a:rPr lang="en-US" sz="900" dirty="0">
                <a:solidFill>
                  <a:srgbClr val="1B2A4A"/>
                </a:solidFill>
                <a:latin typeface="Calibri"/>
              </a:rPr>
              <a:t>Benefits clock starts at go-live</a:t>
            </a:r>
          </a:p>
        </p:txBody>
      </p:sp>
      <p:sp>
        <p:nvSpPr>
          <p:cNvPr id="106" name="Circle106"/>
          <p:cNvSpPr/>
          <p:nvPr/>
        </p:nvSpPr>
        <p:spPr>
          <a:xfrm>
            <a:off x="8686800" y="1962000"/>
            <a:ext cx="548640" cy="548640"/>
          </a:xfrm>
          <a:prstGeom prst="ellipse">
            <a:avLst/>
          </a:prstGeom>
          <a:solidFill>
            <a:srgbClr val="42A55F"/>
          </a:solidFill>
          <a:ln>
            <a:noFill/>
          </a:ln>
        </p:spPr>
        <p:txBody>
          <a:bodyPr wrap="square" lIns="18000" tIns="18000" rIns="18000" bIns="18000" anchor="ctr"/>
          <a:lstStyle/>
          <a:p>
            <a:pPr algn="ctr"/>
            <a:r>
              <a:rPr lang="en-US" sz="800" b="1" dirty="0">
                <a:solidFill>
                  <a:srgbClr val="FFFFFF"/>
                </a:solidFill>
                <a:latin typeface="Calibri"/>
              </a:rPr>
              <a:t>S18</a:t>
            </a:r>
          </a:p>
        </p:txBody>
      </p:sp>
      <p:sp>
        <p:nvSpPr>
          <p:cNvPr id="156" name="Lbl106"/>
          <p:cNvSpPr/>
          <p:nvPr/>
        </p:nvSpPr>
        <p:spPr>
          <a:xfrm>
            <a:off x="8503920" y="2590800"/>
            <a:ext cx="914400" cy="640000"/>
          </a:xfrm>
          <a:prstGeom prst="rect">
            <a:avLst/>
          </a:prstGeom>
          <a:noFill/>
          <a:ln>
            <a:noFill/>
          </a:ln>
        </p:spPr>
        <p:txBody>
          <a:bodyPr wrap="square" lIns="18000" tIns="0" rIns="18000" bIns="0" anchor="t"/>
          <a:lstStyle/>
          <a:p>
            <a:pPr algn="ctr"/>
            <a:r>
              <a:rPr lang="en-US" sz="900" dirty="0">
                <a:solidFill>
                  <a:srgbClr val="1B2A4A"/>
                </a:solidFill>
                <a:latin typeface="Calibri"/>
              </a:rPr>
              <a:t>Measured against Week 6 baselines</a:t>
            </a:r>
          </a:p>
        </p:txBody>
      </p:sp>
      <p:sp>
        <p:nvSpPr>
          <p:cNvPr id="107" name="Circle107"/>
          <p:cNvSpPr/>
          <p:nvPr/>
        </p:nvSpPr>
        <p:spPr>
          <a:xfrm>
            <a:off x="10058400" y="1962000"/>
            <a:ext cx="548640" cy="548640"/>
          </a:xfrm>
          <a:prstGeom prst="ellipse">
            <a:avLst/>
          </a:prstGeom>
          <a:solidFill>
            <a:srgbClr val="42A55F"/>
          </a:solidFill>
          <a:ln>
            <a:noFill/>
          </a:ln>
        </p:spPr>
        <p:txBody>
          <a:bodyPr wrap="square" lIns="18000" tIns="18000" rIns="18000" bIns="18000" anchor="ctr"/>
          <a:lstStyle/>
          <a:p>
            <a:pPr algn="ctr"/>
            <a:r>
              <a:rPr lang="en-US" sz="800" b="1" dirty="0">
                <a:solidFill>
                  <a:srgbClr val="FFFFFF"/>
                </a:solidFill>
                <a:latin typeface="Calibri"/>
              </a:rPr>
              <a:t>S19</a:t>
            </a:r>
          </a:p>
        </p:txBody>
      </p:sp>
      <p:sp>
        <p:nvSpPr>
          <p:cNvPr id="157" name="Lbl107"/>
          <p:cNvSpPr/>
          <p:nvPr/>
        </p:nvSpPr>
        <p:spPr>
          <a:xfrm>
            <a:off x="9875520" y="2590800"/>
            <a:ext cx="914400" cy="640000"/>
          </a:xfrm>
          <a:prstGeom prst="rect">
            <a:avLst/>
          </a:prstGeom>
          <a:noFill/>
          <a:ln>
            <a:noFill/>
          </a:ln>
        </p:spPr>
        <p:txBody>
          <a:bodyPr wrap="square" lIns="18000" tIns="0" rIns="18000" bIns="0" anchor="t"/>
          <a:lstStyle/>
          <a:p>
            <a:pPr algn="ctr"/>
            <a:r>
              <a:rPr lang="en-US" sz="900" dirty="0">
                <a:solidFill>
                  <a:srgbClr val="1B2A4A"/>
                </a:solidFill>
                <a:latin typeface="Calibri"/>
              </a:rPr>
              <a:t>CI drives further value</a:t>
            </a:r>
          </a:p>
        </p:txBody>
      </p:sp>
      <p:sp>
        <p:nvSpPr>
          <p:cNvPr id="200" name="Arrow0"/>
          <p:cNvSpPr/>
          <p:nvPr/>
        </p:nvSpPr>
        <p:spPr>
          <a:xfrm>
            <a:off x="1005840" y="2202000"/>
            <a:ext cx="822960" cy="0"/>
          </a:xfrm>
          <a:prstGeom prst="line">
            <a:avLst/>
          </a:prstGeom>
          <a:ln w="19050">
            <a:solidFill>
              <a:srgbClr val="B0BEC5"/>
            </a:solidFill>
            <a:tailEnd type="triangle"/>
          </a:ln>
        </p:spPr>
        <p:txBody>
          <a:bodyPr/>
          <a:lstStyle/>
          <a:p>
            <a:endParaRPr lang="en-US"/>
          </a:p>
        </p:txBody>
      </p:sp>
      <p:sp>
        <p:nvSpPr>
          <p:cNvPr id="201" name="Arrow1"/>
          <p:cNvSpPr/>
          <p:nvPr/>
        </p:nvSpPr>
        <p:spPr>
          <a:xfrm>
            <a:off x="2377440" y="2202000"/>
            <a:ext cx="822960" cy="0"/>
          </a:xfrm>
          <a:prstGeom prst="line">
            <a:avLst/>
          </a:prstGeom>
          <a:ln w="19050">
            <a:solidFill>
              <a:srgbClr val="B0BEC5"/>
            </a:solidFill>
            <a:tailEnd type="triangle"/>
          </a:ln>
        </p:spPr>
        <p:txBody>
          <a:bodyPr/>
          <a:lstStyle/>
          <a:p>
            <a:endParaRPr lang="en-US"/>
          </a:p>
        </p:txBody>
      </p:sp>
      <p:sp>
        <p:nvSpPr>
          <p:cNvPr id="202" name="Arrow2"/>
          <p:cNvSpPr/>
          <p:nvPr/>
        </p:nvSpPr>
        <p:spPr>
          <a:xfrm>
            <a:off x="3749040" y="2202000"/>
            <a:ext cx="822960" cy="0"/>
          </a:xfrm>
          <a:prstGeom prst="line">
            <a:avLst/>
          </a:prstGeom>
          <a:ln w="19050">
            <a:solidFill>
              <a:srgbClr val="B0BEC5"/>
            </a:solidFill>
            <a:tailEnd type="triangle"/>
          </a:ln>
        </p:spPr>
        <p:txBody>
          <a:bodyPr/>
          <a:lstStyle/>
          <a:p>
            <a:endParaRPr lang="en-US"/>
          </a:p>
        </p:txBody>
      </p:sp>
      <p:sp>
        <p:nvSpPr>
          <p:cNvPr id="203" name="Arrow3"/>
          <p:cNvSpPr/>
          <p:nvPr/>
        </p:nvSpPr>
        <p:spPr>
          <a:xfrm>
            <a:off x="5120640" y="2202000"/>
            <a:ext cx="822960" cy="0"/>
          </a:xfrm>
          <a:prstGeom prst="line">
            <a:avLst/>
          </a:prstGeom>
          <a:ln w="19050">
            <a:solidFill>
              <a:srgbClr val="B0BEC5"/>
            </a:solidFill>
            <a:tailEnd type="triangle"/>
          </a:ln>
        </p:spPr>
        <p:txBody>
          <a:bodyPr/>
          <a:lstStyle/>
          <a:p>
            <a:endParaRPr lang="en-US"/>
          </a:p>
        </p:txBody>
      </p:sp>
      <p:sp>
        <p:nvSpPr>
          <p:cNvPr id="204" name="Arrow4"/>
          <p:cNvSpPr/>
          <p:nvPr/>
        </p:nvSpPr>
        <p:spPr>
          <a:xfrm>
            <a:off x="6492240" y="2202000"/>
            <a:ext cx="822960" cy="0"/>
          </a:xfrm>
          <a:prstGeom prst="line">
            <a:avLst/>
          </a:prstGeom>
          <a:ln w="19050">
            <a:solidFill>
              <a:srgbClr val="B0BEC5"/>
            </a:solidFill>
            <a:tailEnd type="triangle"/>
          </a:ln>
        </p:spPr>
        <p:txBody>
          <a:bodyPr/>
          <a:lstStyle/>
          <a:p>
            <a:endParaRPr lang="en-US"/>
          </a:p>
        </p:txBody>
      </p:sp>
      <p:sp>
        <p:nvSpPr>
          <p:cNvPr id="205" name="Arrow5"/>
          <p:cNvSpPr/>
          <p:nvPr/>
        </p:nvSpPr>
        <p:spPr>
          <a:xfrm>
            <a:off x="7863840" y="2202000"/>
            <a:ext cx="822960" cy="0"/>
          </a:xfrm>
          <a:prstGeom prst="line">
            <a:avLst/>
          </a:prstGeom>
          <a:ln w="19050">
            <a:solidFill>
              <a:srgbClr val="B0BEC5"/>
            </a:solidFill>
            <a:tailEnd type="triangle"/>
          </a:ln>
        </p:spPr>
        <p:txBody>
          <a:bodyPr/>
          <a:lstStyle/>
          <a:p>
            <a:endParaRPr lang="en-US"/>
          </a:p>
        </p:txBody>
      </p:sp>
      <p:sp>
        <p:nvSpPr>
          <p:cNvPr id="206" name="Arrow6"/>
          <p:cNvSpPr/>
          <p:nvPr/>
        </p:nvSpPr>
        <p:spPr>
          <a:xfrm>
            <a:off x="9235440" y="2202000"/>
            <a:ext cx="822960" cy="0"/>
          </a:xfrm>
          <a:prstGeom prst="line">
            <a:avLst/>
          </a:prstGeom>
          <a:ln w="19050">
            <a:solidFill>
              <a:srgbClr val="B0BEC5"/>
            </a:solidFill>
            <a:tailEnd type="triangle"/>
          </a:ln>
        </p:spPr>
        <p:txBody>
          <a:bodyPr/>
          <a:lstStyle/>
          <a:p>
            <a:endParaRPr lang="en-US"/>
          </a:p>
        </p:txBody>
      </p:sp>
      <p:sp>
        <p:nvSpPr>
          <p:cNvPr id="300" name="Quote"/>
          <p:cNvSpPr/>
          <p:nvPr/>
        </p:nvSpPr>
        <p:spPr>
          <a:xfrm>
            <a:off x="1371600" y="4562000"/>
            <a:ext cx="9144000" cy="457200"/>
          </a:xfrm>
          <a:prstGeom prst="roundRect">
            <a:avLst>
              <a:gd name="adj" fmla="val 8000"/>
            </a:avLst>
          </a:prstGeom>
          <a:solidFill>
            <a:srgbClr val="F5F0E8"/>
          </a:solidFill>
          <a:ln>
            <a:noFill/>
          </a:ln>
        </p:spPr>
        <p:txBody>
          <a:bodyPr wrap="square" lIns="144000" tIns="72000" rIns="144000" bIns="72000" anchor="ctr"/>
          <a:lstStyle/>
          <a:p>
            <a:pPr algn="ctr"/>
            <a:r>
              <a:rPr lang="en-US" sz="1400" i="1" dirty="0">
                <a:solidFill>
                  <a:srgbClr val="1B2A4A"/>
                </a:solidFill>
                <a:latin typeface="Georgia"/>
              </a:rPr>
              <a:t>“The chain is unbroken or it is broken everywhere. Every benefit measured at Benefits Realisation &amp; Review (S18) was set up in Week 6.”</a:t>
            </a:r>
          </a:p>
        </p:txBody>
      </p:sp>
    </p:spTree>
    <p:extLst>
      <p:ext uri="{BB962C8B-B14F-4D97-AF65-F5344CB8AC3E}">
        <p14:creationId xmlns:p14="http://schemas.microsoft.com/office/powerpoint/2010/main" val="10038591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a:effectLst/>
      </p:bgPr>
    </p:bg>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5E1A1239-5B3E-458E-B9F1-DD25E1E6275E}"/>
              </a:ext>
            </a:extLst>
          </p:cNvPr>
          <p:cNvSpPr txBox="1"/>
          <p:nvPr/>
        </p:nvSpPr>
        <p:spPr>
          <a:xfrm>
            <a:off x="508000" y="889000"/>
            <a:ext cx="7874000" cy="457200"/>
          </a:xfrm>
          <a:prstGeom prst="rect">
            <a:avLst/>
          </a:prstGeom>
          <a:noFill/>
          <a:ln>
            <a:noFill/>
          </a:ln>
        </p:spPr>
        <p:txBody>
          <a:bodyPr vertOverflow="overflow" vert="horz" wrap="square" rtlCol="0" anchor="t">
            <a:spAutoFit/>
          </a:bodyPr>
          <a:lstStyle/>
          <a:p>
            <a:pPr algn="l"/>
            <a:r>
              <a:rPr lang="en-GB" sz="2400" b="1">
                <a:solidFill>
                  <a:srgbClr val="1B2A4A"/>
                </a:solidFill>
                <a:latin typeface="Georgia"/>
              </a:rPr>
              <a:t>Deploy &amp; Post-Programme Decision Points</a:t>
            </a:r>
          </a:p>
        </p:txBody>
      </p:sp>
      <p:sp>
        <p:nvSpPr>
          <p:cNvPr id="3" name="Rectangle 2">
            <a:extLst>
              <a:ext uri="{FF2B5EF4-FFF2-40B4-BE49-F238E27FC236}">
                <a16:creationId xmlns:a16="http://schemas.microsoft.com/office/drawing/2014/main" id="{3BD640BF-A337-4171-9B8B-34777FBC4D2C}"/>
              </a:ext>
            </a:extLst>
          </p:cNvPr>
          <p:cNvSpPr/>
          <p:nvPr/>
        </p:nvSpPr>
        <p:spPr>
          <a:xfrm>
            <a:off x="508000" y="1371600"/>
            <a:ext cx="1524000" cy="38100"/>
          </a:xfrm>
          <a:prstGeom prst="rect">
            <a:avLst/>
          </a:prstGeom>
          <a:solidFill>
            <a:srgbClr val="42A55F"/>
          </a:solidFill>
          <a:ln w="12700" cap="flat" cmpd="sng" algn="ctr">
            <a:noFill/>
            <a:prstDash val="solid"/>
            <a:miter lim="800000"/>
          </a:ln>
        </p:spPr>
        <p:style>
          <a:lnRef idx="2">
            <a:schemeClr val="accent1">
              <a:shade val="15000"/>
            </a:schemeClr>
          </a:lnRef>
          <a:fillRef idx="1">
            <a:schemeClr val="accent1"/>
          </a:fillRef>
          <a:effectRef idx="0">
            <a:schemeClr val="accent1"/>
          </a:effectRef>
          <a:fontRef idx="minor">
            <a:schemeClr val="lt1"/>
          </a:fontRef>
        </p:style>
        <p:txBody>
          <a:bodyPr vertOverflow="clip" horzOverflow="clip" rtlCol="0" anchor="t"/>
          <a:lstStyle/>
          <a:p>
            <a:pPr algn="l"/>
            <a:endParaRPr lang="en-GB"/>
          </a:p>
        </p:txBody>
      </p:sp>
      <p:sp>
        <p:nvSpPr>
          <p:cNvPr id="4" name="Rectangle 3">
            <a:extLst>
              <a:ext uri="{FF2B5EF4-FFF2-40B4-BE49-F238E27FC236}">
                <a16:creationId xmlns:a16="http://schemas.microsoft.com/office/drawing/2014/main" id="{2F87B7F9-C24E-4247-8913-522520B0972E}"/>
              </a:ext>
            </a:extLst>
          </p:cNvPr>
          <p:cNvSpPr/>
          <p:nvPr/>
        </p:nvSpPr>
        <p:spPr>
          <a:xfrm>
            <a:off x="8636000" y="190500"/>
            <a:ext cx="3302000" cy="6223000"/>
          </a:xfrm>
          <a:prstGeom prst="rect">
            <a:avLst/>
          </a:prstGeom>
          <a:solidFill>
            <a:srgbClr val="F5F0E8"/>
          </a:solidFill>
          <a:ln w="12700" cap="flat" cmpd="sng" algn="ctr">
            <a:noFill/>
            <a:prstDash val="solid"/>
            <a:miter lim="800000"/>
          </a:ln>
        </p:spPr>
        <p:style>
          <a:lnRef idx="2">
            <a:schemeClr val="accent1">
              <a:shade val="15000"/>
            </a:schemeClr>
          </a:lnRef>
          <a:fillRef idx="1">
            <a:schemeClr val="accent1"/>
          </a:fillRef>
          <a:effectRef idx="0">
            <a:schemeClr val="accent1"/>
          </a:effectRef>
          <a:fontRef idx="minor">
            <a:schemeClr val="lt1"/>
          </a:fontRef>
        </p:style>
        <p:txBody>
          <a:bodyPr vertOverflow="clip" horzOverflow="clip" rtlCol="0" anchor="t"/>
          <a:lstStyle/>
          <a:p>
            <a:pPr algn="l"/>
            <a:endParaRPr lang="en-GB"/>
          </a:p>
        </p:txBody>
      </p:sp>
      <p:sp>
        <p:nvSpPr>
          <p:cNvPr id="5" name="Rectangle 4">
            <a:extLst>
              <a:ext uri="{FF2B5EF4-FFF2-40B4-BE49-F238E27FC236}">
                <a16:creationId xmlns:a16="http://schemas.microsoft.com/office/drawing/2014/main" id="{721FAFEE-54E8-49FF-9D48-F9624E724F76}"/>
              </a:ext>
            </a:extLst>
          </p:cNvPr>
          <p:cNvSpPr/>
          <p:nvPr/>
        </p:nvSpPr>
        <p:spPr>
          <a:xfrm>
            <a:off x="8636000" y="2349500"/>
            <a:ext cx="50800" cy="2794000"/>
          </a:xfrm>
          <a:prstGeom prst="rect">
            <a:avLst/>
          </a:prstGeom>
          <a:solidFill>
            <a:srgbClr val="1B2A4A"/>
          </a:solidFill>
          <a:ln w="12700" cap="flat" cmpd="sng" algn="ctr">
            <a:noFill/>
            <a:prstDash val="solid"/>
            <a:miter lim="800000"/>
          </a:ln>
        </p:spPr>
        <p:style>
          <a:lnRef idx="2">
            <a:schemeClr val="accent1">
              <a:shade val="15000"/>
            </a:schemeClr>
          </a:lnRef>
          <a:fillRef idx="1">
            <a:schemeClr val="accent1"/>
          </a:fillRef>
          <a:effectRef idx="0">
            <a:schemeClr val="accent1"/>
          </a:effectRef>
          <a:fontRef idx="minor">
            <a:schemeClr val="lt1"/>
          </a:fontRef>
        </p:style>
        <p:txBody>
          <a:bodyPr vertOverflow="clip" horzOverflow="clip" rtlCol="0" anchor="t"/>
          <a:lstStyle/>
          <a:p>
            <a:pPr algn="l"/>
            <a:endParaRPr lang="en-GB"/>
          </a:p>
        </p:txBody>
      </p:sp>
      <p:sp>
        <p:nvSpPr>
          <p:cNvPr id="6" name="TextBox 5">
            <a:extLst>
              <a:ext uri="{FF2B5EF4-FFF2-40B4-BE49-F238E27FC236}">
                <a16:creationId xmlns:a16="http://schemas.microsoft.com/office/drawing/2014/main" id="{A02668FD-0D3B-4308-B738-C06FF45DD505}"/>
              </a:ext>
            </a:extLst>
          </p:cNvPr>
          <p:cNvSpPr txBox="1"/>
          <p:nvPr/>
        </p:nvSpPr>
        <p:spPr>
          <a:xfrm>
            <a:off x="8826500" y="2349500"/>
            <a:ext cx="2921000" cy="2794000"/>
          </a:xfrm>
          <a:prstGeom prst="rect">
            <a:avLst/>
          </a:prstGeom>
          <a:noFill/>
          <a:ln>
            <a:noFill/>
          </a:ln>
        </p:spPr>
        <p:txBody>
          <a:bodyPr vertOverflow="overflow" vert="horz" wrap="square" rtlCol="0" anchor="t">
            <a:spAutoFit/>
          </a:bodyPr>
          <a:lstStyle/>
          <a:p>
            <a:pPr algn="l"/>
            <a:r>
              <a:rPr lang="en-GB" sz="1500" i="1">
                <a:solidFill>
                  <a:srgbClr val="1B2A4A"/>
                </a:solidFill>
                <a:latin typeface="Georgia"/>
              </a:rPr>
              <a:t>“One executive go/no-go and three phase checkpoints. The Deployment &amp; Go-Live (S16) go/no-go is the single most consequential executive decision in the programme.”</a:t>
            </a:r>
          </a:p>
        </p:txBody>
      </p:sp>
      <p:sp>
        <p:nvSpPr>
          <p:cNvPr id="7" name="TextBox 6">
            <a:extLst>
              <a:ext uri="{FF2B5EF4-FFF2-40B4-BE49-F238E27FC236}">
                <a16:creationId xmlns:a16="http://schemas.microsoft.com/office/drawing/2014/main" id="{EC17EA1F-FEBB-419C-80AF-19467575CF54}"/>
              </a:ext>
            </a:extLst>
          </p:cNvPr>
          <p:cNvSpPr txBox="1"/>
          <p:nvPr/>
        </p:nvSpPr>
        <p:spPr>
          <a:xfrm>
            <a:off x="508000" y="1524000"/>
            <a:ext cx="7874000" cy="4889500"/>
          </a:xfrm>
          <a:prstGeom prst="rect">
            <a:avLst/>
          </a:prstGeom>
          <a:noFill/>
          <a:ln>
            <a:noFill/>
          </a:ln>
        </p:spPr>
        <p:txBody>
          <a:bodyPr vertOverflow="overflow" vert="horz" wrap="square" rtlCol="0" anchor="t">
            <a:noAutofit/>
          </a:bodyPr>
          <a:lstStyle/>
          <a:p>
            <a:pPr>
              <a:buNone/>
            </a:pPr>
            <a:r>
              <a:rPr lang="en-US" sz="1500" b="1" dirty="0">
                <a:solidFill>
                  <a:srgbClr val="27AE60"/>
                </a:solidFill>
                <a:latin typeface="Calibri"/>
              </a:rPr>
              <a:t>Checkpoint — Cutover Readiness (S15)</a:t>
            </a:r>
          </a:p>
          <a:p>
            <a:pPr>
              <a:buNone/>
            </a:pPr>
            <a:r>
              <a:rPr lang="en-US" sz="1400" dirty="0">
                <a:solidFill>
                  <a:srgbClr val="1B2A4A"/>
                </a:solidFill>
                <a:latin typeface="Calibri"/>
              </a:rPr>
              <a:t>Cutover plan rehearsed, go/no-go criteria agreed, rollback tested, users trained. Proceed to go-live.</a:t>
            </a:r>
          </a:p>
          <a:p>
            <a:pPr>
              <a:buNone/>
            </a:pPr>
            <a:r>
              <a:rPr lang="en-US" sz="1500" b="1" dirty="0">
                <a:solidFill>
                  <a:srgbClr val="27AE60"/>
                </a:solidFill>
                <a:latin typeface="Calibri"/>
              </a:rPr>
              <a:t>EXEC GO / NO-GO — Go-Live (Deployment &amp; Go-Live (S16))</a:t>
            </a:r>
          </a:p>
          <a:p>
            <a:pPr>
              <a:buNone/>
            </a:pPr>
            <a:r>
              <a:rPr lang="en-US" sz="1400" dirty="0">
                <a:solidFill>
                  <a:srgbClr val="1B2A4A"/>
                </a:solidFill>
                <a:latin typeface="Calibri"/>
              </a:rPr>
              <a:t>All criteria met per the Go/No-Go framework. Executive Sponsor's binary decision — proceed with cutover or stop. Benefits clock starts at go-live.</a:t>
            </a:r>
          </a:p>
          <a:p>
            <a:pPr>
              <a:buNone/>
            </a:pPr>
            <a:r>
              <a:rPr lang="en-US" sz="1500" b="1" dirty="0">
                <a:solidFill>
                  <a:srgbClr val="27AE60"/>
                </a:solidFill>
                <a:latin typeface="Calibri"/>
              </a:rPr>
              <a:t>Checkpoint — Hypercare Exit (S17)</a:t>
            </a:r>
          </a:p>
          <a:p>
            <a:pPr>
              <a:buNone/>
            </a:pPr>
            <a:r>
              <a:rPr lang="en-US" sz="1400" dirty="0">
                <a:solidFill>
                  <a:srgbClr val="1B2A4A"/>
                </a:solidFill>
                <a:latin typeface="Calibri"/>
              </a:rPr>
              <a:t>Zero P1 for 2+ weeks, P2 below 5 and trending down, adoption above 85%, BAU support ready. Transition to business as usual.</a:t>
            </a:r>
          </a:p>
          <a:p>
            <a:pPr>
              <a:buNone/>
            </a:pPr>
            <a:r>
              <a:rPr lang="en-US" sz="1500" b="1" dirty="0">
                <a:solidFill>
                  <a:srgbClr val="1ABC9C"/>
                </a:solidFill>
                <a:latin typeface="Calibri"/>
              </a:rPr>
              <a:t>Checkpoint — Programme Closure (S18)</a:t>
            </a:r>
          </a:p>
          <a:p>
            <a:pPr>
              <a:buNone/>
            </a:pPr>
            <a:r>
              <a:rPr lang="en-US" sz="1400" dirty="0">
                <a:solidFill>
                  <a:srgbClr val="1B2A4A"/>
                </a:solidFill>
                <a:latin typeface="Calibri"/>
              </a:rPr>
              <a:t>Benefits tracked for minimum 2 quarterly cycles, programme closure report produced, lessons learned documented, BAU governance confirmed.</a:t>
            </a:r>
          </a:p>
        </p:txBody>
      </p:sp>
      <p:sp>
        <p:nvSpPr>
          <p:cNvPr id="8" name="TextBox 7">
            <a:extLst>
              <a:ext uri="{FF2B5EF4-FFF2-40B4-BE49-F238E27FC236}">
                <a16:creationId xmlns:a16="http://schemas.microsoft.com/office/drawing/2014/main" id="{43F7C45D-DCDA-4EDF-8896-1E0F4317D499}"/>
              </a:ext>
            </a:extLst>
          </p:cNvPr>
          <p:cNvSpPr txBox="1"/>
          <p:nvPr/>
        </p:nvSpPr>
        <p:spPr>
          <a:xfrm>
            <a:off x="508000" y="6477000"/>
            <a:ext cx="6350000" cy="254000"/>
          </a:xfrm>
          <a:prstGeom prst="rect">
            <a:avLst/>
          </a:prstGeom>
          <a:noFill/>
          <a:ln>
            <a:noFill/>
          </a:ln>
        </p:spPr>
        <p:txBody>
          <a:bodyPr vertOverflow="overflow" vert="horz" wrap="square" rtlCol="0" anchor="t">
            <a:spAutoFit/>
          </a:bodyPr>
          <a:lstStyle/>
          <a:p>
            <a:pPr algn="l"/>
            <a:r>
              <a:rPr lang="en-GB" sz="1400">
                <a:solidFill>
                  <a:srgbClr val="90A4AE"/>
                </a:solidFill>
                <a:latin typeface="Calibri"/>
                <a:ea typeface="Calibri"/>
                <a:cs typeface="Calibri"/>
              </a:rPr>
              <a:t>Programme Lifecycle · Deploy &amp; Post-Programme</a:t>
            </a:r>
          </a:p>
        </p:txBody>
      </p:sp>
    </p:spTree>
    <p:extLst>
      <p:ext uri="{BB962C8B-B14F-4D97-AF65-F5344CB8AC3E}">
        <p14:creationId xmlns:p14="http://schemas.microsoft.com/office/powerpoint/2010/main" val="209444686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a:effectLst/>
      </p:bgPr>
    </p:bg>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ABAADF80-F059-4CEC-B80F-5EC4A15494A6}"/>
              </a:ext>
            </a:extLst>
          </p:cNvPr>
          <p:cNvSpPr txBox="1"/>
          <p:nvPr/>
        </p:nvSpPr>
        <p:spPr>
          <a:xfrm>
            <a:off x="508000" y="1778000"/>
            <a:ext cx="7874000" cy="508000"/>
          </a:xfrm>
          <a:prstGeom prst="rect">
            <a:avLst/>
          </a:prstGeom>
          <a:noFill/>
          <a:ln>
            <a:noFill/>
          </a:ln>
        </p:spPr>
        <p:txBody>
          <a:bodyPr vertOverflow="overflow" vert="horz" wrap="square" rtlCol="0" anchor="t">
            <a:spAutoFit/>
          </a:bodyPr>
          <a:lstStyle/>
          <a:p>
            <a:pPr algn="l"/>
            <a:r>
              <a:rPr lang="en-GB" sz="2600" b="1">
                <a:solidFill>
                  <a:srgbClr val="1B2A4A"/>
                </a:solidFill>
                <a:latin typeface="Georgia"/>
              </a:rPr>
              <a:t>Why Deployment Governance Matters</a:t>
            </a:r>
          </a:p>
        </p:txBody>
      </p:sp>
      <p:sp>
        <p:nvSpPr>
          <p:cNvPr id="3" name="Rectangle 2">
            <a:extLst>
              <a:ext uri="{FF2B5EF4-FFF2-40B4-BE49-F238E27FC236}">
                <a16:creationId xmlns:a16="http://schemas.microsoft.com/office/drawing/2014/main" id="{6EE4ACE1-AF31-44B6-8718-E6E1FD07835E}"/>
              </a:ext>
            </a:extLst>
          </p:cNvPr>
          <p:cNvSpPr/>
          <p:nvPr/>
        </p:nvSpPr>
        <p:spPr>
          <a:xfrm>
            <a:off x="508000" y="2311400"/>
            <a:ext cx="1524000" cy="38100"/>
          </a:xfrm>
          <a:prstGeom prst="rect">
            <a:avLst/>
          </a:prstGeom>
          <a:solidFill>
            <a:srgbClr val="42A55F"/>
          </a:solidFill>
          <a:ln w="12700" cap="flat" cmpd="sng" algn="ctr">
            <a:noFill/>
            <a:prstDash val="solid"/>
            <a:miter lim="800000"/>
          </a:ln>
        </p:spPr>
        <p:style>
          <a:lnRef idx="2">
            <a:schemeClr val="accent1">
              <a:shade val="15000"/>
            </a:schemeClr>
          </a:lnRef>
          <a:fillRef idx="1">
            <a:schemeClr val="accent1"/>
          </a:fillRef>
          <a:effectRef idx="0">
            <a:schemeClr val="accent1"/>
          </a:effectRef>
          <a:fontRef idx="minor">
            <a:schemeClr val="lt1"/>
          </a:fontRef>
        </p:style>
        <p:txBody>
          <a:bodyPr vertOverflow="clip" horzOverflow="clip" rtlCol="0" anchor="t"/>
          <a:lstStyle/>
          <a:p>
            <a:pPr algn="l"/>
            <a:endParaRPr lang="en-GB"/>
          </a:p>
        </p:txBody>
      </p:sp>
      <p:sp>
        <p:nvSpPr>
          <p:cNvPr id="4" name="TextBox 3">
            <a:extLst>
              <a:ext uri="{FF2B5EF4-FFF2-40B4-BE49-F238E27FC236}">
                <a16:creationId xmlns:a16="http://schemas.microsoft.com/office/drawing/2014/main" id="{8F039AEE-2BFB-4BFF-86A3-CDD56332577F}"/>
              </a:ext>
            </a:extLst>
          </p:cNvPr>
          <p:cNvSpPr txBox="1"/>
          <p:nvPr/>
        </p:nvSpPr>
        <p:spPr>
          <a:xfrm>
            <a:off x="508000" y="6477000"/>
            <a:ext cx="6350000" cy="254000"/>
          </a:xfrm>
          <a:prstGeom prst="rect">
            <a:avLst/>
          </a:prstGeom>
          <a:noFill/>
          <a:ln>
            <a:noFill/>
          </a:ln>
        </p:spPr>
        <p:txBody>
          <a:bodyPr vertOverflow="overflow" vert="horz" wrap="square" rtlCol="0" anchor="t">
            <a:spAutoFit/>
          </a:bodyPr>
          <a:lstStyle/>
          <a:p>
            <a:pPr algn="l"/>
            <a:r>
              <a:rPr lang="en-GB" sz="1400">
                <a:solidFill>
                  <a:srgbClr val="90A4AE"/>
                </a:solidFill>
                <a:latin typeface="Calibri"/>
                <a:ea typeface="Calibri"/>
                <a:cs typeface="Calibri"/>
              </a:rPr>
              <a:t>Programme Lifecycle · Deploy &amp; Post-Programme</a:t>
            </a:r>
          </a:p>
        </p:txBody>
      </p:sp>
      <p:sp>
        <p:nvSpPr>
          <p:cNvPr id="5" name="Rectangle 4">
            <a:extLst>
              <a:ext uri="{FF2B5EF4-FFF2-40B4-BE49-F238E27FC236}">
                <a16:creationId xmlns:a16="http://schemas.microsoft.com/office/drawing/2014/main" id="{D45E7FB5-8828-46EB-9342-CF65F8F572F5}"/>
              </a:ext>
            </a:extLst>
          </p:cNvPr>
          <p:cNvSpPr/>
          <p:nvPr/>
        </p:nvSpPr>
        <p:spPr>
          <a:xfrm>
            <a:off x="8636000" y="254000"/>
            <a:ext cx="3302000" cy="6223000"/>
          </a:xfrm>
          <a:prstGeom prst="rect">
            <a:avLst/>
          </a:prstGeom>
          <a:solidFill>
            <a:srgbClr val="F5F0E8"/>
          </a:solidFill>
          <a:ln w="12700" cap="flat" cmpd="sng" algn="ctr">
            <a:noFill/>
            <a:prstDash val="solid"/>
            <a:miter lim="800000"/>
          </a:ln>
        </p:spPr>
        <p:style>
          <a:lnRef idx="2">
            <a:schemeClr val="accent1">
              <a:shade val="15000"/>
            </a:schemeClr>
          </a:lnRef>
          <a:fillRef idx="1">
            <a:schemeClr val="accent1"/>
          </a:fillRef>
          <a:effectRef idx="0">
            <a:schemeClr val="accent1"/>
          </a:effectRef>
          <a:fontRef idx="minor">
            <a:schemeClr val="lt1"/>
          </a:fontRef>
        </p:style>
        <p:txBody>
          <a:bodyPr vertOverflow="clip" horzOverflow="clip" rtlCol="0" anchor="t"/>
          <a:lstStyle/>
          <a:p>
            <a:pPr algn="l"/>
            <a:endParaRPr lang="en-GB"/>
          </a:p>
        </p:txBody>
      </p:sp>
      <p:sp>
        <p:nvSpPr>
          <p:cNvPr id="6" name="TextBox 5">
            <a:extLst>
              <a:ext uri="{FF2B5EF4-FFF2-40B4-BE49-F238E27FC236}">
                <a16:creationId xmlns:a16="http://schemas.microsoft.com/office/drawing/2014/main" id="{962E4FB4-1F6F-470C-BA3C-3E08B3D12034}"/>
              </a:ext>
            </a:extLst>
          </p:cNvPr>
          <p:cNvSpPr txBox="1"/>
          <p:nvPr/>
        </p:nvSpPr>
        <p:spPr>
          <a:xfrm>
            <a:off x="8826500" y="3175000"/>
            <a:ext cx="2921000" cy="2032000"/>
          </a:xfrm>
          <a:prstGeom prst="rect">
            <a:avLst/>
          </a:prstGeom>
          <a:noFill/>
          <a:ln>
            <a:noFill/>
          </a:ln>
        </p:spPr>
        <p:txBody>
          <a:bodyPr vertOverflow="overflow" vert="horz" wrap="square" rtlCol="0" anchor="t">
            <a:spAutoFit/>
          </a:bodyPr>
          <a:lstStyle/>
          <a:p>
            <a:pPr algn="l"/>
            <a:r>
              <a:rPr lang="en-GB" sz="1500" i="1">
                <a:solidFill>
                  <a:srgbClr val="1B2A4A"/>
                </a:solidFill>
                <a:latin typeface="Georgia"/>
              </a:rPr>
              <a:t>“The quality of your Benefits Realisation &amp; Review (S18) benefits realisation was determined in Week 6 of your pre-programme. Everything in between is the work.”</a:t>
            </a:r>
          </a:p>
        </p:txBody>
      </p:sp>
      <p:sp>
        <p:nvSpPr>
          <p:cNvPr id="7" name="Rectangle 6">
            <a:extLst>
              <a:ext uri="{FF2B5EF4-FFF2-40B4-BE49-F238E27FC236}">
                <a16:creationId xmlns:a16="http://schemas.microsoft.com/office/drawing/2014/main" id="{108B21D1-95A2-4668-A769-78ED1A5839F4}"/>
              </a:ext>
            </a:extLst>
          </p:cNvPr>
          <p:cNvSpPr/>
          <p:nvPr/>
        </p:nvSpPr>
        <p:spPr>
          <a:xfrm>
            <a:off x="8636000" y="3175000"/>
            <a:ext cx="50800" cy="2032000"/>
          </a:xfrm>
          <a:prstGeom prst="rect">
            <a:avLst/>
          </a:prstGeom>
          <a:solidFill>
            <a:srgbClr val="42A55F"/>
          </a:solidFill>
          <a:ln w="12700" cap="flat" cmpd="sng" algn="ctr">
            <a:noFill/>
            <a:prstDash val="solid"/>
            <a:miter lim="800000"/>
          </a:ln>
        </p:spPr>
        <p:style>
          <a:lnRef idx="2">
            <a:schemeClr val="accent1">
              <a:shade val="15000"/>
            </a:schemeClr>
          </a:lnRef>
          <a:fillRef idx="1">
            <a:schemeClr val="accent1"/>
          </a:fillRef>
          <a:effectRef idx="0">
            <a:schemeClr val="accent1"/>
          </a:effectRef>
          <a:fontRef idx="minor">
            <a:schemeClr val="lt1"/>
          </a:fontRef>
        </p:style>
        <p:txBody>
          <a:bodyPr vertOverflow="clip" horzOverflow="clip" rtlCol="0" anchor="t"/>
          <a:lstStyle/>
          <a:p>
            <a:pPr algn="l"/>
            <a:endParaRPr lang="en-GB"/>
          </a:p>
        </p:txBody>
      </p:sp>
      <p:sp>
        <p:nvSpPr>
          <p:cNvPr id="8" name="TextBox 7">
            <a:extLst>
              <a:ext uri="{FF2B5EF4-FFF2-40B4-BE49-F238E27FC236}">
                <a16:creationId xmlns:a16="http://schemas.microsoft.com/office/drawing/2014/main" id="{88D56B59-F85B-40B4-B995-5581D5148855}"/>
              </a:ext>
            </a:extLst>
          </p:cNvPr>
          <p:cNvSpPr txBox="1"/>
          <p:nvPr/>
        </p:nvSpPr>
        <p:spPr>
          <a:xfrm>
            <a:off x="508000" y="2476500"/>
            <a:ext cx="7874000" cy="3937000"/>
          </a:xfrm>
          <a:prstGeom prst="rect">
            <a:avLst/>
          </a:prstGeom>
          <a:noFill/>
          <a:ln>
            <a:noFill/>
          </a:ln>
        </p:spPr>
        <p:txBody>
          <a:bodyPr vertOverflow="overflow" vert="horz" wrap="square" rtlCol="0" anchor="t">
            <a:noAutofit/>
          </a:bodyPr>
          <a:lstStyle/>
          <a:p>
            <a:pPr>
              <a:buNone/>
            </a:pPr>
            <a:r>
              <a:rPr lang="en-US" sz="1400" dirty="0">
                <a:solidFill>
                  <a:srgbClr val="1B2A4A"/>
                </a:solidFill>
                <a:latin typeface="Calibri"/>
              </a:rPr>
              <a:t>Execute a controlled transition to the new system, stabilise operations, and prove benefits realisation against pre-programme baselines.</a:t>
            </a:r>
          </a:p>
          <a:p>
            <a:pPr>
              <a:buNone/>
            </a:pPr>
            <a:r>
              <a:rPr lang="en-US" sz="1500" b="1" dirty="0">
                <a:solidFill>
                  <a:srgbClr val="27AE60"/>
                </a:solidFill>
                <a:latin typeface="Calibri"/>
              </a:rPr>
              <a:t>Three risks when deployment is poorly governed</a:t>
            </a:r>
          </a:p>
          <a:p>
            <a:pPr marL="228600" indent="-228600">
              <a:buFont typeface="Arial"/>
              <a:buChar char="•"/>
            </a:pPr>
            <a:r>
              <a:rPr lang="en-US" sz="1400" b="1" dirty="0">
                <a:solidFill>
                  <a:srgbClr val="1B2A4A"/>
                </a:solidFill>
                <a:latin typeface="Calibri"/>
              </a:rPr>
              <a:t>Chaotic cutover: </a:t>
            </a:r>
            <a:r>
              <a:rPr lang="en-US" sz="1400" dirty="0">
                <a:solidFill>
                  <a:srgbClr val="1B2A4A"/>
                </a:solidFill>
                <a:latin typeface="Calibri"/>
              </a:rPr>
              <a:t>data migration fails, users cannot log in, critical processes break on day one</a:t>
            </a:r>
          </a:p>
          <a:p>
            <a:pPr marL="228600" indent="-228600">
              <a:buFont typeface="Arial"/>
              <a:buChar char="•"/>
            </a:pPr>
            <a:r>
              <a:rPr lang="en-US" sz="1400" b="1" dirty="0">
                <a:solidFill>
                  <a:srgbClr val="1B2A4A"/>
                </a:solidFill>
                <a:latin typeface="Calibri"/>
              </a:rPr>
              <a:t>Premature hypercare exit: </a:t>
            </a:r>
            <a:r>
              <a:rPr lang="en-US" sz="1400" dirty="0">
                <a:solidFill>
                  <a:srgbClr val="1B2A4A"/>
                </a:solidFill>
                <a:latin typeface="Calibri"/>
              </a:rPr>
              <a:t>support withdrawn too early, users revert to old workarounds</a:t>
            </a:r>
          </a:p>
          <a:p>
            <a:pPr marL="228600" indent="-228600">
              <a:buFont typeface="Arial"/>
              <a:buChar char="•"/>
            </a:pPr>
            <a:r>
              <a:rPr lang="en-US" sz="1400" b="1" dirty="0">
                <a:solidFill>
                  <a:srgbClr val="1B2A4A"/>
                </a:solidFill>
                <a:latin typeface="Calibri"/>
              </a:rPr>
              <a:t>Benefits evaporation: </a:t>
            </a:r>
            <a:r>
              <a:rPr lang="en-US" sz="1400" dirty="0">
                <a:solidFill>
                  <a:srgbClr val="1B2A4A"/>
                </a:solidFill>
                <a:latin typeface="Calibri"/>
              </a:rPr>
              <a:t>nobody tracks KPIs after go-live, the board never learns if the investment paid off</a:t>
            </a:r>
          </a:p>
          <a:p>
            <a:pPr>
              <a:buNone/>
            </a:pPr>
            <a:r>
              <a:rPr lang="en-US" sz="1500" b="1" dirty="0">
                <a:solidFill>
                  <a:srgbClr val="27AE60"/>
                </a:solidFill>
                <a:latin typeface="Calibri"/>
              </a:rPr>
              <a:t>What governed deployment ensures</a:t>
            </a:r>
          </a:p>
          <a:p>
            <a:pPr marL="228600" indent="-228600">
              <a:buFont typeface="Arial"/>
              <a:buChar char="•"/>
            </a:pPr>
            <a:r>
              <a:rPr lang="en-US" sz="1400" dirty="0">
                <a:solidFill>
                  <a:srgbClr val="1B2A4A"/>
                </a:solidFill>
                <a:latin typeface="Calibri"/>
              </a:rPr>
              <a:t>Cutover is rehearsed with documented go/no-go criteria and rollback plans</a:t>
            </a:r>
          </a:p>
          <a:p>
            <a:pPr marL="228600" indent="-228600">
              <a:buFont typeface="Arial"/>
              <a:buChar char="•"/>
            </a:pPr>
            <a:r>
              <a:rPr lang="en-US" sz="1400" dirty="0">
                <a:solidFill>
                  <a:srgbClr val="1B2A4A"/>
                </a:solidFill>
                <a:latin typeface="Calibri"/>
              </a:rPr>
              <a:t>Hypercare has defined exit criteria — support is not withdrawn until stability is proven</a:t>
            </a:r>
          </a:p>
          <a:p>
            <a:pPr marL="228600" indent="-228600">
              <a:buFont typeface="Arial"/>
              <a:buChar char="•"/>
            </a:pPr>
            <a:r>
              <a:rPr lang="en-US" sz="1400" dirty="0">
                <a:solidFill>
                  <a:srgbClr val="1B2A4A"/>
                </a:solidFill>
                <a:latin typeface="Calibri"/>
              </a:rPr>
              <a:t>Benefits are measured against Value Definition &amp; Case for Change (S2) baselines with named owners reporting to Steering Committee</a:t>
            </a:r>
          </a:p>
        </p:txBody>
      </p:sp>
    </p:spTree>
    <p:extLst>
      <p:ext uri="{BB962C8B-B14F-4D97-AF65-F5344CB8AC3E}">
        <p14:creationId xmlns:p14="http://schemas.microsoft.com/office/powerpoint/2010/main" val="293847422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a:effectLst/>
      </p:bgPr>
    </p:bg>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DC08D63E-4C8F-4ACE-808C-054A2E1360F4}"/>
              </a:ext>
            </a:extLst>
          </p:cNvPr>
          <p:cNvSpPr txBox="1"/>
          <p:nvPr/>
        </p:nvSpPr>
        <p:spPr>
          <a:xfrm>
            <a:off x="508000" y="1016000"/>
            <a:ext cx="7874000" cy="508000"/>
          </a:xfrm>
          <a:prstGeom prst="rect">
            <a:avLst/>
          </a:prstGeom>
          <a:noFill/>
          <a:ln>
            <a:noFill/>
          </a:ln>
        </p:spPr>
        <p:txBody>
          <a:bodyPr vertOverflow="overflow" vert="horz" wrap="square" rtlCol="0" anchor="t">
            <a:spAutoFit/>
          </a:bodyPr>
          <a:lstStyle/>
          <a:p>
            <a:pPr algn="l"/>
            <a:r>
              <a:rPr lang="en-GB" sz="2600" b="1">
                <a:solidFill>
                  <a:srgbClr val="1B2A4A"/>
                </a:solidFill>
                <a:latin typeface="Georgia"/>
              </a:rPr>
              <a:t>What This Deck Covers</a:t>
            </a:r>
          </a:p>
        </p:txBody>
      </p:sp>
      <p:sp>
        <p:nvSpPr>
          <p:cNvPr id="3" name="Rectangle 2">
            <a:extLst>
              <a:ext uri="{FF2B5EF4-FFF2-40B4-BE49-F238E27FC236}">
                <a16:creationId xmlns:a16="http://schemas.microsoft.com/office/drawing/2014/main" id="{DC648890-22DF-4BBC-A68E-E916D0F6229B}"/>
              </a:ext>
            </a:extLst>
          </p:cNvPr>
          <p:cNvSpPr/>
          <p:nvPr/>
        </p:nvSpPr>
        <p:spPr>
          <a:xfrm>
            <a:off x="508000" y="1549400"/>
            <a:ext cx="1524000" cy="38100"/>
          </a:xfrm>
          <a:prstGeom prst="rect">
            <a:avLst/>
          </a:prstGeom>
          <a:solidFill>
            <a:srgbClr val="42A55F"/>
          </a:solidFill>
          <a:ln w="12700" cap="flat" cmpd="sng" algn="ctr">
            <a:noFill/>
            <a:prstDash val="solid"/>
            <a:miter lim="800000"/>
          </a:ln>
        </p:spPr>
        <p:style>
          <a:lnRef idx="2">
            <a:schemeClr val="accent1">
              <a:shade val="15000"/>
            </a:schemeClr>
          </a:lnRef>
          <a:fillRef idx="1">
            <a:schemeClr val="accent1"/>
          </a:fillRef>
          <a:effectRef idx="0">
            <a:schemeClr val="accent1"/>
          </a:effectRef>
          <a:fontRef idx="minor">
            <a:schemeClr val="lt1"/>
          </a:fontRef>
        </p:style>
        <p:txBody>
          <a:bodyPr vertOverflow="clip" horzOverflow="clip" rtlCol="0" anchor="t"/>
          <a:lstStyle/>
          <a:p>
            <a:pPr algn="l"/>
            <a:endParaRPr lang="en-GB"/>
          </a:p>
        </p:txBody>
      </p:sp>
      <p:sp>
        <p:nvSpPr>
          <p:cNvPr id="4" name="TextBox 3">
            <a:extLst>
              <a:ext uri="{FF2B5EF4-FFF2-40B4-BE49-F238E27FC236}">
                <a16:creationId xmlns:a16="http://schemas.microsoft.com/office/drawing/2014/main" id="{A45E3331-366F-494B-B67B-71970F1AF8C2}"/>
              </a:ext>
            </a:extLst>
          </p:cNvPr>
          <p:cNvSpPr txBox="1"/>
          <p:nvPr/>
        </p:nvSpPr>
        <p:spPr>
          <a:xfrm>
            <a:off x="508000" y="1778000"/>
            <a:ext cx="5334000" cy="4318000"/>
          </a:xfrm>
          <a:prstGeom prst="rect">
            <a:avLst/>
          </a:prstGeom>
          <a:noFill/>
          <a:ln>
            <a:noFill/>
          </a:ln>
        </p:spPr>
        <p:txBody>
          <a:bodyPr vertOverflow="overflow" vert="horz" wrap="square" rtlCol="0" anchor="t">
            <a:noAutofit/>
          </a:bodyPr>
          <a:lstStyle/>
          <a:p>
            <a:pPr>
              <a:buNone/>
            </a:pPr>
            <a:r>
              <a:rPr lang="en-US" sz="1500" b="1" dirty="0">
                <a:solidFill>
                  <a:srgbClr val="27AE60"/>
                </a:solidFill>
                <a:latin typeface="Calibri"/>
              </a:rPr>
              <a:t>Core Slides (1–16)</a:t>
            </a:r>
          </a:p>
          <a:p>
            <a:pPr marL="228600" indent="-228600">
              <a:buFont typeface="Arial"/>
              <a:buChar char="•"/>
            </a:pPr>
            <a:r>
              <a:rPr lang="en-US" sz="1400" dirty="0">
                <a:solidFill>
                  <a:srgbClr val="1B2A4A"/>
                </a:solidFill>
                <a:latin typeface="Calibri"/>
              </a:rPr>
              <a:t>Why deployment governance matters</a:t>
            </a:r>
          </a:p>
          <a:p>
            <a:pPr marL="228600" indent="-228600">
              <a:buFont typeface="Arial"/>
              <a:buChar char="•"/>
            </a:pPr>
            <a:r>
              <a:rPr lang="en-US" sz="1400" dirty="0">
                <a:solidFill>
                  <a:srgbClr val="1B2A4A"/>
                </a:solidFill>
                <a:latin typeface="Calibri"/>
              </a:rPr>
              <a:t>Five stages: Cutover Planning, Go-Live, Hypercare, Benefits Realisation, Optimisation</a:t>
            </a:r>
          </a:p>
          <a:p>
            <a:pPr marL="228600" indent="-228600">
              <a:buFont typeface="Arial"/>
              <a:buChar char="•"/>
            </a:pPr>
            <a:r>
              <a:rPr lang="en-US" sz="1400" dirty="0">
                <a:solidFill>
                  <a:srgbClr val="1B2A4A"/>
                </a:solidFill>
                <a:latin typeface="Calibri"/>
              </a:rPr>
              <a:t>Go/No-Go decision framework</a:t>
            </a:r>
          </a:p>
          <a:p>
            <a:pPr marL="228600" indent="-228600">
              <a:buFont typeface="Arial"/>
              <a:buChar char="•"/>
            </a:pPr>
            <a:r>
              <a:rPr lang="en-US" sz="1400" dirty="0">
                <a:solidFill>
                  <a:srgbClr val="1B2A4A"/>
                </a:solidFill>
                <a:latin typeface="Calibri"/>
              </a:rPr>
              <a:t>Hypercare operating model and exit criteria</a:t>
            </a:r>
          </a:p>
          <a:p>
            <a:pPr marL="228600" indent="-228600">
              <a:buFont typeface="Arial"/>
              <a:buChar char="•"/>
            </a:pPr>
            <a:r>
              <a:rPr lang="en-US" sz="1400" dirty="0">
                <a:solidFill>
                  <a:srgbClr val="1B2A4A"/>
                </a:solidFill>
                <a:latin typeface="Calibri"/>
              </a:rPr>
              <a:t>Benefits measurement against Case for Change (S2) baselines</a:t>
            </a:r>
          </a:p>
          <a:p>
            <a:pPr marL="228600" indent="-228600">
              <a:buFont typeface="Arial"/>
              <a:buChar char="•"/>
            </a:pPr>
            <a:r>
              <a:rPr lang="en-US" sz="1400" dirty="0">
                <a:solidFill>
                  <a:srgbClr val="1B2A4A"/>
                </a:solidFill>
                <a:latin typeface="Calibri"/>
              </a:rPr>
              <a:t>Programme closure and transition to BAU</a:t>
            </a:r>
          </a:p>
          <a:p>
            <a:pPr marL="228600" indent="-228600">
              <a:buFont typeface="Arial"/>
              <a:buChar char="•"/>
            </a:pPr>
            <a:r>
              <a:rPr lang="en-US" sz="1400" dirty="0">
                <a:solidFill>
                  <a:srgbClr val="1B2A4A"/>
                </a:solidFill>
                <a:latin typeface="Calibri"/>
              </a:rPr>
              <a:t>Roles, timeline, and executive decision gates</a:t>
            </a:r>
          </a:p>
        </p:txBody>
      </p:sp>
      <p:sp>
        <p:nvSpPr>
          <p:cNvPr id="5" name="TextBox 4">
            <a:extLst>
              <a:ext uri="{FF2B5EF4-FFF2-40B4-BE49-F238E27FC236}">
                <a16:creationId xmlns:a16="http://schemas.microsoft.com/office/drawing/2014/main" id="{AF49273E-DDE3-4D80-A38B-773CED39A48B}"/>
              </a:ext>
            </a:extLst>
          </p:cNvPr>
          <p:cNvSpPr txBox="1"/>
          <p:nvPr/>
        </p:nvSpPr>
        <p:spPr>
          <a:xfrm>
            <a:off x="6223000" y="1778000"/>
            <a:ext cx="5588000" cy="4318000"/>
          </a:xfrm>
          <a:prstGeom prst="rect">
            <a:avLst/>
          </a:prstGeom>
          <a:noFill/>
          <a:ln>
            <a:noFill/>
          </a:ln>
        </p:spPr>
        <p:txBody>
          <a:bodyPr vertOverflow="overflow" vert="horz" wrap="square" rtlCol="0" anchor="t">
            <a:noAutofit/>
          </a:bodyPr>
          <a:lstStyle/>
          <a:p>
            <a:pPr>
              <a:buNone/>
            </a:pPr>
            <a:r>
              <a:rPr lang="en-US" sz="1500" b="1" dirty="0">
                <a:solidFill>
                  <a:srgbClr val="1ABC9C"/>
                </a:solidFill>
                <a:latin typeface="Calibri"/>
              </a:rPr>
              <a:t>Appendix — Deployment &amp; Closure Playbook (17+)</a:t>
            </a:r>
          </a:p>
          <a:p>
            <a:pPr marL="228600" indent="-228600">
              <a:buFont typeface="Arial"/>
              <a:buChar char="•"/>
            </a:pPr>
            <a:r>
              <a:rPr lang="en-US" sz="1400" dirty="0">
                <a:solidFill>
                  <a:srgbClr val="1B2A4A"/>
                </a:solidFill>
                <a:latin typeface="Calibri"/>
              </a:rPr>
              <a:t>Cutover plan template and rehearsal checklist</a:t>
            </a:r>
          </a:p>
          <a:p>
            <a:pPr marL="228600" indent="-228600">
              <a:buFont typeface="Arial"/>
              <a:buChar char="•"/>
            </a:pPr>
            <a:r>
              <a:rPr lang="en-US" sz="1400" dirty="0">
                <a:solidFill>
                  <a:srgbClr val="1B2A4A"/>
                </a:solidFill>
                <a:latin typeface="Calibri"/>
              </a:rPr>
              <a:t>Go/No-Go decision framework with criteria</a:t>
            </a:r>
          </a:p>
          <a:p>
            <a:pPr marL="228600" indent="-228600">
              <a:buFont typeface="Arial"/>
              <a:buChar char="•"/>
            </a:pPr>
            <a:r>
              <a:rPr lang="en-US" sz="1400" dirty="0">
                <a:solidFill>
                  <a:srgbClr val="1B2A4A"/>
                </a:solidFill>
                <a:latin typeface="Calibri"/>
              </a:rPr>
              <a:t>Hypercare operating model and support structure</a:t>
            </a:r>
          </a:p>
          <a:p>
            <a:pPr marL="228600" indent="-228600">
              <a:buFont typeface="Arial"/>
              <a:buChar char="•"/>
            </a:pPr>
            <a:r>
              <a:rPr lang="en-US" sz="1400" dirty="0">
                <a:solidFill>
                  <a:srgbClr val="1B2A4A"/>
                </a:solidFill>
                <a:latin typeface="Calibri"/>
              </a:rPr>
              <a:t>Benefits tracker and reporting templates</a:t>
            </a:r>
          </a:p>
          <a:p>
            <a:pPr marL="228600" indent="-228600">
              <a:buFont typeface="Arial"/>
              <a:buChar char="•"/>
            </a:pPr>
            <a:r>
              <a:rPr lang="en-US" sz="1400" dirty="0">
                <a:solidFill>
                  <a:srgbClr val="1B2A4A"/>
                </a:solidFill>
                <a:latin typeface="Calibri"/>
              </a:rPr>
              <a:t>Programme closure report structure</a:t>
            </a:r>
          </a:p>
          <a:p>
            <a:pPr marL="228600" indent="-228600">
              <a:buFont typeface="Arial"/>
              <a:buChar char="•"/>
            </a:pPr>
            <a:r>
              <a:rPr lang="en-US" sz="1400" dirty="0">
                <a:solidFill>
                  <a:srgbClr val="1B2A4A"/>
                </a:solidFill>
                <a:latin typeface="Calibri"/>
              </a:rPr>
              <a:t>Lessons learned framework</a:t>
            </a:r>
          </a:p>
          <a:p>
            <a:pPr marL="228600" indent="-228600">
              <a:buFont typeface="Arial"/>
              <a:buChar char="•"/>
            </a:pPr>
            <a:r>
              <a:rPr lang="en-US" sz="1400" dirty="0">
                <a:solidFill>
                  <a:srgbClr val="1B2A4A"/>
                </a:solidFill>
                <a:latin typeface="Calibri"/>
              </a:rPr>
              <a:t>Stage gate checklists for every stage</a:t>
            </a:r>
          </a:p>
        </p:txBody>
      </p:sp>
      <p:sp>
        <p:nvSpPr>
          <p:cNvPr id="6" name="TextBox 5">
            <a:extLst>
              <a:ext uri="{FF2B5EF4-FFF2-40B4-BE49-F238E27FC236}">
                <a16:creationId xmlns:a16="http://schemas.microsoft.com/office/drawing/2014/main" id="{A352EA77-1938-45FA-AD58-0A17F4821754}"/>
              </a:ext>
            </a:extLst>
          </p:cNvPr>
          <p:cNvSpPr txBox="1"/>
          <p:nvPr/>
        </p:nvSpPr>
        <p:spPr>
          <a:xfrm>
            <a:off x="508000" y="6286500"/>
            <a:ext cx="11176000" cy="254000"/>
          </a:xfrm>
          <a:prstGeom prst="rect">
            <a:avLst/>
          </a:prstGeom>
          <a:noFill/>
          <a:ln>
            <a:noFill/>
          </a:ln>
        </p:spPr>
        <p:txBody>
          <a:bodyPr vertOverflow="overflow" vert="horz" wrap="square" rtlCol="0" anchor="t">
            <a:spAutoFit/>
          </a:bodyPr>
          <a:lstStyle/>
          <a:p>
            <a:pPr algn="l"/>
            <a:r>
              <a:rPr lang="en-GB" sz="1400" i="1">
                <a:solidFill>
                  <a:srgbClr val="90A4AE"/>
                </a:solidFill>
                <a:latin typeface="Calibri"/>
                <a:ea typeface="Calibri"/>
                <a:cs typeface="Calibri"/>
              </a:rPr>
              <a:t>Illustrative — to be adapted to your organisation’s deployment approach and BAU operating model</a:t>
            </a:r>
          </a:p>
        </p:txBody>
      </p:sp>
    </p:spTree>
    <p:extLst>
      <p:ext uri="{BB962C8B-B14F-4D97-AF65-F5344CB8AC3E}">
        <p14:creationId xmlns:p14="http://schemas.microsoft.com/office/powerpoint/2010/main" val="176062034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a:effectLst/>
      </p:bgPr>
    </p:bg>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4D281AE5-1624-4188-84FE-B355CF5F188B}"/>
              </a:ext>
            </a:extLst>
          </p:cNvPr>
          <p:cNvSpPr txBox="1"/>
          <p:nvPr/>
        </p:nvSpPr>
        <p:spPr>
          <a:xfrm>
            <a:off x="508000" y="635000"/>
            <a:ext cx="11176000" cy="457200"/>
          </a:xfrm>
          <a:prstGeom prst="rect">
            <a:avLst/>
          </a:prstGeom>
          <a:noFill/>
          <a:ln>
            <a:noFill/>
          </a:ln>
        </p:spPr>
        <p:txBody>
          <a:bodyPr vertOverflow="overflow" vert="horz" wrap="square" rtlCol="0" anchor="t">
            <a:spAutoFit/>
          </a:bodyPr>
          <a:lstStyle/>
          <a:p>
            <a:pPr algn="l"/>
            <a:r>
              <a:rPr lang="en-GB" sz="2400" b="1">
                <a:solidFill>
                  <a:srgbClr val="1B2A4A"/>
                </a:solidFill>
                <a:latin typeface="Georgia"/>
              </a:rPr>
              <a:t>Stages 15–19 at a Glance</a:t>
            </a:r>
          </a:p>
        </p:txBody>
      </p:sp>
      <p:sp>
        <p:nvSpPr>
          <p:cNvPr id="3" name="Rectangle 2">
            <a:extLst>
              <a:ext uri="{FF2B5EF4-FFF2-40B4-BE49-F238E27FC236}">
                <a16:creationId xmlns:a16="http://schemas.microsoft.com/office/drawing/2014/main" id="{7C216D83-4688-4462-85CB-F983C3A43DDB}"/>
              </a:ext>
            </a:extLst>
          </p:cNvPr>
          <p:cNvSpPr/>
          <p:nvPr/>
        </p:nvSpPr>
        <p:spPr>
          <a:xfrm>
            <a:off x="508000" y="1117600"/>
            <a:ext cx="1524000" cy="38100"/>
          </a:xfrm>
          <a:prstGeom prst="rect">
            <a:avLst/>
          </a:prstGeom>
          <a:solidFill>
            <a:srgbClr val="42A55F"/>
          </a:solidFill>
          <a:ln w="12700" cap="flat" cmpd="sng" algn="ctr">
            <a:noFill/>
            <a:prstDash val="solid"/>
            <a:miter lim="800000"/>
          </a:ln>
        </p:spPr>
        <p:style>
          <a:lnRef idx="2">
            <a:schemeClr val="accent1">
              <a:shade val="15000"/>
            </a:schemeClr>
          </a:lnRef>
          <a:fillRef idx="1">
            <a:schemeClr val="accent1"/>
          </a:fillRef>
          <a:effectRef idx="0">
            <a:schemeClr val="accent1"/>
          </a:effectRef>
          <a:fontRef idx="minor">
            <a:schemeClr val="lt1"/>
          </a:fontRef>
        </p:style>
        <p:txBody>
          <a:bodyPr vertOverflow="clip" horzOverflow="clip" rtlCol="0" anchor="t"/>
          <a:lstStyle/>
          <a:p>
            <a:pPr algn="l"/>
            <a:endParaRPr lang="en-GB"/>
          </a:p>
        </p:txBody>
      </p:sp>
      <p:graphicFrame>
        <p:nvGraphicFramePr>
          <p:cNvPr id="5" name="Table 4">
            <a:extLst>
              <a:ext uri="{FF2B5EF4-FFF2-40B4-BE49-F238E27FC236}">
                <a16:creationId xmlns:a16="http://schemas.microsoft.com/office/drawing/2014/main" id="{7F286271-D3BD-4BD2-BD20-77F953CB4CED}"/>
              </a:ext>
            </a:extLst>
          </p:cNvPr>
          <p:cNvGraphicFramePr>
            <a:graphicFrameLocks noGrp="1"/>
          </p:cNvGraphicFramePr>
          <p:nvPr>
            <p:extLst>
              <p:ext uri="{D42A27DB-BD31-4B8C-83A1-F6EECF244321}">
                <p14:modId xmlns:p14="http://schemas.microsoft.com/office/powerpoint/2010/main" val="775003490"/>
              </p:ext>
            </p:extLst>
          </p:nvPr>
        </p:nvGraphicFramePr>
        <p:xfrm>
          <a:off x="508000" y="1270000"/>
          <a:ext cx="11176000" cy="3301998"/>
        </p:xfrm>
        <a:graphic>
          <a:graphicData uri="http://schemas.openxmlformats.org/drawingml/2006/table">
            <a:tbl>
              <a:tblPr firstRow="1" bandRow="1">
                <a:tableStyleId>{5C22544A-7EE6-4342-B048-85BDC9FD1C3A}</a:tableStyleId>
              </a:tblPr>
              <a:tblGrid>
                <a:gridCol w="762000">
                  <a:extLst>
                    <a:ext uri="{9D8B030D-6E8A-4147-A177-3AD203B41FA5}">
                      <a16:colId xmlns:a16="http://schemas.microsoft.com/office/drawing/2014/main" val="4259020296"/>
                    </a:ext>
                  </a:extLst>
                </a:gridCol>
                <a:gridCol w="2540000">
                  <a:extLst>
                    <a:ext uri="{9D8B030D-6E8A-4147-A177-3AD203B41FA5}">
                      <a16:colId xmlns:a16="http://schemas.microsoft.com/office/drawing/2014/main" val="3513390008"/>
                    </a:ext>
                  </a:extLst>
                </a:gridCol>
                <a:gridCol w="5842000">
                  <a:extLst>
                    <a:ext uri="{9D8B030D-6E8A-4147-A177-3AD203B41FA5}">
                      <a16:colId xmlns:a16="http://schemas.microsoft.com/office/drawing/2014/main" val="2836661199"/>
                    </a:ext>
                  </a:extLst>
                </a:gridCol>
                <a:gridCol w="2032000">
                  <a:extLst>
                    <a:ext uri="{9D8B030D-6E8A-4147-A177-3AD203B41FA5}">
                      <a16:colId xmlns:a16="http://schemas.microsoft.com/office/drawing/2014/main" val="1043969143"/>
                    </a:ext>
                  </a:extLst>
                </a:gridCol>
              </a:tblGrid>
              <a:tr h="550333">
                <a:tc>
                  <a:txBody>
                    <a:bodyPr/>
                    <a:lstStyle/>
                    <a:p>
                      <a:pPr algn="ctr"/>
                      <a:r>
                        <a:rPr lang="en-GB" sz="1400" b="1">
                          <a:solidFill>
                            <a:srgbClr val="FFFFFF"/>
                          </a:solidFill>
                          <a:latin typeface="Calibri"/>
                          <a:ea typeface="Calibri"/>
                          <a:cs typeface="Calibri"/>
                        </a:rPr>
                        <a:t>Stage</a:t>
                      </a:r>
                    </a:p>
                  </a:txBody>
                  <a:tcPr anchor="ctr">
                    <a:solidFill>
                      <a:srgbClr val="1B2A4A"/>
                    </a:solidFill>
                  </a:tcPr>
                </a:tc>
                <a:tc>
                  <a:txBody>
                    <a:bodyPr/>
                    <a:lstStyle/>
                    <a:p>
                      <a:pPr algn="ctr"/>
                      <a:r>
                        <a:rPr lang="en-GB" sz="1400" b="1">
                          <a:solidFill>
                            <a:srgbClr val="FFFFFF"/>
                          </a:solidFill>
                          <a:latin typeface="Calibri"/>
                          <a:ea typeface="Calibri"/>
                          <a:cs typeface="Calibri"/>
                        </a:rPr>
                        <a:t>Name</a:t>
                      </a:r>
                    </a:p>
                  </a:txBody>
                  <a:tcPr anchor="ctr">
                    <a:solidFill>
                      <a:srgbClr val="1B2A4A"/>
                    </a:solidFill>
                  </a:tcPr>
                </a:tc>
                <a:tc>
                  <a:txBody>
                    <a:bodyPr/>
                    <a:lstStyle/>
                    <a:p>
                      <a:pPr algn="ctr"/>
                      <a:r>
                        <a:rPr lang="en-GB" sz="1400" b="1">
                          <a:solidFill>
                            <a:srgbClr val="FFFFFF"/>
                          </a:solidFill>
                          <a:latin typeface="Calibri"/>
                          <a:ea typeface="Calibri"/>
                          <a:cs typeface="Calibri"/>
                        </a:rPr>
                        <a:t>Key Output</a:t>
                      </a:r>
                    </a:p>
                  </a:txBody>
                  <a:tcPr anchor="ctr">
                    <a:solidFill>
                      <a:srgbClr val="1B2A4A"/>
                    </a:solidFill>
                  </a:tcPr>
                </a:tc>
                <a:tc>
                  <a:txBody>
                    <a:bodyPr/>
                    <a:lstStyle/>
                    <a:p>
                      <a:pPr algn="ctr"/>
                      <a:r>
                        <a:rPr lang="en-GB" sz="1400" b="1">
                          <a:solidFill>
                            <a:srgbClr val="FFFFFF"/>
                          </a:solidFill>
                          <a:latin typeface="Calibri"/>
                          <a:ea typeface="Calibri"/>
                          <a:cs typeface="Calibri"/>
                        </a:rPr>
                        <a:t>Duration</a:t>
                      </a:r>
                    </a:p>
                  </a:txBody>
                  <a:tcPr anchor="ctr">
                    <a:solidFill>
                      <a:srgbClr val="1B2A4A"/>
                    </a:solidFill>
                  </a:tcPr>
                </a:tc>
                <a:extLst>
                  <a:ext uri="{0D108BD9-81ED-4DB2-BD59-A6C34878D82A}">
                    <a16:rowId xmlns:a16="http://schemas.microsoft.com/office/drawing/2014/main" val="706935940"/>
                  </a:ext>
                </a:extLst>
              </a:tr>
              <a:tr h="550333">
                <a:tc>
                  <a:txBody>
                    <a:bodyPr/>
                    <a:lstStyle/>
                    <a:p>
                      <a:pPr algn="ctr"/>
                      <a:r>
                        <a:rPr lang="en-GB" sz="1400" b="1">
                          <a:solidFill>
                            <a:srgbClr val="27AE60"/>
                          </a:solidFill>
                          <a:latin typeface="Calibri"/>
                          <a:ea typeface="Calibri"/>
                          <a:cs typeface="Calibri"/>
                        </a:rPr>
                        <a:t>15</a:t>
                      </a:r>
                    </a:p>
                  </a:txBody>
                  <a:tcPr anchor="ctr">
                    <a:solidFill>
                      <a:srgbClr val="F9F9F9"/>
                    </a:solidFill>
                  </a:tcPr>
                </a:tc>
                <a:tc>
                  <a:txBody>
                    <a:bodyPr/>
                    <a:lstStyle/>
                    <a:p>
                      <a:r>
                        <a:rPr lang="en-GB" sz="1400">
                          <a:solidFill>
                            <a:srgbClr val="1B2A4A"/>
                          </a:solidFill>
                          <a:latin typeface="Calibri"/>
                          <a:ea typeface="Calibri"/>
                          <a:cs typeface="Calibri"/>
                        </a:rPr>
                        <a:t>Cutover Planning</a:t>
                      </a:r>
                    </a:p>
                  </a:txBody>
                  <a:tcPr anchor="ctr">
                    <a:solidFill>
                      <a:srgbClr val="F9F9F9"/>
                    </a:solidFill>
                  </a:tcPr>
                </a:tc>
                <a:tc>
                  <a:txBody>
                    <a:bodyPr/>
                    <a:lstStyle/>
                    <a:p>
                      <a:r>
                        <a:rPr lang="en-GB" sz="1400">
                          <a:solidFill>
                            <a:srgbClr val="1B2A4A"/>
                          </a:solidFill>
                          <a:latin typeface="Calibri"/>
                          <a:ea typeface="Calibri"/>
                          <a:cs typeface="Calibri"/>
                        </a:rPr>
                        <a:t>Cutover plan rehearsed, go/no-go criteria defined, rollback plan tested</a:t>
                      </a:r>
                    </a:p>
                  </a:txBody>
                  <a:tcPr anchor="ctr">
                    <a:solidFill>
                      <a:srgbClr val="F9F9F9"/>
                    </a:solidFill>
                  </a:tcPr>
                </a:tc>
                <a:tc>
                  <a:txBody>
                    <a:bodyPr/>
                    <a:lstStyle/>
                    <a:p>
                      <a:r>
                        <a:rPr lang="en-GB" sz="1400">
                          <a:solidFill>
                            <a:srgbClr val="1B2A4A"/>
                          </a:solidFill>
                          <a:latin typeface="Calibri"/>
                          <a:ea typeface="Calibri"/>
                          <a:cs typeface="Calibri"/>
                        </a:rPr>
                        <a:t>3–4 weeks</a:t>
                      </a:r>
                    </a:p>
                  </a:txBody>
                  <a:tcPr anchor="ctr">
                    <a:solidFill>
                      <a:srgbClr val="F9F9F9"/>
                    </a:solidFill>
                  </a:tcPr>
                </a:tc>
                <a:extLst>
                  <a:ext uri="{0D108BD9-81ED-4DB2-BD59-A6C34878D82A}">
                    <a16:rowId xmlns:a16="http://schemas.microsoft.com/office/drawing/2014/main" val="3292571884"/>
                  </a:ext>
                </a:extLst>
              </a:tr>
              <a:tr h="550333">
                <a:tc>
                  <a:txBody>
                    <a:bodyPr/>
                    <a:lstStyle/>
                    <a:p>
                      <a:pPr algn="ctr"/>
                      <a:r>
                        <a:rPr lang="en-GB" sz="1400" b="1">
                          <a:solidFill>
                            <a:srgbClr val="27AE60"/>
                          </a:solidFill>
                          <a:latin typeface="Calibri"/>
                          <a:ea typeface="Calibri"/>
                          <a:cs typeface="Calibri"/>
                        </a:rPr>
                        <a:t>16</a:t>
                      </a:r>
                    </a:p>
                  </a:txBody>
                  <a:tcPr anchor="ctr">
                    <a:solidFill>
                      <a:srgbClr val="FFFFFF"/>
                    </a:solidFill>
                  </a:tcPr>
                </a:tc>
                <a:tc>
                  <a:txBody>
                    <a:bodyPr/>
                    <a:lstStyle/>
                    <a:p>
                      <a:r>
                        <a:rPr lang="en-GB" sz="1400">
                          <a:solidFill>
                            <a:srgbClr val="1B2A4A"/>
                          </a:solidFill>
                          <a:latin typeface="Calibri"/>
                          <a:ea typeface="Calibri"/>
                          <a:cs typeface="Calibri"/>
                        </a:rPr>
                        <a:t>Deployment &amp; Go-Live</a:t>
                      </a:r>
                    </a:p>
                  </a:txBody>
                  <a:tcPr anchor="ctr">
                    <a:solidFill>
                      <a:srgbClr val="FFFFFF"/>
                    </a:solidFill>
                  </a:tcPr>
                </a:tc>
                <a:tc>
                  <a:txBody>
                    <a:bodyPr/>
                    <a:lstStyle/>
                    <a:p>
                      <a:r>
                        <a:rPr lang="en-GB" sz="1400">
                          <a:solidFill>
                            <a:srgbClr val="1B2A4A"/>
                          </a:solidFill>
                          <a:latin typeface="Calibri"/>
                          <a:ea typeface="Calibri"/>
                          <a:cs typeface="Calibri"/>
                        </a:rPr>
                        <a:t>System live, data migrated, war room active</a:t>
                      </a:r>
                    </a:p>
                  </a:txBody>
                  <a:tcPr anchor="ctr">
                    <a:solidFill>
                      <a:srgbClr val="FFFFFF"/>
                    </a:solidFill>
                  </a:tcPr>
                </a:tc>
                <a:tc>
                  <a:txBody>
                    <a:bodyPr/>
                    <a:lstStyle/>
                    <a:p>
                      <a:r>
                        <a:rPr lang="en-GB" sz="1400">
                          <a:solidFill>
                            <a:srgbClr val="1B2A4A"/>
                          </a:solidFill>
                          <a:latin typeface="Calibri"/>
                          <a:ea typeface="Calibri"/>
                          <a:cs typeface="Calibri"/>
                        </a:rPr>
                        <a:t>1–2 weeks</a:t>
                      </a:r>
                    </a:p>
                  </a:txBody>
                  <a:tcPr anchor="ctr">
                    <a:solidFill>
                      <a:srgbClr val="FFFFFF"/>
                    </a:solidFill>
                  </a:tcPr>
                </a:tc>
                <a:extLst>
                  <a:ext uri="{0D108BD9-81ED-4DB2-BD59-A6C34878D82A}">
                    <a16:rowId xmlns:a16="http://schemas.microsoft.com/office/drawing/2014/main" val="59852321"/>
                  </a:ext>
                </a:extLst>
              </a:tr>
              <a:tr h="550333">
                <a:tc>
                  <a:txBody>
                    <a:bodyPr/>
                    <a:lstStyle/>
                    <a:p>
                      <a:pPr algn="ctr"/>
                      <a:r>
                        <a:rPr lang="en-GB" sz="1400" b="1">
                          <a:solidFill>
                            <a:srgbClr val="27AE60"/>
                          </a:solidFill>
                          <a:latin typeface="Calibri"/>
                          <a:ea typeface="Calibri"/>
                          <a:cs typeface="Calibri"/>
                        </a:rPr>
                        <a:t>17</a:t>
                      </a:r>
                    </a:p>
                  </a:txBody>
                  <a:tcPr anchor="ctr">
                    <a:solidFill>
                      <a:srgbClr val="F9F9F9"/>
                    </a:solidFill>
                  </a:tcPr>
                </a:tc>
                <a:tc>
                  <a:txBody>
                    <a:bodyPr/>
                    <a:lstStyle/>
                    <a:p>
                      <a:r>
                        <a:rPr lang="en-GB" sz="1400">
                          <a:solidFill>
                            <a:srgbClr val="1B2A4A"/>
                          </a:solidFill>
                          <a:latin typeface="Calibri"/>
                          <a:ea typeface="Calibri"/>
                          <a:cs typeface="Calibri"/>
                        </a:rPr>
                        <a:t>Hypercare &amp; Stabilisation</a:t>
                      </a:r>
                    </a:p>
                  </a:txBody>
                  <a:tcPr anchor="ctr">
                    <a:solidFill>
                      <a:srgbClr val="F9F9F9"/>
                    </a:solidFill>
                  </a:tcPr>
                </a:tc>
                <a:tc>
                  <a:txBody>
                    <a:bodyPr/>
                    <a:lstStyle/>
                    <a:p>
                      <a:r>
                        <a:rPr lang="en-GB" sz="1400">
                          <a:solidFill>
                            <a:srgbClr val="1B2A4A"/>
                          </a:solidFill>
                          <a:latin typeface="Calibri"/>
                          <a:ea typeface="Calibri"/>
                          <a:cs typeface="Calibri"/>
                        </a:rPr>
                        <a:t>Defects resolved, adoption monitored, exit criteria met</a:t>
                      </a:r>
                    </a:p>
                  </a:txBody>
                  <a:tcPr anchor="ctr">
                    <a:solidFill>
                      <a:srgbClr val="F9F9F9"/>
                    </a:solidFill>
                  </a:tcPr>
                </a:tc>
                <a:tc>
                  <a:txBody>
                    <a:bodyPr/>
                    <a:lstStyle/>
                    <a:p>
                      <a:r>
                        <a:rPr lang="en-GB" sz="1400">
                          <a:solidFill>
                            <a:srgbClr val="1B2A4A"/>
                          </a:solidFill>
                          <a:latin typeface="Calibri"/>
                          <a:ea typeface="Calibri"/>
                          <a:cs typeface="Calibri"/>
                        </a:rPr>
                        <a:t>4–8 weeks</a:t>
                      </a:r>
                    </a:p>
                  </a:txBody>
                  <a:tcPr anchor="ctr">
                    <a:solidFill>
                      <a:srgbClr val="F9F9F9"/>
                    </a:solidFill>
                  </a:tcPr>
                </a:tc>
                <a:extLst>
                  <a:ext uri="{0D108BD9-81ED-4DB2-BD59-A6C34878D82A}">
                    <a16:rowId xmlns:a16="http://schemas.microsoft.com/office/drawing/2014/main" val="1629896947"/>
                  </a:ext>
                </a:extLst>
              </a:tr>
              <a:tr h="550333">
                <a:tc>
                  <a:txBody>
                    <a:bodyPr/>
                    <a:lstStyle/>
                    <a:p>
                      <a:pPr algn="ctr"/>
                      <a:r>
                        <a:rPr lang="en-GB" sz="1400" b="1">
                          <a:solidFill>
                            <a:srgbClr val="1ABC9C"/>
                          </a:solidFill>
                          <a:latin typeface="Calibri"/>
                          <a:ea typeface="Calibri"/>
                          <a:cs typeface="Calibri"/>
                        </a:rPr>
                        <a:t>18</a:t>
                      </a:r>
                    </a:p>
                  </a:txBody>
                  <a:tcPr anchor="ctr">
                    <a:solidFill>
                      <a:srgbClr val="F9F9F9"/>
                    </a:solidFill>
                  </a:tcPr>
                </a:tc>
                <a:tc>
                  <a:txBody>
                    <a:bodyPr/>
                    <a:lstStyle/>
                    <a:p>
                      <a:r>
                        <a:rPr lang="en-GB" sz="1400">
                          <a:solidFill>
                            <a:srgbClr val="1B2A4A"/>
                          </a:solidFill>
                          <a:latin typeface="Calibri"/>
                          <a:ea typeface="Calibri"/>
                          <a:cs typeface="Calibri"/>
                        </a:rPr>
                        <a:t>Benefits Realisation &amp; Review</a:t>
                      </a:r>
                    </a:p>
                  </a:txBody>
                  <a:tcPr anchor="ctr">
                    <a:solidFill>
                      <a:srgbClr val="F9F9F9"/>
                    </a:solidFill>
                  </a:tcPr>
                </a:tc>
                <a:tc>
                  <a:txBody>
                    <a:bodyPr/>
                    <a:lstStyle/>
                    <a:p>
                      <a:r>
                        <a:rPr lang="en-GB" sz="1400">
                          <a:solidFill>
                            <a:srgbClr val="1B2A4A"/>
                          </a:solidFill>
                          <a:latin typeface="Calibri"/>
                          <a:ea typeface="Calibri"/>
                          <a:cs typeface="Calibri"/>
                        </a:rPr>
                        <a:t>KPIs measured against baselines, closure report documented</a:t>
                      </a:r>
                    </a:p>
                  </a:txBody>
                  <a:tcPr anchor="ctr">
                    <a:solidFill>
                      <a:srgbClr val="F9F9F9"/>
                    </a:solidFill>
                  </a:tcPr>
                </a:tc>
                <a:tc>
                  <a:txBody>
                    <a:bodyPr/>
                    <a:lstStyle/>
                    <a:p>
                      <a:r>
                        <a:rPr lang="en-GB" sz="1400">
                          <a:solidFill>
                            <a:srgbClr val="1B2A4A"/>
                          </a:solidFill>
                          <a:latin typeface="Calibri"/>
                          <a:ea typeface="Calibri"/>
                          <a:cs typeface="Calibri"/>
                        </a:rPr>
                        <a:t>3–6 months</a:t>
                      </a:r>
                    </a:p>
                  </a:txBody>
                  <a:tcPr anchor="ctr">
                    <a:solidFill>
                      <a:srgbClr val="F9F9F9"/>
                    </a:solidFill>
                  </a:tcPr>
                </a:tc>
                <a:extLst>
                  <a:ext uri="{0D108BD9-81ED-4DB2-BD59-A6C34878D82A}">
                    <a16:rowId xmlns:a16="http://schemas.microsoft.com/office/drawing/2014/main" val="3479960997"/>
                  </a:ext>
                </a:extLst>
              </a:tr>
              <a:tr h="550333">
                <a:tc>
                  <a:txBody>
                    <a:bodyPr/>
                    <a:lstStyle/>
                    <a:p>
                      <a:pPr algn="ctr"/>
                      <a:r>
                        <a:rPr lang="en-GB" sz="1400" b="1">
                          <a:solidFill>
                            <a:srgbClr val="1ABC9C"/>
                          </a:solidFill>
                          <a:latin typeface="Calibri"/>
                          <a:ea typeface="Calibri"/>
                          <a:cs typeface="Calibri"/>
                        </a:rPr>
                        <a:t>19</a:t>
                      </a:r>
                    </a:p>
                  </a:txBody>
                  <a:tcPr anchor="ctr">
                    <a:solidFill>
                      <a:srgbClr val="FFFFFF"/>
                    </a:solidFill>
                  </a:tcPr>
                </a:tc>
                <a:tc>
                  <a:txBody>
                    <a:bodyPr/>
                    <a:lstStyle/>
                    <a:p>
                      <a:r>
                        <a:rPr lang="en-GB" sz="1400">
                          <a:solidFill>
                            <a:srgbClr val="1B2A4A"/>
                          </a:solidFill>
                          <a:latin typeface="Calibri"/>
                          <a:ea typeface="Calibri"/>
                          <a:cs typeface="Calibri"/>
                        </a:rPr>
                        <a:t>Optimisation &amp; Maturity</a:t>
                      </a:r>
                    </a:p>
                  </a:txBody>
                  <a:tcPr anchor="ctr">
                    <a:solidFill>
                      <a:srgbClr val="FFFFFF"/>
                    </a:solidFill>
                  </a:tcPr>
                </a:tc>
                <a:tc>
                  <a:txBody>
                    <a:bodyPr/>
                    <a:lstStyle/>
                    <a:p>
                      <a:r>
                        <a:rPr lang="en-GB" sz="1400">
                          <a:solidFill>
                            <a:srgbClr val="1B2A4A"/>
                          </a:solidFill>
                          <a:latin typeface="Calibri"/>
                          <a:ea typeface="Calibri"/>
                          <a:cs typeface="Calibri"/>
                        </a:rPr>
                        <a:t>CI pipeline, platform health reviewed</a:t>
                      </a:r>
                    </a:p>
                  </a:txBody>
                  <a:tcPr anchor="ctr">
                    <a:solidFill>
                      <a:srgbClr val="FFFFFF"/>
                    </a:solidFill>
                  </a:tcPr>
                </a:tc>
                <a:tc>
                  <a:txBody>
                    <a:bodyPr/>
                    <a:lstStyle/>
                    <a:p>
                      <a:r>
                        <a:rPr lang="en-GB" sz="1400">
                          <a:solidFill>
                            <a:srgbClr val="1B2A4A"/>
                          </a:solidFill>
                          <a:latin typeface="Calibri"/>
                          <a:ea typeface="Calibri"/>
                          <a:cs typeface="Calibri"/>
                        </a:rPr>
                        <a:t>Ongoing</a:t>
                      </a:r>
                    </a:p>
                  </a:txBody>
                  <a:tcPr anchor="ctr">
                    <a:solidFill>
                      <a:srgbClr val="FFFFFF"/>
                    </a:solidFill>
                  </a:tcPr>
                </a:tc>
                <a:extLst>
                  <a:ext uri="{0D108BD9-81ED-4DB2-BD59-A6C34878D82A}">
                    <a16:rowId xmlns:a16="http://schemas.microsoft.com/office/drawing/2014/main" val="3909415600"/>
                  </a:ext>
                </a:extLst>
              </a:tr>
            </a:tbl>
          </a:graphicData>
        </a:graphic>
      </p:graphicFrame>
      <p:sp>
        <p:nvSpPr>
          <p:cNvPr id="6" name="Rectangle: Rounded Corners 5">
            <a:extLst>
              <a:ext uri="{FF2B5EF4-FFF2-40B4-BE49-F238E27FC236}">
                <a16:creationId xmlns:a16="http://schemas.microsoft.com/office/drawing/2014/main" id="{C73F7DBE-A049-405A-8965-DAE19D0A112E}"/>
              </a:ext>
            </a:extLst>
          </p:cNvPr>
          <p:cNvSpPr/>
          <p:nvPr/>
        </p:nvSpPr>
        <p:spPr>
          <a:xfrm>
            <a:off x="508000" y="4699000"/>
            <a:ext cx="5334000" cy="635000"/>
          </a:xfrm>
          <a:prstGeom prst="roundRect">
            <a:avLst/>
          </a:prstGeom>
          <a:solidFill>
            <a:srgbClr val="42A55F"/>
          </a:solidFill>
          <a:ln w="12700" cap="flat" cmpd="sng" algn="ctr">
            <a:noFill/>
            <a:prstDash val="solid"/>
            <a:miter lim="800000"/>
          </a:ln>
        </p:spPr>
        <p:style>
          <a:lnRef idx="2">
            <a:schemeClr val="accent1">
              <a:shade val="15000"/>
            </a:schemeClr>
          </a:lnRef>
          <a:fillRef idx="1">
            <a:schemeClr val="accent1"/>
          </a:fillRef>
          <a:effectRef idx="0">
            <a:schemeClr val="accent1"/>
          </a:effectRef>
          <a:fontRef idx="minor">
            <a:schemeClr val="lt1"/>
          </a:fontRef>
        </p:style>
        <p:txBody>
          <a:bodyPr vertOverflow="clip" horzOverflow="clip" rtlCol="0" anchor="t"/>
          <a:lstStyle/>
          <a:p>
            <a:pPr algn="l"/>
            <a:endParaRPr lang="en-GB"/>
          </a:p>
        </p:txBody>
      </p:sp>
      <p:sp>
        <p:nvSpPr>
          <p:cNvPr id="7" name="TextBox 6">
            <a:extLst>
              <a:ext uri="{FF2B5EF4-FFF2-40B4-BE49-F238E27FC236}">
                <a16:creationId xmlns:a16="http://schemas.microsoft.com/office/drawing/2014/main" id="{6C1CA250-1A92-483F-B30A-67ED4EF24965}"/>
              </a:ext>
            </a:extLst>
          </p:cNvPr>
          <p:cNvSpPr txBox="1"/>
          <p:nvPr/>
        </p:nvSpPr>
        <p:spPr>
          <a:xfrm>
            <a:off x="635000" y="4724400"/>
            <a:ext cx="5080000" cy="584200"/>
          </a:xfrm>
          <a:prstGeom prst="rect">
            <a:avLst/>
          </a:prstGeom>
          <a:noFill/>
          <a:ln>
            <a:noFill/>
          </a:ln>
        </p:spPr>
        <p:txBody>
          <a:bodyPr vertOverflow="overflow" vert="horz" wrap="square" rtlCol="0" anchor="ctr" anchorCtr="0">
            <a:spAutoFit/>
          </a:bodyPr>
          <a:lstStyle/>
          <a:p>
            <a:pPr algn="l"/>
            <a:r>
              <a:rPr lang="en-GB" sz="1400">
                <a:solidFill>
                  <a:srgbClr val="FFFFFF"/>
                </a:solidFill>
                <a:latin typeface="Calibri"/>
                <a:ea typeface="Calibri"/>
                <a:cs typeface="Calibri"/>
              </a:rPr>
              <a:t>DEPLOY (Deploy (S15–S17))
Transition to the new system and stabilise operations</a:t>
            </a:r>
          </a:p>
        </p:txBody>
      </p:sp>
      <p:sp>
        <p:nvSpPr>
          <p:cNvPr id="8" name="Rectangle: Rounded Corners 7">
            <a:extLst>
              <a:ext uri="{FF2B5EF4-FFF2-40B4-BE49-F238E27FC236}">
                <a16:creationId xmlns:a16="http://schemas.microsoft.com/office/drawing/2014/main" id="{F901EB7C-2647-43FF-B842-4BA72F54E944}"/>
              </a:ext>
            </a:extLst>
          </p:cNvPr>
          <p:cNvSpPr/>
          <p:nvPr/>
        </p:nvSpPr>
        <p:spPr>
          <a:xfrm>
            <a:off x="6096000" y="4699000"/>
            <a:ext cx="5588000" cy="635000"/>
          </a:xfrm>
          <a:prstGeom prst="roundRect">
            <a:avLst/>
          </a:prstGeom>
          <a:solidFill>
            <a:srgbClr val="2BA89D"/>
          </a:solidFill>
          <a:ln w="12700" cap="flat" cmpd="sng" algn="ctr">
            <a:noFill/>
            <a:prstDash val="solid"/>
            <a:miter lim="800000"/>
          </a:ln>
        </p:spPr>
        <p:style>
          <a:lnRef idx="2">
            <a:schemeClr val="accent1">
              <a:shade val="15000"/>
            </a:schemeClr>
          </a:lnRef>
          <a:fillRef idx="1">
            <a:schemeClr val="accent1"/>
          </a:fillRef>
          <a:effectRef idx="0">
            <a:schemeClr val="accent1"/>
          </a:effectRef>
          <a:fontRef idx="minor">
            <a:schemeClr val="lt1"/>
          </a:fontRef>
        </p:style>
        <p:txBody>
          <a:bodyPr vertOverflow="clip" horzOverflow="clip" rtlCol="0" anchor="t"/>
          <a:lstStyle/>
          <a:p>
            <a:pPr algn="l"/>
            <a:endParaRPr lang="en-GB"/>
          </a:p>
        </p:txBody>
      </p:sp>
      <p:sp>
        <p:nvSpPr>
          <p:cNvPr id="9" name="TextBox 8">
            <a:extLst>
              <a:ext uri="{FF2B5EF4-FFF2-40B4-BE49-F238E27FC236}">
                <a16:creationId xmlns:a16="http://schemas.microsoft.com/office/drawing/2014/main" id="{C5A98176-09FC-4BA0-8FAE-8C31BAC9F967}"/>
              </a:ext>
            </a:extLst>
          </p:cNvPr>
          <p:cNvSpPr txBox="1"/>
          <p:nvPr/>
        </p:nvSpPr>
        <p:spPr>
          <a:xfrm>
            <a:off x="6223000" y="4724400"/>
            <a:ext cx="5334000" cy="584200"/>
          </a:xfrm>
          <a:prstGeom prst="rect">
            <a:avLst/>
          </a:prstGeom>
          <a:noFill/>
          <a:ln>
            <a:noFill/>
          </a:ln>
        </p:spPr>
        <p:txBody>
          <a:bodyPr vertOverflow="overflow" vert="horz" wrap="square" rtlCol="0" anchor="ctr" anchorCtr="0">
            <a:spAutoFit/>
          </a:bodyPr>
          <a:lstStyle/>
          <a:p>
            <a:pPr algn="l"/>
            <a:r>
              <a:rPr lang="en-GB" sz="1400">
                <a:solidFill>
                  <a:srgbClr val="FFFFFF"/>
                </a:solidFill>
                <a:latin typeface="Calibri"/>
                <a:ea typeface="Calibri"/>
                <a:cs typeface="Calibri"/>
              </a:rPr>
              <a:t>POST-PROGRAMME (Post-Programme (S18–S19))
Prove benefits and establish continuous improvement</a:t>
            </a:r>
          </a:p>
        </p:txBody>
      </p:sp>
      <p:sp>
        <p:nvSpPr>
          <p:cNvPr id="10" name="TextBox 9">
            <a:extLst>
              <a:ext uri="{FF2B5EF4-FFF2-40B4-BE49-F238E27FC236}">
                <a16:creationId xmlns:a16="http://schemas.microsoft.com/office/drawing/2014/main" id="{66A9C478-BAF1-46D9-89E0-E61BE6BB121B}"/>
              </a:ext>
            </a:extLst>
          </p:cNvPr>
          <p:cNvSpPr txBox="1"/>
          <p:nvPr/>
        </p:nvSpPr>
        <p:spPr>
          <a:xfrm>
            <a:off x="508000" y="6477000"/>
            <a:ext cx="11176000" cy="254000"/>
          </a:xfrm>
          <a:prstGeom prst="rect">
            <a:avLst/>
          </a:prstGeom>
          <a:noFill/>
          <a:ln>
            <a:noFill/>
          </a:ln>
        </p:spPr>
        <p:txBody>
          <a:bodyPr vertOverflow="overflow" vert="horz" wrap="square" rtlCol="0" anchor="t">
            <a:spAutoFit/>
          </a:bodyPr>
          <a:lstStyle/>
          <a:p>
            <a:pPr algn="l"/>
            <a:r>
              <a:rPr lang="en-GB" sz="1400">
                <a:solidFill>
                  <a:srgbClr val="90A4AE"/>
                </a:solidFill>
                <a:latin typeface="Calibri"/>
                <a:ea typeface="Calibri"/>
                <a:cs typeface="Calibri"/>
              </a:rPr>
              <a:t>Deploy phase: typically 8–14 weeks. Post-Programme: 3–6 months formal, then ongoing BAU governance.</a:t>
            </a:r>
          </a:p>
        </p:txBody>
      </p:sp>
    </p:spTree>
    <p:extLst>
      <p:ext uri="{BB962C8B-B14F-4D97-AF65-F5344CB8AC3E}">
        <p14:creationId xmlns:p14="http://schemas.microsoft.com/office/powerpoint/2010/main" val="283106757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a:effectLst/>
      </p:bgPr>
    </p:bg>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0B6EBB0A-9C37-4449-B7A9-4CD354C8A529}"/>
              </a:ext>
            </a:extLst>
          </p:cNvPr>
          <p:cNvSpPr txBox="1"/>
          <p:nvPr/>
        </p:nvSpPr>
        <p:spPr>
          <a:xfrm>
            <a:off x="508000" y="1016000"/>
            <a:ext cx="7874000" cy="508000"/>
          </a:xfrm>
          <a:prstGeom prst="rect">
            <a:avLst/>
          </a:prstGeom>
          <a:noFill/>
          <a:ln>
            <a:noFill/>
          </a:ln>
        </p:spPr>
        <p:txBody>
          <a:bodyPr vertOverflow="overflow" vert="horz" wrap="square" rtlCol="0" anchor="t">
            <a:spAutoFit/>
          </a:bodyPr>
          <a:lstStyle/>
          <a:p>
            <a:pPr algn="l"/>
            <a:r>
              <a:rPr lang="en-GB" sz="2600" b="1">
                <a:solidFill>
                  <a:srgbClr val="1B2A4A"/>
                </a:solidFill>
                <a:latin typeface="Georgia"/>
              </a:rPr>
              <a:t>Cutover Planning (S15)</a:t>
            </a:r>
          </a:p>
        </p:txBody>
      </p:sp>
      <p:sp>
        <p:nvSpPr>
          <p:cNvPr id="3" name="Rectangle 2">
            <a:extLst>
              <a:ext uri="{FF2B5EF4-FFF2-40B4-BE49-F238E27FC236}">
                <a16:creationId xmlns:a16="http://schemas.microsoft.com/office/drawing/2014/main" id="{D4C8B32B-74A0-4164-8D50-09E6332EF815}"/>
              </a:ext>
            </a:extLst>
          </p:cNvPr>
          <p:cNvSpPr/>
          <p:nvPr/>
        </p:nvSpPr>
        <p:spPr>
          <a:xfrm>
            <a:off x="508000" y="1549400"/>
            <a:ext cx="1524000" cy="38100"/>
          </a:xfrm>
          <a:prstGeom prst="rect">
            <a:avLst/>
          </a:prstGeom>
          <a:solidFill>
            <a:srgbClr val="42A55F"/>
          </a:solidFill>
          <a:ln w="12700" cap="flat" cmpd="sng" algn="ctr">
            <a:noFill/>
            <a:prstDash val="solid"/>
            <a:miter lim="800000"/>
          </a:ln>
        </p:spPr>
        <p:style>
          <a:lnRef idx="2">
            <a:schemeClr val="accent1">
              <a:shade val="15000"/>
            </a:schemeClr>
          </a:lnRef>
          <a:fillRef idx="1">
            <a:schemeClr val="accent1"/>
          </a:fillRef>
          <a:effectRef idx="0">
            <a:schemeClr val="accent1"/>
          </a:effectRef>
          <a:fontRef idx="minor">
            <a:schemeClr val="lt1"/>
          </a:fontRef>
        </p:style>
        <p:txBody>
          <a:bodyPr vertOverflow="clip" horzOverflow="clip" rtlCol="0" anchor="t"/>
          <a:lstStyle/>
          <a:p>
            <a:pPr algn="l"/>
            <a:endParaRPr lang="en-GB"/>
          </a:p>
        </p:txBody>
      </p:sp>
      <p:sp>
        <p:nvSpPr>
          <p:cNvPr id="4" name="Rectangle 3">
            <a:extLst>
              <a:ext uri="{FF2B5EF4-FFF2-40B4-BE49-F238E27FC236}">
                <a16:creationId xmlns:a16="http://schemas.microsoft.com/office/drawing/2014/main" id="{FC68A00F-2481-402E-AD1B-B0649AC75FDD}"/>
              </a:ext>
            </a:extLst>
          </p:cNvPr>
          <p:cNvSpPr/>
          <p:nvPr/>
        </p:nvSpPr>
        <p:spPr>
          <a:xfrm>
            <a:off x="8636000" y="254000"/>
            <a:ext cx="3302000" cy="6223000"/>
          </a:xfrm>
          <a:prstGeom prst="rect">
            <a:avLst/>
          </a:prstGeom>
          <a:solidFill>
            <a:srgbClr val="F5F0E8"/>
          </a:solidFill>
          <a:ln w="12700" cap="flat" cmpd="sng" algn="ctr">
            <a:noFill/>
            <a:prstDash val="solid"/>
            <a:miter lim="800000"/>
          </a:ln>
        </p:spPr>
        <p:style>
          <a:lnRef idx="2">
            <a:schemeClr val="accent1">
              <a:shade val="15000"/>
            </a:schemeClr>
          </a:lnRef>
          <a:fillRef idx="1">
            <a:schemeClr val="accent1"/>
          </a:fillRef>
          <a:effectRef idx="0">
            <a:schemeClr val="accent1"/>
          </a:effectRef>
          <a:fontRef idx="minor">
            <a:schemeClr val="lt1"/>
          </a:fontRef>
        </p:style>
        <p:txBody>
          <a:bodyPr vertOverflow="clip" horzOverflow="clip" rtlCol="0" anchor="t"/>
          <a:lstStyle/>
          <a:p>
            <a:pPr algn="l"/>
            <a:endParaRPr lang="en-GB"/>
          </a:p>
        </p:txBody>
      </p:sp>
      <p:sp>
        <p:nvSpPr>
          <p:cNvPr id="5" name="Rectangle 4">
            <a:extLst>
              <a:ext uri="{FF2B5EF4-FFF2-40B4-BE49-F238E27FC236}">
                <a16:creationId xmlns:a16="http://schemas.microsoft.com/office/drawing/2014/main" id="{04D33F71-7E2A-4341-83FE-423E87001C98}"/>
              </a:ext>
            </a:extLst>
          </p:cNvPr>
          <p:cNvSpPr/>
          <p:nvPr/>
        </p:nvSpPr>
        <p:spPr>
          <a:xfrm>
            <a:off x="8636000" y="2540000"/>
            <a:ext cx="50800" cy="2413000"/>
          </a:xfrm>
          <a:prstGeom prst="rect">
            <a:avLst/>
          </a:prstGeom>
          <a:solidFill>
            <a:srgbClr val="42A55F"/>
          </a:solidFill>
          <a:ln w="12700" cap="flat" cmpd="sng" algn="ctr">
            <a:noFill/>
            <a:prstDash val="solid"/>
            <a:miter lim="800000"/>
          </a:ln>
        </p:spPr>
        <p:style>
          <a:lnRef idx="2">
            <a:schemeClr val="accent1">
              <a:shade val="15000"/>
            </a:schemeClr>
          </a:lnRef>
          <a:fillRef idx="1">
            <a:schemeClr val="accent1"/>
          </a:fillRef>
          <a:effectRef idx="0">
            <a:schemeClr val="accent1"/>
          </a:effectRef>
          <a:fontRef idx="minor">
            <a:schemeClr val="lt1"/>
          </a:fontRef>
        </p:style>
        <p:txBody>
          <a:bodyPr vertOverflow="clip" horzOverflow="clip" rtlCol="0" anchor="t"/>
          <a:lstStyle/>
          <a:p>
            <a:pPr algn="l"/>
            <a:endParaRPr lang="en-GB"/>
          </a:p>
        </p:txBody>
      </p:sp>
      <p:sp>
        <p:nvSpPr>
          <p:cNvPr id="6" name="TextBox 5">
            <a:extLst>
              <a:ext uri="{FF2B5EF4-FFF2-40B4-BE49-F238E27FC236}">
                <a16:creationId xmlns:a16="http://schemas.microsoft.com/office/drawing/2014/main" id="{FA7CFC57-CDD4-4BF1-A3DB-7CC5D5166E5A}"/>
              </a:ext>
            </a:extLst>
          </p:cNvPr>
          <p:cNvSpPr txBox="1"/>
          <p:nvPr/>
        </p:nvSpPr>
        <p:spPr>
          <a:xfrm>
            <a:off x="8826500" y="2540000"/>
            <a:ext cx="2921000" cy="2413000"/>
          </a:xfrm>
          <a:prstGeom prst="rect">
            <a:avLst/>
          </a:prstGeom>
          <a:noFill/>
          <a:ln>
            <a:noFill/>
          </a:ln>
        </p:spPr>
        <p:txBody>
          <a:bodyPr vertOverflow="overflow" vert="horz" wrap="square" rtlCol="0" anchor="t">
            <a:spAutoFit/>
          </a:bodyPr>
          <a:lstStyle/>
          <a:p>
            <a:pPr algn="l"/>
            <a:r>
              <a:rPr lang="en-GB" sz="1500" i="1">
                <a:solidFill>
                  <a:srgbClr val="1B2A4A"/>
                </a:solidFill>
                <a:latin typeface="Georgia"/>
              </a:rPr>
              <a:t>“The cutover plan is not a document. It is a rehearsed, timed, sequenced operation. If it has not been rehearsed, it is not a plan — it is a hope.”</a:t>
            </a:r>
          </a:p>
        </p:txBody>
      </p:sp>
      <p:sp>
        <p:nvSpPr>
          <p:cNvPr id="7" name="TextBox 6">
            <a:extLst>
              <a:ext uri="{FF2B5EF4-FFF2-40B4-BE49-F238E27FC236}">
                <a16:creationId xmlns:a16="http://schemas.microsoft.com/office/drawing/2014/main" id="{B72CA482-BDBE-46AA-B18C-535CCF595ABA}"/>
              </a:ext>
            </a:extLst>
          </p:cNvPr>
          <p:cNvSpPr txBox="1"/>
          <p:nvPr/>
        </p:nvSpPr>
        <p:spPr>
          <a:xfrm>
            <a:off x="508000" y="1714500"/>
            <a:ext cx="7874000" cy="4635500"/>
          </a:xfrm>
          <a:prstGeom prst="rect">
            <a:avLst/>
          </a:prstGeom>
          <a:noFill/>
          <a:ln>
            <a:noFill/>
          </a:ln>
        </p:spPr>
        <p:txBody>
          <a:bodyPr vertOverflow="overflow" vert="horz" wrap="square" rtlCol="0" anchor="t">
            <a:noAutofit/>
          </a:bodyPr>
          <a:lstStyle/>
          <a:p>
            <a:pPr>
              <a:buNone/>
            </a:pPr>
            <a:r>
              <a:rPr lang="en-US" sz="1500" b="1" dirty="0">
                <a:solidFill>
                  <a:srgbClr val="27AE60"/>
                </a:solidFill>
                <a:latin typeface="Calibri"/>
              </a:rPr>
              <a:t>Key Objectives</a:t>
            </a:r>
          </a:p>
          <a:p>
            <a:pPr marL="228600" indent="-228600">
              <a:buFont typeface="Arial"/>
              <a:buChar char="•"/>
            </a:pPr>
            <a:r>
              <a:rPr lang="en-US" sz="1400" dirty="0">
                <a:solidFill>
                  <a:srgbClr val="1B2A4A"/>
                </a:solidFill>
                <a:latin typeface="Calibri"/>
              </a:rPr>
              <a:t>Finalise cutover plan with detailed task sequencing and timing</a:t>
            </a:r>
          </a:p>
          <a:p>
            <a:pPr marL="228600" indent="-228600">
              <a:buFont typeface="Arial"/>
              <a:buChar char="•"/>
            </a:pPr>
            <a:r>
              <a:rPr lang="en-US" sz="1400" dirty="0">
                <a:solidFill>
                  <a:srgbClr val="1B2A4A"/>
                </a:solidFill>
                <a:latin typeface="Calibri"/>
              </a:rPr>
              <a:t>Define go/no-go criteria with Steering Committee</a:t>
            </a:r>
          </a:p>
          <a:p>
            <a:pPr marL="228600" indent="-228600">
              <a:buFont typeface="Arial"/>
              <a:buChar char="•"/>
            </a:pPr>
            <a:r>
              <a:rPr lang="en-US" sz="1400" dirty="0">
                <a:solidFill>
                  <a:srgbClr val="1B2A4A"/>
                </a:solidFill>
                <a:latin typeface="Calibri"/>
              </a:rPr>
              <a:t>Document contingency and rollback plan</a:t>
            </a:r>
          </a:p>
          <a:p>
            <a:pPr marL="228600" indent="-228600">
              <a:buFont typeface="Arial"/>
              <a:buChar char="•"/>
            </a:pPr>
            <a:r>
              <a:rPr lang="en-US" sz="1400" dirty="0">
                <a:solidFill>
                  <a:srgbClr val="1B2A4A"/>
                </a:solidFill>
                <a:latin typeface="Calibri"/>
              </a:rPr>
              <a:t>Rehearse full cutover end to end (cutover dress rehearsal)</a:t>
            </a:r>
          </a:p>
          <a:p>
            <a:pPr marL="228600" indent="-228600">
              <a:buFont typeface="Arial"/>
              <a:buChar char="•"/>
            </a:pPr>
            <a:r>
              <a:rPr lang="en-US" sz="1400" dirty="0">
                <a:solidFill>
                  <a:srgbClr val="1B2A4A"/>
                </a:solidFill>
                <a:latin typeface="Calibri"/>
              </a:rPr>
              <a:t>Confirm user readiness — training complete, communications issued</a:t>
            </a:r>
          </a:p>
          <a:p>
            <a:pPr marL="228600" indent="-228600">
              <a:buFont typeface="Arial"/>
              <a:buChar char="•"/>
            </a:pPr>
            <a:r>
              <a:rPr lang="en-US" sz="1400" dirty="0">
                <a:solidFill>
                  <a:srgbClr val="1B2A4A"/>
                </a:solidFill>
                <a:latin typeface="Calibri"/>
              </a:rPr>
              <a:t>Validate data migration final dry run</a:t>
            </a:r>
          </a:p>
          <a:p>
            <a:pPr>
              <a:buNone/>
            </a:pPr>
            <a:r>
              <a:rPr lang="en-US" sz="1500" b="1" dirty="0">
                <a:solidFill>
                  <a:srgbClr val="27AE60"/>
                </a:solidFill>
                <a:latin typeface="Calibri"/>
              </a:rPr>
              <a:t>Outputs</a:t>
            </a:r>
          </a:p>
          <a:p>
            <a:pPr marL="228600" indent="-228600">
              <a:buFont typeface="Arial"/>
              <a:buChar char="•"/>
            </a:pPr>
            <a:r>
              <a:rPr lang="en-US" sz="1400" dirty="0">
                <a:solidFill>
                  <a:srgbClr val="1B2A4A"/>
                </a:solidFill>
                <a:latin typeface="Calibri"/>
              </a:rPr>
              <a:t>Cutover plan with task-level sequencing and owners</a:t>
            </a:r>
          </a:p>
          <a:p>
            <a:pPr marL="228600" indent="-228600">
              <a:buFont typeface="Arial"/>
              <a:buChar char="•"/>
            </a:pPr>
            <a:r>
              <a:rPr lang="en-US" sz="1400" dirty="0">
                <a:solidFill>
                  <a:srgbClr val="1B2A4A"/>
                </a:solidFill>
                <a:latin typeface="Calibri"/>
              </a:rPr>
              <a:t>Go/no-go criteria signed off by Steering Committee</a:t>
            </a:r>
          </a:p>
          <a:p>
            <a:pPr marL="228600" indent="-228600">
              <a:buFont typeface="Arial"/>
              <a:buChar char="•"/>
            </a:pPr>
            <a:r>
              <a:rPr lang="en-US" sz="1400" dirty="0">
                <a:solidFill>
                  <a:srgbClr val="1B2A4A"/>
                </a:solidFill>
                <a:latin typeface="Calibri"/>
              </a:rPr>
              <a:t>Contingency and rollback plan documented and rehearsed</a:t>
            </a:r>
          </a:p>
          <a:p>
            <a:pPr marL="228600" indent="-228600">
              <a:buFont typeface="Arial"/>
              <a:buChar char="•"/>
            </a:pPr>
            <a:r>
              <a:rPr lang="en-US" sz="1400" dirty="0">
                <a:solidFill>
                  <a:srgbClr val="1B2A4A"/>
                </a:solidFill>
                <a:latin typeface="Calibri"/>
              </a:rPr>
              <a:t>Cutover dress rehearsal results with timing validated</a:t>
            </a:r>
          </a:p>
          <a:p>
            <a:pPr marL="228600" indent="-228600">
              <a:buFont typeface="Arial"/>
              <a:buChar char="•"/>
            </a:pPr>
            <a:r>
              <a:rPr lang="en-US" sz="1400" dirty="0">
                <a:solidFill>
                  <a:srgbClr val="1B2A4A"/>
                </a:solidFill>
                <a:latin typeface="Calibri"/>
              </a:rPr>
              <a:t>User readiness confirmation from Change Lead</a:t>
            </a:r>
          </a:p>
        </p:txBody>
      </p:sp>
      <p:sp>
        <p:nvSpPr>
          <p:cNvPr id="8" name="TextBox 7">
            <a:extLst>
              <a:ext uri="{FF2B5EF4-FFF2-40B4-BE49-F238E27FC236}">
                <a16:creationId xmlns:a16="http://schemas.microsoft.com/office/drawing/2014/main" id="{B7436B68-822F-4C3C-AC8C-BA6D7D5E11C0}"/>
              </a:ext>
            </a:extLst>
          </p:cNvPr>
          <p:cNvSpPr txBox="1"/>
          <p:nvPr/>
        </p:nvSpPr>
        <p:spPr>
          <a:xfrm>
            <a:off x="508000" y="6477000"/>
            <a:ext cx="6350000" cy="254000"/>
          </a:xfrm>
          <a:prstGeom prst="rect">
            <a:avLst/>
          </a:prstGeom>
          <a:noFill/>
          <a:ln>
            <a:noFill/>
          </a:ln>
        </p:spPr>
        <p:txBody>
          <a:bodyPr vertOverflow="overflow" vert="horz" wrap="square" rtlCol="0" anchor="t">
            <a:spAutoFit/>
          </a:bodyPr>
          <a:lstStyle/>
          <a:p>
            <a:pPr algn="l"/>
            <a:r>
              <a:rPr lang="en-GB" sz="1400">
                <a:solidFill>
                  <a:srgbClr val="90A4AE"/>
                </a:solidFill>
                <a:latin typeface="Calibri"/>
                <a:ea typeface="Calibri"/>
                <a:cs typeface="Calibri"/>
              </a:rPr>
              <a:t>Programme Lifecycle · Deploy · S15</a:t>
            </a:r>
          </a:p>
        </p:txBody>
      </p:sp>
    </p:spTree>
    <p:extLst>
      <p:ext uri="{BB962C8B-B14F-4D97-AF65-F5344CB8AC3E}">
        <p14:creationId xmlns:p14="http://schemas.microsoft.com/office/powerpoint/2010/main" val="144078326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a:effectLst/>
      </p:bgPr>
    </p:bg>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8551769C-031B-478D-8DC7-00D3A82BF013}"/>
              </a:ext>
            </a:extLst>
          </p:cNvPr>
          <p:cNvSpPr txBox="1"/>
          <p:nvPr/>
        </p:nvSpPr>
        <p:spPr>
          <a:xfrm>
            <a:off x="508000" y="1016000"/>
            <a:ext cx="7874000" cy="508000"/>
          </a:xfrm>
          <a:prstGeom prst="rect">
            <a:avLst/>
          </a:prstGeom>
          <a:noFill/>
          <a:ln>
            <a:noFill/>
          </a:ln>
        </p:spPr>
        <p:txBody>
          <a:bodyPr vertOverflow="overflow" vert="horz" wrap="square" rtlCol="0" anchor="t">
            <a:spAutoFit/>
          </a:bodyPr>
          <a:lstStyle/>
          <a:p>
            <a:pPr algn="l"/>
            <a:r>
              <a:rPr lang="en-GB" sz="2600" b="1">
                <a:solidFill>
                  <a:srgbClr val="1B2A4A"/>
                </a:solidFill>
                <a:latin typeface="Georgia"/>
              </a:rPr>
              <a:t>Deployment &amp; Go-Live (S16)</a:t>
            </a:r>
          </a:p>
        </p:txBody>
      </p:sp>
      <p:sp>
        <p:nvSpPr>
          <p:cNvPr id="3" name="Rectangle 2">
            <a:extLst>
              <a:ext uri="{FF2B5EF4-FFF2-40B4-BE49-F238E27FC236}">
                <a16:creationId xmlns:a16="http://schemas.microsoft.com/office/drawing/2014/main" id="{641F013A-0519-4F06-AC47-918ECAE6CA4B}"/>
              </a:ext>
            </a:extLst>
          </p:cNvPr>
          <p:cNvSpPr/>
          <p:nvPr/>
        </p:nvSpPr>
        <p:spPr>
          <a:xfrm>
            <a:off x="508000" y="1549400"/>
            <a:ext cx="1524000" cy="38100"/>
          </a:xfrm>
          <a:prstGeom prst="rect">
            <a:avLst/>
          </a:prstGeom>
          <a:solidFill>
            <a:srgbClr val="42A55F"/>
          </a:solidFill>
          <a:ln w="12700" cap="flat" cmpd="sng" algn="ctr">
            <a:noFill/>
            <a:prstDash val="solid"/>
            <a:miter lim="800000"/>
          </a:ln>
        </p:spPr>
        <p:style>
          <a:lnRef idx="2">
            <a:schemeClr val="accent1">
              <a:shade val="15000"/>
            </a:schemeClr>
          </a:lnRef>
          <a:fillRef idx="1">
            <a:schemeClr val="accent1"/>
          </a:fillRef>
          <a:effectRef idx="0">
            <a:schemeClr val="accent1"/>
          </a:effectRef>
          <a:fontRef idx="minor">
            <a:schemeClr val="lt1"/>
          </a:fontRef>
        </p:style>
        <p:txBody>
          <a:bodyPr vertOverflow="clip" horzOverflow="clip" rtlCol="0" anchor="t"/>
          <a:lstStyle/>
          <a:p>
            <a:pPr algn="l"/>
            <a:endParaRPr lang="en-GB"/>
          </a:p>
        </p:txBody>
      </p:sp>
      <p:sp>
        <p:nvSpPr>
          <p:cNvPr id="4" name="Rectangle 3">
            <a:extLst>
              <a:ext uri="{FF2B5EF4-FFF2-40B4-BE49-F238E27FC236}">
                <a16:creationId xmlns:a16="http://schemas.microsoft.com/office/drawing/2014/main" id="{2905E94A-08E0-40AB-B975-3F205D57A0C0}"/>
              </a:ext>
            </a:extLst>
          </p:cNvPr>
          <p:cNvSpPr/>
          <p:nvPr/>
        </p:nvSpPr>
        <p:spPr>
          <a:xfrm>
            <a:off x="8636000" y="254000"/>
            <a:ext cx="3302000" cy="6223000"/>
          </a:xfrm>
          <a:prstGeom prst="rect">
            <a:avLst/>
          </a:prstGeom>
          <a:solidFill>
            <a:srgbClr val="F5F0E8"/>
          </a:solidFill>
          <a:ln w="12700" cap="flat" cmpd="sng" algn="ctr">
            <a:noFill/>
            <a:prstDash val="solid"/>
            <a:miter lim="800000"/>
          </a:ln>
        </p:spPr>
        <p:style>
          <a:lnRef idx="2">
            <a:schemeClr val="accent1">
              <a:shade val="15000"/>
            </a:schemeClr>
          </a:lnRef>
          <a:fillRef idx="1">
            <a:schemeClr val="accent1"/>
          </a:fillRef>
          <a:effectRef idx="0">
            <a:schemeClr val="accent1"/>
          </a:effectRef>
          <a:fontRef idx="minor">
            <a:schemeClr val="lt1"/>
          </a:fontRef>
        </p:style>
        <p:txBody>
          <a:bodyPr vertOverflow="clip" horzOverflow="clip" rtlCol="0" anchor="t"/>
          <a:lstStyle/>
          <a:p>
            <a:pPr algn="l"/>
            <a:endParaRPr lang="en-GB"/>
          </a:p>
        </p:txBody>
      </p:sp>
      <p:sp>
        <p:nvSpPr>
          <p:cNvPr id="5" name="Rectangle 4">
            <a:extLst>
              <a:ext uri="{FF2B5EF4-FFF2-40B4-BE49-F238E27FC236}">
                <a16:creationId xmlns:a16="http://schemas.microsoft.com/office/drawing/2014/main" id="{8907D227-8F4A-4D6C-9030-0EE2F280680F}"/>
              </a:ext>
            </a:extLst>
          </p:cNvPr>
          <p:cNvSpPr/>
          <p:nvPr/>
        </p:nvSpPr>
        <p:spPr>
          <a:xfrm>
            <a:off x="8636000" y="2540000"/>
            <a:ext cx="50800" cy="2413000"/>
          </a:xfrm>
          <a:prstGeom prst="rect">
            <a:avLst/>
          </a:prstGeom>
          <a:solidFill>
            <a:srgbClr val="42A55F"/>
          </a:solidFill>
          <a:ln w="12700" cap="flat" cmpd="sng" algn="ctr">
            <a:noFill/>
            <a:prstDash val="solid"/>
            <a:miter lim="800000"/>
          </a:ln>
        </p:spPr>
        <p:style>
          <a:lnRef idx="2">
            <a:schemeClr val="accent1">
              <a:shade val="15000"/>
            </a:schemeClr>
          </a:lnRef>
          <a:fillRef idx="1">
            <a:schemeClr val="accent1"/>
          </a:fillRef>
          <a:effectRef idx="0">
            <a:schemeClr val="accent1"/>
          </a:effectRef>
          <a:fontRef idx="minor">
            <a:schemeClr val="lt1"/>
          </a:fontRef>
        </p:style>
        <p:txBody>
          <a:bodyPr vertOverflow="clip" horzOverflow="clip" rtlCol="0" anchor="t"/>
          <a:lstStyle/>
          <a:p>
            <a:pPr algn="l"/>
            <a:endParaRPr lang="en-GB"/>
          </a:p>
        </p:txBody>
      </p:sp>
      <p:sp>
        <p:nvSpPr>
          <p:cNvPr id="6" name="TextBox 5">
            <a:extLst>
              <a:ext uri="{FF2B5EF4-FFF2-40B4-BE49-F238E27FC236}">
                <a16:creationId xmlns:a16="http://schemas.microsoft.com/office/drawing/2014/main" id="{266AAB6D-B4F9-407A-BE08-58A62E0E1BF9}"/>
              </a:ext>
            </a:extLst>
          </p:cNvPr>
          <p:cNvSpPr txBox="1"/>
          <p:nvPr/>
        </p:nvSpPr>
        <p:spPr>
          <a:xfrm>
            <a:off x="8826500" y="2540000"/>
            <a:ext cx="2921000" cy="2413000"/>
          </a:xfrm>
          <a:prstGeom prst="rect">
            <a:avLst/>
          </a:prstGeom>
          <a:noFill/>
          <a:ln>
            <a:noFill/>
          </a:ln>
        </p:spPr>
        <p:txBody>
          <a:bodyPr vertOverflow="overflow" vert="horz" wrap="square" rtlCol="0" anchor="t">
            <a:spAutoFit/>
          </a:bodyPr>
          <a:lstStyle/>
          <a:p>
            <a:pPr algn="l"/>
            <a:r>
              <a:rPr lang="en-GB" sz="1500" i="1">
                <a:solidFill>
                  <a:srgbClr val="1B2A4A"/>
                </a:solidFill>
                <a:latin typeface="Georgia"/>
              </a:rPr>
              <a:t>“Go-live is not the end. It is the moment the benefits clock starts. Baselines set 12+ months ago are now measured for real.”</a:t>
            </a:r>
          </a:p>
        </p:txBody>
      </p:sp>
      <p:sp>
        <p:nvSpPr>
          <p:cNvPr id="7" name="TextBox 6">
            <a:extLst>
              <a:ext uri="{FF2B5EF4-FFF2-40B4-BE49-F238E27FC236}">
                <a16:creationId xmlns:a16="http://schemas.microsoft.com/office/drawing/2014/main" id="{709655A5-6264-4CF8-B048-CF84016879F1}"/>
              </a:ext>
            </a:extLst>
          </p:cNvPr>
          <p:cNvSpPr txBox="1"/>
          <p:nvPr/>
        </p:nvSpPr>
        <p:spPr>
          <a:xfrm>
            <a:off x="508000" y="1714500"/>
            <a:ext cx="7874000" cy="4635500"/>
          </a:xfrm>
          <a:prstGeom prst="rect">
            <a:avLst/>
          </a:prstGeom>
          <a:noFill/>
          <a:ln>
            <a:noFill/>
          </a:ln>
        </p:spPr>
        <p:txBody>
          <a:bodyPr vertOverflow="overflow" vert="horz" wrap="square" rtlCol="0" anchor="t">
            <a:noAutofit/>
          </a:bodyPr>
          <a:lstStyle/>
          <a:p>
            <a:pPr>
              <a:buNone/>
            </a:pPr>
            <a:r>
              <a:rPr lang="en-US" sz="1500" b="1" dirty="0">
                <a:solidFill>
                  <a:srgbClr val="27AE60"/>
                </a:solidFill>
                <a:latin typeface="Calibri"/>
              </a:rPr>
              <a:t>Key Objectives</a:t>
            </a:r>
          </a:p>
          <a:p>
            <a:pPr marL="228600" indent="-228600">
              <a:buFont typeface="Arial"/>
              <a:buChar char="•"/>
            </a:pPr>
            <a:r>
              <a:rPr lang="en-US" sz="1400" dirty="0">
                <a:solidFill>
                  <a:srgbClr val="1B2A4A"/>
                </a:solidFill>
                <a:latin typeface="Calibri"/>
              </a:rPr>
              <a:t>Execute data migration and validate against quality thresholds</a:t>
            </a:r>
          </a:p>
          <a:p>
            <a:pPr marL="228600" indent="-228600">
              <a:buFont typeface="Arial"/>
              <a:buChar char="•"/>
            </a:pPr>
            <a:r>
              <a:rPr lang="en-US" sz="1400" dirty="0">
                <a:solidFill>
                  <a:srgbClr val="1B2A4A"/>
                </a:solidFill>
                <a:latin typeface="Calibri"/>
              </a:rPr>
              <a:t>Transition system to live for all users</a:t>
            </a:r>
          </a:p>
          <a:p>
            <a:pPr marL="228600" indent="-228600">
              <a:buFont typeface="Arial"/>
              <a:buChar char="•"/>
            </a:pPr>
            <a:r>
              <a:rPr lang="en-US" sz="1400" dirty="0">
                <a:solidFill>
                  <a:srgbClr val="1B2A4A"/>
                </a:solidFill>
                <a:latin typeface="Calibri"/>
              </a:rPr>
              <a:t>Activate war room with SI, programme team, and IT support</a:t>
            </a:r>
          </a:p>
          <a:p>
            <a:pPr marL="228600" indent="-228600">
              <a:buFont typeface="Arial"/>
              <a:buChar char="•"/>
            </a:pPr>
            <a:r>
              <a:rPr lang="en-US" sz="1400" dirty="0">
                <a:solidFill>
                  <a:srgbClr val="1B2A4A"/>
                </a:solidFill>
                <a:latin typeface="Calibri"/>
              </a:rPr>
              <a:t>Issue go-live communications to all stakeholders</a:t>
            </a:r>
          </a:p>
          <a:p>
            <a:pPr marL="228600" indent="-228600">
              <a:buFont typeface="Arial"/>
              <a:buChar char="•"/>
            </a:pPr>
            <a:r>
              <a:rPr lang="en-US" sz="1400" dirty="0">
                <a:solidFill>
                  <a:srgbClr val="1B2A4A"/>
                </a:solidFill>
                <a:latin typeface="Calibri"/>
              </a:rPr>
              <a:t>Execute go/no-go decision per agreed criteria</a:t>
            </a:r>
          </a:p>
          <a:p>
            <a:pPr marL="228600" indent="-228600">
              <a:buFont typeface="Arial"/>
              <a:buChar char="•"/>
            </a:pPr>
            <a:r>
              <a:rPr lang="en-US" sz="1400" dirty="0">
                <a:solidFill>
                  <a:srgbClr val="1B2A4A"/>
                </a:solidFill>
                <a:latin typeface="Calibri"/>
              </a:rPr>
              <a:t>Begin KPI tracking from the moment of go-live</a:t>
            </a:r>
          </a:p>
          <a:p>
            <a:pPr>
              <a:buNone/>
            </a:pPr>
            <a:r>
              <a:rPr lang="en-US" sz="1500" b="1" dirty="0">
                <a:solidFill>
                  <a:srgbClr val="27AE60"/>
                </a:solidFill>
                <a:latin typeface="Calibri"/>
              </a:rPr>
              <a:t>Outputs</a:t>
            </a:r>
          </a:p>
          <a:p>
            <a:pPr marL="228600" indent="-228600">
              <a:buFont typeface="Arial"/>
              <a:buChar char="•"/>
            </a:pPr>
            <a:r>
              <a:rPr lang="en-US" sz="1400" dirty="0">
                <a:solidFill>
                  <a:srgbClr val="1B2A4A"/>
                </a:solidFill>
                <a:latin typeface="Calibri"/>
              </a:rPr>
              <a:t>Data migration completed and validated</a:t>
            </a:r>
          </a:p>
          <a:p>
            <a:pPr marL="228600" indent="-228600">
              <a:buFont typeface="Arial"/>
              <a:buChar char="•"/>
            </a:pPr>
            <a:r>
              <a:rPr lang="en-US" sz="1400" dirty="0">
                <a:solidFill>
                  <a:srgbClr val="1B2A4A"/>
                </a:solidFill>
                <a:latin typeface="Calibri"/>
              </a:rPr>
              <a:t>System live for all users</a:t>
            </a:r>
          </a:p>
          <a:p>
            <a:pPr marL="228600" indent="-228600">
              <a:buFont typeface="Arial"/>
              <a:buChar char="•"/>
            </a:pPr>
            <a:r>
              <a:rPr lang="en-US" sz="1400" dirty="0">
                <a:solidFill>
                  <a:srgbClr val="1B2A4A"/>
                </a:solidFill>
                <a:latin typeface="Calibri"/>
              </a:rPr>
              <a:t>War room active with incident management</a:t>
            </a:r>
          </a:p>
          <a:p>
            <a:pPr marL="228600" indent="-228600">
              <a:buFont typeface="Arial"/>
              <a:buChar char="•"/>
            </a:pPr>
            <a:r>
              <a:rPr lang="en-US" sz="1400" dirty="0">
                <a:solidFill>
                  <a:srgbClr val="1B2A4A"/>
                </a:solidFill>
                <a:latin typeface="Calibri"/>
              </a:rPr>
              <a:t>Go-live communications issued</a:t>
            </a:r>
          </a:p>
          <a:p>
            <a:pPr marL="228600" indent="-228600">
              <a:buFont typeface="Arial"/>
              <a:buChar char="•"/>
            </a:pPr>
            <a:r>
              <a:rPr lang="en-US" sz="1400" dirty="0">
                <a:solidFill>
                  <a:srgbClr val="1B2A4A"/>
                </a:solidFill>
                <a:latin typeface="Calibri"/>
              </a:rPr>
              <a:t>KPI tracking initiated (benefits clock starts)</a:t>
            </a:r>
          </a:p>
        </p:txBody>
      </p:sp>
      <p:sp>
        <p:nvSpPr>
          <p:cNvPr id="8" name="TextBox 7">
            <a:extLst>
              <a:ext uri="{FF2B5EF4-FFF2-40B4-BE49-F238E27FC236}">
                <a16:creationId xmlns:a16="http://schemas.microsoft.com/office/drawing/2014/main" id="{7BAC31CE-07E1-4644-AD3D-39F5E708BD95}"/>
              </a:ext>
            </a:extLst>
          </p:cNvPr>
          <p:cNvSpPr txBox="1"/>
          <p:nvPr/>
        </p:nvSpPr>
        <p:spPr>
          <a:xfrm>
            <a:off x="508000" y="6477000"/>
            <a:ext cx="6350000" cy="254000"/>
          </a:xfrm>
          <a:prstGeom prst="rect">
            <a:avLst/>
          </a:prstGeom>
          <a:noFill/>
          <a:ln>
            <a:noFill/>
          </a:ln>
        </p:spPr>
        <p:txBody>
          <a:bodyPr vertOverflow="overflow" vert="horz" wrap="square" rtlCol="0" anchor="t">
            <a:spAutoFit/>
          </a:bodyPr>
          <a:lstStyle/>
          <a:p>
            <a:pPr algn="l"/>
            <a:r>
              <a:rPr lang="en-GB" sz="1400">
                <a:solidFill>
                  <a:srgbClr val="90A4AE"/>
                </a:solidFill>
                <a:latin typeface="Calibri"/>
                <a:ea typeface="Calibri"/>
                <a:cs typeface="Calibri"/>
              </a:rPr>
              <a:t>Programme Lifecycle · Deploy · S16</a:t>
            </a:r>
          </a:p>
        </p:txBody>
      </p:sp>
    </p:spTree>
    <p:extLst>
      <p:ext uri="{BB962C8B-B14F-4D97-AF65-F5344CB8AC3E}">
        <p14:creationId xmlns:p14="http://schemas.microsoft.com/office/powerpoint/2010/main" val="22897879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a:effectLst/>
      </p:bgPr>
    </p:bg>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E7A7A6D6-DD12-4680-BD5A-69DFB8B92844}"/>
              </a:ext>
            </a:extLst>
          </p:cNvPr>
          <p:cNvSpPr txBox="1"/>
          <p:nvPr/>
        </p:nvSpPr>
        <p:spPr>
          <a:xfrm>
            <a:off x="508000" y="508000"/>
            <a:ext cx="8890000" cy="457200"/>
          </a:xfrm>
          <a:prstGeom prst="rect">
            <a:avLst/>
          </a:prstGeom>
          <a:noFill/>
          <a:ln>
            <a:noFill/>
          </a:ln>
        </p:spPr>
        <p:txBody>
          <a:bodyPr vertOverflow="overflow" vert="horz" wrap="square" rtlCol="0" anchor="t">
            <a:spAutoFit/>
          </a:bodyPr>
          <a:lstStyle/>
          <a:p>
            <a:pPr algn="l"/>
            <a:r>
              <a:rPr lang="en-GB" sz="2400" b="1">
                <a:solidFill>
                  <a:srgbClr val="1B2A4A"/>
                </a:solidFill>
                <a:latin typeface="Georgia"/>
              </a:rPr>
              <a:t>Go/No-Go Decision Framework</a:t>
            </a:r>
          </a:p>
        </p:txBody>
      </p:sp>
      <p:sp>
        <p:nvSpPr>
          <p:cNvPr id="3" name="Rectangle 2">
            <a:extLst>
              <a:ext uri="{FF2B5EF4-FFF2-40B4-BE49-F238E27FC236}">
                <a16:creationId xmlns:a16="http://schemas.microsoft.com/office/drawing/2014/main" id="{077D9F13-54EE-4856-A0F3-8B7091CBF333}"/>
              </a:ext>
            </a:extLst>
          </p:cNvPr>
          <p:cNvSpPr/>
          <p:nvPr/>
        </p:nvSpPr>
        <p:spPr>
          <a:xfrm>
            <a:off x="508000" y="990600"/>
            <a:ext cx="1524000" cy="38100"/>
          </a:xfrm>
          <a:prstGeom prst="rect">
            <a:avLst/>
          </a:prstGeom>
          <a:solidFill>
            <a:srgbClr val="42A55F"/>
          </a:solidFill>
          <a:ln w="12700" cap="flat" cmpd="sng" algn="ctr">
            <a:noFill/>
            <a:prstDash val="solid"/>
            <a:miter lim="800000"/>
          </a:ln>
        </p:spPr>
        <p:style>
          <a:lnRef idx="2">
            <a:schemeClr val="accent1">
              <a:shade val="15000"/>
            </a:schemeClr>
          </a:lnRef>
          <a:fillRef idx="1">
            <a:schemeClr val="accent1"/>
          </a:fillRef>
          <a:effectRef idx="0">
            <a:schemeClr val="accent1"/>
          </a:effectRef>
          <a:fontRef idx="minor">
            <a:schemeClr val="lt1"/>
          </a:fontRef>
        </p:style>
        <p:txBody>
          <a:bodyPr vertOverflow="clip" horzOverflow="clip" rtlCol="0" anchor="t"/>
          <a:lstStyle/>
          <a:p>
            <a:pPr algn="l"/>
            <a:endParaRPr lang="en-GB"/>
          </a:p>
        </p:txBody>
      </p:sp>
      <p:sp>
        <p:nvSpPr>
          <p:cNvPr id="4" name="TextBox 3">
            <a:extLst>
              <a:ext uri="{FF2B5EF4-FFF2-40B4-BE49-F238E27FC236}">
                <a16:creationId xmlns:a16="http://schemas.microsoft.com/office/drawing/2014/main" id="{C0730A2E-9B92-4067-9A47-4D177E2F1ECC}"/>
              </a:ext>
            </a:extLst>
          </p:cNvPr>
          <p:cNvSpPr txBox="1"/>
          <p:nvPr/>
        </p:nvSpPr>
        <p:spPr>
          <a:xfrm>
            <a:off x="508000" y="1117600"/>
            <a:ext cx="11176000" cy="254000"/>
          </a:xfrm>
          <a:prstGeom prst="rect">
            <a:avLst/>
          </a:prstGeom>
          <a:noFill/>
          <a:ln>
            <a:noFill/>
          </a:ln>
        </p:spPr>
        <p:txBody>
          <a:bodyPr vertOverflow="overflow" vert="horz" wrap="square" rtlCol="0" anchor="t">
            <a:spAutoFit/>
          </a:bodyPr>
          <a:lstStyle/>
          <a:p>
            <a:pPr algn="l"/>
            <a:r>
              <a:rPr lang="en-GB" sz="1400" b="1">
                <a:solidFill>
                  <a:srgbClr val="1B2A4A"/>
                </a:solidFill>
                <a:latin typeface="Calibri"/>
                <a:ea typeface="Calibri"/>
                <a:cs typeface="Calibri"/>
              </a:rPr>
              <a:t>Decision-maker: Executive Sponsor (with Steering Committee input)  |  Timing: 24 hours before planned go-live</a:t>
            </a:r>
          </a:p>
        </p:txBody>
      </p:sp>
      <p:graphicFrame>
        <p:nvGraphicFramePr>
          <p:cNvPr id="6" name="Table 5">
            <a:extLst>
              <a:ext uri="{FF2B5EF4-FFF2-40B4-BE49-F238E27FC236}">
                <a16:creationId xmlns:a16="http://schemas.microsoft.com/office/drawing/2014/main" id="{F61AB402-1938-4B4F-B828-1D0D3314E61A}"/>
              </a:ext>
            </a:extLst>
          </p:cNvPr>
          <p:cNvGraphicFramePr>
            <a:graphicFrameLocks noGrp="1"/>
          </p:cNvGraphicFramePr>
          <p:nvPr>
            <p:extLst>
              <p:ext uri="{D42A27DB-BD31-4B8C-83A1-F6EECF244321}">
                <p14:modId xmlns:p14="http://schemas.microsoft.com/office/powerpoint/2010/main" val="1676460963"/>
              </p:ext>
            </p:extLst>
          </p:nvPr>
        </p:nvGraphicFramePr>
        <p:xfrm>
          <a:off x="508000" y="1422400"/>
          <a:ext cx="11176000" cy="2413002"/>
        </p:xfrm>
        <a:graphic>
          <a:graphicData uri="http://schemas.openxmlformats.org/drawingml/2006/table">
            <a:tbl>
              <a:tblPr firstRow="1" bandRow="1">
                <a:tableStyleId>{5C22544A-7EE6-4342-B048-85BDC9FD1C3A}</a:tableStyleId>
              </a:tblPr>
              <a:tblGrid>
                <a:gridCol w="508000">
                  <a:extLst>
                    <a:ext uri="{9D8B030D-6E8A-4147-A177-3AD203B41FA5}">
                      <a16:colId xmlns:a16="http://schemas.microsoft.com/office/drawing/2014/main" val="308765908"/>
                    </a:ext>
                  </a:extLst>
                </a:gridCol>
                <a:gridCol w="7366000">
                  <a:extLst>
                    <a:ext uri="{9D8B030D-6E8A-4147-A177-3AD203B41FA5}">
                      <a16:colId xmlns:a16="http://schemas.microsoft.com/office/drawing/2014/main" val="1944978723"/>
                    </a:ext>
                  </a:extLst>
                </a:gridCol>
                <a:gridCol w="3302000">
                  <a:extLst>
                    <a:ext uri="{9D8B030D-6E8A-4147-A177-3AD203B41FA5}">
                      <a16:colId xmlns:a16="http://schemas.microsoft.com/office/drawing/2014/main" val="82716084"/>
                    </a:ext>
                  </a:extLst>
                </a:gridCol>
              </a:tblGrid>
              <a:tr h="402167">
                <a:tc>
                  <a:txBody>
                    <a:bodyPr/>
                    <a:lstStyle/>
                    <a:p>
                      <a:pPr algn="ctr"/>
                      <a:r>
                        <a:rPr lang="en-GB" sz="1400" b="1">
                          <a:solidFill>
                            <a:srgbClr val="FFFFFF"/>
                          </a:solidFill>
                          <a:latin typeface="Calibri"/>
                          <a:ea typeface="Calibri"/>
                          <a:cs typeface="Calibri"/>
                        </a:rPr>
                        <a:t>#</a:t>
                      </a:r>
                    </a:p>
                  </a:txBody>
                  <a:tcPr anchor="ctr">
                    <a:solidFill>
                      <a:srgbClr val="27AE60"/>
                    </a:solidFill>
                  </a:tcPr>
                </a:tc>
                <a:tc>
                  <a:txBody>
                    <a:bodyPr/>
                    <a:lstStyle/>
                    <a:p>
                      <a:pPr algn="ctr"/>
                      <a:r>
                        <a:rPr lang="en-GB" sz="1400" b="1">
                          <a:solidFill>
                            <a:srgbClr val="FFFFFF"/>
                          </a:solidFill>
                          <a:latin typeface="Calibri"/>
                          <a:ea typeface="Calibri"/>
                          <a:cs typeface="Calibri"/>
                        </a:rPr>
                        <a:t>Go Criterion (ALL must be met)</a:t>
                      </a:r>
                    </a:p>
                  </a:txBody>
                  <a:tcPr anchor="ctr">
                    <a:solidFill>
                      <a:srgbClr val="27AE60"/>
                    </a:solidFill>
                  </a:tcPr>
                </a:tc>
                <a:tc>
                  <a:txBody>
                    <a:bodyPr/>
                    <a:lstStyle/>
                    <a:p>
                      <a:pPr algn="ctr"/>
                      <a:r>
                        <a:rPr lang="en-GB" sz="1400" b="1">
                          <a:solidFill>
                            <a:srgbClr val="FFFFFF"/>
                          </a:solidFill>
                          <a:latin typeface="Calibri"/>
                          <a:ea typeface="Calibri"/>
                          <a:cs typeface="Calibri"/>
                        </a:rPr>
                        <a:t>Confirmed By</a:t>
                      </a:r>
                    </a:p>
                  </a:txBody>
                  <a:tcPr anchor="ctr">
                    <a:solidFill>
                      <a:srgbClr val="27AE60"/>
                    </a:solidFill>
                  </a:tcPr>
                </a:tc>
                <a:extLst>
                  <a:ext uri="{0D108BD9-81ED-4DB2-BD59-A6C34878D82A}">
                    <a16:rowId xmlns:a16="http://schemas.microsoft.com/office/drawing/2014/main" val="1465135544"/>
                  </a:ext>
                </a:extLst>
              </a:tr>
              <a:tr h="402167">
                <a:tc>
                  <a:txBody>
                    <a:bodyPr/>
                    <a:lstStyle/>
                    <a:p>
                      <a:pPr algn="ctr"/>
                      <a:r>
                        <a:rPr lang="en-GB" sz="1400" b="1">
                          <a:solidFill>
                            <a:srgbClr val="1B2A4A"/>
                          </a:solidFill>
                          <a:latin typeface="Calibri"/>
                          <a:ea typeface="Calibri"/>
                          <a:cs typeface="Calibri"/>
                        </a:rPr>
                        <a:t>1</a:t>
                      </a:r>
                    </a:p>
                  </a:txBody>
                  <a:tcPr anchor="ctr">
                    <a:solidFill>
                      <a:srgbClr val="F9F9F9"/>
                    </a:solidFill>
                  </a:tcPr>
                </a:tc>
                <a:tc>
                  <a:txBody>
                    <a:bodyPr/>
                    <a:lstStyle/>
                    <a:p>
                      <a:r>
                        <a:rPr lang="en-GB" sz="1400">
                          <a:solidFill>
                            <a:srgbClr val="1B2A4A"/>
                          </a:solidFill>
                          <a:latin typeface="Calibri"/>
                          <a:ea typeface="Calibri"/>
                          <a:cs typeface="Calibri"/>
                        </a:rPr>
                        <a:t>Zero P1 defects open</a:t>
                      </a:r>
                    </a:p>
                  </a:txBody>
                  <a:tcPr anchor="ctr">
                    <a:solidFill>
                      <a:srgbClr val="F9F9F9"/>
                    </a:solidFill>
                  </a:tcPr>
                </a:tc>
                <a:tc>
                  <a:txBody>
                    <a:bodyPr/>
                    <a:lstStyle/>
                    <a:p>
                      <a:r>
                        <a:rPr lang="en-GB" sz="1400">
                          <a:solidFill>
                            <a:srgbClr val="1B2A4A"/>
                          </a:solidFill>
                          <a:latin typeface="Calibri"/>
                          <a:ea typeface="Calibri"/>
                          <a:cs typeface="Calibri"/>
                        </a:rPr>
                        <a:t>Client Test Manager</a:t>
                      </a:r>
                    </a:p>
                  </a:txBody>
                  <a:tcPr anchor="ctr">
                    <a:solidFill>
                      <a:srgbClr val="F9F9F9"/>
                    </a:solidFill>
                  </a:tcPr>
                </a:tc>
                <a:extLst>
                  <a:ext uri="{0D108BD9-81ED-4DB2-BD59-A6C34878D82A}">
                    <a16:rowId xmlns:a16="http://schemas.microsoft.com/office/drawing/2014/main" val="3219512498"/>
                  </a:ext>
                </a:extLst>
              </a:tr>
              <a:tr h="402167">
                <a:tc>
                  <a:txBody>
                    <a:bodyPr/>
                    <a:lstStyle/>
                    <a:p>
                      <a:pPr algn="ctr"/>
                      <a:r>
                        <a:rPr lang="en-GB" sz="1400" b="1">
                          <a:solidFill>
                            <a:srgbClr val="1B2A4A"/>
                          </a:solidFill>
                          <a:latin typeface="Calibri"/>
                          <a:ea typeface="Calibri"/>
                          <a:cs typeface="Calibri"/>
                        </a:rPr>
                        <a:t>2</a:t>
                      </a:r>
                    </a:p>
                  </a:txBody>
                  <a:tcPr anchor="ctr">
                    <a:solidFill>
                      <a:srgbClr val="FFFFFF"/>
                    </a:solidFill>
                  </a:tcPr>
                </a:tc>
                <a:tc>
                  <a:txBody>
                    <a:bodyPr/>
                    <a:lstStyle/>
                    <a:p>
                      <a:r>
                        <a:rPr lang="en-GB" sz="1400">
                          <a:solidFill>
                            <a:srgbClr val="1B2A4A"/>
                          </a:solidFill>
                          <a:latin typeface="Calibri"/>
                          <a:ea typeface="Calibri"/>
                          <a:cs typeface="Calibri"/>
                        </a:rPr>
                        <a:t>Zero P2 defects open, unless a workaround is agreed and documented (formal acceptance recorded)</a:t>
                      </a:r>
                    </a:p>
                  </a:txBody>
                  <a:tcPr anchor="ctr">
                    <a:solidFill>
                      <a:srgbClr val="FFFFFF"/>
                    </a:solidFill>
                  </a:tcPr>
                </a:tc>
                <a:tc>
                  <a:txBody>
                    <a:bodyPr/>
                    <a:lstStyle/>
                    <a:p>
                      <a:r>
                        <a:rPr lang="en-GB" sz="1400">
                          <a:solidFill>
                            <a:srgbClr val="1B2A4A"/>
                          </a:solidFill>
                          <a:latin typeface="Calibri"/>
                          <a:ea typeface="Calibri"/>
                          <a:cs typeface="Calibri"/>
                        </a:rPr>
                        <a:t>Client Test Manager + Exec Sponsor</a:t>
                      </a:r>
                    </a:p>
                  </a:txBody>
                  <a:tcPr anchor="ctr">
                    <a:solidFill>
                      <a:srgbClr val="FFFFFF"/>
                    </a:solidFill>
                  </a:tcPr>
                </a:tc>
                <a:extLst>
                  <a:ext uri="{0D108BD9-81ED-4DB2-BD59-A6C34878D82A}">
                    <a16:rowId xmlns:a16="http://schemas.microsoft.com/office/drawing/2014/main" val="1898361099"/>
                  </a:ext>
                </a:extLst>
              </a:tr>
              <a:tr h="402167">
                <a:tc>
                  <a:txBody>
                    <a:bodyPr/>
                    <a:lstStyle/>
                    <a:p>
                      <a:pPr algn="ctr"/>
                      <a:r>
                        <a:rPr lang="en-GB" sz="1400" b="1">
                          <a:solidFill>
                            <a:srgbClr val="1B2A4A"/>
                          </a:solidFill>
                          <a:latin typeface="Calibri"/>
                          <a:ea typeface="Calibri"/>
                          <a:cs typeface="Calibri"/>
                        </a:rPr>
                        <a:t>3</a:t>
                      </a:r>
                    </a:p>
                  </a:txBody>
                  <a:tcPr anchor="ctr">
                    <a:solidFill>
                      <a:srgbClr val="F9F9F9"/>
                    </a:solidFill>
                  </a:tcPr>
                </a:tc>
                <a:tc>
                  <a:txBody>
                    <a:bodyPr/>
                    <a:lstStyle/>
                    <a:p>
                      <a:r>
                        <a:rPr lang="en-GB" sz="1400">
                          <a:solidFill>
                            <a:srgbClr val="1B2A4A"/>
                          </a:solidFill>
                          <a:latin typeface="Calibri"/>
                          <a:ea typeface="Calibri"/>
                          <a:cs typeface="Calibri"/>
                        </a:rPr>
                        <a:t>BAT signed off by all Benefit Owners</a:t>
                      </a:r>
                    </a:p>
                  </a:txBody>
                  <a:tcPr anchor="ctr">
                    <a:solidFill>
                      <a:srgbClr val="F9F9F9"/>
                    </a:solidFill>
                  </a:tcPr>
                </a:tc>
                <a:tc>
                  <a:txBody>
                    <a:bodyPr/>
                    <a:lstStyle/>
                    <a:p>
                      <a:r>
                        <a:rPr lang="en-GB" sz="1400">
                          <a:solidFill>
                            <a:srgbClr val="1B2A4A"/>
                          </a:solidFill>
                          <a:latin typeface="Calibri"/>
                          <a:ea typeface="Calibri"/>
                          <a:cs typeface="Calibri"/>
                        </a:rPr>
                        <a:t>Benefit Owners</a:t>
                      </a:r>
                    </a:p>
                  </a:txBody>
                  <a:tcPr anchor="ctr">
                    <a:solidFill>
                      <a:srgbClr val="F9F9F9"/>
                    </a:solidFill>
                  </a:tcPr>
                </a:tc>
                <a:extLst>
                  <a:ext uri="{0D108BD9-81ED-4DB2-BD59-A6C34878D82A}">
                    <a16:rowId xmlns:a16="http://schemas.microsoft.com/office/drawing/2014/main" val="2040462082"/>
                  </a:ext>
                </a:extLst>
              </a:tr>
              <a:tr h="402167">
                <a:tc>
                  <a:txBody>
                    <a:bodyPr/>
                    <a:lstStyle/>
                    <a:p>
                      <a:pPr algn="ctr"/>
                      <a:r>
                        <a:rPr lang="en-GB" sz="1400" b="1">
                          <a:solidFill>
                            <a:srgbClr val="1B2A4A"/>
                          </a:solidFill>
                          <a:latin typeface="Calibri"/>
                          <a:ea typeface="Calibri"/>
                          <a:cs typeface="Calibri"/>
                        </a:rPr>
                        <a:t>4</a:t>
                      </a:r>
                    </a:p>
                  </a:txBody>
                  <a:tcPr anchor="ctr">
                    <a:solidFill>
                      <a:srgbClr val="FFFFFF"/>
                    </a:solidFill>
                  </a:tcPr>
                </a:tc>
                <a:tc>
                  <a:txBody>
                    <a:bodyPr/>
                    <a:lstStyle/>
                    <a:p>
                      <a:r>
                        <a:rPr lang="en-GB" sz="1400">
                          <a:solidFill>
                            <a:srgbClr val="1B2A4A"/>
                          </a:solidFill>
                          <a:latin typeface="Calibri"/>
                          <a:ea typeface="Calibri"/>
                          <a:cs typeface="Calibri"/>
                        </a:rPr>
                        <a:t>Data migration final dry run passed at 99.5%+</a:t>
                      </a:r>
                    </a:p>
                  </a:txBody>
                  <a:tcPr anchor="ctr">
                    <a:solidFill>
                      <a:srgbClr val="FFFFFF"/>
                    </a:solidFill>
                  </a:tcPr>
                </a:tc>
                <a:tc>
                  <a:txBody>
                    <a:bodyPr/>
                    <a:lstStyle/>
                    <a:p>
                      <a:r>
                        <a:rPr lang="en-GB" sz="1400">
                          <a:solidFill>
                            <a:srgbClr val="1B2A4A"/>
                          </a:solidFill>
                          <a:latin typeface="Calibri"/>
                          <a:ea typeface="Calibri"/>
                          <a:cs typeface="Calibri"/>
                        </a:rPr>
                        <a:t>Data Migration Lead</a:t>
                      </a:r>
                    </a:p>
                  </a:txBody>
                  <a:tcPr anchor="ctr">
                    <a:solidFill>
                      <a:srgbClr val="FFFFFF"/>
                    </a:solidFill>
                  </a:tcPr>
                </a:tc>
                <a:extLst>
                  <a:ext uri="{0D108BD9-81ED-4DB2-BD59-A6C34878D82A}">
                    <a16:rowId xmlns:a16="http://schemas.microsoft.com/office/drawing/2014/main" val="593544228"/>
                  </a:ext>
                </a:extLst>
              </a:tr>
              <a:tr h="402167">
                <a:tc>
                  <a:txBody>
                    <a:bodyPr/>
                    <a:lstStyle/>
                    <a:p>
                      <a:pPr algn="ctr"/>
                      <a:r>
                        <a:rPr lang="en-GB" sz="1400" b="1">
                          <a:solidFill>
                            <a:srgbClr val="1B2A4A"/>
                          </a:solidFill>
                          <a:latin typeface="Calibri"/>
                          <a:ea typeface="Calibri"/>
                          <a:cs typeface="Calibri"/>
                        </a:rPr>
                        <a:t>5</a:t>
                      </a:r>
                    </a:p>
                  </a:txBody>
                  <a:tcPr anchor="ctr">
                    <a:solidFill>
                      <a:srgbClr val="F9F9F9"/>
                    </a:solidFill>
                  </a:tcPr>
                </a:tc>
                <a:tc>
                  <a:txBody>
                    <a:bodyPr/>
                    <a:lstStyle/>
                    <a:p>
                      <a:r>
                        <a:rPr lang="en-GB" sz="1400">
                          <a:solidFill>
                            <a:srgbClr val="1B2A4A"/>
                          </a:solidFill>
                          <a:latin typeface="Calibri"/>
                          <a:ea typeface="Calibri"/>
                          <a:cs typeface="Calibri"/>
                        </a:rPr>
                        <a:t>All users provisioned and access tested</a:t>
                      </a:r>
                    </a:p>
                  </a:txBody>
                  <a:tcPr anchor="ctr">
                    <a:solidFill>
                      <a:srgbClr val="F9F9F9"/>
                    </a:solidFill>
                  </a:tcPr>
                </a:tc>
                <a:tc>
                  <a:txBody>
                    <a:bodyPr/>
                    <a:lstStyle/>
                    <a:p>
                      <a:r>
                        <a:rPr lang="en-GB" sz="1400">
                          <a:solidFill>
                            <a:srgbClr val="1B2A4A"/>
                          </a:solidFill>
                          <a:latin typeface="Calibri"/>
                          <a:ea typeface="Calibri"/>
                          <a:cs typeface="Calibri"/>
                        </a:rPr>
                        <a:t>IT / Solution Architect</a:t>
                      </a:r>
                    </a:p>
                  </a:txBody>
                  <a:tcPr anchor="ctr">
                    <a:solidFill>
                      <a:srgbClr val="F9F9F9"/>
                    </a:solidFill>
                  </a:tcPr>
                </a:tc>
                <a:extLst>
                  <a:ext uri="{0D108BD9-81ED-4DB2-BD59-A6C34878D82A}">
                    <a16:rowId xmlns:a16="http://schemas.microsoft.com/office/drawing/2014/main" val="1058297414"/>
                  </a:ext>
                </a:extLst>
              </a:tr>
            </a:tbl>
          </a:graphicData>
        </a:graphic>
      </p:graphicFrame>
      <p:graphicFrame>
        <p:nvGraphicFramePr>
          <p:cNvPr id="8" name="Table 7">
            <a:extLst>
              <a:ext uri="{FF2B5EF4-FFF2-40B4-BE49-F238E27FC236}">
                <a16:creationId xmlns:a16="http://schemas.microsoft.com/office/drawing/2014/main" id="{8FFCFE8A-CA92-4947-84C2-EC2A98711F80}"/>
              </a:ext>
            </a:extLst>
          </p:cNvPr>
          <p:cNvGraphicFramePr>
            <a:graphicFrameLocks noGrp="1"/>
          </p:cNvGraphicFramePr>
          <p:nvPr>
            <p:extLst>
              <p:ext uri="{D42A27DB-BD31-4B8C-83A1-F6EECF244321}">
                <p14:modId xmlns:p14="http://schemas.microsoft.com/office/powerpoint/2010/main" val="930479404"/>
              </p:ext>
            </p:extLst>
          </p:nvPr>
        </p:nvGraphicFramePr>
        <p:xfrm>
          <a:off x="508000" y="3911600"/>
          <a:ext cx="11176000" cy="1905000"/>
        </p:xfrm>
        <a:graphic>
          <a:graphicData uri="http://schemas.openxmlformats.org/drawingml/2006/table">
            <a:tbl>
              <a:tblPr firstRow="1" bandRow="1">
                <a:tableStyleId>{5C22544A-7EE6-4342-B048-85BDC9FD1C3A}</a:tableStyleId>
              </a:tblPr>
              <a:tblGrid>
                <a:gridCol w="508000">
                  <a:extLst>
                    <a:ext uri="{9D8B030D-6E8A-4147-A177-3AD203B41FA5}">
                      <a16:colId xmlns:a16="http://schemas.microsoft.com/office/drawing/2014/main" val="3243426742"/>
                    </a:ext>
                  </a:extLst>
                </a:gridCol>
                <a:gridCol w="7366000">
                  <a:extLst>
                    <a:ext uri="{9D8B030D-6E8A-4147-A177-3AD203B41FA5}">
                      <a16:colId xmlns:a16="http://schemas.microsoft.com/office/drawing/2014/main" val="3635043762"/>
                    </a:ext>
                  </a:extLst>
                </a:gridCol>
                <a:gridCol w="3302000">
                  <a:extLst>
                    <a:ext uri="{9D8B030D-6E8A-4147-A177-3AD203B41FA5}">
                      <a16:colId xmlns:a16="http://schemas.microsoft.com/office/drawing/2014/main" val="2634704159"/>
                    </a:ext>
                  </a:extLst>
                </a:gridCol>
              </a:tblGrid>
              <a:tr h="381000">
                <a:tc>
                  <a:txBody>
                    <a:bodyPr/>
                    <a:lstStyle/>
                    <a:p>
                      <a:pPr algn="ctr"/>
                      <a:r>
                        <a:rPr lang="en-GB" sz="1400" b="1">
                          <a:solidFill>
                            <a:srgbClr val="1B2A4A"/>
                          </a:solidFill>
                          <a:latin typeface="Calibri"/>
                          <a:ea typeface="Calibri"/>
                          <a:cs typeface="Calibri"/>
                        </a:rPr>
                        <a:t>6</a:t>
                      </a:r>
                    </a:p>
                  </a:txBody>
                  <a:tcPr anchor="ctr">
                    <a:solidFill>
                      <a:srgbClr val="F9F9F9"/>
                    </a:solidFill>
                  </a:tcPr>
                </a:tc>
                <a:tc>
                  <a:txBody>
                    <a:bodyPr/>
                    <a:lstStyle/>
                    <a:p>
                      <a:r>
                        <a:rPr lang="en-GB" sz="1400">
                          <a:solidFill>
                            <a:srgbClr val="1B2A4A"/>
                          </a:solidFill>
                          <a:latin typeface="Calibri"/>
                          <a:ea typeface="Calibri"/>
                          <a:cs typeface="Calibri"/>
                        </a:rPr>
                        <a:t>Training completed for all user groups</a:t>
                      </a:r>
                    </a:p>
                  </a:txBody>
                  <a:tcPr anchor="ctr">
                    <a:solidFill>
                      <a:srgbClr val="F9F9F9"/>
                    </a:solidFill>
                  </a:tcPr>
                </a:tc>
                <a:tc>
                  <a:txBody>
                    <a:bodyPr/>
                    <a:lstStyle/>
                    <a:p>
                      <a:r>
                        <a:rPr lang="en-GB" sz="1400">
                          <a:solidFill>
                            <a:srgbClr val="1B2A4A"/>
                          </a:solidFill>
                          <a:latin typeface="Calibri"/>
                          <a:ea typeface="Calibri"/>
                          <a:cs typeface="Calibri"/>
                        </a:rPr>
                        <a:t>Change Lead</a:t>
                      </a:r>
                    </a:p>
                  </a:txBody>
                  <a:tcPr anchor="ctr">
                    <a:solidFill>
                      <a:srgbClr val="F9F9F9"/>
                    </a:solidFill>
                  </a:tcPr>
                </a:tc>
                <a:extLst>
                  <a:ext uri="{0D108BD9-81ED-4DB2-BD59-A6C34878D82A}">
                    <a16:rowId xmlns:a16="http://schemas.microsoft.com/office/drawing/2014/main" val="469601470"/>
                  </a:ext>
                </a:extLst>
              </a:tr>
              <a:tr h="381000">
                <a:tc>
                  <a:txBody>
                    <a:bodyPr/>
                    <a:lstStyle/>
                    <a:p>
                      <a:pPr algn="ctr"/>
                      <a:r>
                        <a:rPr lang="en-GB" sz="1400" b="1">
                          <a:solidFill>
                            <a:srgbClr val="1B2A4A"/>
                          </a:solidFill>
                          <a:latin typeface="Calibri"/>
                          <a:ea typeface="Calibri"/>
                          <a:cs typeface="Calibri"/>
                        </a:rPr>
                        <a:t>7</a:t>
                      </a:r>
                    </a:p>
                  </a:txBody>
                  <a:tcPr anchor="ctr">
                    <a:solidFill>
                      <a:srgbClr val="FFFFFF"/>
                    </a:solidFill>
                  </a:tcPr>
                </a:tc>
                <a:tc>
                  <a:txBody>
                    <a:bodyPr/>
                    <a:lstStyle/>
                    <a:p>
                      <a:r>
                        <a:rPr lang="en-GB" sz="1400">
                          <a:solidFill>
                            <a:srgbClr val="1B2A4A"/>
                          </a:solidFill>
                          <a:latin typeface="Calibri"/>
                          <a:ea typeface="Calibri"/>
                          <a:cs typeface="Calibri"/>
                        </a:rPr>
                        <a:t>War room staffed and incident process confirmed</a:t>
                      </a:r>
                    </a:p>
                  </a:txBody>
                  <a:tcPr anchor="ctr">
                    <a:solidFill>
                      <a:srgbClr val="FFFFFF"/>
                    </a:solidFill>
                  </a:tcPr>
                </a:tc>
                <a:tc>
                  <a:txBody>
                    <a:bodyPr/>
                    <a:lstStyle/>
                    <a:p>
                      <a:r>
                        <a:rPr lang="en-GB" sz="1400">
                          <a:solidFill>
                            <a:srgbClr val="1B2A4A"/>
                          </a:solidFill>
                          <a:latin typeface="Calibri"/>
                          <a:ea typeface="Calibri"/>
                          <a:cs typeface="Calibri"/>
                        </a:rPr>
                        <a:t>PM</a:t>
                      </a:r>
                    </a:p>
                  </a:txBody>
                  <a:tcPr anchor="ctr">
                    <a:solidFill>
                      <a:srgbClr val="FFFFFF"/>
                    </a:solidFill>
                  </a:tcPr>
                </a:tc>
                <a:extLst>
                  <a:ext uri="{0D108BD9-81ED-4DB2-BD59-A6C34878D82A}">
                    <a16:rowId xmlns:a16="http://schemas.microsoft.com/office/drawing/2014/main" val="2616500540"/>
                  </a:ext>
                </a:extLst>
              </a:tr>
              <a:tr h="381000">
                <a:tc>
                  <a:txBody>
                    <a:bodyPr/>
                    <a:lstStyle/>
                    <a:p>
                      <a:pPr algn="ctr"/>
                      <a:r>
                        <a:rPr lang="en-GB" sz="1400" b="1">
                          <a:solidFill>
                            <a:srgbClr val="1B2A4A"/>
                          </a:solidFill>
                          <a:latin typeface="Calibri"/>
                          <a:ea typeface="Calibri"/>
                          <a:cs typeface="Calibri"/>
                        </a:rPr>
                        <a:t>8</a:t>
                      </a:r>
                    </a:p>
                  </a:txBody>
                  <a:tcPr anchor="ctr">
                    <a:solidFill>
                      <a:srgbClr val="F9F9F9"/>
                    </a:solidFill>
                  </a:tcPr>
                </a:tc>
                <a:tc>
                  <a:txBody>
                    <a:bodyPr/>
                    <a:lstStyle/>
                    <a:p>
                      <a:r>
                        <a:rPr lang="en-GB" sz="1400">
                          <a:solidFill>
                            <a:srgbClr val="1B2A4A"/>
                          </a:solidFill>
                          <a:latin typeface="Calibri"/>
                          <a:ea typeface="Calibri"/>
                          <a:cs typeface="Calibri"/>
                        </a:rPr>
                        <a:t>Rollback plan tested and ready</a:t>
                      </a:r>
                    </a:p>
                  </a:txBody>
                  <a:tcPr anchor="ctr">
                    <a:solidFill>
                      <a:srgbClr val="F9F9F9"/>
                    </a:solidFill>
                  </a:tcPr>
                </a:tc>
                <a:tc>
                  <a:txBody>
                    <a:bodyPr/>
                    <a:lstStyle/>
                    <a:p>
                      <a:r>
                        <a:rPr lang="en-GB" sz="1400">
                          <a:solidFill>
                            <a:srgbClr val="1B2A4A"/>
                          </a:solidFill>
                          <a:latin typeface="Calibri"/>
                          <a:ea typeface="Calibri"/>
                          <a:cs typeface="Calibri"/>
                        </a:rPr>
                        <a:t>Solution Architect</a:t>
                      </a:r>
                    </a:p>
                  </a:txBody>
                  <a:tcPr anchor="ctr">
                    <a:solidFill>
                      <a:srgbClr val="F9F9F9"/>
                    </a:solidFill>
                  </a:tcPr>
                </a:tc>
                <a:extLst>
                  <a:ext uri="{0D108BD9-81ED-4DB2-BD59-A6C34878D82A}">
                    <a16:rowId xmlns:a16="http://schemas.microsoft.com/office/drawing/2014/main" val="2583938629"/>
                  </a:ext>
                </a:extLst>
              </a:tr>
              <a:tr h="381000">
                <a:tc>
                  <a:txBody>
                    <a:bodyPr/>
                    <a:lstStyle/>
                    <a:p>
                      <a:pPr algn="ctr"/>
                      <a:r>
                        <a:rPr lang="en-GB" sz="1400" b="1">
                          <a:solidFill>
                            <a:srgbClr val="1B2A4A"/>
                          </a:solidFill>
                          <a:latin typeface="Calibri"/>
                          <a:ea typeface="Calibri"/>
                          <a:cs typeface="Calibri"/>
                        </a:rPr>
                        <a:t>9</a:t>
                      </a:r>
                    </a:p>
                  </a:txBody>
                  <a:tcPr anchor="ctr">
                    <a:solidFill>
                      <a:srgbClr val="FFFFFF"/>
                    </a:solidFill>
                  </a:tcPr>
                </a:tc>
                <a:tc>
                  <a:txBody>
                    <a:bodyPr/>
                    <a:lstStyle/>
                    <a:p>
                      <a:r>
                        <a:rPr lang="en-GB" sz="1400">
                          <a:solidFill>
                            <a:srgbClr val="1B2A4A"/>
                          </a:solidFill>
                          <a:latin typeface="Calibri"/>
                          <a:ea typeface="Calibri"/>
                          <a:cs typeface="Calibri"/>
                        </a:rPr>
                        <a:t>Go-live communications prepared</a:t>
                      </a:r>
                    </a:p>
                  </a:txBody>
                  <a:tcPr anchor="ctr">
                    <a:solidFill>
                      <a:srgbClr val="FFFFFF"/>
                    </a:solidFill>
                  </a:tcPr>
                </a:tc>
                <a:tc>
                  <a:txBody>
                    <a:bodyPr/>
                    <a:lstStyle/>
                    <a:p>
                      <a:r>
                        <a:rPr lang="en-GB" sz="1400">
                          <a:solidFill>
                            <a:srgbClr val="1B2A4A"/>
                          </a:solidFill>
                          <a:latin typeface="Calibri"/>
                          <a:ea typeface="Calibri"/>
                          <a:cs typeface="Calibri"/>
                        </a:rPr>
                        <a:t>Change Lead</a:t>
                      </a:r>
                    </a:p>
                  </a:txBody>
                  <a:tcPr anchor="ctr">
                    <a:solidFill>
                      <a:srgbClr val="FFFFFF"/>
                    </a:solidFill>
                  </a:tcPr>
                </a:tc>
                <a:extLst>
                  <a:ext uri="{0D108BD9-81ED-4DB2-BD59-A6C34878D82A}">
                    <a16:rowId xmlns:a16="http://schemas.microsoft.com/office/drawing/2014/main" val="139686949"/>
                  </a:ext>
                </a:extLst>
              </a:tr>
              <a:tr h="381000">
                <a:tc>
                  <a:txBody>
                    <a:bodyPr/>
                    <a:lstStyle/>
                    <a:p>
                      <a:pPr algn="ctr"/>
                      <a:r>
                        <a:rPr lang="en-GB" sz="1400" b="1">
                          <a:solidFill>
                            <a:srgbClr val="1B2A4A"/>
                          </a:solidFill>
                          <a:latin typeface="Calibri"/>
                          <a:ea typeface="Calibri"/>
                          <a:cs typeface="Calibri"/>
                        </a:rPr>
                        <a:t>10</a:t>
                      </a:r>
                    </a:p>
                  </a:txBody>
                  <a:tcPr anchor="ctr">
                    <a:solidFill>
                      <a:srgbClr val="F9F9F9"/>
                    </a:solidFill>
                  </a:tcPr>
                </a:tc>
                <a:tc>
                  <a:txBody>
                    <a:bodyPr/>
                    <a:lstStyle/>
                    <a:p>
                      <a:r>
                        <a:rPr lang="en-GB" sz="1400">
                          <a:solidFill>
                            <a:srgbClr val="1B2A4A"/>
                          </a:solidFill>
                          <a:latin typeface="Calibri"/>
                          <a:ea typeface="Calibri"/>
                          <a:cs typeface="Calibri"/>
                        </a:rPr>
                        <a:t>Cutover dress rehearsal completed within window</a:t>
                      </a:r>
                    </a:p>
                  </a:txBody>
                  <a:tcPr anchor="ctr">
                    <a:solidFill>
                      <a:srgbClr val="F9F9F9"/>
                    </a:solidFill>
                  </a:tcPr>
                </a:tc>
                <a:tc>
                  <a:txBody>
                    <a:bodyPr/>
                    <a:lstStyle/>
                    <a:p>
                      <a:r>
                        <a:rPr lang="en-GB" sz="1400">
                          <a:solidFill>
                            <a:srgbClr val="1B2A4A"/>
                          </a:solidFill>
                          <a:latin typeface="Calibri"/>
                          <a:ea typeface="Calibri"/>
                          <a:cs typeface="Calibri"/>
                        </a:rPr>
                        <a:t>Cutover Lead</a:t>
                      </a:r>
                    </a:p>
                  </a:txBody>
                  <a:tcPr anchor="ctr">
                    <a:solidFill>
                      <a:srgbClr val="F9F9F9"/>
                    </a:solidFill>
                  </a:tcPr>
                </a:tc>
                <a:extLst>
                  <a:ext uri="{0D108BD9-81ED-4DB2-BD59-A6C34878D82A}">
                    <a16:rowId xmlns:a16="http://schemas.microsoft.com/office/drawing/2014/main" val="2006392769"/>
                  </a:ext>
                </a:extLst>
              </a:tr>
            </a:tbl>
          </a:graphicData>
        </a:graphic>
      </p:graphicFrame>
      <p:sp>
        <p:nvSpPr>
          <p:cNvPr id="9" name="TextBox 8">
            <a:extLst>
              <a:ext uri="{FF2B5EF4-FFF2-40B4-BE49-F238E27FC236}">
                <a16:creationId xmlns:a16="http://schemas.microsoft.com/office/drawing/2014/main" id="{34502853-1A58-46D8-B677-1B90E887A936}"/>
              </a:ext>
            </a:extLst>
          </p:cNvPr>
          <p:cNvSpPr txBox="1"/>
          <p:nvPr/>
        </p:nvSpPr>
        <p:spPr>
          <a:xfrm>
            <a:off x="508000" y="5778500"/>
            <a:ext cx="11176000" cy="1016000"/>
          </a:xfrm>
          <a:prstGeom prst="rect">
            <a:avLst/>
          </a:prstGeom>
          <a:noFill/>
          <a:ln>
            <a:noFill/>
          </a:ln>
        </p:spPr>
        <p:txBody>
          <a:bodyPr vertOverflow="overflow" vert="horz" wrap="square" rtlCol="0" anchor="t">
            <a:noAutofit/>
          </a:bodyPr>
          <a:lstStyle/>
          <a:p>
            <a:pPr>
              <a:buNone/>
            </a:pPr>
            <a:r>
              <a:rPr lang="en-US" sz="1400" b="1" dirty="0">
                <a:solidFill>
                  <a:srgbClr val="CC0000"/>
                </a:solidFill>
                <a:latin typeface="Calibri"/>
              </a:rPr>
              <a:t>No-Go Triggers (ANY one triggers delay):</a:t>
            </a:r>
          </a:p>
          <a:p>
            <a:pPr>
              <a:buFont typeface="Arial"/>
              <a:buChar char="•"/>
            </a:pPr>
            <a:r>
              <a:rPr lang="en-US" sz="1400" dirty="0">
                <a:solidFill>
                  <a:srgbClr val="1B2A4A"/>
                </a:solidFill>
                <a:latin typeface="Calibri"/>
              </a:rPr>
              <a:t>Any P1 defect open  |  Data migration validation below 99.5%  |  BAT not signed off by any Benefit Owner  |  Rollback plan not tested  |  Executive Sponsor not available</a:t>
            </a:r>
          </a:p>
        </p:txBody>
      </p:sp>
    </p:spTree>
    <p:extLst>
      <p:ext uri="{BB962C8B-B14F-4D97-AF65-F5344CB8AC3E}">
        <p14:creationId xmlns:p14="http://schemas.microsoft.com/office/powerpoint/2010/main" val="116590702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a:effectLst/>
      </p:bgPr>
    </p:bg>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78049AEE-F080-431F-8DC5-C7CD4D32FB83}"/>
              </a:ext>
            </a:extLst>
          </p:cNvPr>
          <p:cNvSpPr txBox="1"/>
          <p:nvPr/>
        </p:nvSpPr>
        <p:spPr>
          <a:xfrm>
            <a:off x="508000" y="1016000"/>
            <a:ext cx="7874000" cy="508000"/>
          </a:xfrm>
          <a:prstGeom prst="rect">
            <a:avLst/>
          </a:prstGeom>
          <a:noFill/>
          <a:ln>
            <a:noFill/>
          </a:ln>
        </p:spPr>
        <p:txBody>
          <a:bodyPr vertOverflow="overflow" vert="horz" wrap="square" rtlCol="0" anchor="t">
            <a:spAutoFit/>
          </a:bodyPr>
          <a:lstStyle/>
          <a:p>
            <a:pPr algn="l"/>
            <a:r>
              <a:rPr lang="en-GB" sz="2600" b="1">
                <a:solidFill>
                  <a:srgbClr val="1B2A4A"/>
                </a:solidFill>
                <a:latin typeface="Georgia"/>
              </a:rPr>
              <a:t>Hypercare &amp; Stabilisation (S17)</a:t>
            </a:r>
          </a:p>
        </p:txBody>
      </p:sp>
      <p:sp>
        <p:nvSpPr>
          <p:cNvPr id="3" name="Rectangle 2">
            <a:extLst>
              <a:ext uri="{FF2B5EF4-FFF2-40B4-BE49-F238E27FC236}">
                <a16:creationId xmlns:a16="http://schemas.microsoft.com/office/drawing/2014/main" id="{4F655635-6C3B-4620-BA3B-19C4AAE85AFF}"/>
              </a:ext>
            </a:extLst>
          </p:cNvPr>
          <p:cNvSpPr/>
          <p:nvPr/>
        </p:nvSpPr>
        <p:spPr>
          <a:xfrm>
            <a:off x="508000" y="1549400"/>
            <a:ext cx="1524000" cy="38100"/>
          </a:xfrm>
          <a:prstGeom prst="rect">
            <a:avLst/>
          </a:prstGeom>
          <a:solidFill>
            <a:srgbClr val="42A55F"/>
          </a:solidFill>
          <a:ln w="12700" cap="flat" cmpd="sng" algn="ctr">
            <a:noFill/>
            <a:prstDash val="solid"/>
            <a:miter lim="800000"/>
          </a:ln>
        </p:spPr>
        <p:style>
          <a:lnRef idx="2">
            <a:schemeClr val="accent1">
              <a:shade val="15000"/>
            </a:schemeClr>
          </a:lnRef>
          <a:fillRef idx="1">
            <a:schemeClr val="accent1"/>
          </a:fillRef>
          <a:effectRef idx="0">
            <a:schemeClr val="accent1"/>
          </a:effectRef>
          <a:fontRef idx="minor">
            <a:schemeClr val="lt1"/>
          </a:fontRef>
        </p:style>
        <p:txBody>
          <a:bodyPr vertOverflow="clip" horzOverflow="clip" rtlCol="0" anchor="t"/>
          <a:lstStyle/>
          <a:p>
            <a:pPr algn="l"/>
            <a:endParaRPr lang="en-GB"/>
          </a:p>
        </p:txBody>
      </p:sp>
      <p:sp>
        <p:nvSpPr>
          <p:cNvPr id="4" name="Rectangle 3">
            <a:extLst>
              <a:ext uri="{FF2B5EF4-FFF2-40B4-BE49-F238E27FC236}">
                <a16:creationId xmlns:a16="http://schemas.microsoft.com/office/drawing/2014/main" id="{EF1B5F17-C95B-484B-8724-44AEF5ADA612}"/>
              </a:ext>
            </a:extLst>
          </p:cNvPr>
          <p:cNvSpPr/>
          <p:nvPr/>
        </p:nvSpPr>
        <p:spPr>
          <a:xfrm>
            <a:off x="8636000" y="254000"/>
            <a:ext cx="3302000" cy="6223000"/>
          </a:xfrm>
          <a:prstGeom prst="rect">
            <a:avLst/>
          </a:prstGeom>
          <a:solidFill>
            <a:srgbClr val="F5F0E8"/>
          </a:solidFill>
          <a:ln w="12700" cap="flat" cmpd="sng" algn="ctr">
            <a:noFill/>
            <a:prstDash val="solid"/>
            <a:miter lim="800000"/>
          </a:ln>
        </p:spPr>
        <p:style>
          <a:lnRef idx="2">
            <a:schemeClr val="accent1">
              <a:shade val="15000"/>
            </a:schemeClr>
          </a:lnRef>
          <a:fillRef idx="1">
            <a:schemeClr val="accent1"/>
          </a:fillRef>
          <a:effectRef idx="0">
            <a:schemeClr val="accent1"/>
          </a:effectRef>
          <a:fontRef idx="minor">
            <a:schemeClr val="lt1"/>
          </a:fontRef>
        </p:style>
        <p:txBody>
          <a:bodyPr vertOverflow="clip" horzOverflow="clip" rtlCol="0" anchor="t"/>
          <a:lstStyle/>
          <a:p>
            <a:pPr algn="l"/>
            <a:endParaRPr lang="en-GB"/>
          </a:p>
        </p:txBody>
      </p:sp>
      <p:sp>
        <p:nvSpPr>
          <p:cNvPr id="5" name="Rectangle 4">
            <a:extLst>
              <a:ext uri="{FF2B5EF4-FFF2-40B4-BE49-F238E27FC236}">
                <a16:creationId xmlns:a16="http://schemas.microsoft.com/office/drawing/2014/main" id="{06058436-ACD5-4E92-BCBA-C6A99E1D8385}"/>
              </a:ext>
            </a:extLst>
          </p:cNvPr>
          <p:cNvSpPr/>
          <p:nvPr/>
        </p:nvSpPr>
        <p:spPr>
          <a:xfrm>
            <a:off x="8636000" y="2540000"/>
            <a:ext cx="50800" cy="2413000"/>
          </a:xfrm>
          <a:prstGeom prst="rect">
            <a:avLst/>
          </a:prstGeom>
          <a:solidFill>
            <a:srgbClr val="42A55F"/>
          </a:solidFill>
          <a:ln w="12700" cap="flat" cmpd="sng" algn="ctr">
            <a:noFill/>
            <a:prstDash val="solid"/>
            <a:miter lim="800000"/>
          </a:ln>
        </p:spPr>
        <p:style>
          <a:lnRef idx="2">
            <a:schemeClr val="accent1">
              <a:shade val="15000"/>
            </a:schemeClr>
          </a:lnRef>
          <a:fillRef idx="1">
            <a:schemeClr val="accent1"/>
          </a:fillRef>
          <a:effectRef idx="0">
            <a:schemeClr val="accent1"/>
          </a:effectRef>
          <a:fontRef idx="minor">
            <a:schemeClr val="lt1"/>
          </a:fontRef>
        </p:style>
        <p:txBody>
          <a:bodyPr vertOverflow="clip" horzOverflow="clip" rtlCol="0" anchor="t"/>
          <a:lstStyle/>
          <a:p>
            <a:pPr algn="l"/>
            <a:endParaRPr lang="en-GB"/>
          </a:p>
        </p:txBody>
      </p:sp>
      <p:sp>
        <p:nvSpPr>
          <p:cNvPr id="6" name="TextBox 5">
            <a:extLst>
              <a:ext uri="{FF2B5EF4-FFF2-40B4-BE49-F238E27FC236}">
                <a16:creationId xmlns:a16="http://schemas.microsoft.com/office/drawing/2014/main" id="{52732159-A3BC-41F7-9425-ED257977D475}"/>
              </a:ext>
            </a:extLst>
          </p:cNvPr>
          <p:cNvSpPr txBox="1"/>
          <p:nvPr/>
        </p:nvSpPr>
        <p:spPr>
          <a:xfrm>
            <a:off x="8826500" y="2540000"/>
            <a:ext cx="2921000" cy="2413000"/>
          </a:xfrm>
          <a:prstGeom prst="rect">
            <a:avLst/>
          </a:prstGeom>
          <a:noFill/>
          <a:ln>
            <a:noFill/>
          </a:ln>
        </p:spPr>
        <p:txBody>
          <a:bodyPr vertOverflow="overflow" vert="horz" wrap="square" rtlCol="0" anchor="t">
            <a:spAutoFit/>
          </a:bodyPr>
          <a:lstStyle/>
          <a:p>
            <a:pPr algn="l"/>
            <a:r>
              <a:rPr lang="en-GB" sz="1500" i="1">
                <a:solidFill>
                  <a:srgbClr val="1B2A4A"/>
                </a:solidFill>
                <a:latin typeface="Georgia"/>
              </a:rPr>
              <a:t>“Hypercare exit is earned, not scheduled. Support is not withdrawn until stability is proven and adoption is embedded.”</a:t>
            </a:r>
          </a:p>
        </p:txBody>
      </p:sp>
      <p:sp>
        <p:nvSpPr>
          <p:cNvPr id="7" name="TextBox 6">
            <a:extLst>
              <a:ext uri="{FF2B5EF4-FFF2-40B4-BE49-F238E27FC236}">
                <a16:creationId xmlns:a16="http://schemas.microsoft.com/office/drawing/2014/main" id="{13A16D35-E380-47C4-AA27-26F82AC03106}"/>
              </a:ext>
            </a:extLst>
          </p:cNvPr>
          <p:cNvSpPr txBox="1"/>
          <p:nvPr/>
        </p:nvSpPr>
        <p:spPr>
          <a:xfrm>
            <a:off x="508000" y="1714500"/>
            <a:ext cx="7874000" cy="4635500"/>
          </a:xfrm>
          <a:prstGeom prst="rect">
            <a:avLst/>
          </a:prstGeom>
          <a:noFill/>
          <a:ln>
            <a:noFill/>
          </a:ln>
        </p:spPr>
        <p:txBody>
          <a:bodyPr vertOverflow="overflow" vert="horz" wrap="square" rtlCol="0" anchor="t">
            <a:noAutofit/>
          </a:bodyPr>
          <a:lstStyle/>
          <a:p>
            <a:pPr>
              <a:buNone/>
            </a:pPr>
            <a:r>
              <a:rPr lang="en-US" sz="1500" b="1" dirty="0">
                <a:solidFill>
                  <a:srgbClr val="27AE60"/>
                </a:solidFill>
                <a:latin typeface="Calibri"/>
              </a:rPr>
              <a:t>Key Objectives</a:t>
            </a:r>
          </a:p>
          <a:p>
            <a:pPr marL="228600" indent="-228600">
              <a:buFont typeface="Arial"/>
              <a:buChar char="•"/>
            </a:pPr>
            <a:r>
              <a:rPr lang="en-US" sz="1400" dirty="0">
                <a:solidFill>
                  <a:srgbClr val="1B2A4A"/>
                </a:solidFill>
                <a:latin typeface="Calibri"/>
              </a:rPr>
              <a:t>Resolve critical defects within agreed SLAs</a:t>
            </a:r>
          </a:p>
          <a:p>
            <a:pPr marL="228600" indent="-228600">
              <a:buFont typeface="Arial"/>
              <a:buChar char="•"/>
            </a:pPr>
            <a:r>
              <a:rPr lang="en-US" sz="1400" dirty="0">
                <a:solidFill>
                  <a:srgbClr val="1B2A4A"/>
                </a:solidFill>
                <a:latin typeface="Calibri"/>
              </a:rPr>
              <a:t>Monitor user adoption and provide targeted support</a:t>
            </a:r>
          </a:p>
          <a:p>
            <a:pPr marL="228600" indent="-228600">
              <a:buFont typeface="Arial"/>
              <a:buChar char="•"/>
            </a:pPr>
            <a:r>
              <a:rPr lang="en-US" sz="1400" dirty="0">
                <a:solidFill>
                  <a:srgbClr val="1B2A4A"/>
                </a:solidFill>
                <a:latin typeface="Calibri"/>
              </a:rPr>
              <a:t>Validate system performance against benchmarks</a:t>
            </a:r>
          </a:p>
          <a:p>
            <a:pPr marL="228600" indent="-228600">
              <a:buFont typeface="Arial"/>
              <a:buChar char="•"/>
            </a:pPr>
            <a:r>
              <a:rPr lang="en-US" sz="1400" dirty="0">
                <a:solidFill>
                  <a:srgbClr val="1B2A4A"/>
                </a:solidFill>
                <a:latin typeface="Calibri"/>
              </a:rPr>
              <a:t>Manage early-life change requests through governance</a:t>
            </a:r>
          </a:p>
          <a:p>
            <a:pPr marL="228600" indent="-228600">
              <a:buFont typeface="Arial"/>
              <a:buChar char="•"/>
            </a:pPr>
            <a:r>
              <a:rPr lang="en-US" sz="1400" dirty="0">
                <a:solidFill>
                  <a:srgbClr val="1B2A4A"/>
                </a:solidFill>
                <a:latin typeface="Calibri"/>
              </a:rPr>
              <a:t>Meet hypercare exit criteria before transition to BAU</a:t>
            </a:r>
          </a:p>
          <a:p>
            <a:pPr>
              <a:buNone/>
            </a:pPr>
            <a:r>
              <a:rPr lang="en-US" sz="1500" b="1" dirty="0">
                <a:solidFill>
                  <a:srgbClr val="27AE60"/>
                </a:solidFill>
                <a:latin typeface="Calibri"/>
              </a:rPr>
              <a:t>Outputs</a:t>
            </a:r>
          </a:p>
          <a:p>
            <a:pPr marL="228600" indent="-228600">
              <a:buFont typeface="Arial"/>
              <a:buChar char="•"/>
            </a:pPr>
            <a:r>
              <a:rPr lang="en-US" sz="1400" dirty="0">
                <a:solidFill>
                  <a:srgbClr val="1B2A4A"/>
                </a:solidFill>
                <a:latin typeface="Calibri"/>
              </a:rPr>
              <a:t>Defects resolved — zero P1, P2 trending to zero</a:t>
            </a:r>
          </a:p>
          <a:p>
            <a:pPr marL="228600" indent="-228600">
              <a:buFont typeface="Arial"/>
              <a:buChar char="•"/>
            </a:pPr>
            <a:r>
              <a:rPr lang="en-US" sz="1400" dirty="0">
                <a:solidFill>
                  <a:srgbClr val="1B2A4A"/>
                </a:solidFill>
                <a:latin typeface="Calibri"/>
              </a:rPr>
              <a:t>User adoption metrics tracked (target: 85%+ active usage within 8 weeks)</a:t>
            </a:r>
          </a:p>
          <a:p>
            <a:pPr marL="228600" indent="-228600">
              <a:buFont typeface="Arial"/>
              <a:buChar char="•"/>
            </a:pPr>
            <a:r>
              <a:rPr lang="en-US" sz="1400" dirty="0">
                <a:solidFill>
                  <a:srgbClr val="1B2A4A"/>
                </a:solidFill>
                <a:latin typeface="Calibri"/>
              </a:rPr>
              <a:t>System performance validated against benchmarks</a:t>
            </a:r>
          </a:p>
          <a:p>
            <a:pPr marL="228600" indent="-228600">
              <a:buFont typeface="Arial"/>
              <a:buChar char="•"/>
            </a:pPr>
            <a:r>
              <a:rPr lang="en-US" sz="1400" dirty="0">
                <a:solidFill>
                  <a:srgbClr val="1B2A4A"/>
                </a:solidFill>
                <a:latin typeface="Calibri"/>
              </a:rPr>
              <a:t>Hypercare exit criteria met and documented</a:t>
            </a:r>
          </a:p>
          <a:p>
            <a:pPr marL="228600" indent="-228600">
              <a:buFont typeface="Arial"/>
              <a:buChar char="•"/>
            </a:pPr>
            <a:r>
              <a:rPr lang="en-US" sz="1400" dirty="0">
                <a:solidFill>
                  <a:srgbClr val="1B2A4A"/>
                </a:solidFill>
                <a:latin typeface="Calibri"/>
              </a:rPr>
              <a:t>BAU support structure confirmed and transitioned</a:t>
            </a:r>
          </a:p>
        </p:txBody>
      </p:sp>
      <p:sp>
        <p:nvSpPr>
          <p:cNvPr id="8" name="TextBox 7">
            <a:extLst>
              <a:ext uri="{FF2B5EF4-FFF2-40B4-BE49-F238E27FC236}">
                <a16:creationId xmlns:a16="http://schemas.microsoft.com/office/drawing/2014/main" id="{C17D0D45-4A2D-444E-AD1F-0DC40E1728C5}"/>
              </a:ext>
            </a:extLst>
          </p:cNvPr>
          <p:cNvSpPr txBox="1"/>
          <p:nvPr/>
        </p:nvSpPr>
        <p:spPr>
          <a:xfrm>
            <a:off x="508000" y="6477000"/>
            <a:ext cx="6350000" cy="254000"/>
          </a:xfrm>
          <a:prstGeom prst="rect">
            <a:avLst/>
          </a:prstGeom>
          <a:noFill/>
          <a:ln>
            <a:noFill/>
          </a:ln>
        </p:spPr>
        <p:txBody>
          <a:bodyPr vertOverflow="overflow" vert="horz" wrap="square" rtlCol="0" anchor="t">
            <a:spAutoFit/>
          </a:bodyPr>
          <a:lstStyle/>
          <a:p>
            <a:pPr algn="l"/>
            <a:r>
              <a:rPr lang="en-GB" sz="1400">
                <a:solidFill>
                  <a:srgbClr val="90A4AE"/>
                </a:solidFill>
                <a:latin typeface="Calibri"/>
                <a:ea typeface="Calibri"/>
                <a:cs typeface="Calibri"/>
              </a:rPr>
              <a:t>Programme Lifecycle · Deploy · S17</a:t>
            </a:r>
          </a:p>
        </p:txBody>
      </p:sp>
    </p:spTree>
    <p:extLst>
      <p:ext uri="{BB962C8B-B14F-4D97-AF65-F5344CB8AC3E}">
        <p14:creationId xmlns:p14="http://schemas.microsoft.com/office/powerpoint/2010/main" val="428547077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1B2A4A">
            <a:alpha val="100000"/>
          </a:srgbClr>
        </a:solidFill>
        <a:effectLst/>
      </p:bgPr>
    </p:bg>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7F8A6132-4DB7-4927-8B7D-A55F6057AE13}"/>
              </a:ext>
            </a:extLst>
          </p:cNvPr>
          <p:cNvSpPr txBox="1"/>
          <p:nvPr/>
        </p:nvSpPr>
        <p:spPr>
          <a:xfrm>
            <a:off x="1016000" y="1651000"/>
            <a:ext cx="10160000" cy="635000"/>
          </a:xfrm>
          <a:prstGeom prst="rect">
            <a:avLst/>
          </a:prstGeom>
          <a:noFill/>
          <a:ln>
            <a:noFill/>
          </a:ln>
        </p:spPr>
        <p:txBody>
          <a:bodyPr vertOverflow="overflow" vert="horz" wrap="square" rtlCol="0" anchor="t">
            <a:spAutoFit/>
          </a:bodyPr>
          <a:lstStyle/>
          <a:p>
            <a:pPr algn="l"/>
            <a:r>
              <a:rPr lang="en-GB" sz="3200" b="1">
                <a:solidFill>
                  <a:srgbClr val="FFFFFF"/>
                </a:solidFill>
                <a:latin typeface="Georgia"/>
              </a:rPr>
              <a:t>From Deployment to Value Realisation</a:t>
            </a:r>
          </a:p>
        </p:txBody>
      </p:sp>
      <p:sp>
        <p:nvSpPr>
          <p:cNvPr id="3" name="TextBox 2">
            <a:extLst>
              <a:ext uri="{FF2B5EF4-FFF2-40B4-BE49-F238E27FC236}">
                <a16:creationId xmlns:a16="http://schemas.microsoft.com/office/drawing/2014/main" id="{AAD5373E-F55D-4273-B127-AF3320D0A82E}"/>
              </a:ext>
            </a:extLst>
          </p:cNvPr>
          <p:cNvSpPr txBox="1"/>
          <p:nvPr/>
        </p:nvSpPr>
        <p:spPr>
          <a:xfrm>
            <a:off x="1016000" y="2476500"/>
            <a:ext cx="8890000" cy="1905000"/>
          </a:xfrm>
          <a:prstGeom prst="rect">
            <a:avLst/>
          </a:prstGeom>
          <a:noFill/>
          <a:ln>
            <a:noFill/>
          </a:ln>
        </p:spPr>
        <p:txBody>
          <a:bodyPr vertOverflow="overflow" vert="horz" wrap="square" rtlCol="0" anchor="t">
            <a:spAutoFit/>
          </a:bodyPr>
          <a:lstStyle/>
          <a:p>
            <a:pPr algn="l"/>
            <a:r>
              <a:rPr lang="en-GB">
                <a:solidFill>
                  <a:srgbClr val="B0BEC5"/>
                </a:solidFill>
                <a:latin typeface="Calibri"/>
                <a:ea typeface="Calibri"/>
                <a:cs typeface="Calibri"/>
              </a:rPr>
              <a:t>The system is live. Operations are stable. Hypercare is complete.
Now we answer the question the board has been waiting for:
Did this programme deliver the value it promised?</a:t>
            </a:r>
          </a:p>
        </p:txBody>
      </p:sp>
      <p:sp>
        <p:nvSpPr>
          <p:cNvPr id="4" name="Rectangle 3">
            <a:extLst>
              <a:ext uri="{FF2B5EF4-FFF2-40B4-BE49-F238E27FC236}">
                <a16:creationId xmlns:a16="http://schemas.microsoft.com/office/drawing/2014/main" id="{89F8CA09-4677-4E82-A1AA-08ACC224DEEB}"/>
              </a:ext>
            </a:extLst>
          </p:cNvPr>
          <p:cNvSpPr/>
          <p:nvPr/>
        </p:nvSpPr>
        <p:spPr>
          <a:xfrm>
            <a:off x="1016000" y="4826000"/>
            <a:ext cx="4445000" cy="101600"/>
          </a:xfrm>
          <a:prstGeom prst="rect">
            <a:avLst/>
          </a:prstGeom>
          <a:solidFill>
            <a:srgbClr val="42A55F"/>
          </a:solidFill>
          <a:ln w="12700" cap="flat" cmpd="sng" algn="ctr">
            <a:noFill/>
            <a:prstDash val="solid"/>
            <a:miter lim="800000"/>
          </a:ln>
        </p:spPr>
        <p:style>
          <a:lnRef idx="2">
            <a:schemeClr val="accent1">
              <a:shade val="15000"/>
            </a:schemeClr>
          </a:lnRef>
          <a:fillRef idx="1">
            <a:schemeClr val="accent1"/>
          </a:fillRef>
          <a:effectRef idx="0">
            <a:schemeClr val="accent1"/>
          </a:effectRef>
          <a:fontRef idx="minor">
            <a:schemeClr val="lt1"/>
          </a:fontRef>
        </p:style>
        <p:txBody>
          <a:bodyPr vertOverflow="clip" horzOverflow="clip" rtlCol="0" anchor="t"/>
          <a:lstStyle/>
          <a:p>
            <a:pPr algn="l"/>
            <a:endParaRPr lang="en-GB"/>
          </a:p>
        </p:txBody>
      </p:sp>
      <p:sp>
        <p:nvSpPr>
          <p:cNvPr id="5" name="Rectangle 4">
            <a:extLst>
              <a:ext uri="{FF2B5EF4-FFF2-40B4-BE49-F238E27FC236}">
                <a16:creationId xmlns:a16="http://schemas.microsoft.com/office/drawing/2014/main" id="{1E72B5CC-2F03-4CD0-B232-C6C819234A5D}"/>
              </a:ext>
            </a:extLst>
          </p:cNvPr>
          <p:cNvSpPr/>
          <p:nvPr/>
        </p:nvSpPr>
        <p:spPr>
          <a:xfrm>
            <a:off x="5461000" y="4826000"/>
            <a:ext cx="4445000" cy="101600"/>
          </a:xfrm>
          <a:prstGeom prst="rect">
            <a:avLst/>
          </a:prstGeom>
          <a:solidFill>
            <a:srgbClr val="2BA89D"/>
          </a:solidFill>
          <a:ln w="12700" cap="flat" cmpd="sng" algn="ctr">
            <a:noFill/>
            <a:prstDash val="solid"/>
            <a:miter lim="800000"/>
          </a:ln>
        </p:spPr>
        <p:style>
          <a:lnRef idx="2">
            <a:schemeClr val="accent1">
              <a:shade val="15000"/>
            </a:schemeClr>
          </a:lnRef>
          <a:fillRef idx="1">
            <a:schemeClr val="accent1"/>
          </a:fillRef>
          <a:effectRef idx="0">
            <a:schemeClr val="accent1"/>
          </a:effectRef>
          <a:fontRef idx="minor">
            <a:schemeClr val="lt1"/>
          </a:fontRef>
        </p:style>
        <p:txBody>
          <a:bodyPr vertOverflow="clip" horzOverflow="clip" rtlCol="0" anchor="t"/>
          <a:lstStyle/>
          <a:p>
            <a:pPr algn="l"/>
            <a:endParaRPr lang="en-GB"/>
          </a:p>
        </p:txBody>
      </p:sp>
      <p:sp>
        <p:nvSpPr>
          <p:cNvPr id="6" name="Arrow: Chevron 5">
            <a:extLst>
              <a:ext uri="{FF2B5EF4-FFF2-40B4-BE49-F238E27FC236}">
                <a16:creationId xmlns:a16="http://schemas.microsoft.com/office/drawing/2014/main" id="{133F269B-FD10-4919-B915-C1EDA2F755A6}"/>
              </a:ext>
            </a:extLst>
          </p:cNvPr>
          <p:cNvSpPr/>
          <p:nvPr/>
        </p:nvSpPr>
        <p:spPr>
          <a:xfrm>
            <a:off x="5207000" y="4699000"/>
            <a:ext cx="508000" cy="406400"/>
          </a:xfrm>
          <a:prstGeom prst="chevron">
            <a:avLst/>
          </a:prstGeom>
          <a:solidFill>
            <a:srgbClr val="FFFFFF"/>
          </a:solidFill>
          <a:ln w="12700" cap="flat" cmpd="sng" algn="ctr">
            <a:noFill/>
            <a:prstDash val="solid"/>
            <a:miter lim="800000"/>
          </a:ln>
        </p:spPr>
        <p:style>
          <a:lnRef idx="2">
            <a:schemeClr val="accent1">
              <a:shade val="15000"/>
            </a:schemeClr>
          </a:lnRef>
          <a:fillRef idx="1">
            <a:schemeClr val="accent1"/>
          </a:fillRef>
          <a:effectRef idx="0">
            <a:schemeClr val="accent1"/>
          </a:effectRef>
          <a:fontRef idx="minor">
            <a:schemeClr val="lt1"/>
          </a:fontRef>
        </p:style>
        <p:txBody>
          <a:bodyPr vertOverflow="clip" horzOverflow="clip" rtlCol="0" anchor="t"/>
          <a:lstStyle/>
          <a:p>
            <a:pPr algn="l"/>
            <a:endParaRPr lang="en-GB">
              <a:solidFill>
                <a:schemeClr val="tx1"/>
              </a:solidFill>
            </a:endParaRPr>
          </a:p>
        </p:txBody>
      </p:sp>
      <p:sp>
        <p:nvSpPr>
          <p:cNvPr id="7" name="TextBox 6">
            <a:extLst>
              <a:ext uri="{FF2B5EF4-FFF2-40B4-BE49-F238E27FC236}">
                <a16:creationId xmlns:a16="http://schemas.microsoft.com/office/drawing/2014/main" id="{45F4ECDD-CBCE-4700-97A1-78E109542319}"/>
              </a:ext>
            </a:extLst>
          </p:cNvPr>
          <p:cNvSpPr txBox="1"/>
          <p:nvPr/>
        </p:nvSpPr>
        <p:spPr>
          <a:xfrm>
            <a:off x="1016000" y="5080000"/>
            <a:ext cx="4445000" cy="304800"/>
          </a:xfrm>
          <a:prstGeom prst="rect">
            <a:avLst/>
          </a:prstGeom>
          <a:noFill/>
          <a:ln>
            <a:noFill/>
          </a:ln>
        </p:spPr>
        <p:txBody>
          <a:bodyPr vertOverflow="overflow" vert="horz" wrap="square" rtlCol="0" anchor="t">
            <a:spAutoFit/>
          </a:bodyPr>
          <a:lstStyle/>
          <a:p>
            <a:pPr algn="l"/>
            <a:r>
              <a:rPr lang="en-GB" sz="1400" b="1">
                <a:solidFill>
                  <a:srgbClr val="27AE60"/>
                </a:solidFill>
                <a:latin typeface="Calibri"/>
                <a:ea typeface="Calibri"/>
                <a:cs typeface="Calibri"/>
              </a:rPr>
              <a:t>DEPLOY</a:t>
            </a:r>
          </a:p>
        </p:txBody>
      </p:sp>
      <p:sp>
        <p:nvSpPr>
          <p:cNvPr id="8" name="TextBox 7">
            <a:extLst>
              <a:ext uri="{FF2B5EF4-FFF2-40B4-BE49-F238E27FC236}">
                <a16:creationId xmlns:a16="http://schemas.microsoft.com/office/drawing/2014/main" id="{6234C0B4-6787-4354-A742-7FACFB9266B7}"/>
              </a:ext>
            </a:extLst>
          </p:cNvPr>
          <p:cNvSpPr txBox="1"/>
          <p:nvPr/>
        </p:nvSpPr>
        <p:spPr>
          <a:xfrm>
            <a:off x="5461000" y="5080000"/>
            <a:ext cx="4445000" cy="304800"/>
          </a:xfrm>
          <a:prstGeom prst="rect">
            <a:avLst/>
          </a:prstGeom>
          <a:noFill/>
          <a:ln>
            <a:noFill/>
          </a:ln>
        </p:spPr>
        <p:txBody>
          <a:bodyPr vertOverflow="overflow" vert="horz" wrap="square" rtlCol="0" anchor="t">
            <a:spAutoFit/>
          </a:bodyPr>
          <a:lstStyle/>
          <a:p>
            <a:pPr algn="l"/>
            <a:r>
              <a:rPr lang="en-GB" sz="1400" b="1">
                <a:solidFill>
                  <a:srgbClr val="1ABC9C"/>
                </a:solidFill>
                <a:latin typeface="Calibri"/>
                <a:ea typeface="Calibri"/>
                <a:cs typeface="Calibri"/>
              </a:rPr>
              <a:t>POST-PROGRAMME</a:t>
            </a:r>
          </a:p>
        </p:txBody>
      </p:sp>
    </p:spTree>
    <p:extLst>
      <p:ext uri="{BB962C8B-B14F-4D97-AF65-F5344CB8AC3E}">
        <p14:creationId xmlns:p14="http://schemas.microsoft.com/office/powerpoint/2010/main" val="564430616"/>
      </p:ext>
    </p:extLst>
  </p:cSld>
  <p:clrMapOvr>
    <a:masterClrMapping/>
  </p:clrMapOvr>
</p:sld>
</file>

<file path=ppt/theme/theme1.xml><?xml version="1.0" encoding="utf-8"?>
<a:theme xmlns:a="http://schemas.openxmlformats.org/drawingml/2006/main" name="Office Theme">
  <a:themeElements>
    <a:clrScheme name="Deploy Post-Programme">
      <a:dk1>
        <a:srgbClr val="1B2A4A"/>
      </a:dk1>
      <a:lt1>
        <a:srgbClr val="FFFFFF"/>
      </a:lt1>
      <a:dk2>
        <a:srgbClr val="2C3E50"/>
      </a:dk2>
      <a:lt2>
        <a:srgbClr val="F5F0E8"/>
      </a:lt2>
      <a:accent1>
        <a:srgbClr val="27AE60"/>
      </a:accent1>
      <a:accent2>
        <a:srgbClr val="1ABC9C"/>
      </a:accent2>
      <a:accent3>
        <a:srgbClr val="1B2A4A"/>
      </a:accent3>
      <a:accent4>
        <a:srgbClr val="E8D5B7"/>
      </a:accent4>
      <a:accent5>
        <a:srgbClr val="2ECC71"/>
      </a:accent5>
      <a:accent6>
        <a:srgbClr val="16A085"/>
      </a:accent6>
      <a:hlink>
        <a:srgbClr val="0563C1"/>
      </a:hlink>
      <a:folHlink>
        <a:srgbClr val="954F72"/>
      </a:folHlink>
    </a:clrScheme>
    <a:fontScheme name="Deploy Deck">
      <a:majorFont>
        <a:latin typeface="Georgia"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webextensions/_rels/taskpanes.xml.rels><?xml version='1.0' encoding='UTF-8' standalone='yes'?>
<Relationships xmlns="http://schemas.openxmlformats.org/package/2006/relationships"><Relationship Id="rId1" Type="http://schemas.microsoft.com/office/2011/relationships/webextension" Target="webextension1.xml"/></Relationships>
</file>

<file path=ppt/webextensions/taskpanes.xml><?xml version="1.0" encoding="utf-8"?>
<wetp:taskpanes xmlns:wetp="http://schemas.microsoft.com/office/webextensions/taskpanes/2010/11">
  <wetp:taskpane dockstate="right" visibility="1" width="350" row="0">
    <wetp:webextensionref xmlns:r="http://schemas.openxmlformats.org/officeDocument/2006/relationships" r:id="rId1"/>
  </wetp:taskpane>
</wetp:taskpanes>
</file>

<file path=ppt/webextensions/webextension1.xml><?xml version="1.0" encoding="utf-8"?>
<we:webextension xmlns:we="http://schemas.microsoft.com/office/webextensions/webextension/2010/11" id="{98bc166e-de1e-4909-87cf-156217368a3e}">
  <we:reference id="WA200010001" version="1.0.0.1" store="en-US" storeType="OMEX"/>
  <we:alternateReferences/>
  <we:properties>
    <we:property name="Microsoft.Office.CampaignId" value="&quot;none&quot;"/>
    <we:property name="Office.AutoShowTaskpaneWithDocument" value="true"/>
  </we:properties>
  <we:bindings/>
  <we:snapshot xmlns:r="http://schemas.openxmlformats.org/officeDocument/2006/relationships"/>
</we:webextension>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CD401524DC532D42A0E0ED886331A72B" ma:contentTypeVersion="13" ma:contentTypeDescription="Create a new document." ma:contentTypeScope="" ma:versionID="d936d863d335d354da51eb78ca1ae338">
  <xsd:schema xmlns:xsd="http://www.w3.org/2001/XMLSchema" xmlns:xs="http://www.w3.org/2001/XMLSchema" xmlns:p="http://schemas.microsoft.com/office/2006/metadata/properties" xmlns:ns2="f577acbf-5b0b-4b4f-9948-268e97f8d3a4" xmlns:ns3="b1e4d6ee-9f6f-43f8-a618-24f3d84da28f" targetNamespace="http://schemas.microsoft.com/office/2006/metadata/properties" ma:root="true" ma:fieldsID="5fbac08d56b1b04aa33acbc31e882ce9" ns2:_="" ns3:_="">
    <xsd:import namespace="f577acbf-5b0b-4b4f-9948-268e97f8d3a4"/>
    <xsd:import namespace="b1e4d6ee-9f6f-43f8-a618-24f3d84da28f"/>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3:LastSharedByUser" minOccurs="0"/>
                <xsd:element ref="ns3:LastSharedByTime" minOccurs="0"/>
                <xsd:element ref="ns2:Document_x0020_Purpose" minOccurs="0"/>
                <xsd:element ref="ns2:Initiatives" minOccurs="0"/>
                <xsd:element ref="ns2:MediaServiceDateTaken" minOccurs="0"/>
                <xsd:element ref="ns2:MediaServiceAutoTags" minOccurs="0"/>
                <xsd:element ref="ns2:MediaServiceOCR"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577acbf-5b0b-4b4f-9948-268e97f8d3a4"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Document_x0020_Purpose" ma:index="14" nillable="true" ma:displayName="Document Purpose" ma:default="Informational" ma:format="Dropdown" ma:internalName="Document_x0020_Purpose">
      <xsd:simpleType>
        <xsd:restriction base="dms:Choice">
          <xsd:enumeration value="Informational"/>
          <xsd:enumeration value="Feature Spec"/>
          <xsd:enumeration value="Engineering Design"/>
          <xsd:enumeration value="Planning"/>
        </xsd:restriction>
      </xsd:simpleType>
    </xsd:element>
    <xsd:element name="Initiatives" ma:index="15" nillable="true" ma:displayName="Initiatives" ma:description="List of initiatives related to this document" ma:internalName="Initiatives">
      <xsd:complexType>
        <xsd:complexContent>
          <xsd:extension base="dms:MultiChoice">
            <xsd:sequence>
              <xsd:element name="Value" maxOccurs="unbounded" minOccurs="0" nillable="true">
                <xsd:simpleType>
                  <xsd:restriction base="dms:Choice">
                    <xsd:enumeration value="Add-in MAU"/>
                    <xsd:enumeration value="Custom Functions"/>
                    <xsd:enumeration value="Data &amp; Analytics"/>
                    <xsd:enumeration value="DevEx: Portals &amp; Programs"/>
                    <xsd:enumeration value="DevEx: Tools &amp; Libraries"/>
                    <xsd:enumeration value="Engineering"/>
                    <xsd:enumeration value="Excel API"/>
                    <xsd:enumeration value="In-Market Support"/>
                    <xsd:enumeration value="Maker Access"/>
                    <xsd:enumeration value="SDX Runtime &amp; Partners"/>
                    <xsd:enumeration value="SDX Service Delivery"/>
                    <xsd:enumeration value="SDX API &amp; Pipeline"/>
                    <xsd:enumeration value="Shield &amp; OCE"/>
                  </xsd:restriction>
                </xsd:simpleType>
              </xsd:element>
            </xsd:sequence>
          </xsd:extension>
        </xsd:complexContent>
      </xsd:complexType>
    </xsd:element>
    <xsd:element name="MediaServiceDateTaken" ma:index="16" nillable="true" ma:displayName="MediaServiceDateTaken" ma:hidden="true" ma:internalName="MediaServiceDateTaken" ma:readOnly="true">
      <xsd:simpleType>
        <xsd:restriction base="dms:Text"/>
      </xsd:simpleType>
    </xsd:element>
    <xsd:element name="MediaServiceAutoTags" ma:index="17" nillable="true" ma:displayName="MediaServiceAutoTags" ma:internalName="MediaServiceAutoTags" ma:readOnly="true">
      <xsd:simpleType>
        <xsd:restriction base="dms:Text"/>
      </xsd:simpleType>
    </xsd:element>
    <xsd:element name="MediaServiceOCR" ma:index="18" nillable="true" ma:displayName="MediaServiceOCR" ma:internalName="MediaServiceOCR" ma:readOnly="true">
      <xsd:simpleType>
        <xsd:restriction base="dms:Note">
          <xsd:maxLength value="255"/>
        </xsd:restriction>
      </xsd:simpleType>
    </xsd:element>
    <xsd:element name="MediaServiceLocation" ma:index="19" nillable="true" ma:displayName="MediaServiceLocation"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b1e4d6ee-9f6f-43f8-a618-24f3d84da28f"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element name="LastSharedByUser" ma:index="12" nillable="true" ma:displayName="Last Shared By User" ma:hidden="true" ma:internalName="LastSharedByUser" ma:readOnly="true">
      <xsd:simpleType>
        <xsd:restriction base="dms:Note"/>
      </xsd:simpleType>
    </xsd:element>
    <xsd:element name="LastSharedByTime" ma:index="13" nillable="true" ma:displayName="Last Shared By Time" ma:hidden="true" ma:internalName="LastSharedByTime" ma:readOnly="true">
      <xsd:simpleType>
        <xsd:restriction base="dms:DateTim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Document_x0020_Purpose xmlns="f577acbf-5b0b-4b4f-9948-268e97f8d3a4">Informational</Document_x0020_Purpose>
    <Initiatives xmlns="f577acbf-5b0b-4b4f-9948-268e97f8d3a4"/>
  </documentManagement>
</p:properties>
</file>

<file path=customXml/itemProps1.xml><?xml version="1.0" encoding="utf-8"?>
<ds:datastoreItem xmlns:ds="http://schemas.openxmlformats.org/officeDocument/2006/customXml" ds:itemID="{E21AFCC0-734A-4A90-A597-A1CB34860DCD}">
  <ds:schemaRefs>
    <ds:schemaRef ds:uri="http://schemas.microsoft.com/sharepoint/v3/contenttype/forms"/>
  </ds:schemaRefs>
</ds:datastoreItem>
</file>

<file path=customXml/itemProps2.xml><?xml version="1.0" encoding="utf-8"?>
<ds:datastoreItem xmlns:ds="http://schemas.openxmlformats.org/officeDocument/2006/customXml" ds:itemID="{A79EAE08-AAD0-49B9-BF66-164C225CC523}">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f577acbf-5b0b-4b4f-9948-268e97f8d3a4"/>
    <ds:schemaRef ds:uri="b1e4d6ee-9f6f-43f8-a618-24f3d84da28f"/>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617AB1FA-2F28-4684-9230-02ACEB6C0B0A}">
  <ds:schemaRefs>
    <ds:schemaRef ds:uri="b1e4d6ee-9f6f-43f8-a618-24f3d84da28f"/>
    <ds:schemaRef ds:uri="http://purl.org/dc/terms/"/>
    <ds:schemaRef ds:uri="http://schemas.openxmlformats.org/package/2006/metadata/core-properties"/>
    <ds:schemaRef ds:uri="f577acbf-5b0b-4b4f-9948-268e97f8d3a4"/>
    <ds:schemaRef ds:uri="http://schemas.microsoft.com/office/2006/documentManagement/types"/>
    <ds:schemaRef ds:uri="http://schemas.microsoft.com/office/infopath/2007/PartnerControls"/>
    <ds:schemaRef ds:uri="http://purl.org/dc/elements/1.1/"/>
    <ds:schemaRef ds:uri="http://schemas.microsoft.com/office/2006/metadata/properties"/>
    <ds:schemaRef ds:uri="http://www.w3.org/XML/1998/namespace"/>
    <ds:schemaRef ds:uri="http://purl.org/dc/dcmitype/"/>
  </ds:schemaRefs>
</ds:datastoreItem>
</file>

<file path=docProps/app.xml><?xml version="1.0" encoding="utf-8"?>
<Properties xmlns="http://schemas.openxmlformats.org/officeDocument/2006/extended-properties" xmlns:vt="http://schemas.openxmlformats.org/officeDocument/2006/docPropsVTypes">
  <TotalTime>16489</TotalTime>
  <Words>3858</Words>
  <Application>Microsoft Office PowerPoint</Application>
  <PresentationFormat>Widescreen</PresentationFormat>
  <Paragraphs>351</Paragraphs>
  <Slides>16</Slides>
  <Notes>16</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16</vt:i4>
      </vt:variant>
    </vt:vector>
  </HeadingPairs>
  <TitlesOfParts>
    <vt:vector size="21" baseType="lpstr">
      <vt:lpstr>Aptos</vt:lpstr>
      <vt:lpstr>Arial</vt:lpstr>
      <vt:lpstr>Calibri</vt:lpstr>
      <vt:lpstr>Georgia</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Microsoft</dc:creator>
  <cp:lastModifiedBy>Andrew Peel</cp:lastModifiedBy>
  <cp:revision>8</cp:revision>
  <dcterms:created xsi:type="dcterms:W3CDTF">2018-06-07T21:39:02Z</dcterms:created>
  <dcterms:modified xsi:type="dcterms:W3CDTF">2026-03-26T17:20:00Z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0x010100CD401524DC532D42A0E0ED886331A72B</vt:lpwstr>
  </property>
  <property fmtid="{D5CDD505-2E9C-101B-9397-08002B2CF9AE}" pid="3" name="MSIP_Label_f42aa342-8706-4288-bd11-ebb85995028c_Enabled">
    <vt:lpwstr>True</vt:lpwstr>
  </property>
  <property fmtid="{D5CDD505-2E9C-101B-9397-08002B2CF9AE}" pid="4" name="MSIP_Label_f42aa342-8706-4288-bd11-ebb85995028c_SiteId">
    <vt:lpwstr>72f988bf-86f1-41af-91ab-2d7cd011db47</vt:lpwstr>
  </property>
  <property fmtid="{D5CDD505-2E9C-101B-9397-08002B2CF9AE}" pid="5" name="MSIP_Label_f42aa342-8706-4288-bd11-ebb85995028c_Owner">
    <vt:lpwstr>t-dahop@microsoft.com</vt:lpwstr>
  </property>
  <property fmtid="{D5CDD505-2E9C-101B-9397-08002B2CF9AE}" pid="6" name="MSIP_Label_f42aa342-8706-4288-bd11-ebb85995028c_SetDate">
    <vt:lpwstr>2018-06-18T13:45:27.3782680Z</vt:lpwstr>
  </property>
  <property fmtid="{D5CDD505-2E9C-101B-9397-08002B2CF9AE}" pid="7" name="MSIP_Label_f42aa342-8706-4288-bd11-ebb85995028c_Name">
    <vt:lpwstr>General</vt:lpwstr>
  </property>
  <property fmtid="{D5CDD505-2E9C-101B-9397-08002B2CF9AE}" pid="8" name="MSIP_Label_f42aa342-8706-4288-bd11-ebb85995028c_Application">
    <vt:lpwstr>Microsoft Azure Information Protection</vt:lpwstr>
  </property>
  <property fmtid="{D5CDD505-2E9C-101B-9397-08002B2CF9AE}" pid="9" name="MSIP_Label_f42aa342-8706-4288-bd11-ebb85995028c_Extended_MSFT_Method">
    <vt:lpwstr>Automatic</vt:lpwstr>
  </property>
  <property fmtid="{D5CDD505-2E9C-101B-9397-08002B2CF9AE}" pid="10" name="Sensitivity">
    <vt:lpwstr>General</vt:lpwstr>
  </property>
</Properties>
</file>