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B2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758952" y="1627632"/>
            <a:ext cx="530352"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58952" y="1810512"/>
            <a:ext cx="1005840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&amp; METHOD ALIGNMENT — S7-S9</a:t>
            </a:r>
          </a:p>
        </p:txBody>
      </p:sp>
      <p:sp>
        <p:nvSpPr>
          <p:cNvPr id="5" name="TextBox 4"/>
          <p:cNvSpPr txBox="1"/>
          <p:nvPr/>
        </p:nvSpPr>
        <p:spPr>
          <a:xfrm>
            <a:off x="758952" y="2157984"/>
            <a:ext cx="10881360" cy="1371600"/>
          </a:xfrm>
          <a:prstGeom prst="rect">
            <a:avLst/>
          </a:prstGeom>
          <a:noFill/>
        </p:spPr>
        <p:txBody>
          <a:bodyPr wrap="square" anchor="t" lIns="0" rIns="0" tIns="0" bIns="0">
            <a:spAutoFit/>
          </a:bodyPr>
          <a:lstStyle/>
          <a:p>
            <a:pPr algn="l">
              <a:lnSpc>
                <a:spcPct val="98000"/>
              </a:lnSpc>
              <a:spcBef>
                <a:spcPts val="0"/>
              </a:spcBef>
              <a:spcAft>
                <a:spcPts val="0"/>
              </a:spcAft>
            </a:pPr>
            <a:r>
              <a:rPr sz="5200" b="1">
                <a:solidFill>
                  <a:srgbClr val="FFFFFF"/>
                </a:solidFill>
                <a:latin typeface="Source Serif 4"/>
              </a:rPr>
              <a:t>SI Selection &amp;</a:t>
            </a:r>
          </a:p>
          <a:p>
            <a:pPr algn="l">
              <a:lnSpc>
                <a:spcPct val="98000"/>
              </a:lnSpc>
              <a:spcBef>
                <a:spcPts val="0"/>
              </a:spcBef>
              <a:spcAft>
                <a:spcPts val="0"/>
              </a:spcAft>
            </a:pPr>
            <a:r>
              <a:rPr sz="5200" b="1">
                <a:solidFill>
                  <a:srgbClr val="FFFFFF"/>
                </a:solidFill>
                <a:latin typeface="Source Serif 4"/>
              </a:rPr>
              <a:t>Method Alignment.</a:t>
            </a:r>
          </a:p>
        </p:txBody>
      </p:sp>
      <p:sp>
        <p:nvSpPr>
          <p:cNvPr id="6" name="TextBox 5"/>
          <p:cNvSpPr txBox="1"/>
          <p:nvPr/>
        </p:nvSpPr>
        <p:spPr>
          <a:xfrm>
            <a:off x="758952" y="3822191"/>
            <a:ext cx="10424160" cy="640080"/>
          </a:xfrm>
          <a:prstGeom prst="rect">
            <a:avLst/>
          </a:prstGeom>
          <a:noFill/>
        </p:spPr>
        <p:txBody>
          <a:bodyPr wrap="square" anchor="t" lIns="0" rIns="0" tIns="0" bIns="0">
            <a:spAutoFit/>
          </a:bodyPr>
          <a:lstStyle/>
          <a:p>
            <a:pPr algn="l">
              <a:lnSpc>
                <a:spcPct val="110000"/>
              </a:lnSpc>
              <a:spcBef>
                <a:spcPts val="0"/>
              </a:spcBef>
              <a:spcAft>
                <a:spcPts val="200"/>
              </a:spcAft>
            </a:pPr>
            <a:r>
              <a:rPr sz="1900" b="0">
                <a:solidFill>
                  <a:srgbClr val="C9CEDB"/>
                </a:solidFill>
                <a:latin typeface="Source Serif 4"/>
              </a:rPr>
              <a:t>Methodology alignment is a selection criterion, not a post-contract assumption.</a:t>
            </a:r>
          </a:p>
        </p:txBody>
      </p:sp>
      <p:sp>
        <p:nvSpPr>
          <p:cNvPr id="7" name="TextBox 6"/>
          <p:cNvSpPr txBox="1"/>
          <p:nvPr/>
        </p:nvSpPr>
        <p:spPr>
          <a:xfrm>
            <a:off x="758952" y="4590288"/>
            <a:ext cx="45720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01</a:t>
            </a:r>
          </a:p>
        </p:txBody>
      </p:sp>
      <p:sp>
        <p:nvSpPr>
          <p:cNvPr id="8" name="TextBox 7"/>
          <p:cNvSpPr txBox="1"/>
          <p:nvPr/>
        </p:nvSpPr>
        <p:spPr>
          <a:xfrm>
            <a:off x="1216152" y="4572000"/>
            <a:ext cx="10241280" cy="411480"/>
          </a:xfrm>
          <a:prstGeom prst="rect">
            <a:avLst/>
          </a:prstGeom>
          <a:noFill/>
        </p:spPr>
        <p:txBody>
          <a:bodyPr wrap="square" anchor="t" lIns="0" rIns="0" tIns="0" bIns="0">
            <a:spAutoFit/>
          </a:bodyPr>
          <a:lstStyle/>
          <a:p>
            <a:pPr algn="l">
              <a:lnSpc>
                <a:spcPct val="105000"/>
              </a:lnSpc>
              <a:spcBef>
                <a:spcPts val="0"/>
              </a:spcBef>
              <a:spcAft>
                <a:spcPts val="200"/>
              </a:spcAft>
            </a:pPr>
            <a:r>
              <a:rPr sz="1100" b="0">
                <a:solidFill>
                  <a:srgbClr val="C9CEDB"/>
                </a:solidFill>
                <a:latin typeface="Inter"/>
              </a:rPr>
              <a:t>The MSA and SOW 1 (Discovery) are signed at end of S9, before Programme Setup &amp; Mobilisation (S10) — not negotiated later during Discovery.</a:t>
            </a:r>
          </a:p>
        </p:txBody>
      </p:sp>
      <p:sp>
        <p:nvSpPr>
          <p:cNvPr id="9" name="TextBox 8"/>
          <p:cNvSpPr txBox="1"/>
          <p:nvPr/>
        </p:nvSpPr>
        <p:spPr>
          <a:xfrm>
            <a:off x="758952" y="5047488"/>
            <a:ext cx="45720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02</a:t>
            </a:r>
          </a:p>
        </p:txBody>
      </p:sp>
      <p:sp>
        <p:nvSpPr>
          <p:cNvPr id="10" name="TextBox 9"/>
          <p:cNvSpPr txBox="1"/>
          <p:nvPr/>
        </p:nvSpPr>
        <p:spPr>
          <a:xfrm>
            <a:off x="1216152" y="5029200"/>
            <a:ext cx="10241280" cy="411480"/>
          </a:xfrm>
          <a:prstGeom prst="rect">
            <a:avLst/>
          </a:prstGeom>
          <a:noFill/>
        </p:spPr>
        <p:txBody>
          <a:bodyPr wrap="square" anchor="t" lIns="0" rIns="0" tIns="0" bIns="0">
            <a:spAutoFit/>
          </a:bodyPr>
          <a:lstStyle/>
          <a:p>
            <a:pPr algn="l">
              <a:lnSpc>
                <a:spcPct val="105000"/>
              </a:lnSpc>
              <a:spcBef>
                <a:spcPts val="0"/>
              </a:spcBef>
              <a:spcAft>
                <a:spcPts val="200"/>
              </a:spcAft>
            </a:pPr>
            <a:r>
              <a:rPr sz="1100" b="0">
                <a:solidFill>
                  <a:srgbClr val="C9CEDB"/>
                </a:solidFill>
                <a:latin typeface="Inter"/>
              </a:rPr>
              <a:t>Procurement and Legal due diligence runs during S7-S9 as part of vendor evaluation.</a:t>
            </a:r>
          </a:p>
        </p:txBody>
      </p:sp>
      <p:sp>
        <p:nvSpPr>
          <p:cNvPr id="11" name="TextBox 10"/>
          <p:cNvSpPr txBox="1"/>
          <p:nvPr/>
        </p:nvSpPr>
        <p:spPr>
          <a:xfrm>
            <a:off x="758952" y="5504688"/>
            <a:ext cx="45720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03</a:t>
            </a:r>
          </a:p>
        </p:txBody>
      </p:sp>
      <p:sp>
        <p:nvSpPr>
          <p:cNvPr id="12" name="TextBox 11"/>
          <p:cNvSpPr txBox="1"/>
          <p:nvPr/>
        </p:nvSpPr>
        <p:spPr>
          <a:xfrm>
            <a:off x="1216152" y="5486400"/>
            <a:ext cx="10241280" cy="411480"/>
          </a:xfrm>
          <a:prstGeom prst="rect">
            <a:avLst/>
          </a:prstGeom>
          <a:noFill/>
        </p:spPr>
        <p:txBody>
          <a:bodyPr wrap="square" anchor="t" lIns="0" rIns="0" tIns="0" bIns="0">
            <a:spAutoFit/>
          </a:bodyPr>
          <a:lstStyle/>
          <a:p>
            <a:pPr algn="l">
              <a:lnSpc>
                <a:spcPct val="105000"/>
              </a:lnSpc>
              <a:spcBef>
                <a:spcPts val="0"/>
              </a:spcBef>
              <a:spcAft>
                <a:spcPts val="200"/>
              </a:spcAft>
            </a:pPr>
            <a:r>
              <a:rPr sz="1100" b="0">
                <a:solidFill>
                  <a:srgbClr val="C9CEDB"/>
                </a:solidFill>
                <a:latin typeface="Inter"/>
              </a:rPr>
              <a:t>The people who will deliver the programme — on both sides — should be in the selection workshops.</a:t>
            </a:r>
          </a:p>
        </p:txBody>
      </p:sp>
      <p:sp>
        <p:nvSpPr>
          <p:cNvPr id="13" name="Rectangle 12"/>
          <p:cNvSpPr/>
          <p:nvPr/>
        </p:nvSpPr>
        <p:spPr>
          <a:xfrm>
            <a:off x="758952" y="6199632"/>
            <a:ext cx="10671048" cy="10972"/>
          </a:xfrm>
          <a:prstGeom prst="rect">
            <a:avLst/>
          </a:prstGeom>
          <a:solidFill>
            <a:srgbClr val="3A4B6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58952" y="6327648"/>
            <a:ext cx="10671048" cy="274320"/>
          </a:xfrm>
          <a:prstGeom prst="rect">
            <a:avLst/>
          </a:prstGeom>
          <a:noFill/>
        </p:spPr>
        <p:txBody>
          <a:bodyPr wrap="square" anchor="t" lIns="0" rIns="0" tIns="0" bIns="0">
            <a:spAutoFit/>
          </a:bodyPr>
          <a:lstStyle/>
          <a:p>
            <a:pPr algn="l">
              <a:spcBef>
                <a:spcPts val="0"/>
              </a:spcBef>
              <a:spcAft>
                <a:spcPts val="200"/>
              </a:spcAft>
            </a:pPr>
            <a:r>
              <a:rPr sz="900" b="1">
                <a:solidFill>
                  <a:srgbClr val="C9CEDB"/>
                </a:solidFill>
                <a:latin typeface="JetBrains Mono"/>
              </a:rPr>
              <a:t>SELECTION-PHASE ARTEFACT · TAKE THIS INTO YOUR SI SELECTION WORKSHOPS</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PROCUREMENT &amp; LEGAL DD</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100" b="1">
                <a:solidFill>
                  <a:srgbClr val="1B2A4A"/>
                </a:solidFill>
                <a:latin typeface="Source Serif 4"/>
              </a:rPr>
              <a:t>Procurement &amp; Legal due diligence.</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17320"/>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What runs during S7-S9 — not after the SI is chosen.</a:t>
            </a:r>
          </a:p>
        </p:txBody>
      </p:sp>
      <p:sp>
        <p:nvSpPr>
          <p:cNvPr id="8" name="Rectangle 7"/>
          <p:cNvSpPr/>
          <p:nvPr/>
        </p:nvSpPr>
        <p:spPr>
          <a:xfrm>
            <a:off x="758952" y="2011680"/>
            <a:ext cx="3456432" cy="27432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2011680"/>
            <a:ext cx="3456432"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14983" y="2212848"/>
            <a:ext cx="2944368" cy="274320"/>
          </a:xfrm>
          <a:prstGeom prst="rect">
            <a:avLst/>
          </a:prstGeom>
          <a:noFill/>
        </p:spPr>
        <p:txBody>
          <a:bodyPr wrap="square" anchor="t" lIns="0" rIns="0" tIns="0" bIns="0">
            <a:spAutoFit/>
          </a:bodyPr>
          <a:lstStyle/>
          <a:p>
            <a:pPr algn="l">
              <a:spcBef>
                <a:spcPts val="0"/>
              </a:spcBef>
              <a:spcAft>
                <a:spcPts val="200"/>
              </a:spcAft>
            </a:pPr>
            <a:r>
              <a:rPr sz="1200" b="1">
                <a:solidFill>
                  <a:srgbClr val="E89A35"/>
                </a:solidFill>
                <a:latin typeface="JetBrains Mono"/>
              </a:rPr>
              <a:t>S7</a:t>
            </a:r>
          </a:p>
        </p:txBody>
      </p:sp>
      <p:sp>
        <p:nvSpPr>
          <p:cNvPr id="11" name="TextBox 10"/>
          <p:cNvSpPr txBox="1"/>
          <p:nvPr/>
        </p:nvSpPr>
        <p:spPr>
          <a:xfrm>
            <a:off x="1014983" y="2523744"/>
            <a:ext cx="2944368" cy="36576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Market Engagement &amp; RFI</a:t>
            </a:r>
          </a:p>
        </p:txBody>
      </p:sp>
      <p:sp>
        <p:nvSpPr>
          <p:cNvPr id="12" name="TextBox 11"/>
          <p:cNvSpPr txBox="1"/>
          <p:nvPr/>
        </p:nvSpPr>
        <p:spPr>
          <a:xfrm>
            <a:off x="1014983" y="2971800"/>
            <a:ext cx="2944368" cy="1554480"/>
          </a:xfrm>
          <a:prstGeom prst="rect">
            <a:avLst/>
          </a:prstGeom>
          <a:noFill/>
        </p:spPr>
        <p:txBody>
          <a:bodyPr wrap="square" anchor="t" lIns="0" rIns="0" tIns="0" bIns="0">
            <a:spAutoFit/>
          </a:bodyPr>
          <a:lstStyle/>
          <a:p>
            <a:pPr algn="l">
              <a:lnSpc>
                <a:spcPct val="112000"/>
              </a:lnSpc>
              <a:spcBef>
                <a:spcPts val="0"/>
              </a:spcBef>
              <a:spcAft>
                <a:spcPts val="200"/>
              </a:spcAft>
            </a:pPr>
            <a:r>
              <a:rPr sz="1050" b="0">
                <a:solidFill>
                  <a:srgbClr val="54595F"/>
                </a:solidFill>
                <a:latin typeface="Inter"/>
              </a:rPr>
              <a:t>Financial viability checks, credit checks, insurance verification. Built into the RFI scoring, not a separate exercise.</a:t>
            </a:r>
          </a:p>
        </p:txBody>
      </p:sp>
      <p:sp>
        <p:nvSpPr>
          <p:cNvPr id="13" name="Rectangle 12"/>
          <p:cNvSpPr/>
          <p:nvPr/>
        </p:nvSpPr>
        <p:spPr>
          <a:xfrm>
            <a:off x="4366259" y="2011680"/>
            <a:ext cx="3456432" cy="27432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366259" y="2011680"/>
            <a:ext cx="3456432"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622292" y="2212848"/>
            <a:ext cx="2944368" cy="274320"/>
          </a:xfrm>
          <a:prstGeom prst="rect">
            <a:avLst/>
          </a:prstGeom>
          <a:noFill/>
        </p:spPr>
        <p:txBody>
          <a:bodyPr wrap="square" anchor="t" lIns="0" rIns="0" tIns="0" bIns="0">
            <a:spAutoFit/>
          </a:bodyPr>
          <a:lstStyle/>
          <a:p>
            <a:pPr algn="l">
              <a:spcBef>
                <a:spcPts val="0"/>
              </a:spcBef>
              <a:spcAft>
                <a:spcPts val="200"/>
              </a:spcAft>
            </a:pPr>
            <a:r>
              <a:rPr sz="1200" b="1">
                <a:solidFill>
                  <a:srgbClr val="E89A35"/>
                </a:solidFill>
                <a:latin typeface="JetBrains Mono"/>
              </a:rPr>
              <a:t>S8</a:t>
            </a:r>
          </a:p>
        </p:txBody>
      </p:sp>
      <p:sp>
        <p:nvSpPr>
          <p:cNvPr id="16" name="TextBox 15"/>
          <p:cNvSpPr txBox="1"/>
          <p:nvPr/>
        </p:nvSpPr>
        <p:spPr>
          <a:xfrm>
            <a:off x="4622292" y="2523744"/>
            <a:ext cx="2944368" cy="36576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Software Selection</a:t>
            </a:r>
          </a:p>
        </p:txBody>
      </p:sp>
      <p:sp>
        <p:nvSpPr>
          <p:cNvPr id="17" name="TextBox 16"/>
          <p:cNvSpPr txBox="1"/>
          <p:nvPr/>
        </p:nvSpPr>
        <p:spPr>
          <a:xfrm>
            <a:off x="4622292" y="2971800"/>
            <a:ext cx="2944368" cy="1554480"/>
          </a:xfrm>
          <a:prstGeom prst="rect">
            <a:avLst/>
          </a:prstGeom>
          <a:noFill/>
        </p:spPr>
        <p:txBody>
          <a:bodyPr wrap="square" anchor="t" lIns="0" rIns="0" tIns="0" bIns="0">
            <a:spAutoFit/>
          </a:bodyPr>
          <a:lstStyle/>
          <a:p>
            <a:pPr algn="l">
              <a:lnSpc>
                <a:spcPct val="112000"/>
              </a:lnSpc>
              <a:spcBef>
                <a:spcPts val="0"/>
              </a:spcBef>
              <a:spcAft>
                <a:spcPts val="200"/>
              </a:spcAft>
            </a:pPr>
            <a:r>
              <a:rPr sz="1050" b="0">
                <a:solidFill>
                  <a:srgbClr val="54595F"/>
                </a:solidFill>
                <a:latin typeface="Inter"/>
              </a:rPr>
              <a:t>Commercial DD continues alongside the demo and reference-call activity. A vendor that wins on demo and fails on financial viability is not a winner.</a:t>
            </a:r>
          </a:p>
        </p:txBody>
      </p:sp>
      <p:sp>
        <p:nvSpPr>
          <p:cNvPr id="18" name="Rectangle 17"/>
          <p:cNvSpPr/>
          <p:nvPr/>
        </p:nvSpPr>
        <p:spPr>
          <a:xfrm>
            <a:off x="7973567" y="2011680"/>
            <a:ext cx="3456432" cy="27432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7973567" y="2011680"/>
            <a:ext cx="3456432"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599" y="2212848"/>
            <a:ext cx="2944368" cy="274320"/>
          </a:xfrm>
          <a:prstGeom prst="rect">
            <a:avLst/>
          </a:prstGeom>
          <a:noFill/>
        </p:spPr>
        <p:txBody>
          <a:bodyPr wrap="square" anchor="t" lIns="0" rIns="0" tIns="0" bIns="0">
            <a:spAutoFit/>
          </a:bodyPr>
          <a:lstStyle/>
          <a:p>
            <a:pPr algn="l">
              <a:spcBef>
                <a:spcPts val="0"/>
              </a:spcBef>
              <a:spcAft>
                <a:spcPts val="200"/>
              </a:spcAft>
            </a:pPr>
            <a:r>
              <a:rPr sz="1200" b="1">
                <a:solidFill>
                  <a:srgbClr val="E89A35"/>
                </a:solidFill>
                <a:latin typeface="JetBrains Mono"/>
              </a:rPr>
              <a:t>S9</a:t>
            </a:r>
          </a:p>
        </p:txBody>
      </p:sp>
      <p:sp>
        <p:nvSpPr>
          <p:cNvPr id="21" name="TextBox 20"/>
          <p:cNvSpPr txBox="1"/>
          <p:nvPr/>
        </p:nvSpPr>
        <p:spPr>
          <a:xfrm>
            <a:off x="8229599" y="2523744"/>
            <a:ext cx="2944368" cy="36576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SI Selection</a:t>
            </a:r>
          </a:p>
        </p:txBody>
      </p:sp>
      <p:sp>
        <p:nvSpPr>
          <p:cNvPr id="22" name="TextBox 21"/>
          <p:cNvSpPr txBox="1"/>
          <p:nvPr/>
        </p:nvSpPr>
        <p:spPr>
          <a:xfrm>
            <a:off x="8229599" y="2971800"/>
            <a:ext cx="2944368" cy="1554480"/>
          </a:xfrm>
          <a:prstGeom prst="rect">
            <a:avLst/>
          </a:prstGeom>
          <a:noFill/>
        </p:spPr>
        <p:txBody>
          <a:bodyPr wrap="square" anchor="t" lIns="0" rIns="0" tIns="0" bIns="0">
            <a:spAutoFit/>
          </a:bodyPr>
          <a:lstStyle/>
          <a:p>
            <a:pPr algn="l">
              <a:lnSpc>
                <a:spcPct val="112000"/>
              </a:lnSpc>
              <a:spcBef>
                <a:spcPts val="0"/>
              </a:spcBef>
              <a:spcAft>
                <a:spcPts val="200"/>
              </a:spcAft>
            </a:pPr>
            <a:r>
              <a:rPr sz="1050" b="0">
                <a:solidFill>
                  <a:srgbClr val="54595F"/>
                </a:solidFill>
                <a:latin typeface="Inter"/>
              </a:rPr>
              <a:t>Legal reviews the SI's standard MSA. Procurement negotiates terms. SOW 1 (Discovery) drafted and signed alongside the MSA before S10 entry.</a:t>
            </a:r>
          </a:p>
        </p:txBody>
      </p:sp>
      <p:sp>
        <p:nvSpPr>
          <p:cNvPr id="23" name="Rectangle 22"/>
          <p:cNvSpPr/>
          <p:nvPr/>
        </p:nvSpPr>
        <p:spPr>
          <a:xfrm>
            <a:off x="758952" y="5074920"/>
            <a:ext cx="10671048" cy="77724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758952" y="5074920"/>
            <a:ext cx="45720" cy="777240"/>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96695" y="5074920"/>
            <a:ext cx="10305288" cy="777240"/>
          </a:xfrm>
          <a:prstGeom prst="rect">
            <a:avLst/>
          </a:prstGeom>
          <a:noFill/>
        </p:spPr>
        <p:txBody>
          <a:bodyPr wrap="square" anchor="ctr" lIns="0" rIns="0" tIns="0" bIns="0">
            <a:spAutoFit/>
          </a:bodyPr>
          <a:lstStyle/>
          <a:p>
            <a:pPr algn="l">
              <a:lnSpc>
                <a:spcPct val="110000"/>
              </a:lnSpc>
              <a:spcBef>
                <a:spcPts val="0"/>
              </a:spcBef>
              <a:spcAft>
                <a:spcPts val="200"/>
              </a:spcAft>
            </a:pPr>
            <a:r>
              <a:rPr sz="1450" b="0">
                <a:solidFill>
                  <a:srgbClr val="1B2A4A"/>
                </a:solidFill>
                <a:latin typeface="Source Serif 4"/>
              </a:rPr>
              <a:t>If DD slips to post-contract, the Client has lost negotiating leverage at exactly the wrong moment.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COMBINED vs SEPARATE</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200" b="1">
                <a:solidFill>
                  <a:srgbClr val="1B2A4A"/>
                </a:solidFill>
                <a:latin typeface="Source Serif 4"/>
              </a:rPr>
              <a:t>Combined vs separate selection.</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17320"/>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When software (S8) and SI (S9) selection merge — and when to keep them separate.</a:t>
            </a:r>
          </a:p>
        </p:txBody>
      </p:sp>
      <p:sp>
        <p:nvSpPr>
          <p:cNvPr id="8" name="Rectangle 7"/>
          <p:cNvSpPr/>
          <p:nvPr/>
        </p:nvSpPr>
        <p:spPr>
          <a:xfrm>
            <a:off x="758952" y="1965960"/>
            <a:ext cx="5175504" cy="26517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196596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14983" y="2167128"/>
            <a:ext cx="466344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METHOD DEFAULT</a:t>
            </a:r>
          </a:p>
        </p:txBody>
      </p:sp>
      <p:sp>
        <p:nvSpPr>
          <p:cNvPr id="11" name="TextBox 10"/>
          <p:cNvSpPr txBox="1"/>
          <p:nvPr/>
        </p:nvSpPr>
        <p:spPr>
          <a:xfrm>
            <a:off x="1014983" y="2423160"/>
            <a:ext cx="4663440" cy="320040"/>
          </a:xfrm>
          <a:prstGeom prst="rect">
            <a:avLst/>
          </a:prstGeom>
          <a:noFill/>
        </p:spPr>
        <p:txBody>
          <a:bodyPr wrap="square" anchor="t" lIns="0" rIns="0" tIns="0" bIns="0">
            <a:spAutoFit/>
          </a:bodyPr>
          <a:lstStyle/>
          <a:p>
            <a:pPr algn="l">
              <a:spcBef>
                <a:spcPts val="0"/>
              </a:spcBef>
              <a:spcAft>
                <a:spcPts val="200"/>
              </a:spcAft>
            </a:pPr>
            <a:r>
              <a:rPr sz="1500" b="1">
                <a:solidFill>
                  <a:srgbClr val="1B2A4A"/>
                </a:solidFill>
                <a:latin typeface="Source Serif 4"/>
              </a:rPr>
              <a:t>Separate selection</a:t>
            </a:r>
          </a:p>
        </p:txBody>
      </p:sp>
      <p:sp>
        <p:nvSpPr>
          <p:cNvPr id="12" name="TextBox 11"/>
          <p:cNvSpPr txBox="1"/>
          <p:nvPr/>
        </p:nvSpPr>
        <p:spPr>
          <a:xfrm>
            <a:off x="1014983" y="2834639"/>
            <a:ext cx="4663440" cy="1005840"/>
          </a:xfrm>
          <a:prstGeom prst="rect">
            <a:avLst/>
          </a:prstGeom>
          <a:noFill/>
        </p:spPr>
        <p:txBody>
          <a:bodyPr wrap="square" anchor="t" lIns="0" rIns="0" tIns="0" bIns="0">
            <a:spAutoFit/>
          </a:bodyPr>
          <a:lstStyle/>
          <a:p>
            <a:pPr algn="l">
              <a:lnSpc>
                <a:spcPct val="110000"/>
              </a:lnSpc>
              <a:spcBef>
                <a:spcPts val="0"/>
              </a:spcBef>
              <a:spcAft>
                <a:spcPts val="200"/>
              </a:spcAft>
            </a:pPr>
            <a:r>
              <a:rPr sz="1050" b="0">
                <a:solidFill>
                  <a:srgbClr val="54595F"/>
                </a:solidFill>
                <a:latin typeface="Inter"/>
              </a:rPr>
              <a:t>S8 chooses the platform on its merits; S9 chooses the SI against the chosen platform. Adds time; produces sharper criteria at each stage.</a:t>
            </a:r>
          </a:p>
        </p:txBody>
      </p:sp>
      <p:sp>
        <p:nvSpPr>
          <p:cNvPr id="13" name="TextBox 12"/>
          <p:cNvSpPr txBox="1"/>
          <p:nvPr/>
        </p:nvSpPr>
        <p:spPr>
          <a:xfrm>
            <a:off x="1014983" y="3867912"/>
            <a:ext cx="4663440" cy="640080"/>
          </a:xfrm>
          <a:prstGeom prst="rect">
            <a:avLst/>
          </a:prstGeom>
          <a:noFill/>
        </p:spPr>
        <p:txBody>
          <a:bodyPr wrap="square" anchor="t" lIns="0" rIns="0" tIns="0" bIns="0">
            <a:spAutoFit/>
          </a:bodyPr>
          <a:lstStyle/>
          <a:p>
            <a:pPr algn="l">
              <a:lnSpc>
                <a:spcPct val="108000"/>
              </a:lnSpc>
              <a:spcBef>
                <a:spcPts val="0"/>
              </a:spcBef>
              <a:spcAft>
                <a:spcPts val="200"/>
              </a:spcAft>
            </a:pPr>
            <a:r>
              <a:rPr sz="850" b="1">
                <a:solidFill>
                  <a:srgbClr val="E89A35"/>
                </a:solidFill>
                <a:latin typeface="JetBrains Mono"/>
              </a:rPr>
              <a:t>Use when — </a:t>
            </a:r>
            <a:r>
              <a:rPr sz="1000" b="0">
                <a:solidFill>
                  <a:srgbClr val="6B7280"/>
                </a:solidFill>
                <a:latin typeface="Source Serif 4"/>
              </a:rPr>
              <a:t>the platform decision is genuinely open, peer comparators differ in platform choice, or the Client wants explicit pressure on each decision.</a:t>
            </a:r>
          </a:p>
        </p:txBody>
      </p:sp>
      <p:sp>
        <p:nvSpPr>
          <p:cNvPr id="14" name="Rectangle 13"/>
          <p:cNvSpPr/>
          <p:nvPr/>
        </p:nvSpPr>
        <p:spPr>
          <a:xfrm>
            <a:off x="6254496" y="1965960"/>
            <a:ext cx="5175504" cy="26517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54496" y="196596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510528" y="2167128"/>
            <a:ext cx="466344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COMMON VARIANT</a:t>
            </a:r>
          </a:p>
        </p:txBody>
      </p:sp>
      <p:sp>
        <p:nvSpPr>
          <p:cNvPr id="17" name="TextBox 16"/>
          <p:cNvSpPr txBox="1"/>
          <p:nvPr/>
        </p:nvSpPr>
        <p:spPr>
          <a:xfrm>
            <a:off x="6510528" y="2423160"/>
            <a:ext cx="4663440" cy="320040"/>
          </a:xfrm>
          <a:prstGeom prst="rect">
            <a:avLst/>
          </a:prstGeom>
          <a:noFill/>
        </p:spPr>
        <p:txBody>
          <a:bodyPr wrap="square" anchor="t" lIns="0" rIns="0" tIns="0" bIns="0">
            <a:spAutoFit/>
          </a:bodyPr>
          <a:lstStyle/>
          <a:p>
            <a:pPr algn="l">
              <a:spcBef>
                <a:spcPts val="0"/>
              </a:spcBef>
              <a:spcAft>
                <a:spcPts val="200"/>
              </a:spcAft>
            </a:pPr>
            <a:r>
              <a:rPr sz="1500" b="1">
                <a:solidFill>
                  <a:srgbClr val="1B2A4A"/>
                </a:solidFill>
                <a:latin typeface="Source Serif 4"/>
              </a:rPr>
              <a:t>Combined selection</a:t>
            </a:r>
          </a:p>
        </p:txBody>
      </p:sp>
      <p:sp>
        <p:nvSpPr>
          <p:cNvPr id="18" name="TextBox 17"/>
          <p:cNvSpPr txBox="1"/>
          <p:nvPr/>
        </p:nvSpPr>
        <p:spPr>
          <a:xfrm>
            <a:off x="6510528" y="2834639"/>
            <a:ext cx="4663440" cy="1005840"/>
          </a:xfrm>
          <a:prstGeom prst="rect">
            <a:avLst/>
          </a:prstGeom>
          <a:noFill/>
        </p:spPr>
        <p:txBody>
          <a:bodyPr wrap="square" anchor="t" lIns="0" rIns="0" tIns="0" bIns="0">
            <a:spAutoFit/>
          </a:bodyPr>
          <a:lstStyle/>
          <a:p>
            <a:pPr algn="l">
              <a:lnSpc>
                <a:spcPct val="110000"/>
              </a:lnSpc>
              <a:spcBef>
                <a:spcPts val="0"/>
              </a:spcBef>
              <a:spcAft>
                <a:spcPts val="200"/>
              </a:spcAft>
            </a:pPr>
            <a:r>
              <a:rPr sz="1050" b="0">
                <a:solidFill>
                  <a:srgbClr val="54595F"/>
                </a:solidFill>
                <a:latin typeface="Inter"/>
              </a:rPr>
              <a:t>Platform and SI selected together — typically when the chosen SI is also the licencing partner (reselling Microsoft licences as part of the engagement). Faster; reduces decision-fatigue.</a:t>
            </a:r>
          </a:p>
        </p:txBody>
      </p:sp>
      <p:sp>
        <p:nvSpPr>
          <p:cNvPr id="19" name="TextBox 18"/>
          <p:cNvSpPr txBox="1"/>
          <p:nvPr/>
        </p:nvSpPr>
        <p:spPr>
          <a:xfrm>
            <a:off x="6510528" y="3867912"/>
            <a:ext cx="4663440" cy="640080"/>
          </a:xfrm>
          <a:prstGeom prst="rect">
            <a:avLst/>
          </a:prstGeom>
          <a:noFill/>
        </p:spPr>
        <p:txBody>
          <a:bodyPr wrap="square" anchor="t" lIns="0" rIns="0" tIns="0" bIns="0">
            <a:spAutoFit/>
          </a:bodyPr>
          <a:lstStyle/>
          <a:p>
            <a:pPr algn="l">
              <a:lnSpc>
                <a:spcPct val="108000"/>
              </a:lnSpc>
              <a:spcBef>
                <a:spcPts val="0"/>
              </a:spcBef>
              <a:spcAft>
                <a:spcPts val="200"/>
              </a:spcAft>
            </a:pPr>
            <a:r>
              <a:rPr sz="850" b="1">
                <a:solidFill>
                  <a:srgbClr val="E89A35"/>
                </a:solidFill>
                <a:latin typeface="JetBrains Mono"/>
              </a:rPr>
              <a:t>Use when — </a:t>
            </a:r>
            <a:r>
              <a:rPr sz="1000" b="0">
                <a:solidFill>
                  <a:srgbClr val="6B7280"/>
                </a:solidFill>
                <a:latin typeface="Source Serif 4"/>
              </a:rPr>
              <a:t>platform is effectively decided, the bundled commercial offer is materially better, and the Client is explicit on which decision dominates.</a:t>
            </a:r>
          </a:p>
        </p:txBody>
      </p:sp>
      <p:sp>
        <p:nvSpPr>
          <p:cNvPr id="20" name="Rectangle 19"/>
          <p:cNvSpPr/>
          <p:nvPr/>
        </p:nvSpPr>
        <p:spPr>
          <a:xfrm>
            <a:off x="758952" y="4892040"/>
            <a:ext cx="10671048" cy="96012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58952" y="4892040"/>
            <a:ext cx="45720" cy="960120"/>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96695" y="4892040"/>
            <a:ext cx="10305288" cy="960120"/>
          </a:xfrm>
          <a:prstGeom prst="rect">
            <a:avLst/>
          </a:prstGeom>
          <a:noFill/>
        </p:spPr>
        <p:txBody>
          <a:bodyPr wrap="square" anchor="ctr" lIns="0" rIns="0" tIns="0" bIns="0">
            <a:spAutoFit/>
          </a:bodyPr>
          <a:lstStyle/>
          <a:p>
            <a:pPr algn="l">
              <a:lnSpc>
                <a:spcPct val="110000"/>
              </a:lnSpc>
              <a:spcBef>
                <a:spcPts val="0"/>
              </a:spcBef>
              <a:spcAft>
                <a:spcPts val="200"/>
              </a:spcAft>
            </a:pPr>
            <a:r>
              <a:rPr sz="1250" b="0">
                <a:solidFill>
                  <a:srgbClr val="1B2A4A"/>
                </a:solidFill>
                <a:latin typeface="Source Serif 4"/>
              </a:rPr>
              <a:t>Risk on combined: the implementation runs on the wrong platform with the right SI, or the right platform with the wrong SI. Get clarity on which is the primary decision before the combined process starts. Both patterns are valid — the method covers both.</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QUESTIONS FOR THE SI</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100" b="1">
                <a:solidFill>
                  <a:srgbClr val="1B2A4A"/>
                </a:solidFill>
                <a:latin typeface="Source Serif 4"/>
              </a:rPr>
              <a:t>Questions for the SI in workshops.</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17320"/>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Distinguishes pre-sales polish from delivery capability.</a:t>
            </a:r>
          </a:p>
        </p:txBody>
      </p:sp>
      <p:sp>
        <p:nvSpPr>
          <p:cNvPr id="8" name="TextBox 7"/>
          <p:cNvSpPr txBox="1"/>
          <p:nvPr/>
        </p:nvSpPr>
        <p:spPr>
          <a:xfrm>
            <a:off x="758952" y="2148840"/>
            <a:ext cx="50292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01</a:t>
            </a:r>
          </a:p>
        </p:txBody>
      </p:sp>
      <p:sp>
        <p:nvSpPr>
          <p:cNvPr id="9" name="TextBox 8"/>
          <p:cNvSpPr txBox="1"/>
          <p:nvPr/>
        </p:nvSpPr>
        <p:spPr>
          <a:xfrm>
            <a:off x="1261872" y="2130552"/>
            <a:ext cx="4663440" cy="82296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Show us your method on a comparable engagement. Who from that team is on this bid?</a:t>
            </a:r>
          </a:p>
        </p:txBody>
      </p:sp>
      <p:sp>
        <p:nvSpPr>
          <p:cNvPr id="10" name="TextBox 9"/>
          <p:cNvSpPr txBox="1"/>
          <p:nvPr/>
        </p:nvSpPr>
        <p:spPr>
          <a:xfrm>
            <a:off x="758952" y="3081528"/>
            <a:ext cx="50292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02</a:t>
            </a:r>
          </a:p>
        </p:txBody>
      </p:sp>
      <p:sp>
        <p:nvSpPr>
          <p:cNvPr id="11" name="TextBox 10"/>
          <p:cNvSpPr txBox="1"/>
          <p:nvPr/>
        </p:nvSpPr>
        <p:spPr>
          <a:xfrm>
            <a:off x="1261872" y="3063240"/>
            <a:ext cx="4663440" cy="82296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Which of the people in this room will be on the delivery team? Name them.</a:t>
            </a:r>
          </a:p>
        </p:txBody>
      </p:sp>
      <p:sp>
        <p:nvSpPr>
          <p:cNvPr id="12" name="TextBox 11"/>
          <p:cNvSpPr txBox="1"/>
          <p:nvPr/>
        </p:nvSpPr>
        <p:spPr>
          <a:xfrm>
            <a:off x="758952" y="4014216"/>
            <a:ext cx="50292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03</a:t>
            </a:r>
          </a:p>
        </p:txBody>
      </p:sp>
      <p:sp>
        <p:nvSpPr>
          <p:cNvPr id="13" name="TextBox 12"/>
          <p:cNvSpPr txBox="1"/>
          <p:nvPr/>
        </p:nvSpPr>
        <p:spPr>
          <a:xfrm>
            <a:off x="1261872" y="3995928"/>
            <a:ext cx="4663440" cy="82296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Walk us through your gates and how they map to ours. Where are the gaps, and how do you bridge them?</a:t>
            </a:r>
          </a:p>
        </p:txBody>
      </p:sp>
      <p:sp>
        <p:nvSpPr>
          <p:cNvPr id="14" name="TextBox 13"/>
          <p:cNvSpPr txBox="1"/>
          <p:nvPr/>
        </p:nvSpPr>
        <p:spPr>
          <a:xfrm>
            <a:off x="758952" y="4946904"/>
            <a:ext cx="50292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04</a:t>
            </a:r>
          </a:p>
        </p:txBody>
      </p:sp>
      <p:sp>
        <p:nvSpPr>
          <p:cNvPr id="15" name="TextBox 14"/>
          <p:cNvSpPr txBox="1"/>
          <p:nvPr/>
        </p:nvSpPr>
        <p:spPr>
          <a:xfrm>
            <a:off x="1261872" y="4928616"/>
            <a:ext cx="4663440" cy="82296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How does your method handle Discovery sign-off? FDD traceability from workshop to design?</a:t>
            </a:r>
          </a:p>
        </p:txBody>
      </p:sp>
      <p:sp>
        <p:nvSpPr>
          <p:cNvPr id="16" name="TextBox 15"/>
          <p:cNvSpPr txBox="1"/>
          <p:nvPr/>
        </p:nvSpPr>
        <p:spPr>
          <a:xfrm>
            <a:off x="6254496" y="2148840"/>
            <a:ext cx="50292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05</a:t>
            </a:r>
          </a:p>
        </p:txBody>
      </p:sp>
      <p:sp>
        <p:nvSpPr>
          <p:cNvPr id="17" name="TextBox 16"/>
          <p:cNvSpPr txBox="1"/>
          <p:nvPr/>
        </p:nvSpPr>
        <p:spPr>
          <a:xfrm>
            <a:off x="6757416" y="2130552"/>
            <a:ext cx="4663440" cy="82296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Show us your standard MSA. What's negotiable in it; what isn't?</a:t>
            </a:r>
          </a:p>
        </p:txBody>
      </p:sp>
      <p:sp>
        <p:nvSpPr>
          <p:cNvPr id="18" name="TextBox 17"/>
          <p:cNvSpPr txBox="1"/>
          <p:nvPr/>
        </p:nvSpPr>
        <p:spPr>
          <a:xfrm>
            <a:off x="6254496" y="3081528"/>
            <a:ext cx="50292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06</a:t>
            </a:r>
          </a:p>
        </p:txBody>
      </p:sp>
      <p:sp>
        <p:nvSpPr>
          <p:cNvPr id="19" name="TextBox 18"/>
          <p:cNvSpPr txBox="1"/>
          <p:nvPr/>
        </p:nvSpPr>
        <p:spPr>
          <a:xfrm>
            <a:off x="6757416" y="3063240"/>
            <a:ext cx="4663440" cy="82296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What's your position on the Process Owners not running UAT principle?</a:t>
            </a:r>
          </a:p>
        </p:txBody>
      </p:sp>
      <p:sp>
        <p:nvSpPr>
          <p:cNvPr id="20" name="TextBox 19"/>
          <p:cNvSpPr txBox="1"/>
          <p:nvPr/>
        </p:nvSpPr>
        <p:spPr>
          <a:xfrm>
            <a:off x="6254496" y="4014216"/>
            <a:ext cx="50292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07</a:t>
            </a:r>
          </a:p>
        </p:txBody>
      </p:sp>
      <p:sp>
        <p:nvSpPr>
          <p:cNvPr id="21" name="TextBox 20"/>
          <p:cNvSpPr txBox="1"/>
          <p:nvPr/>
        </p:nvSpPr>
        <p:spPr>
          <a:xfrm>
            <a:off x="6757416" y="3995928"/>
            <a:ext cx="4663440" cy="82296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How do you handle re-baselining when scope shifts post-Discovery?</a:t>
            </a:r>
          </a:p>
        </p:txBody>
      </p:sp>
      <p:sp>
        <p:nvSpPr>
          <p:cNvPr id="22" name="TextBox 21"/>
          <p:cNvSpPr txBox="1"/>
          <p:nvPr/>
        </p:nvSpPr>
        <p:spPr>
          <a:xfrm>
            <a:off x="6254496" y="4946904"/>
            <a:ext cx="50292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08</a:t>
            </a:r>
          </a:p>
        </p:txBody>
      </p:sp>
      <p:sp>
        <p:nvSpPr>
          <p:cNvPr id="23" name="TextBox 22"/>
          <p:cNvSpPr txBox="1"/>
          <p:nvPr/>
        </p:nvSpPr>
        <p:spPr>
          <a:xfrm>
            <a:off x="6757416" y="4928616"/>
            <a:ext cx="4663440" cy="82296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Walk us through a recovery you've done. What did you change? What did you keep?</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RED FLAGS</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400" b="1">
                <a:solidFill>
                  <a:srgbClr val="1B2A4A"/>
                </a:solidFill>
                <a:latin typeface="Source Serif 4"/>
              </a:rPr>
              <a:t>Red flags — </a:t>
            </a:r>
            <a:r>
              <a:rPr sz="3400" b="1">
                <a:solidFill>
                  <a:srgbClr val="E89A35"/>
                </a:solidFill>
                <a:latin typeface="Source Serif 4"/>
              </a:rPr>
              <a:t>pull back if you see these.</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17320"/>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Patterns that surface in selection but cost most after contract.</a:t>
            </a:r>
          </a:p>
        </p:txBody>
      </p:sp>
      <p:sp>
        <p:nvSpPr>
          <p:cNvPr id="8" name="Rectangle 7"/>
          <p:cNvSpPr/>
          <p:nvPr/>
        </p:nvSpPr>
        <p:spPr>
          <a:xfrm>
            <a:off x="758952" y="1874519"/>
            <a:ext cx="10671048" cy="329184"/>
          </a:xfrm>
          <a:prstGeom prst="rect">
            <a:avLst/>
          </a:prstGeom>
          <a:solidFill>
            <a:srgbClr val="1B2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86968" y="1929384"/>
            <a:ext cx="457200" cy="274320"/>
          </a:xfrm>
          <a:prstGeom prst="rect">
            <a:avLst/>
          </a:prstGeom>
          <a:noFill/>
        </p:spPr>
        <p:txBody>
          <a:bodyPr wrap="square" anchor="t" lIns="0" rIns="0" tIns="0" bIns="0">
            <a:spAutoFit/>
          </a:bodyPr>
          <a:lstStyle/>
          <a:p>
            <a:pPr algn="l">
              <a:spcBef>
                <a:spcPts val="0"/>
              </a:spcBef>
              <a:spcAft>
                <a:spcPts val="200"/>
              </a:spcAft>
            </a:pPr>
            <a:r>
              <a:rPr sz="800" b="1">
                <a:solidFill>
                  <a:srgbClr val="FFFFFF"/>
                </a:solidFill>
                <a:latin typeface="JetBrains Mono"/>
              </a:rPr>
              <a:t>#</a:t>
            </a:r>
          </a:p>
        </p:txBody>
      </p:sp>
      <p:sp>
        <p:nvSpPr>
          <p:cNvPr id="10" name="TextBox 9"/>
          <p:cNvSpPr txBox="1"/>
          <p:nvPr/>
        </p:nvSpPr>
        <p:spPr>
          <a:xfrm>
            <a:off x="1508760" y="1929384"/>
            <a:ext cx="9692640" cy="274320"/>
          </a:xfrm>
          <a:prstGeom prst="rect">
            <a:avLst/>
          </a:prstGeom>
          <a:noFill/>
        </p:spPr>
        <p:txBody>
          <a:bodyPr wrap="square" anchor="t" lIns="0" rIns="0" tIns="0" bIns="0">
            <a:spAutoFit/>
          </a:bodyPr>
          <a:lstStyle/>
          <a:p>
            <a:pPr algn="l">
              <a:spcBef>
                <a:spcPts val="0"/>
              </a:spcBef>
              <a:spcAft>
                <a:spcPts val="200"/>
              </a:spcAft>
            </a:pPr>
            <a:r>
              <a:rPr sz="800" b="1">
                <a:solidFill>
                  <a:srgbClr val="FFFFFF"/>
                </a:solidFill>
                <a:latin typeface="JetBrains Mono"/>
              </a:rPr>
              <a:t>RED FLAG — PULL BACK IF YOU SEE IT</a:t>
            </a:r>
          </a:p>
        </p:txBody>
      </p:sp>
      <p:sp>
        <p:nvSpPr>
          <p:cNvPr id="11" name="TextBox 10"/>
          <p:cNvSpPr txBox="1"/>
          <p:nvPr/>
        </p:nvSpPr>
        <p:spPr>
          <a:xfrm>
            <a:off x="886968" y="2304287"/>
            <a:ext cx="457200" cy="45720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Inter"/>
              </a:rPr>
              <a:t>01</a:t>
            </a:r>
          </a:p>
        </p:txBody>
      </p:sp>
      <p:sp>
        <p:nvSpPr>
          <p:cNvPr id="12" name="TextBox 11"/>
          <p:cNvSpPr txBox="1"/>
          <p:nvPr/>
        </p:nvSpPr>
        <p:spPr>
          <a:xfrm>
            <a:off x="1508760" y="2304287"/>
            <a:ext cx="9692640" cy="457200"/>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Pre-sales-only delivery presence — the people in the room won't be the people running the programme.</a:t>
            </a:r>
          </a:p>
        </p:txBody>
      </p:sp>
      <p:sp>
        <p:nvSpPr>
          <p:cNvPr id="13" name="Rectangle 12"/>
          <p:cNvSpPr/>
          <p:nvPr/>
        </p:nvSpPr>
        <p:spPr>
          <a:xfrm>
            <a:off x="758952" y="2679191"/>
            <a:ext cx="10671048" cy="45720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758952" y="2679191"/>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86968" y="2761487"/>
            <a:ext cx="457200" cy="45720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Inter"/>
              </a:rPr>
              <a:t>02</a:t>
            </a:r>
          </a:p>
        </p:txBody>
      </p:sp>
      <p:sp>
        <p:nvSpPr>
          <p:cNvPr id="16" name="TextBox 15"/>
          <p:cNvSpPr txBox="1"/>
          <p:nvPr/>
        </p:nvSpPr>
        <p:spPr>
          <a:xfrm>
            <a:off x="1508760" y="2761487"/>
            <a:ext cx="9692640" cy="457200"/>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Methodology too dense to explain in plain English — if the CFO can't navigate it, the Steering Committee can't govern it.</a:t>
            </a:r>
          </a:p>
        </p:txBody>
      </p:sp>
      <p:sp>
        <p:nvSpPr>
          <p:cNvPr id="17" name="Rectangle 16"/>
          <p:cNvSpPr/>
          <p:nvPr/>
        </p:nvSpPr>
        <p:spPr>
          <a:xfrm>
            <a:off x="758952" y="3136391"/>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86968" y="3218687"/>
            <a:ext cx="457200" cy="45720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Inter"/>
              </a:rPr>
              <a:t>03</a:t>
            </a:r>
          </a:p>
        </p:txBody>
      </p:sp>
      <p:sp>
        <p:nvSpPr>
          <p:cNvPr id="19" name="TextBox 18"/>
          <p:cNvSpPr txBox="1"/>
          <p:nvPr/>
        </p:nvSpPr>
        <p:spPr>
          <a:xfrm>
            <a:off x="1508760" y="3218687"/>
            <a:ext cx="9692640" cy="457200"/>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No standard MSA, or MSA “to be agreed later” — pushes commercial negotiation into Discovery (S11), where weeks slip into months.</a:t>
            </a:r>
          </a:p>
        </p:txBody>
      </p:sp>
      <p:sp>
        <p:nvSpPr>
          <p:cNvPr id="20" name="Rectangle 19"/>
          <p:cNvSpPr/>
          <p:nvPr/>
        </p:nvSpPr>
        <p:spPr>
          <a:xfrm>
            <a:off x="758952" y="3593591"/>
            <a:ext cx="10671048" cy="45720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58952" y="3593591"/>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86968" y="3675887"/>
            <a:ext cx="457200" cy="45720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Inter"/>
              </a:rPr>
              <a:t>04</a:t>
            </a:r>
          </a:p>
        </p:txBody>
      </p:sp>
      <p:sp>
        <p:nvSpPr>
          <p:cNvPr id="23" name="TextBox 22"/>
          <p:cNvSpPr txBox="1"/>
          <p:nvPr/>
        </p:nvSpPr>
        <p:spPr>
          <a:xfrm>
            <a:off x="1508760" y="3675887"/>
            <a:ext cx="9692640" cy="457200"/>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Resistance to Client governance — “we have our own gates” means the SI runs the programme, not the Client.</a:t>
            </a:r>
          </a:p>
        </p:txBody>
      </p:sp>
      <p:sp>
        <p:nvSpPr>
          <p:cNvPr id="24" name="Rectangle 23"/>
          <p:cNvSpPr/>
          <p:nvPr/>
        </p:nvSpPr>
        <p:spPr>
          <a:xfrm>
            <a:off x="758952" y="4050791"/>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86968" y="4133087"/>
            <a:ext cx="457200" cy="45720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Inter"/>
              </a:rPr>
              <a:t>05</a:t>
            </a:r>
          </a:p>
        </p:txBody>
      </p:sp>
      <p:sp>
        <p:nvSpPr>
          <p:cNvPr id="26" name="TextBox 25"/>
          <p:cNvSpPr txBox="1"/>
          <p:nvPr/>
        </p:nvSpPr>
        <p:spPr>
          <a:xfrm>
            <a:off x="1508760" y="4133087"/>
            <a:ext cx="9692640" cy="457200"/>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Insistence on Process Owners running UAT — a different testing philosophy that will collide at Stage 14.</a:t>
            </a:r>
          </a:p>
        </p:txBody>
      </p:sp>
      <p:sp>
        <p:nvSpPr>
          <p:cNvPr id="27" name="Rectangle 26"/>
          <p:cNvSpPr/>
          <p:nvPr/>
        </p:nvSpPr>
        <p:spPr>
          <a:xfrm>
            <a:off x="758952" y="4507992"/>
            <a:ext cx="10671048" cy="45720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758952" y="4507992"/>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86968" y="4590288"/>
            <a:ext cx="457200" cy="45720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Inter"/>
              </a:rPr>
              <a:t>06</a:t>
            </a:r>
          </a:p>
        </p:txBody>
      </p:sp>
      <p:sp>
        <p:nvSpPr>
          <p:cNvPr id="30" name="TextBox 29"/>
          <p:cNvSpPr txBox="1"/>
          <p:nvPr/>
        </p:nvSpPr>
        <p:spPr>
          <a:xfrm>
            <a:off x="1508760" y="4590288"/>
            <a:ext cx="9692640" cy="457200"/>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Pricing well under benchmark with no commentary on assumptions — the gap closes back during build, slower and more painfully.</a:t>
            </a:r>
          </a:p>
        </p:txBody>
      </p:sp>
      <p:sp>
        <p:nvSpPr>
          <p:cNvPr id="31" name="Rectangle 30"/>
          <p:cNvSpPr/>
          <p:nvPr/>
        </p:nvSpPr>
        <p:spPr>
          <a:xfrm>
            <a:off x="758952" y="4965192"/>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886968" y="5047488"/>
            <a:ext cx="457200" cy="45720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Inter"/>
              </a:rPr>
              <a:t>07</a:t>
            </a:r>
          </a:p>
        </p:txBody>
      </p:sp>
      <p:sp>
        <p:nvSpPr>
          <p:cNvPr id="33" name="TextBox 32"/>
          <p:cNvSpPr txBox="1"/>
          <p:nvPr/>
        </p:nvSpPr>
        <p:spPr>
          <a:xfrm>
            <a:off x="1508760" y="5047488"/>
            <a:ext cx="9692640" cy="457200"/>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Reluctance to provide reference sites at peer scale and platform — they don't have any.</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REFERENCE CALL GUIDANCE</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300" b="1">
                <a:solidFill>
                  <a:srgbClr val="1B2A4A"/>
                </a:solidFill>
                <a:latin typeface="Source Serif 4"/>
              </a:rPr>
              <a:t>Reference call guidance.</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44752"/>
            <a:ext cx="10607040" cy="457200"/>
          </a:xfrm>
          <a:prstGeom prst="rect">
            <a:avLst/>
          </a:prstGeom>
          <a:noFill/>
        </p:spPr>
        <p:txBody>
          <a:bodyPr wrap="square" anchor="t" lIns="0" rIns="0" tIns="0" bIns="0">
            <a:spAutoFit/>
          </a:bodyPr>
          <a:lstStyle/>
          <a:p>
            <a:pPr algn="l">
              <a:lnSpc>
                <a:spcPct val="110000"/>
              </a:lnSpc>
              <a:spcBef>
                <a:spcPts val="0"/>
              </a:spcBef>
              <a:spcAft>
                <a:spcPts val="200"/>
              </a:spcAft>
            </a:pPr>
            <a:r>
              <a:rPr sz="1250" b="0">
                <a:solidFill>
                  <a:srgbClr val="54595F"/>
                </a:solidFill>
                <a:latin typeface="Source Serif 4"/>
              </a:rPr>
              <a:t>Pick references at peer scale, peer platform, and peer programme stage. Two go-live references are worth ten in-flight ones.</a:t>
            </a:r>
          </a:p>
        </p:txBody>
      </p:sp>
      <p:sp>
        <p:nvSpPr>
          <p:cNvPr id="8" name="Rectangle 7"/>
          <p:cNvSpPr/>
          <p:nvPr/>
        </p:nvSpPr>
        <p:spPr>
          <a:xfrm>
            <a:off x="758952" y="2103120"/>
            <a:ext cx="5175504" cy="36576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210312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14984" y="2286000"/>
            <a:ext cx="466344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WHAT TO ASK</a:t>
            </a:r>
          </a:p>
        </p:txBody>
      </p:sp>
      <p:sp>
        <p:nvSpPr>
          <p:cNvPr id="11" name="TextBox 10"/>
          <p:cNvSpPr txBox="1"/>
          <p:nvPr/>
        </p:nvSpPr>
        <p:spPr>
          <a:xfrm>
            <a:off x="1014984" y="2615184"/>
            <a:ext cx="18288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Inter"/>
              </a:rPr>
              <a:t>›</a:t>
            </a:r>
          </a:p>
        </p:txBody>
      </p:sp>
      <p:sp>
        <p:nvSpPr>
          <p:cNvPr id="12" name="TextBox 11"/>
          <p:cNvSpPr txBox="1"/>
          <p:nvPr/>
        </p:nvSpPr>
        <p:spPr>
          <a:xfrm>
            <a:off x="1216152" y="2615184"/>
            <a:ext cx="4526280" cy="502920"/>
          </a:xfrm>
          <a:prstGeom prst="rect">
            <a:avLst/>
          </a:prstGeom>
          <a:noFill/>
        </p:spPr>
        <p:txBody>
          <a:bodyPr wrap="square" anchor="t" lIns="0" rIns="0" tIns="0" bIns="0">
            <a:spAutoFit/>
          </a:bodyPr>
          <a:lstStyle/>
          <a:p>
            <a:pPr algn="l">
              <a:lnSpc>
                <a:spcPct val="105000"/>
              </a:lnSpc>
              <a:spcBef>
                <a:spcPts val="0"/>
              </a:spcBef>
              <a:spcAft>
                <a:spcPts val="200"/>
              </a:spcAft>
            </a:pPr>
            <a:r>
              <a:rPr sz="1000" b="0">
                <a:solidFill>
                  <a:srgbClr val="54595F"/>
                </a:solidFill>
                <a:latin typeface="Inter"/>
              </a:rPr>
              <a:t>What went well, and what would you do differently if you started over?</a:t>
            </a:r>
          </a:p>
        </p:txBody>
      </p:sp>
      <p:sp>
        <p:nvSpPr>
          <p:cNvPr id="13" name="TextBox 12"/>
          <p:cNvSpPr txBox="1"/>
          <p:nvPr/>
        </p:nvSpPr>
        <p:spPr>
          <a:xfrm>
            <a:off x="1014984" y="3122676"/>
            <a:ext cx="18288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Inter"/>
              </a:rPr>
              <a:t>›</a:t>
            </a:r>
          </a:p>
        </p:txBody>
      </p:sp>
      <p:sp>
        <p:nvSpPr>
          <p:cNvPr id="14" name="TextBox 13"/>
          <p:cNvSpPr txBox="1"/>
          <p:nvPr/>
        </p:nvSpPr>
        <p:spPr>
          <a:xfrm>
            <a:off x="1216152" y="3122676"/>
            <a:ext cx="4526280" cy="502920"/>
          </a:xfrm>
          <a:prstGeom prst="rect">
            <a:avLst/>
          </a:prstGeom>
          <a:noFill/>
        </p:spPr>
        <p:txBody>
          <a:bodyPr wrap="square" anchor="t" lIns="0" rIns="0" tIns="0" bIns="0">
            <a:spAutoFit/>
          </a:bodyPr>
          <a:lstStyle/>
          <a:p>
            <a:pPr algn="l">
              <a:lnSpc>
                <a:spcPct val="105000"/>
              </a:lnSpc>
              <a:spcBef>
                <a:spcPts val="0"/>
              </a:spcBef>
              <a:spcAft>
                <a:spcPts val="200"/>
              </a:spcAft>
            </a:pPr>
            <a:r>
              <a:rPr sz="1000" b="0">
                <a:solidFill>
                  <a:srgbClr val="54595F"/>
                </a:solidFill>
                <a:latin typeface="Inter"/>
              </a:rPr>
              <a:t>How did the SI handle scope changes? Show me a Change Request and how it was priced.</a:t>
            </a:r>
          </a:p>
        </p:txBody>
      </p:sp>
      <p:sp>
        <p:nvSpPr>
          <p:cNvPr id="15" name="TextBox 14"/>
          <p:cNvSpPr txBox="1"/>
          <p:nvPr/>
        </p:nvSpPr>
        <p:spPr>
          <a:xfrm>
            <a:off x="1014984" y="3630168"/>
            <a:ext cx="18288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Inter"/>
              </a:rPr>
              <a:t>›</a:t>
            </a:r>
          </a:p>
        </p:txBody>
      </p:sp>
      <p:sp>
        <p:nvSpPr>
          <p:cNvPr id="16" name="TextBox 15"/>
          <p:cNvSpPr txBox="1"/>
          <p:nvPr/>
        </p:nvSpPr>
        <p:spPr>
          <a:xfrm>
            <a:off x="1216152" y="3630168"/>
            <a:ext cx="4526280" cy="502920"/>
          </a:xfrm>
          <a:prstGeom prst="rect">
            <a:avLst/>
          </a:prstGeom>
          <a:noFill/>
        </p:spPr>
        <p:txBody>
          <a:bodyPr wrap="square" anchor="t" lIns="0" rIns="0" tIns="0" bIns="0">
            <a:spAutoFit/>
          </a:bodyPr>
          <a:lstStyle/>
          <a:p>
            <a:pPr algn="l">
              <a:lnSpc>
                <a:spcPct val="105000"/>
              </a:lnSpc>
              <a:spcBef>
                <a:spcPts val="0"/>
              </a:spcBef>
              <a:spcAft>
                <a:spcPts val="200"/>
              </a:spcAft>
            </a:pPr>
            <a:r>
              <a:rPr sz="1000" b="0">
                <a:solidFill>
                  <a:srgbClr val="54595F"/>
                </a:solidFill>
                <a:latin typeface="Inter"/>
              </a:rPr>
              <a:t>Was the team proposed at selection the team that delivered? If not, what happened?</a:t>
            </a:r>
          </a:p>
        </p:txBody>
      </p:sp>
      <p:sp>
        <p:nvSpPr>
          <p:cNvPr id="17" name="TextBox 16"/>
          <p:cNvSpPr txBox="1"/>
          <p:nvPr/>
        </p:nvSpPr>
        <p:spPr>
          <a:xfrm>
            <a:off x="1014984" y="4137660"/>
            <a:ext cx="18288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Inter"/>
              </a:rPr>
              <a:t>›</a:t>
            </a:r>
          </a:p>
        </p:txBody>
      </p:sp>
      <p:sp>
        <p:nvSpPr>
          <p:cNvPr id="18" name="TextBox 17"/>
          <p:cNvSpPr txBox="1"/>
          <p:nvPr/>
        </p:nvSpPr>
        <p:spPr>
          <a:xfrm>
            <a:off x="1216152" y="4137660"/>
            <a:ext cx="4526280" cy="502920"/>
          </a:xfrm>
          <a:prstGeom prst="rect">
            <a:avLst/>
          </a:prstGeom>
          <a:noFill/>
        </p:spPr>
        <p:txBody>
          <a:bodyPr wrap="square" anchor="t" lIns="0" rIns="0" tIns="0" bIns="0">
            <a:spAutoFit/>
          </a:bodyPr>
          <a:lstStyle/>
          <a:p>
            <a:pPr algn="l">
              <a:lnSpc>
                <a:spcPct val="105000"/>
              </a:lnSpc>
              <a:spcBef>
                <a:spcPts val="0"/>
              </a:spcBef>
              <a:spcAft>
                <a:spcPts val="200"/>
              </a:spcAft>
            </a:pPr>
            <a:r>
              <a:rPr sz="1000" b="0">
                <a:solidFill>
                  <a:srgbClr val="54595F"/>
                </a:solidFill>
                <a:latin typeface="Inter"/>
              </a:rPr>
              <a:t>How did the SI handle the period between Discovery sign-off and Design sign-off?</a:t>
            </a:r>
          </a:p>
        </p:txBody>
      </p:sp>
      <p:sp>
        <p:nvSpPr>
          <p:cNvPr id="19" name="TextBox 18"/>
          <p:cNvSpPr txBox="1"/>
          <p:nvPr/>
        </p:nvSpPr>
        <p:spPr>
          <a:xfrm>
            <a:off x="1014984" y="4645152"/>
            <a:ext cx="18288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Inter"/>
              </a:rPr>
              <a:t>›</a:t>
            </a:r>
          </a:p>
        </p:txBody>
      </p:sp>
      <p:sp>
        <p:nvSpPr>
          <p:cNvPr id="20" name="TextBox 19"/>
          <p:cNvSpPr txBox="1"/>
          <p:nvPr/>
        </p:nvSpPr>
        <p:spPr>
          <a:xfrm>
            <a:off x="1216152" y="4645152"/>
            <a:ext cx="4526280" cy="502920"/>
          </a:xfrm>
          <a:prstGeom prst="rect">
            <a:avLst/>
          </a:prstGeom>
          <a:noFill/>
        </p:spPr>
        <p:txBody>
          <a:bodyPr wrap="square" anchor="t" lIns="0" rIns="0" tIns="0" bIns="0">
            <a:spAutoFit/>
          </a:bodyPr>
          <a:lstStyle/>
          <a:p>
            <a:pPr algn="l">
              <a:lnSpc>
                <a:spcPct val="105000"/>
              </a:lnSpc>
              <a:spcBef>
                <a:spcPts val="0"/>
              </a:spcBef>
              <a:spcAft>
                <a:spcPts val="200"/>
              </a:spcAft>
            </a:pPr>
            <a:r>
              <a:rPr sz="1000" b="0">
                <a:solidFill>
                  <a:srgbClr val="54595F"/>
                </a:solidFill>
                <a:latin typeface="Inter"/>
              </a:rPr>
              <a:t>Did you go live on the date set at Solution Design (S12)? If not, what slipped and why?</a:t>
            </a:r>
          </a:p>
        </p:txBody>
      </p:sp>
      <p:sp>
        <p:nvSpPr>
          <p:cNvPr id="21" name="TextBox 20"/>
          <p:cNvSpPr txBox="1"/>
          <p:nvPr/>
        </p:nvSpPr>
        <p:spPr>
          <a:xfrm>
            <a:off x="1014984" y="5152644"/>
            <a:ext cx="18288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Inter"/>
              </a:rPr>
              <a:t>›</a:t>
            </a:r>
          </a:p>
        </p:txBody>
      </p:sp>
      <p:sp>
        <p:nvSpPr>
          <p:cNvPr id="22" name="TextBox 21"/>
          <p:cNvSpPr txBox="1"/>
          <p:nvPr/>
        </p:nvSpPr>
        <p:spPr>
          <a:xfrm>
            <a:off x="1216152" y="5152644"/>
            <a:ext cx="4526280" cy="502920"/>
          </a:xfrm>
          <a:prstGeom prst="rect">
            <a:avLst/>
          </a:prstGeom>
          <a:noFill/>
        </p:spPr>
        <p:txBody>
          <a:bodyPr wrap="square" anchor="t" lIns="0" rIns="0" tIns="0" bIns="0">
            <a:spAutoFit/>
          </a:bodyPr>
          <a:lstStyle/>
          <a:p>
            <a:pPr algn="l">
              <a:lnSpc>
                <a:spcPct val="105000"/>
              </a:lnSpc>
              <a:spcBef>
                <a:spcPts val="0"/>
              </a:spcBef>
              <a:spcAft>
                <a:spcPts val="200"/>
              </a:spcAft>
            </a:pPr>
            <a:r>
              <a:rPr sz="1000" b="0">
                <a:solidFill>
                  <a:srgbClr val="54595F"/>
                </a:solidFill>
                <a:latin typeface="Inter"/>
              </a:rPr>
              <a:t>Would you use the SI again? For this programme, or for something different?</a:t>
            </a:r>
          </a:p>
        </p:txBody>
      </p:sp>
      <p:sp>
        <p:nvSpPr>
          <p:cNvPr id="23" name="Rectangle 22"/>
          <p:cNvSpPr/>
          <p:nvPr/>
        </p:nvSpPr>
        <p:spPr>
          <a:xfrm>
            <a:off x="6254496" y="2103120"/>
            <a:ext cx="5175504" cy="365760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6254496" y="210312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510528" y="2286000"/>
            <a:ext cx="466344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WHAT TO LISTEN FOR</a:t>
            </a:r>
          </a:p>
        </p:txBody>
      </p:sp>
      <p:sp>
        <p:nvSpPr>
          <p:cNvPr id="26" name="TextBox 25"/>
          <p:cNvSpPr txBox="1"/>
          <p:nvPr/>
        </p:nvSpPr>
        <p:spPr>
          <a:xfrm>
            <a:off x="6510528" y="2651760"/>
            <a:ext cx="4663440" cy="365760"/>
          </a:xfrm>
          <a:prstGeom prst="rect">
            <a:avLst/>
          </a:prstGeom>
          <a:noFill/>
        </p:spPr>
        <p:txBody>
          <a:bodyPr wrap="square" anchor="t" lIns="0" rIns="0" tIns="0" bIns="0">
            <a:spAutoFit/>
          </a:bodyPr>
          <a:lstStyle/>
          <a:p>
            <a:pPr algn="l">
              <a:lnSpc>
                <a:spcPct val="105000"/>
              </a:lnSpc>
              <a:spcBef>
                <a:spcPts val="0"/>
              </a:spcBef>
              <a:spcAft>
                <a:spcPts val="200"/>
              </a:spcAft>
            </a:pPr>
            <a:r>
              <a:rPr sz="1200" b="1">
                <a:solidFill>
                  <a:srgbClr val="1B2A4A"/>
                </a:solidFill>
                <a:latin typeface="Source Serif 4"/>
              </a:rPr>
              <a:t>Hesitation on the team question is a tell</a:t>
            </a:r>
          </a:p>
        </p:txBody>
      </p:sp>
      <p:sp>
        <p:nvSpPr>
          <p:cNvPr id="27" name="TextBox 26"/>
          <p:cNvSpPr txBox="1"/>
          <p:nvPr/>
        </p:nvSpPr>
        <p:spPr>
          <a:xfrm>
            <a:off x="6510528" y="2980944"/>
            <a:ext cx="4663440" cy="457200"/>
          </a:xfrm>
          <a:prstGeom prst="rect">
            <a:avLst/>
          </a:prstGeom>
          <a:noFill/>
        </p:spPr>
        <p:txBody>
          <a:bodyPr wrap="square" anchor="t" lIns="0" rIns="0" tIns="0" bIns="0">
            <a:spAutoFit/>
          </a:bodyPr>
          <a:lstStyle/>
          <a:p>
            <a:pPr algn="l">
              <a:lnSpc>
                <a:spcPct val="105000"/>
              </a:lnSpc>
              <a:spcBef>
                <a:spcPts val="0"/>
              </a:spcBef>
              <a:spcAft>
                <a:spcPts val="200"/>
              </a:spcAft>
            </a:pPr>
            <a:r>
              <a:rPr sz="1000" b="0">
                <a:solidFill>
                  <a:srgbClr val="54595F"/>
                </a:solidFill>
                <a:latin typeface="Inter"/>
              </a:rPr>
              <a:t>bait-and-switch happens. “Mostly the same” is not yes.</a:t>
            </a:r>
          </a:p>
        </p:txBody>
      </p:sp>
      <p:sp>
        <p:nvSpPr>
          <p:cNvPr id="28" name="TextBox 27"/>
          <p:cNvSpPr txBox="1"/>
          <p:nvPr/>
        </p:nvSpPr>
        <p:spPr>
          <a:xfrm>
            <a:off x="6510528" y="3611880"/>
            <a:ext cx="4663440" cy="365760"/>
          </a:xfrm>
          <a:prstGeom prst="rect">
            <a:avLst/>
          </a:prstGeom>
          <a:noFill/>
        </p:spPr>
        <p:txBody>
          <a:bodyPr wrap="square" anchor="t" lIns="0" rIns="0" tIns="0" bIns="0">
            <a:spAutoFit/>
          </a:bodyPr>
          <a:lstStyle/>
          <a:p>
            <a:pPr algn="l">
              <a:lnSpc>
                <a:spcPct val="105000"/>
              </a:lnSpc>
              <a:spcBef>
                <a:spcPts val="0"/>
              </a:spcBef>
              <a:spcAft>
                <a:spcPts val="200"/>
              </a:spcAft>
            </a:pPr>
            <a:r>
              <a:rPr sz="1200" b="1">
                <a:solidFill>
                  <a:srgbClr val="1B2A4A"/>
                </a:solidFill>
                <a:latin typeface="Source Serif 4"/>
              </a:rPr>
              <a:t>“Great at flexing scope” can mean two things</a:t>
            </a:r>
          </a:p>
        </p:txBody>
      </p:sp>
      <p:sp>
        <p:nvSpPr>
          <p:cNvPr id="29" name="TextBox 28"/>
          <p:cNvSpPr txBox="1"/>
          <p:nvPr/>
        </p:nvSpPr>
        <p:spPr>
          <a:xfrm>
            <a:off x="6510528" y="3941064"/>
            <a:ext cx="4663440" cy="457200"/>
          </a:xfrm>
          <a:prstGeom prst="rect">
            <a:avLst/>
          </a:prstGeom>
          <a:noFill/>
        </p:spPr>
        <p:txBody>
          <a:bodyPr wrap="square" anchor="t" lIns="0" rIns="0" tIns="0" bIns="0">
            <a:spAutoFit/>
          </a:bodyPr>
          <a:lstStyle/>
          <a:p>
            <a:pPr algn="l">
              <a:lnSpc>
                <a:spcPct val="105000"/>
              </a:lnSpc>
              <a:spcBef>
                <a:spcPts val="0"/>
              </a:spcBef>
              <a:spcAft>
                <a:spcPts val="200"/>
              </a:spcAft>
            </a:pPr>
            <a:r>
              <a:rPr sz="1000" b="0">
                <a:solidFill>
                  <a:srgbClr val="54595F"/>
                </a:solidFill>
                <a:latin typeface="Inter"/>
              </a:rPr>
              <a:t>flexibility helped, or scope drifted. Ask which.</a:t>
            </a:r>
          </a:p>
        </p:txBody>
      </p:sp>
      <p:sp>
        <p:nvSpPr>
          <p:cNvPr id="30" name="TextBox 29"/>
          <p:cNvSpPr txBox="1"/>
          <p:nvPr/>
        </p:nvSpPr>
        <p:spPr>
          <a:xfrm>
            <a:off x="6510528" y="4572000"/>
            <a:ext cx="4663440" cy="365760"/>
          </a:xfrm>
          <a:prstGeom prst="rect">
            <a:avLst/>
          </a:prstGeom>
          <a:noFill/>
        </p:spPr>
        <p:txBody>
          <a:bodyPr wrap="square" anchor="t" lIns="0" rIns="0" tIns="0" bIns="0">
            <a:spAutoFit/>
          </a:bodyPr>
          <a:lstStyle/>
          <a:p>
            <a:pPr algn="l">
              <a:lnSpc>
                <a:spcPct val="105000"/>
              </a:lnSpc>
              <a:spcBef>
                <a:spcPts val="0"/>
              </a:spcBef>
              <a:spcAft>
                <a:spcPts val="200"/>
              </a:spcAft>
            </a:pPr>
            <a:r>
              <a:rPr sz="1200" b="1">
                <a:solidFill>
                  <a:srgbClr val="1B2A4A"/>
                </a:solidFill>
                <a:latin typeface="Source Serif 4"/>
              </a:rPr>
              <a:t>“Tough on commercials” is usually positive</a:t>
            </a:r>
          </a:p>
        </p:txBody>
      </p:sp>
      <p:sp>
        <p:nvSpPr>
          <p:cNvPr id="31" name="TextBox 30"/>
          <p:cNvSpPr txBox="1"/>
          <p:nvPr/>
        </p:nvSpPr>
        <p:spPr>
          <a:xfrm>
            <a:off x="6510528" y="4901184"/>
            <a:ext cx="4663440" cy="457200"/>
          </a:xfrm>
          <a:prstGeom prst="rect">
            <a:avLst/>
          </a:prstGeom>
          <a:noFill/>
        </p:spPr>
        <p:txBody>
          <a:bodyPr wrap="square" anchor="t" lIns="0" rIns="0" tIns="0" bIns="0">
            <a:spAutoFit/>
          </a:bodyPr>
          <a:lstStyle/>
          <a:p>
            <a:pPr algn="l">
              <a:lnSpc>
                <a:spcPct val="105000"/>
              </a:lnSpc>
              <a:spcBef>
                <a:spcPts val="0"/>
              </a:spcBef>
              <a:spcAft>
                <a:spcPts val="200"/>
              </a:spcAft>
            </a:pPr>
            <a:r>
              <a:rPr sz="1000" b="0">
                <a:solidFill>
                  <a:srgbClr val="54595F"/>
                </a:solidFill>
                <a:latin typeface="Inter"/>
              </a:rPr>
              <a:t>it means the MSA mattered.</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METHOD ALIGNMENT SIGN-OFF</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300" b="1">
                <a:solidFill>
                  <a:srgbClr val="1B2A4A"/>
                </a:solidFill>
                <a:latin typeface="Source Serif 4"/>
              </a:rPr>
              <a:t>Method alignment sign-off.</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44752"/>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Document the agreed approach before contracts — not after.</a:t>
            </a:r>
          </a:p>
        </p:txBody>
      </p:sp>
      <p:sp>
        <p:nvSpPr>
          <p:cNvPr id="8" name="Rectangle 7"/>
          <p:cNvSpPr/>
          <p:nvPr/>
        </p:nvSpPr>
        <p:spPr>
          <a:xfrm>
            <a:off x="758952" y="2011680"/>
            <a:ext cx="10671048" cy="713232"/>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2011680"/>
            <a:ext cx="45720" cy="713232"/>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96695" y="2011680"/>
            <a:ext cx="10305288" cy="713232"/>
          </a:xfrm>
          <a:prstGeom prst="rect">
            <a:avLst/>
          </a:prstGeom>
          <a:noFill/>
        </p:spPr>
        <p:txBody>
          <a:bodyPr wrap="square" anchor="ctr" lIns="0" rIns="0" tIns="0" bIns="0">
            <a:spAutoFit/>
          </a:bodyPr>
          <a:lstStyle/>
          <a:p>
            <a:pPr algn="l">
              <a:lnSpc>
                <a:spcPct val="110000"/>
              </a:lnSpc>
              <a:spcBef>
                <a:spcPts val="0"/>
              </a:spcBef>
              <a:spcAft>
                <a:spcPts val="200"/>
              </a:spcAft>
            </a:pPr>
            <a:r>
              <a:rPr sz="1350" b="0">
                <a:solidFill>
                  <a:srgbClr val="1B2A4A"/>
                </a:solidFill>
                <a:latin typeface="Source Serif 4"/>
              </a:rPr>
              <a:t>Output of selection: a one-page Method Alignment Statement, signed by both sides before MSA + SOW 1 sign.</a:t>
            </a:r>
          </a:p>
        </p:txBody>
      </p:sp>
      <p:sp>
        <p:nvSpPr>
          <p:cNvPr id="11" name="Rectangle 10"/>
          <p:cNvSpPr/>
          <p:nvPr/>
        </p:nvSpPr>
        <p:spPr>
          <a:xfrm>
            <a:off x="758952" y="2907792"/>
            <a:ext cx="10671048" cy="233172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758952" y="2907792"/>
            <a:ext cx="10671048"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014984" y="3108960"/>
            <a:ext cx="1005840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CONTENTS</a:t>
            </a:r>
          </a:p>
        </p:txBody>
      </p:sp>
      <p:sp>
        <p:nvSpPr>
          <p:cNvPr id="14" name="TextBox 13"/>
          <p:cNvSpPr txBox="1"/>
          <p:nvPr/>
        </p:nvSpPr>
        <p:spPr>
          <a:xfrm>
            <a:off x="1014984" y="3456432"/>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15" name="TextBox 14"/>
          <p:cNvSpPr txBox="1"/>
          <p:nvPr/>
        </p:nvSpPr>
        <p:spPr>
          <a:xfrm>
            <a:off x="1216152" y="3456432"/>
            <a:ext cx="9966960" cy="365760"/>
          </a:xfrm>
          <a:prstGeom prst="rect">
            <a:avLst/>
          </a:prstGeom>
          <a:noFill/>
        </p:spPr>
        <p:txBody>
          <a:bodyPr wrap="square" anchor="t" lIns="0" rIns="0" tIns="0" bIns="0">
            <a:spAutoFit/>
          </a:bodyPr>
          <a:lstStyle/>
          <a:p>
            <a:pPr algn="l">
              <a:lnSpc>
                <a:spcPct val="105000"/>
              </a:lnSpc>
              <a:spcBef>
                <a:spcPts val="0"/>
              </a:spcBef>
              <a:spcAft>
                <a:spcPts val="200"/>
              </a:spcAft>
            </a:pPr>
            <a:r>
              <a:rPr sz="1100" b="0">
                <a:solidFill>
                  <a:srgbClr val="54595F"/>
                </a:solidFill>
                <a:latin typeface="Inter"/>
              </a:rPr>
              <a:t>The agreed single programme method — phases, gates, role names, testing levels.</a:t>
            </a:r>
          </a:p>
        </p:txBody>
      </p:sp>
      <p:sp>
        <p:nvSpPr>
          <p:cNvPr id="16" name="TextBox 15"/>
          <p:cNvSpPr txBox="1"/>
          <p:nvPr/>
        </p:nvSpPr>
        <p:spPr>
          <a:xfrm>
            <a:off x="1014984" y="3803904"/>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17" name="TextBox 16"/>
          <p:cNvSpPr txBox="1"/>
          <p:nvPr/>
        </p:nvSpPr>
        <p:spPr>
          <a:xfrm>
            <a:off x="1216152" y="3803904"/>
            <a:ext cx="9966960" cy="365760"/>
          </a:xfrm>
          <a:prstGeom prst="rect">
            <a:avLst/>
          </a:prstGeom>
          <a:noFill/>
        </p:spPr>
        <p:txBody>
          <a:bodyPr wrap="square" anchor="t" lIns="0" rIns="0" tIns="0" bIns="0">
            <a:spAutoFit/>
          </a:bodyPr>
          <a:lstStyle/>
          <a:p>
            <a:pPr algn="l">
              <a:lnSpc>
                <a:spcPct val="105000"/>
              </a:lnSpc>
              <a:spcBef>
                <a:spcPts val="0"/>
              </a:spcBef>
              <a:spcAft>
                <a:spcPts val="200"/>
              </a:spcAft>
            </a:pPr>
            <a:r>
              <a:rPr sz="1100" b="0">
                <a:solidFill>
                  <a:srgbClr val="54595F"/>
                </a:solidFill>
                <a:latin typeface="Inter"/>
              </a:rPr>
              <a:t>Where the SI's standard method differs and how the difference is bridged.</a:t>
            </a:r>
          </a:p>
        </p:txBody>
      </p:sp>
      <p:sp>
        <p:nvSpPr>
          <p:cNvPr id="18" name="TextBox 17"/>
          <p:cNvSpPr txBox="1"/>
          <p:nvPr/>
        </p:nvSpPr>
        <p:spPr>
          <a:xfrm>
            <a:off x="1014984" y="4151376"/>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19" name="TextBox 18"/>
          <p:cNvSpPr txBox="1"/>
          <p:nvPr/>
        </p:nvSpPr>
        <p:spPr>
          <a:xfrm>
            <a:off x="1216152" y="4151376"/>
            <a:ext cx="9966960" cy="365760"/>
          </a:xfrm>
          <a:prstGeom prst="rect">
            <a:avLst/>
          </a:prstGeom>
          <a:noFill/>
        </p:spPr>
        <p:txBody>
          <a:bodyPr wrap="square" anchor="t" lIns="0" rIns="0" tIns="0" bIns="0">
            <a:spAutoFit/>
          </a:bodyPr>
          <a:lstStyle/>
          <a:p>
            <a:pPr algn="l">
              <a:lnSpc>
                <a:spcPct val="105000"/>
              </a:lnSpc>
              <a:spcBef>
                <a:spcPts val="0"/>
              </a:spcBef>
              <a:spcAft>
                <a:spcPts val="200"/>
              </a:spcAft>
            </a:pPr>
            <a:r>
              <a:rPr sz="1100" b="0">
                <a:solidFill>
                  <a:srgbClr val="54595F"/>
                </a:solidFill>
                <a:latin typeface="Inter"/>
              </a:rPr>
              <a:t>Named delivery team on both sides — the people who will deliver the programme.</a:t>
            </a:r>
          </a:p>
        </p:txBody>
      </p:sp>
      <p:sp>
        <p:nvSpPr>
          <p:cNvPr id="20" name="TextBox 19"/>
          <p:cNvSpPr txBox="1"/>
          <p:nvPr/>
        </p:nvSpPr>
        <p:spPr>
          <a:xfrm>
            <a:off x="1014984" y="4498848"/>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21" name="TextBox 20"/>
          <p:cNvSpPr txBox="1"/>
          <p:nvPr/>
        </p:nvSpPr>
        <p:spPr>
          <a:xfrm>
            <a:off x="1216152" y="4498848"/>
            <a:ext cx="9966960" cy="365760"/>
          </a:xfrm>
          <a:prstGeom prst="rect">
            <a:avLst/>
          </a:prstGeom>
          <a:noFill/>
        </p:spPr>
        <p:txBody>
          <a:bodyPr wrap="square" anchor="t" lIns="0" rIns="0" tIns="0" bIns="0">
            <a:spAutoFit/>
          </a:bodyPr>
          <a:lstStyle/>
          <a:p>
            <a:pPr algn="l">
              <a:lnSpc>
                <a:spcPct val="105000"/>
              </a:lnSpc>
              <a:spcBef>
                <a:spcPts val="0"/>
              </a:spcBef>
              <a:spcAft>
                <a:spcPts val="200"/>
              </a:spcAft>
            </a:pPr>
            <a:r>
              <a:rPr sz="1100" b="0">
                <a:solidFill>
                  <a:srgbClr val="54595F"/>
                </a:solidFill>
                <a:latin typeface="Inter"/>
              </a:rPr>
              <a:t>Named Procurement and Legal sign-off on MSA and SOW 1.</a:t>
            </a:r>
          </a:p>
        </p:txBody>
      </p:sp>
      <p:sp>
        <p:nvSpPr>
          <p:cNvPr id="22" name="TextBox 21"/>
          <p:cNvSpPr txBox="1"/>
          <p:nvPr/>
        </p:nvSpPr>
        <p:spPr>
          <a:xfrm>
            <a:off x="1014984" y="4846320"/>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23" name="TextBox 22"/>
          <p:cNvSpPr txBox="1"/>
          <p:nvPr/>
        </p:nvSpPr>
        <p:spPr>
          <a:xfrm>
            <a:off x="1216152" y="4846320"/>
            <a:ext cx="9966960" cy="365760"/>
          </a:xfrm>
          <a:prstGeom prst="rect">
            <a:avLst/>
          </a:prstGeom>
          <a:noFill/>
        </p:spPr>
        <p:txBody>
          <a:bodyPr wrap="square" anchor="t" lIns="0" rIns="0" tIns="0" bIns="0">
            <a:spAutoFit/>
          </a:bodyPr>
          <a:lstStyle/>
          <a:p>
            <a:pPr algn="l">
              <a:lnSpc>
                <a:spcPct val="105000"/>
              </a:lnSpc>
              <a:spcBef>
                <a:spcPts val="0"/>
              </a:spcBef>
              <a:spcAft>
                <a:spcPts val="200"/>
              </a:spcAft>
            </a:pPr>
            <a:r>
              <a:rPr sz="1100" b="0">
                <a:solidFill>
                  <a:srgbClr val="54595F"/>
                </a:solidFill>
                <a:latin typeface="Inter"/>
              </a:rPr>
              <a:t>Confirmation that pre-sales commitments are reflected in SOW 1 scope.</a:t>
            </a:r>
          </a:p>
        </p:txBody>
      </p:sp>
      <p:sp>
        <p:nvSpPr>
          <p:cNvPr id="24" name="Rectangle 23"/>
          <p:cNvSpPr/>
          <p:nvPr/>
        </p:nvSpPr>
        <p:spPr>
          <a:xfrm>
            <a:off x="758952" y="5440680"/>
            <a:ext cx="45720" cy="65836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96695" y="5440680"/>
            <a:ext cx="10305288" cy="658368"/>
          </a:xfrm>
          <a:prstGeom prst="rect">
            <a:avLst/>
          </a:prstGeom>
          <a:noFill/>
        </p:spPr>
        <p:txBody>
          <a:bodyPr wrap="square" anchor="ctr" lIns="0" rIns="0" tIns="0" bIns="0">
            <a:spAutoFit/>
          </a:bodyPr>
          <a:lstStyle/>
          <a:p>
            <a:pPr algn="l">
              <a:lnSpc>
                <a:spcPct val="110000"/>
              </a:lnSpc>
              <a:spcBef>
                <a:spcPts val="0"/>
              </a:spcBef>
              <a:spcAft>
                <a:spcPts val="200"/>
              </a:spcAft>
            </a:pPr>
            <a:r>
              <a:rPr sz="1250" b="0">
                <a:solidFill>
                  <a:srgbClr val="1B2A4A"/>
                </a:solidFill>
                <a:latin typeface="Source Serif 4"/>
              </a:rPr>
              <a:t>Attach this statement as Schedule A to the MSA. It is now contractually load-bearing — not a working document to be revised.</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SUMMARY &amp; NEXT STEPS</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400" b="1">
                <a:solidFill>
                  <a:srgbClr val="1B2A4A"/>
                </a:solidFill>
                <a:latin typeface="Source Serif 4"/>
              </a:rPr>
              <a:t>Summary &amp; next steps.</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17320"/>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What to take from this deck back into your selection process — take five things away.</a:t>
            </a:r>
          </a:p>
        </p:txBody>
      </p:sp>
      <p:sp>
        <p:nvSpPr>
          <p:cNvPr id="8" name="TextBox 7"/>
          <p:cNvSpPr txBox="1"/>
          <p:nvPr/>
        </p:nvSpPr>
        <p:spPr>
          <a:xfrm>
            <a:off x="758952" y="2103120"/>
            <a:ext cx="457200" cy="365760"/>
          </a:xfrm>
          <a:prstGeom prst="rect">
            <a:avLst/>
          </a:prstGeom>
          <a:noFill/>
        </p:spPr>
        <p:txBody>
          <a:bodyPr wrap="square" anchor="t" lIns="0" rIns="0" tIns="0" bIns="0">
            <a:spAutoFit/>
          </a:bodyPr>
          <a:lstStyle/>
          <a:p>
            <a:pPr algn="l">
              <a:spcBef>
                <a:spcPts val="0"/>
              </a:spcBef>
              <a:spcAft>
                <a:spcPts val="200"/>
              </a:spcAft>
            </a:pPr>
            <a:r>
              <a:rPr sz="1500" b="1">
                <a:solidFill>
                  <a:srgbClr val="E89A35"/>
                </a:solidFill>
                <a:latin typeface="JetBrains Mono"/>
              </a:rPr>
              <a:t>1</a:t>
            </a:r>
          </a:p>
        </p:txBody>
      </p:sp>
      <p:sp>
        <p:nvSpPr>
          <p:cNvPr id="9" name="TextBox 8"/>
          <p:cNvSpPr txBox="1"/>
          <p:nvPr/>
        </p:nvSpPr>
        <p:spPr>
          <a:xfrm>
            <a:off x="1325880" y="2121408"/>
            <a:ext cx="9966960" cy="50292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There are three routes to market. Pick the one that fits the scale and the relationship — but the discipline (financial DD, methodology alignment, MSA negotiation) is the same regardless.</a:t>
            </a:r>
          </a:p>
        </p:txBody>
      </p:sp>
      <p:sp>
        <p:nvSpPr>
          <p:cNvPr id="10" name="TextBox 9"/>
          <p:cNvSpPr txBox="1"/>
          <p:nvPr/>
        </p:nvSpPr>
        <p:spPr>
          <a:xfrm>
            <a:off x="758952" y="2779776"/>
            <a:ext cx="457200" cy="365760"/>
          </a:xfrm>
          <a:prstGeom prst="rect">
            <a:avLst/>
          </a:prstGeom>
          <a:noFill/>
        </p:spPr>
        <p:txBody>
          <a:bodyPr wrap="square" anchor="t" lIns="0" rIns="0" tIns="0" bIns="0">
            <a:spAutoFit/>
          </a:bodyPr>
          <a:lstStyle/>
          <a:p>
            <a:pPr algn="l">
              <a:spcBef>
                <a:spcPts val="0"/>
              </a:spcBef>
              <a:spcAft>
                <a:spcPts val="200"/>
              </a:spcAft>
            </a:pPr>
            <a:r>
              <a:rPr sz="1500" b="1">
                <a:solidFill>
                  <a:srgbClr val="E89A35"/>
                </a:solidFill>
                <a:latin typeface="JetBrains Mono"/>
              </a:rPr>
              <a:t>2</a:t>
            </a:r>
          </a:p>
        </p:txBody>
      </p:sp>
      <p:sp>
        <p:nvSpPr>
          <p:cNvPr id="11" name="TextBox 10"/>
          <p:cNvSpPr txBox="1"/>
          <p:nvPr/>
        </p:nvSpPr>
        <p:spPr>
          <a:xfrm>
            <a:off x="1325880" y="2798064"/>
            <a:ext cx="9966960" cy="50292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Methodology alignment is a selection criterion. The single programme method is agreed before contracts are signed.</a:t>
            </a:r>
          </a:p>
        </p:txBody>
      </p:sp>
      <p:sp>
        <p:nvSpPr>
          <p:cNvPr id="12" name="TextBox 11"/>
          <p:cNvSpPr txBox="1"/>
          <p:nvPr/>
        </p:nvSpPr>
        <p:spPr>
          <a:xfrm>
            <a:off x="758952" y="3456432"/>
            <a:ext cx="457200" cy="365760"/>
          </a:xfrm>
          <a:prstGeom prst="rect">
            <a:avLst/>
          </a:prstGeom>
          <a:noFill/>
        </p:spPr>
        <p:txBody>
          <a:bodyPr wrap="square" anchor="t" lIns="0" rIns="0" tIns="0" bIns="0">
            <a:spAutoFit/>
          </a:bodyPr>
          <a:lstStyle/>
          <a:p>
            <a:pPr algn="l">
              <a:spcBef>
                <a:spcPts val="0"/>
              </a:spcBef>
              <a:spcAft>
                <a:spcPts val="200"/>
              </a:spcAft>
            </a:pPr>
            <a:r>
              <a:rPr sz="1500" b="1">
                <a:solidFill>
                  <a:srgbClr val="E89A35"/>
                </a:solidFill>
                <a:latin typeface="JetBrains Mono"/>
              </a:rPr>
              <a:t>3</a:t>
            </a:r>
          </a:p>
        </p:txBody>
      </p:sp>
      <p:sp>
        <p:nvSpPr>
          <p:cNvPr id="13" name="TextBox 12"/>
          <p:cNvSpPr txBox="1"/>
          <p:nvPr/>
        </p:nvSpPr>
        <p:spPr>
          <a:xfrm>
            <a:off x="1325880" y="3474720"/>
            <a:ext cx="9966960" cy="50292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The delivery team — on both sides — is in the workshops. Pre-sales-only attendance is a red flag.</a:t>
            </a:r>
          </a:p>
        </p:txBody>
      </p:sp>
      <p:sp>
        <p:nvSpPr>
          <p:cNvPr id="14" name="TextBox 13"/>
          <p:cNvSpPr txBox="1"/>
          <p:nvPr/>
        </p:nvSpPr>
        <p:spPr>
          <a:xfrm>
            <a:off x="758952" y="4133088"/>
            <a:ext cx="457200" cy="365760"/>
          </a:xfrm>
          <a:prstGeom prst="rect">
            <a:avLst/>
          </a:prstGeom>
          <a:noFill/>
        </p:spPr>
        <p:txBody>
          <a:bodyPr wrap="square" anchor="t" lIns="0" rIns="0" tIns="0" bIns="0">
            <a:spAutoFit/>
          </a:bodyPr>
          <a:lstStyle/>
          <a:p>
            <a:pPr algn="l">
              <a:spcBef>
                <a:spcPts val="0"/>
              </a:spcBef>
              <a:spcAft>
                <a:spcPts val="200"/>
              </a:spcAft>
            </a:pPr>
            <a:r>
              <a:rPr sz="1500" b="1">
                <a:solidFill>
                  <a:srgbClr val="E89A35"/>
                </a:solidFill>
                <a:latin typeface="JetBrains Mono"/>
              </a:rPr>
              <a:t>4</a:t>
            </a:r>
          </a:p>
        </p:txBody>
      </p:sp>
      <p:sp>
        <p:nvSpPr>
          <p:cNvPr id="15" name="TextBox 14"/>
          <p:cNvSpPr txBox="1"/>
          <p:nvPr/>
        </p:nvSpPr>
        <p:spPr>
          <a:xfrm>
            <a:off x="1325880" y="4151376"/>
            <a:ext cx="9966960" cy="50292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MSA + SOW 1 (Discovery) are signed before S10 entry. Signing SOW 1 mid-S11 is a recurring source of delay.</a:t>
            </a:r>
          </a:p>
        </p:txBody>
      </p:sp>
      <p:sp>
        <p:nvSpPr>
          <p:cNvPr id="16" name="TextBox 15"/>
          <p:cNvSpPr txBox="1"/>
          <p:nvPr/>
        </p:nvSpPr>
        <p:spPr>
          <a:xfrm>
            <a:off x="758952" y="4809744"/>
            <a:ext cx="457200" cy="365760"/>
          </a:xfrm>
          <a:prstGeom prst="rect">
            <a:avLst/>
          </a:prstGeom>
          <a:noFill/>
        </p:spPr>
        <p:txBody>
          <a:bodyPr wrap="square" anchor="t" lIns="0" rIns="0" tIns="0" bIns="0">
            <a:spAutoFit/>
          </a:bodyPr>
          <a:lstStyle/>
          <a:p>
            <a:pPr algn="l">
              <a:spcBef>
                <a:spcPts val="0"/>
              </a:spcBef>
              <a:spcAft>
                <a:spcPts val="200"/>
              </a:spcAft>
            </a:pPr>
            <a:r>
              <a:rPr sz="1500" b="1">
                <a:solidFill>
                  <a:srgbClr val="E89A35"/>
                </a:solidFill>
                <a:latin typeface="JetBrains Mono"/>
              </a:rPr>
              <a:t>5</a:t>
            </a:r>
          </a:p>
        </p:txBody>
      </p:sp>
      <p:sp>
        <p:nvSpPr>
          <p:cNvPr id="17" name="TextBox 16"/>
          <p:cNvSpPr txBox="1"/>
          <p:nvPr/>
        </p:nvSpPr>
        <p:spPr>
          <a:xfrm>
            <a:off x="1325880" y="4828032"/>
            <a:ext cx="9966960" cy="502920"/>
          </a:xfrm>
          <a:prstGeom prst="rect">
            <a:avLst/>
          </a:prstGeom>
          <a:noFill/>
        </p:spPr>
        <p:txBody>
          <a:bodyPr wrap="square" anchor="t" lIns="0" rIns="0" tIns="0" bIns="0">
            <a:spAutoFit/>
          </a:bodyPr>
          <a:lstStyle/>
          <a:p>
            <a:pPr algn="l">
              <a:lnSpc>
                <a:spcPct val="112000"/>
              </a:lnSpc>
              <a:spcBef>
                <a:spcPts val="0"/>
              </a:spcBef>
              <a:spcAft>
                <a:spcPts val="200"/>
              </a:spcAft>
            </a:pPr>
            <a:r>
              <a:rPr sz="1150" b="0">
                <a:solidFill>
                  <a:srgbClr val="1B2A4A"/>
                </a:solidFill>
                <a:latin typeface="Inter"/>
              </a:rPr>
              <a:t>Document the agreed method on one page, signed by both sides, attached as Schedule A to the MSA.</a:t>
            </a:r>
          </a:p>
        </p:txBody>
      </p:sp>
      <p:sp>
        <p:nvSpPr>
          <p:cNvPr id="18" name="Rectangle 17"/>
          <p:cNvSpPr/>
          <p:nvPr/>
        </p:nvSpPr>
        <p:spPr>
          <a:xfrm>
            <a:off x="758952" y="5532120"/>
            <a:ext cx="10671048" cy="566928"/>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758952" y="5532120"/>
            <a:ext cx="45720" cy="56692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05840" y="5605272"/>
            <a:ext cx="10149840" cy="457200"/>
          </a:xfrm>
          <a:prstGeom prst="rect">
            <a:avLst/>
          </a:prstGeom>
          <a:noFill/>
        </p:spPr>
        <p:txBody>
          <a:bodyPr wrap="square" anchor="ctr" lIns="0" rIns="0" tIns="0" bIns="0">
            <a:spAutoFit/>
          </a:bodyPr>
          <a:lstStyle/>
          <a:p>
            <a:pPr algn="l">
              <a:lnSpc>
                <a:spcPct val="105000"/>
              </a:lnSpc>
              <a:spcBef>
                <a:spcPts val="0"/>
              </a:spcBef>
              <a:spcAft>
                <a:spcPts val="200"/>
              </a:spcAft>
            </a:pPr>
            <a:r>
              <a:rPr sz="900" b="1">
                <a:solidFill>
                  <a:srgbClr val="E89A35"/>
                </a:solidFill>
                <a:latin typeface="JetBrains Mono"/>
              </a:rPr>
              <a:t>Companion toolkit — </a:t>
            </a:r>
            <a:r>
              <a:rPr sz="1050" b="0">
                <a:solidFill>
                  <a:srgbClr val="1B2A4A"/>
                </a:solidFill>
                <a:latin typeface="Inter"/>
              </a:rPr>
              <a:t>RFI Template (S7), RFP Template (S8-S9), Selection Scoring Matrix (S8-S9), Reference Call Questions (S8-S9). All in the Selection-phase toolkit.</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PURPOSE</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600" b="1">
                <a:solidFill>
                  <a:srgbClr val="1B2A4A"/>
                </a:solidFill>
                <a:latin typeface="Source Serif 4"/>
              </a:rPr>
              <a:t>What this deck is </a:t>
            </a:r>
            <a:r>
              <a:rPr sz="3600" b="1">
                <a:solidFill>
                  <a:srgbClr val="E89A35"/>
                </a:solidFill>
                <a:latin typeface="Source Serif 4"/>
              </a:rPr>
              <a:t>for.</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517904"/>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Why methodology alignment belongs in selection — not in Discovery.</a:t>
            </a:r>
          </a:p>
        </p:txBody>
      </p:sp>
      <p:sp>
        <p:nvSpPr>
          <p:cNvPr id="8" name="Rectangle 7"/>
          <p:cNvSpPr/>
          <p:nvPr/>
        </p:nvSpPr>
        <p:spPr>
          <a:xfrm>
            <a:off x="758952" y="2240280"/>
            <a:ext cx="5175504" cy="155448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224028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14983" y="2441448"/>
            <a:ext cx="466344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01</a:t>
            </a:r>
          </a:p>
        </p:txBody>
      </p:sp>
      <p:sp>
        <p:nvSpPr>
          <p:cNvPr id="11" name="TextBox 10"/>
          <p:cNvSpPr txBox="1"/>
          <p:nvPr/>
        </p:nvSpPr>
        <p:spPr>
          <a:xfrm>
            <a:off x="1014983" y="2788920"/>
            <a:ext cx="4663440" cy="914400"/>
          </a:xfrm>
          <a:prstGeom prst="rect">
            <a:avLst/>
          </a:prstGeom>
          <a:noFill/>
        </p:spPr>
        <p:txBody>
          <a:bodyPr wrap="square" anchor="t" lIns="0" rIns="0" tIns="0" bIns="0">
            <a:spAutoFit/>
          </a:bodyPr>
          <a:lstStyle/>
          <a:p>
            <a:pPr algn="l">
              <a:lnSpc>
                <a:spcPct val="115000"/>
              </a:lnSpc>
              <a:spcBef>
                <a:spcPts val="0"/>
              </a:spcBef>
              <a:spcAft>
                <a:spcPts val="200"/>
              </a:spcAft>
            </a:pPr>
            <a:r>
              <a:rPr sz="1250" b="0">
                <a:solidFill>
                  <a:srgbClr val="1B2A4A"/>
                </a:solidFill>
                <a:latin typeface="Inter"/>
              </a:rPr>
              <a:t>Anchor the SI selection process around methodology alignment, not just price and demo quality.</a:t>
            </a:r>
          </a:p>
        </p:txBody>
      </p:sp>
      <p:sp>
        <p:nvSpPr>
          <p:cNvPr id="12" name="Rectangle 11"/>
          <p:cNvSpPr/>
          <p:nvPr/>
        </p:nvSpPr>
        <p:spPr>
          <a:xfrm>
            <a:off x="6254496" y="2240280"/>
            <a:ext cx="5175504" cy="155448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54496" y="224028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10528" y="2441448"/>
            <a:ext cx="466344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02</a:t>
            </a:r>
          </a:p>
        </p:txBody>
      </p:sp>
      <p:sp>
        <p:nvSpPr>
          <p:cNvPr id="15" name="TextBox 14"/>
          <p:cNvSpPr txBox="1"/>
          <p:nvPr/>
        </p:nvSpPr>
        <p:spPr>
          <a:xfrm>
            <a:off x="6510528" y="2788920"/>
            <a:ext cx="4663440" cy="914400"/>
          </a:xfrm>
          <a:prstGeom prst="rect">
            <a:avLst/>
          </a:prstGeom>
          <a:noFill/>
        </p:spPr>
        <p:txBody>
          <a:bodyPr wrap="square" anchor="t" lIns="0" rIns="0" tIns="0" bIns="0">
            <a:spAutoFit/>
          </a:bodyPr>
          <a:lstStyle/>
          <a:p>
            <a:pPr algn="l">
              <a:lnSpc>
                <a:spcPct val="115000"/>
              </a:lnSpc>
              <a:spcBef>
                <a:spcPts val="0"/>
              </a:spcBef>
              <a:spcAft>
                <a:spcPts val="200"/>
              </a:spcAft>
            </a:pPr>
            <a:r>
              <a:rPr sz="1250" b="0">
                <a:solidFill>
                  <a:srgbClr val="1B2A4A"/>
                </a:solidFill>
                <a:latin typeface="Inter"/>
              </a:rPr>
              <a:t>Establish — before contracts are signed — that the SI's delivery methodology is understood by the Client team and agreed as the single programme method.</a:t>
            </a:r>
          </a:p>
        </p:txBody>
      </p:sp>
      <p:sp>
        <p:nvSpPr>
          <p:cNvPr id="16" name="Rectangle 15"/>
          <p:cNvSpPr/>
          <p:nvPr/>
        </p:nvSpPr>
        <p:spPr>
          <a:xfrm>
            <a:off x="758952" y="4160520"/>
            <a:ext cx="5175504" cy="155448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58952" y="416052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14983" y="4361688"/>
            <a:ext cx="466344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03</a:t>
            </a:r>
          </a:p>
        </p:txBody>
      </p:sp>
      <p:sp>
        <p:nvSpPr>
          <p:cNvPr id="19" name="TextBox 18"/>
          <p:cNvSpPr txBox="1"/>
          <p:nvPr/>
        </p:nvSpPr>
        <p:spPr>
          <a:xfrm>
            <a:off x="1014983" y="4709159"/>
            <a:ext cx="4663440" cy="914400"/>
          </a:xfrm>
          <a:prstGeom prst="rect">
            <a:avLst/>
          </a:prstGeom>
          <a:noFill/>
        </p:spPr>
        <p:txBody>
          <a:bodyPr wrap="square" anchor="t" lIns="0" rIns="0" tIns="0" bIns="0">
            <a:spAutoFit/>
          </a:bodyPr>
          <a:lstStyle/>
          <a:p>
            <a:pPr algn="l">
              <a:lnSpc>
                <a:spcPct val="115000"/>
              </a:lnSpc>
              <a:spcBef>
                <a:spcPts val="0"/>
              </a:spcBef>
              <a:spcAft>
                <a:spcPts val="200"/>
              </a:spcAft>
            </a:pPr>
            <a:r>
              <a:rPr sz="1250" b="0">
                <a:solidFill>
                  <a:srgbClr val="1B2A4A"/>
                </a:solidFill>
                <a:latin typeface="Inter"/>
              </a:rPr>
              <a:t>Surface red flags during selection rather than discovering them in Discovery.</a:t>
            </a:r>
          </a:p>
        </p:txBody>
      </p:sp>
      <p:sp>
        <p:nvSpPr>
          <p:cNvPr id="20" name="Rectangle 19"/>
          <p:cNvSpPr/>
          <p:nvPr/>
        </p:nvSpPr>
        <p:spPr>
          <a:xfrm>
            <a:off x="6254496" y="4160520"/>
            <a:ext cx="5175504" cy="155448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254496" y="416052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510528" y="4361688"/>
            <a:ext cx="466344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04</a:t>
            </a:r>
          </a:p>
        </p:txBody>
      </p:sp>
      <p:sp>
        <p:nvSpPr>
          <p:cNvPr id="23" name="TextBox 22"/>
          <p:cNvSpPr txBox="1"/>
          <p:nvPr/>
        </p:nvSpPr>
        <p:spPr>
          <a:xfrm>
            <a:off x="6510528" y="4709159"/>
            <a:ext cx="4663440" cy="914400"/>
          </a:xfrm>
          <a:prstGeom prst="rect">
            <a:avLst/>
          </a:prstGeom>
          <a:noFill/>
        </p:spPr>
        <p:txBody>
          <a:bodyPr wrap="square" anchor="t" lIns="0" rIns="0" tIns="0" bIns="0">
            <a:spAutoFit/>
          </a:bodyPr>
          <a:lstStyle/>
          <a:p>
            <a:pPr algn="l">
              <a:lnSpc>
                <a:spcPct val="115000"/>
              </a:lnSpc>
              <a:spcBef>
                <a:spcPts val="0"/>
              </a:spcBef>
              <a:spcAft>
                <a:spcPts val="200"/>
              </a:spcAft>
            </a:pPr>
            <a:r>
              <a:rPr sz="1250" b="0">
                <a:solidFill>
                  <a:srgbClr val="1B2A4A"/>
                </a:solidFill>
                <a:latin typeface="Inter"/>
              </a:rPr>
              <a:t>Make the commercial framework (MSA, multi-SOW pattern) ready to sign at end of S9, not negotiated into S11.</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THREE ROUTES TO MARKET</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600" b="1">
                <a:solidFill>
                  <a:srgbClr val="1B2A4A"/>
                </a:solidFill>
                <a:latin typeface="Source Serif 4"/>
              </a:rPr>
              <a:t>Three routes to market.</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517904"/>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The three patterns Clients use to bring an SI on board.</a:t>
            </a:r>
          </a:p>
        </p:txBody>
      </p:sp>
      <p:sp>
        <p:nvSpPr>
          <p:cNvPr id="8" name="Rectangle 7"/>
          <p:cNvSpPr/>
          <p:nvPr/>
        </p:nvSpPr>
        <p:spPr>
          <a:xfrm>
            <a:off x="758952" y="2011680"/>
            <a:ext cx="3456432" cy="40690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2011680"/>
            <a:ext cx="3456432"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14983" y="2212848"/>
            <a:ext cx="2944368"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ROUTE A</a:t>
            </a:r>
          </a:p>
        </p:txBody>
      </p:sp>
      <p:sp>
        <p:nvSpPr>
          <p:cNvPr id="11" name="TextBox 10"/>
          <p:cNvSpPr txBox="1"/>
          <p:nvPr/>
        </p:nvSpPr>
        <p:spPr>
          <a:xfrm>
            <a:off x="1014983" y="2468880"/>
            <a:ext cx="2944368" cy="50292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Client → platform vendor</a:t>
            </a:r>
          </a:p>
        </p:txBody>
      </p:sp>
      <p:sp>
        <p:nvSpPr>
          <p:cNvPr id="12" name="TextBox 11"/>
          <p:cNvSpPr txBox="1"/>
          <p:nvPr/>
        </p:nvSpPr>
        <p:spPr>
          <a:xfrm>
            <a:off x="1014983" y="2944368"/>
            <a:ext cx="2944368" cy="2990088"/>
          </a:xfrm>
          <a:prstGeom prst="rect">
            <a:avLst/>
          </a:prstGeom>
          <a:noFill/>
        </p:spPr>
        <p:txBody>
          <a:bodyPr wrap="square" anchor="t" lIns="0" rIns="0" tIns="0" bIns="0">
            <a:spAutoFit/>
          </a:bodyPr>
          <a:lstStyle/>
          <a:p>
            <a:pPr algn="l">
              <a:lnSpc>
                <a:spcPct val="105000"/>
              </a:lnSpc>
              <a:spcBef>
                <a:spcPts val="0"/>
              </a:spcBef>
              <a:spcAft>
                <a:spcPts val="600"/>
              </a:spcAft>
            </a:pPr>
            <a:r>
              <a:rPr sz="1000" b="0">
                <a:solidFill>
                  <a:srgbClr val="54595F"/>
                </a:solidFill>
                <a:latin typeface="Inter"/>
              </a:rPr>
              <a:t>Common in large enterprise and public sector. The vendor refers the opportunity to certified partners via the Partner Center referral programme.</a:t>
            </a:r>
          </a:p>
          <a:p>
            <a:pPr algn="l">
              <a:lnSpc>
                <a:spcPct val="105000"/>
              </a:lnSpc>
              <a:spcBef>
                <a:spcPts val="0"/>
              </a:spcBef>
              <a:spcAft>
                <a:spcPts val="600"/>
              </a:spcAft>
            </a:pPr>
            <a:r>
              <a:rPr sz="1000" b="0">
                <a:solidFill>
                  <a:srgbClr val="54595F"/>
                </a:solidFill>
                <a:latin typeface="Inter"/>
              </a:rPr>
              <a:t>Vendor earns licence revenue; SI earns implementation. The Client still runs RFI/RFP discipline against the referred shortlist — the referral isn't a selection.</a:t>
            </a:r>
          </a:p>
        </p:txBody>
      </p:sp>
      <p:sp>
        <p:nvSpPr>
          <p:cNvPr id="13" name="Rectangle 12"/>
          <p:cNvSpPr/>
          <p:nvPr/>
        </p:nvSpPr>
        <p:spPr>
          <a:xfrm>
            <a:off x="4366259" y="2011680"/>
            <a:ext cx="3456432" cy="40690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366259" y="2011680"/>
            <a:ext cx="3456432"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622292" y="2212848"/>
            <a:ext cx="2944368"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ROUTE B</a:t>
            </a:r>
          </a:p>
        </p:txBody>
      </p:sp>
      <p:sp>
        <p:nvSpPr>
          <p:cNvPr id="16" name="TextBox 15"/>
          <p:cNvSpPr txBox="1"/>
          <p:nvPr/>
        </p:nvSpPr>
        <p:spPr>
          <a:xfrm>
            <a:off x="4622292" y="2468880"/>
            <a:ext cx="2944368" cy="50292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Client → the market</a:t>
            </a:r>
          </a:p>
        </p:txBody>
      </p:sp>
      <p:sp>
        <p:nvSpPr>
          <p:cNvPr id="17" name="TextBox 16"/>
          <p:cNvSpPr txBox="1"/>
          <p:nvPr/>
        </p:nvSpPr>
        <p:spPr>
          <a:xfrm>
            <a:off x="4622292" y="2944368"/>
            <a:ext cx="2944368" cy="2990088"/>
          </a:xfrm>
          <a:prstGeom prst="rect">
            <a:avLst/>
          </a:prstGeom>
          <a:noFill/>
        </p:spPr>
        <p:txBody>
          <a:bodyPr wrap="square" anchor="t" lIns="0" rIns="0" tIns="0" bIns="0">
            <a:spAutoFit/>
          </a:bodyPr>
          <a:lstStyle/>
          <a:p>
            <a:pPr algn="l">
              <a:lnSpc>
                <a:spcPct val="105000"/>
              </a:lnSpc>
              <a:spcBef>
                <a:spcPts val="0"/>
              </a:spcBef>
              <a:spcAft>
                <a:spcPts val="600"/>
              </a:spcAft>
            </a:pPr>
            <a:r>
              <a:rPr sz="1000" b="0">
                <a:solidFill>
                  <a:srgbClr val="54595F"/>
                </a:solidFill>
                <a:latin typeface="Inter"/>
              </a:rPr>
              <a:t>Most common in mid-market and private sector. Formal procurement sequence: RFI to long-list, RFP/ITT to shortlist, orals/demos, BAFO, selection.</a:t>
            </a:r>
          </a:p>
          <a:p>
            <a:pPr algn="l">
              <a:lnSpc>
                <a:spcPct val="105000"/>
              </a:lnSpc>
              <a:spcBef>
                <a:spcPts val="0"/>
              </a:spcBef>
              <a:spcAft>
                <a:spcPts val="600"/>
              </a:spcAft>
            </a:pPr>
            <a:r>
              <a:rPr sz="1000" b="0">
                <a:solidFill>
                  <a:srgbClr val="54595F"/>
                </a:solidFill>
                <a:latin typeface="Inter"/>
              </a:rPr>
              <a:t>The chosen SI typically resells platform licences as part of the engagement.</a:t>
            </a:r>
          </a:p>
        </p:txBody>
      </p:sp>
      <p:sp>
        <p:nvSpPr>
          <p:cNvPr id="18" name="Rectangle 17"/>
          <p:cNvSpPr/>
          <p:nvPr/>
        </p:nvSpPr>
        <p:spPr>
          <a:xfrm>
            <a:off x="7973567" y="2011680"/>
            <a:ext cx="3456432" cy="406908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7973567" y="2011680"/>
            <a:ext cx="3456432"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599" y="2212848"/>
            <a:ext cx="2944368"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ROUTE C</a:t>
            </a:r>
          </a:p>
        </p:txBody>
      </p:sp>
      <p:sp>
        <p:nvSpPr>
          <p:cNvPr id="21" name="TextBox 20"/>
          <p:cNvSpPr txBox="1"/>
          <p:nvPr/>
        </p:nvSpPr>
        <p:spPr>
          <a:xfrm>
            <a:off x="8229599" y="2468880"/>
            <a:ext cx="2944368" cy="50292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Client → a known SI</a:t>
            </a:r>
          </a:p>
        </p:txBody>
      </p:sp>
      <p:sp>
        <p:nvSpPr>
          <p:cNvPr id="22" name="TextBox 21"/>
          <p:cNvSpPr txBox="1"/>
          <p:nvPr/>
        </p:nvSpPr>
        <p:spPr>
          <a:xfrm>
            <a:off x="8229599" y="2944368"/>
            <a:ext cx="2944368" cy="2990088"/>
          </a:xfrm>
          <a:prstGeom prst="rect">
            <a:avLst/>
          </a:prstGeom>
          <a:noFill/>
        </p:spPr>
        <p:txBody>
          <a:bodyPr wrap="square" anchor="t" lIns="0" rIns="0" tIns="0" bIns="0">
            <a:spAutoFit/>
          </a:bodyPr>
          <a:lstStyle/>
          <a:p>
            <a:pPr algn="l">
              <a:lnSpc>
                <a:spcPct val="105000"/>
              </a:lnSpc>
              <a:spcBef>
                <a:spcPts val="0"/>
              </a:spcBef>
              <a:spcAft>
                <a:spcPts val="600"/>
              </a:spcAft>
            </a:pPr>
            <a:r>
              <a:rPr sz="1000" b="0">
                <a:solidFill>
                  <a:srgbClr val="54595F"/>
                </a:solidFill>
                <a:latin typeface="Inter"/>
              </a:rPr>
              <a:t>Common in mid-market. Existing relationship or peer referral. No competitive process — straight to SOW negotiation. Risk: no comparator on price, capability or methodology.</a:t>
            </a:r>
          </a:p>
          <a:p>
            <a:pPr algn="l">
              <a:lnSpc>
                <a:spcPct val="105000"/>
              </a:lnSpc>
              <a:spcBef>
                <a:spcPts val="0"/>
              </a:spcBef>
              <a:spcAft>
                <a:spcPts val="600"/>
              </a:spcAft>
            </a:pPr>
            <a:r>
              <a:rPr sz="1000" b="0">
                <a:solidFill>
                  <a:srgbClr val="54595F"/>
                </a:solidFill>
                <a:latin typeface="Inter"/>
              </a:rPr>
              <a:t>Procurement and Legal due diligence still applies; methodology alignment still applies. The absence of a competitive process makes both harder, not less important.</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THE FORMAL SEQUENCE (ROUTE B)</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200" b="1">
                <a:solidFill>
                  <a:srgbClr val="1B2A4A"/>
                </a:solidFill>
                <a:latin typeface="Source Serif 4"/>
              </a:rPr>
              <a:t>RFI → RFP/ITT → Orals → BAFO.</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63040"/>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The formal selection sequence, with worked-example notes.</a:t>
            </a:r>
          </a:p>
        </p:txBody>
      </p:sp>
      <p:sp>
        <p:nvSpPr>
          <p:cNvPr id="8" name="Rectangle 7"/>
          <p:cNvSpPr/>
          <p:nvPr/>
        </p:nvSpPr>
        <p:spPr>
          <a:xfrm>
            <a:off x="758952" y="1965960"/>
            <a:ext cx="5175504" cy="2084831"/>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196596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14983" y="2148840"/>
            <a:ext cx="4663440" cy="274320"/>
          </a:xfrm>
          <a:prstGeom prst="rect">
            <a:avLst/>
          </a:prstGeom>
          <a:noFill/>
        </p:spPr>
        <p:txBody>
          <a:bodyPr wrap="square" anchor="t" lIns="0" rIns="0" tIns="0" bIns="0">
            <a:spAutoFit/>
          </a:bodyPr>
          <a:lstStyle/>
          <a:p>
            <a:pPr algn="l">
              <a:spcBef>
                <a:spcPts val="0"/>
              </a:spcBef>
              <a:spcAft>
                <a:spcPts val="200"/>
              </a:spcAft>
            </a:pPr>
            <a:r>
              <a:rPr sz="900" b="1">
                <a:solidFill>
                  <a:srgbClr val="E89A35"/>
                </a:solidFill>
                <a:latin typeface="JetBrains Mono"/>
              </a:rPr>
              <a:t>RFI · 8-15 VENDORS · 2-3 WKS</a:t>
            </a:r>
          </a:p>
        </p:txBody>
      </p:sp>
      <p:sp>
        <p:nvSpPr>
          <p:cNvPr id="11" name="TextBox 10"/>
          <p:cNvSpPr txBox="1"/>
          <p:nvPr/>
        </p:nvSpPr>
        <p:spPr>
          <a:xfrm>
            <a:off x="1014983" y="2386584"/>
            <a:ext cx="4663440" cy="32004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Request for Information — long-list filter</a:t>
            </a:r>
          </a:p>
        </p:txBody>
      </p:sp>
      <p:sp>
        <p:nvSpPr>
          <p:cNvPr id="12" name="TextBox 11"/>
          <p:cNvSpPr txBox="1"/>
          <p:nvPr/>
        </p:nvSpPr>
        <p:spPr>
          <a:xfrm>
            <a:off x="1014983" y="2715768"/>
            <a:ext cx="4663440" cy="822960"/>
          </a:xfrm>
          <a:prstGeom prst="rect">
            <a:avLst/>
          </a:prstGeom>
          <a:noFill/>
        </p:spPr>
        <p:txBody>
          <a:bodyPr wrap="square" anchor="t" lIns="0" rIns="0" tIns="0" bIns="0">
            <a:spAutoFit/>
          </a:bodyPr>
          <a:lstStyle/>
          <a:p>
            <a:pPr algn="l">
              <a:lnSpc>
                <a:spcPct val="108000"/>
              </a:lnSpc>
              <a:spcBef>
                <a:spcPts val="0"/>
              </a:spcBef>
              <a:spcAft>
                <a:spcPts val="200"/>
              </a:spcAft>
            </a:pPr>
            <a:r>
              <a:rPr sz="950" b="0">
                <a:solidFill>
                  <a:srgbClr val="54595F"/>
                </a:solidFill>
                <a:latin typeface="Inter"/>
              </a:rPr>
              <a:t>Capability, experience, financial standing, methodology overview. No commitment to price or solution.</a:t>
            </a:r>
          </a:p>
        </p:txBody>
      </p:sp>
      <p:sp>
        <p:nvSpPr>
          <p:cNvPr id="13" name="TextBox 12"/>
          <p:cNvSpPr txBox="1"/>
          <p:nvPr/>
        </p:nvSpPr>
        <p:spPr>
          <a:xfrm>
            <a:off x="1014983" y="3483863"/>
            <a:ext cx="4663440" cy="502920"/>
          </a:xfrm>
          <a:prstGeom prst="rect">
            <a:avLst/>
          </a:prstGeom>
          <a:noFill/>
        </p:spPr>
        <p:txBody>
          <a:bodyPr wrap="square" anchor="t" lIns="0" rIns="0" tIns="0" bIns="0">
            <a:spAutoFit/>
          </a:bodyPr>
          <a:lstStyle/>
          <a:p>
            <a:pPr algn="l">
              <a:lnSpc>
                <a:spcPct val="105000"/>
              </a:lnSpc>
              <a:spcBef>
                <a:spcPts val="0"/>
              </a:spcBef>
              <a:spcAft>
                <a:spcPts val="200"/>
              </a:spcAft>
            </a:pPr>
            <a:r>
              <a:rPr sz="800" b="1">
                <a:solidFill>
                  <a:srgbClr val="E89A35"/>
                </a:solidFill>
                <a:latin typeface="JetBrains Mono"/>
              </a:rPr>
              <a:t>Worked example — </a:t>
            </a:r>
            <a:r>
              <a:rPr sz="900" b="0">
                <a:solidFill>
                  <a:srgbClr val="6B7280"/>
                </a:solidFill>
                <a:latin typeface="Source Serif 4"/>
              </a:rPr>
              <a:t>AcmeWidget (mid-market mfg) issued an RFI to 12 D365 partners. Six returned with depth to score; three made the shortlist.</a:t>
            </a:r>
          </a:p>
        </p:txBody>
      </p:sp>
      <p:sp>
        <p:nvSpPr>
          <p:cNvPr id="14" name="Rectangle 13"/>
          <p:cNvSpPr/>
          <p:nvPr/>
        </p:nvSpPr>
        <p:spPr>
          <a:xfrm>
            <a:off x="6254496" y="1965960"/>
            <a:ext cx="5175504" cy="2084831"/>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54496" y="196596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510528" y="2148840"/>
            <a:ext cx="4663440" cy="274320"/>
          </a:xfrm>
          <a:prstGeom prst="rect">
            <a:avLst/>
          </a:prstGeom>
          <a:noFill/>
        </p:spPr>
        <p:txBody>
          <a:bodyPr wrap="square" anchor="t" lIns="0" rIns="0" tIns="0" bIns="0">
            <a:spAutoFit/>
          </a:bodyPr>
          <a:lstStyle/>
          <a:p>
            <a:pPr algn="l">
              <a:spcBef>
                <a:spcPts val="0"/>
              </a:spcBef>
              <a:spcAft>
                <a:spcPts val="200"/>
              </a:spcAft>
            </a:pPr>
            <a:r>
              <a:rPr sz="900" b="1">
                <a:solidFill>
                  <a:srgbClr val="E89A35"/>
                </a:solidFill>
                <a:latin typeface="JetBrains Mono"/>
              </a:rPr>
              <a:t>RFP/ITT · SHORTLIST · 4-6 WKS</a:t>
            </a:r>
          </a:p>
        </p:txBody>
      </p:sp>
      <p:sp>
        <p:nvSpPr>
          <p:cNvPr id="17" name="TextBox 16"/>
          <p:cNvSpPr txBox="1"/>
          <p:nvPr/>
        </p:nvSpPr>
        <p:spPr>
          <a:xfrm>
            <a:off x="6510528" y="2386584"/>
            <a:ext cx="4663440" cy="32004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Request for Proposal / Invitation to Tender</a:t>
            </a:r>
          </a:p>
        </p:txBody>
      </p:sp>
      <p:sp>
        <p:nvSpPr>
          <p:cNvPr id="18" name="TextBox 17"/>
          <p:cNvSpPr txBox="1"/>
          <p:nvPr/>
        </p:nvSpPr>
        <p:spPr>
          <a:xfrm>
            <a:off x="6510528" y="2715768"/>
            <a:ext cx="4663440" cy="822960"/>
          </a:xfrm>
          <a:prstGeom prst="rect">
            <a:avLst/>
          </a:prstGeom>
          <a:noFill/>
        </p:spPr>
        <p:txBody>
          <a:bodyPr wrap="square" anchor="t" lIns="0" rIns="0" tIns="0" bIns="0">
            <a:spAutoFit/>
          </a:bodyPr>
          <a:lstStyle/>
          <a:p>
            <a:pPr algn="l">
              <a:lnSpc>
                <a:spcPct val="108000"/>
              </a:lnSpc>
              <a:spcBef>
                <a:spcPts val="0"/>
              </a:spcBef>
              <a:spcAft>
                <a:spcPts val="200"/>
              </a:spcAft>
            </a:pPr>
            <a:r>
              <a:rPr sz="950" b="0">
                <a:solidFill>
                  <a:srgbClr val="54595F"/>
                </a:solidFill>
                <a:latin typeface="Inter"/>
              </a:rPr>
              <a:t>How the SI proposes to deliver, what they would implement, at what price. The first ROM lands here.</a:t>
            </a:r>
          </a:p>
        </p:txBody>
      </p:sp>
      <p:sp>
        <p:nvSpPr>
          <p:cNvPr id="19" name="TextBox 18"/>
          <p:cNvSpPr txBox="1"/>
          <p:nvPr/>
        </p:nvSpPr>
        <p:spPr>
          <a:xfrm>
            <a:off x="6510528" y="3483863"/>
            <a:ext cx="4663440" cy="502920"/>
          </a:xfrm>
          <a:prstGeom prst="rect">
            <a:avLst/>
          </a:prstGeom>
          <a:noFill/>
        </p:spPr>
        <p:txBody>
          <a:bodyPr wrap="square" anchor="t" lIns="0" rIns="0" tIns="0" bIns="0">
            <a:spAutoFit/>
          </a:bodyPr>
          <a:lstStyle/>
          <a:p>
            <a:pPr algn="l">
              <a:lnSpc>
                <a:spcPct val="105000"/>
              </a:lnSpc>
              <a:spcBef>
                <a:spcPts val="0"/>
              </a:spcBef>
              <a:spcAft>
                <a:spcPts val="200"/>
              </a:spcAft>
            </a:pPr>
            <a:r>
              <a:rPr sz="800" b="1">
                <a:solidFill>
                  <a:srgbClr val="E89A35"/>
                </a:solidFill>
                <a:latin typeface="JetBrains Mono"/>
              </a:rPr>
              <a:t>Worked example — </a:t>
            </a:r>
            <a:r>
              <a:rPr sz="900" b="0">
                <a:solidFill>
                  <a:srgbClr val="6B7280"/>
                </a:solidFill>
                <a:latin typeface="Source Serif 4"/>
              </a:rPr>
              <a:t>Three SIs each returned a 60-page proposal with solution architecture, timeline, CVs and ROM at ±30%. Range: £4.1m-£6.8m for the same scope.</a:t>
            </a:r>
          </a:p>
        </p:txBody>
      </p:sp>
      <p:sp>
        <p:nvSpPr>
          <p:cNvPr id="20" name="Rectangle 19"/>
          <p:cNvSpPr/>
          <p:nvPr/>
        </p:nvSpPr>
        <p:spPr>
          <a:xfrm>
            <a:off x="758952" y="4233672"/>
            <a:ext cx="5175504" cy="2084831"/>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58952" y="4233672"/>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14983" y="4416552"/>
            <a:ext cx="4663440" cy="274320"/>
          </a:xfrm>
          <a:prstGeom prst="rect">
            <a:avLst/>
          </a:prstGeom>
          <a:noFill/>
        </p:spPr>
        <p:txBody>
          <a:bodyPr wrap="square" anchor="t" lIns="0" rIns="0" tIns="0" bIns="0">
            <a:spAutoFit/>
          </a:bodyPr>
          <a:lstStyle/>
          <a:p>
            <a:pPr algn="l">
              <a:spcBef>
                <a:spcPts val="0"/>
              </a:spcBef>
              <a:spcAft>
                <a:spcPts val="200"/>
              </a:spcAft>
            </a:pPr>
            <a:r>
              <a:rPr sz="900" b="1">
                <a:solidFill>
                  <a:srgbClr val="E89A35"/>
                </a:solidFill>
                <a:latin typeface="JetBrains Mono"/>
              </a:rPr>
              <a:t>ORALS / DEMOS · 1-2 DAYS EACH</a:t>
            </a:r>
          </a:p>
        </p:txBody>
      </p:sp>
      <p:sp>
        <p:nvSpPr>
          <p:cNvPr id="23" name="TextBox 22"/>
          <p:cNvSpPr txBox="1"/>
          <p:nvPr/>
        </p:nvSpPr>
        <p:spPr>
          <a:xfrm>
            <a:off x="1014983" y="4654296"/>
            <a:ext cx="4663440" cy="32004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Shortlisted SIs present to the Client</a:t>
            </a:r>
          </a:p>
        </p:txBody>
      </p:sp>
      <p:sp>
        <p:nvSpPr>
          <p:cNvPr id="24" name="TextBox 23"/>
          <p:cNvSpPr txBox="1"/>
          <p:nvPr/>
        </p:nvSpPr>
        <p:spPr>
          <a:xfrm>
            <a:off x="1014983" y="4983480"/>
            <a:ext cx="4663440" cy="822960"/>
          </a:xfrm>
          <a:prstGeom prst="rect">
            <a:avLst/>
          </a:prstGeom>
          <a:noFill/>
        </p:spPr>
        <p:txBody>
          <a:bodyPr wrap="square" anchor="t" lIns="0" rIns="0" tIns="0" bIns="0">
            <a:spAutoFit/>
          </a:bodyPr>
          <a:lstStyle/>
          <a:p>
            <a:pPr algn="l">
              <a:lnSpc>
                <a:spcPct val="108000"/>
              </a:lnSpc>
              <a:spcBef>
                <a:spcPts val="0"/>
              </a:spcBef>
              <a:spcAft>
                <a:spcPts val="200"/>
              </a:spcAft>
            </a:pPr>
            <a:r>
              <a:rPr sz="950" b="0">
                <a:solidFill>
                  <a:srgbClr val="54595F"/>
                </a:solidFill>
                <a:latin typeface="Inter"/>
              </a:rPr>
              <a:t>The proposed delivery team presents, not just pre-sales. Reference site visits where practical.</a:t>
            </a:r>
          </a:p>
        </p:txBody>
      </p:sp>
      <p:sp>
        <p:nvSpPr>
          <p:cNvPr id="25" name="Rectangle 24"/>
          <p:cNvSpPr/>
          <p:nvPr/>
        </p:nvSpPr>
        <p:spPr>
          <a:xfrm>
            <a:off x="6254496" y="4233672"/>
            <a:ext cx="5175504" cy="2084831"/>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254496" y="4233672"/>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510528" y="4416552"/>
            <a:ext cx="4663440" cy="274320"/>
          </a:xfrm>
          <a:prstGeom prst="rect">
            <a:avLst/>
          </a:prstGeom>
          <a:noFill/>
        </p:spPr>
        <p:txBody>
          <a:bodyPr wrap="square" anchor="t" lIns="0" rIns="0" tIns="0" bIns="0">
            <a:spAutoFit/>
          </a:bodyPr>
          <a:lstStyle/>
          <a:p>
            <a:pPr algn="l">
              <a:spcBef>
                <a:spcPts val="0"/>
              </a:spcBef>
              <a:spcAft>
                <a:spcPts val="200"/>
              </a:spcAft>
            </a:pPr>
            <a:r>
              <a:rPr sz="900" b="1">
                <a:solidFill>
                  <a:srgbClr val="E89A35"/>
                </a:solidFill>
                <a:latin typeface="JetBrains Mono"/>
              </a:rPr>
              <a:t>BAFO · FINAL ROUND · 1-2 WKS</a:t>
            </a:r>
          </a:p>
        </p:txBody>
      </p:sp>
      <p:sp>
        <p:nvSpPr>
          <p:cNvPr id="28" name="TextBox 27"/>
          <p:cNvSpPr txBox="1"/>
          <p:nvPr/>
        </p:nvSpPr>
        <p:spPr>
          <a:xfrm>
            <a:off x="6510528" y="4654296"/>
            <a:ext cx="4663440" cy="320040"/>
          </a:xfrm>
          <a:prstGeom prst="rect">
            <a:avLst/>
          </a:prstGeom>
          <a:noFill/>
        </p:spPr>
        <p:txBody>
          <a:bodyPr wrap="square" anchor="t" lIns="0" rIns="0" tIns="0" bIns="0">
            <a:spAutoFit/>
          </a:bodyPr>
          <a:lstStyle/>
          <a:p>
            <a:pPr algn="l">
              <a:spcBef>
                <a:spcPts val="0"/>
              </a:spcBef>
              <a:spcAft>
                <a:spcPts val="200"/>
              </a:spcAft>
            </a:pPr>
            <a:r>
              <a:rPr sz="1400" b="1">
                <a:solidFill>
                  <a:srgbClr val="1B2A4A"/>
                </a:solidFill>
                <a:latin typeface="Source Serif 4"/>
              </a:rPr>
              <a:t>Best and Final Offer</a:t>
            </a:r>
          </a:p>
        </p:txBody>
      </p:sp>
      <p:sp>
        <p:nvSpPr>
          <p:cNvPr id="29" name="TextBox 28"/>
          <p:cNvSpPr txBox="1"/>
          <p:nvPr/>
        </p:nvSpPr>
        <p:spPr>
          <a:xfrm>
            <a:off x="6510528" y="4983480"/>
            <a:ext cx="4663440" cy="822960"/>
          </a:xfrm>
          <a:prstGeom prst="rect">
            <a:avLst/>
          </a:prstGeom>
          <a:noFill/>
        </p:spPr>
        <p:txBody>
          <a:bodyPr wrap="square" anchor="t" lIns="0" rIns="0" tIns="0" bIns="0">
            <a:spAutoFit/>
          </a:bodyPr>
          <a:lstStyle/>
          <a:p>
            <a:pPr algn="l">
              <a:lnSpc>
                <a:spcPct val="108000"/>
              </a:lnSpc>
              <a:spcBef>
                <a:spcPts val="0"/>
              </a:spcBef>
              <a:spcAft>
                <a:spcPts val="200"/>
              </a:spcAft>
            </a:pPr>
            <a:r>
              <a:rPr sz="950" b="0">
                <a:solidFill>
                  <a:srgbClr val="54595F"/>
                </a:solidFill>
                <a:latin typeface="Inter"/>
              </a:rPr>
              <a:t>Final commercial round after orals. The SI knows it's in the final round and prices accordingly.</a:t>
            </a:r>
          </a:p>
        </p:txBody>
      </p:sp>
      <p:sp>
        <p:nvSpPr>
          <p:cNvPr id="30" name="TextBox 29"/>
          <p:cNvSpPr txBox="1"/>
          <p:nvPr/>
        </p:nvSpPr>
        <p:spPr>
          <a:xfrm>
            <a:off x="6510528" y="5751576"/>
            <a:ext cx="4663440" cy="502920"/>
          </a:xfrm>
          <a:prstGeom prst="rect">
            <a:avLst/>
          </a:prstGeom>
          <a:noFill/>
        </p:spPr>
        <p:txBody>
          <a:bodyPr wrap="square" anchor="t" lIns="0" rIns="0" tIns="0" bIns="0">
            <a:spAutoFit/>
          </a:bodyPr>
          <a:lstStyle/>
          <a:p>
            <a:pPr algn="l">
              <a:lnSpc>
                <a:spcPct val="105000"/>
              </a:lnSpc>
              <a:spcBef>
                <a:spcPts val="0"/>
              </a:spcBef>
              <a:spcAft>
                <a:spcPts val="200"/>
              </a:spcAft>
            </a:pPr>
            <a:r>
              <a:rPr sz="800" b="1">
                <a:solidFill>
                  <a:srgbClr val="E89A35"/>
                </a:solidFill>
                <a:latin typeface="JetBrains Mono"/>
              </a:rPr>
              <a:t>Worked example — </a:t>
            </a:r>
            <a:r>
              <a:rPr sz="900" b="0">
                <a:solidFill>
                  <a:srgbClr val="6B7280"/>
                </a:solidFill>
                <a:latin typeface="Source Serif 4"/>
              </a:rPr>
              <a:t>At BAFO the spread narrowed to £4.4m-£5.2m. The middle-priced SI won on methodology alignment, not on price.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PROCUREMENT TERMINOLOGY</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600" b="1">
                <a:solidFill>
                  <a:srgbClr val="1B2A4A"/>
                </a:solidFill>
                <a:latin typeface="Source Serif 4"/>
              </a:rPr>
              <a:t>Procurement terminology.</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517904"/>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The terms used precisely — same across all three routes.</a:t>
            </a:r>
          </a:p>
        </p:txBody>
      </p:sp>
      <p:sp>
        <p:nvSpPr>
          <p:cNvPr id="8" name="Rectangle 7"/>
          <p:cNvSpPr/>
          <p:nvPr/>
        </p:nvSpPr>
        <p:spPr>
          <a:xfrm>
            <a:off x="758952" y="2194560"/>
            <a:ext cx="5175504" cy="128016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219456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14983" y="2377440"/>
            <a:ext cx="466344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RFI</a:t>
            </a:r>
          </a:p>
        </p:txBody>
      </p:sp>
      <p:sp>
        <p:nvSpPr>
          <p:cNvPr id="11" name="TextBox 10"/>
          <p:cNvSpPr txBox="1"/>
          <p:nvPr/>
        </p:nvSpPr>
        <p:spPr>
          <a:xfrm>
            <a:off x="1014983" y="2633472"/>
            <a:ext cx="4663440" cy="274320"/>
          </a:xfrm>
          <a:prstGeom prst="rect">
            <a:avLst/>
          </a:prstGeom>
          <a:noFill/>
        </p:spPr>
        <p:txBody>
          <a:bodyPr wrap="square" anchor="t" lIns="0" rIns="0" tIns="0" bIns="0">
            <a:spAutoFit/>
          </a:bodyPr>
          <a:lstStyle/>
          <a:p>
            <a:pPr algn="l">
              <a:spcBef>
                <a:spcPts val="0"/>
              </a:spcBef>
              <a:spcAft>
                <a:spcPts val="200"/>
              </a:spcAft>
            </a:pPr>
            <a:r>
              <a:rPr sz="1300" b="1">
                <a:solidFill>
                  <a:srgbClr val="1B2A4A"/>
                </a:solidFill>
                <a:latin typeface="Source Serif 4"/>
              </a:rPr>
              <a:t>Request for Information</a:t>
            </a:r>
          </a:p>
        </p:txBody>
      </p:sp>
      <p:sp>
        <p:nvSpPr>
          <p:cNvPr id="12" name="TextBox 11"/>
          <p:cNvSpPr txBox="1"/>
          <p:nvPr/>
        </p:nvSpPr>
        <p:spPr>
          <a:xfrm>
            <a:off x="1014983" y="2944368"/>
            <a:ext cx="4663440" cy="457200"/>
          </a:xfrm>
          <a:prstGeom prst="rect">
            <a:avLst/>
          </a:prstGeom>
          <a:noFill/>
        </p:spPr>
        <p:txBody>
          <a:bodyPr wrap="square" anchor="t" lIns="0" rIns="0" tIns="0" bIns="0">
            <a:spAutoFit/>
          </a:bodyPr>
          <a:lstStyle/>
          <a:p>
            <a:pPr algn="l">
              <a:lnSpc>
                <a:spcPct val="108000"/>
              </a:lnSpc>
              <a:spcBef>
                <a:spcPts val="0"/>
              </a:spcBef>
              <a:spcAft>
                <a:spcPts val="200"/>
              </a:spcAft>
            </a:pPr>
            <a:r>
              <a:rPr sz="1000" b="0">
                <a:solidFill>
                  <a:srgbClr val="54595F"/>
                </a:solidFill>
                <a:latin typeface="Inter"/>
              </a:rPr>
              <a:t>Long-list filter: capability, experience, financial standing. No price commitment, no solution.</a:t>
            </a:r>
          </a:p>
        </p:txBody>
      </p:sp>
      <p:sp>
        <p:nvSpPr>
          <p:cNvPr id="13" name="Rectangle 12"/>
          <p:cNvSpPr/>
          <p:nvPr/>
        </p:nvSpPr>
        <p:spPr>
          <a:xfrm>
            <a:off x="6254496" y="2194560"/>
            <a:ext cx="5175504" cy="128016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254496" y="219456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510528" y="2377440"/>
            <a:ext cx="466344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RFP / ITT</a:t>
            </a:r>
          </a:p>
        </p:txBody>
      </p:sp>
      <p:sp>
        <p:nvSpPr>
          <p:cNvPr id="16" name="TextBox 15"/>
          <p:cNvSpPr txBox="1"/>
          <p:nvPr/>
        </p:nvSpPr>
        <p:spPr>
          <a:xfrm>
            <a:off x="6510528" y="2633472"/>
            <a:ext cx="4663440" cy="274320"/>
          </a:xfrm>
          <a:prstGeom prst="rect">
            <a:avLst/>
          </a:prstGeom>
          <a:noFill/>
        </p:spPr>
        <p:txBody>
          <a:bodyPr wrap="square" anchor="t" lIns="0" rIns="0" tIns="0" bIns="0">
            <a:spAutoFit/>
          </a:bodyPr>
          <a:lstStyle/>
          <a:p>
            <a:pPr algn="l">
              <a:spcBef>
                <a:spcPts val="0"/>
              </a:spcBef>
              <a:spcAft>
                <a:spcPts val="200"/>
              </a:spcAft>
            </a:pPr>
            <a:r>
              <a:rPr sz="1300" b="1">
                <a:solidFill>
                  <a:srgbClr val="1B2A4A"/>
                </a:solidFill>
                <a:latin typeface="Source Serif 4"/>
              </a:rPr>
              <a:t>Request for Proposal / Invitation to Tender</a:t>
            </a:r>
          </a:p>
        </p:txBody>
      </p:sp>
      <p:sp>
        <p:nvSpPr>
          <p:cNvPr id="17" name="TextBox 16"/>
          <p:cNvSpPr txBox="1"/>
          <p:nvPr/>
        </p:nvSpPr>
        <p:spPr>
          <a:xfrm>
            <a:off x="6510528" y="2944368"/>
            <a:ext cx="4663440" cy="457200"/>
          </a:xfrm>
          <a:prstGeom prst="rect">
            <a:avLst/>
          </a:prstGeom>
          <a:noFill/>
        </p:spPr>
        <p:txBody>
          <a:bodyPr wrap="square" anchor="t" lIns="0" rIns="0" tIns="0" bIns="0">
            <a:spAutoFit/>
          </a:bodyPr>
          <a:lstStyle/>
          <a:p>
            <a:pPr algn="l">
              <a:lnSpc>
                <a:spcPct val="108000"/>
              </a:lnSpc>
              <a:spcBef>
                <a:spcPts val="0"/>
              </a:spcBef>
              <a:spcAft>
                <a:spcPts val="200"/>
              </a:spcAft>
            </a:pPr>
            <a:r>
              <a:rPr sz="1000" b="0">
                <a:solidFill>
                  <a:srgbClr val="54595F"/>
                </a:solidFill>
                <a:latin typeface="Inter"/>
              </a:rPr>
              <a:t>Shortlist: how the SI will deliver, what solution they propose, at what price. The first ROM appears here.</a:t>
            </a:r>
          </a:p>
        </p:txBody>
      </p:sp>
      <p:sp>
        <p:nvSpPr>
          <p:cNvPr id="18" name="Rectangle 17"/>
          <p:cNvSpPr/>
          <p:nvPr/>
        </p:nvSpPr>
        <p:spPr>
          <a:xfrm>
            <a:off x="758952" y="3611880"/>
            <a:ext cx="5175504" cy="128016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758952" y="361188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14983" y="3794760"/>
            <a:ext cx="466344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RFQ</a:t>
            </a:r>
          </a:p>
        </p:txBody>
      </p:sp>
      <p:sp>
        <p:nvSpPr>
          <p:cNvPr id="21" name="TextBox 20"/>
          <p:cNvSpPr txBox="1"/>
          <p:nvPr/>
        </p:nvSpPr>
        <p:spPr>
          <a:xfrm>
            <a:off x="1014983" y="4050791"/>
            <a:ext cx="4663440" cy="274320"/>
          </a:xfrm>
          <a:prstGeom prst="rect">
            <a:avLst/>
          </a:prstGeom>
          <a:noFill/>
        </p:spPr>
        <p:txBody>
          <a:bodyPr wrap="square" anchor="t" lIns="0" rIns="0" tIns="0" bIns="0">
            <a:spAutoFit/>
          </a:bodyPr>
          <a:lstStyle/>
          <a:p>
            <a:pPr algn="l">
              <a:spcBef>
                <a:spcPts val="0"/>
              </a:spcBef>
              <a:spcAft>
                <a:spcPts val="200"/>
              </a:spcAft>
            </a:pPr>
            <a:r>
              <a:rPr sz="1300" b="1">
                <a:solidFill>
                  <a:srgbClr val="1B2A4A"/>
                </a:solidFill>
                <a:latin typeface="Source Serif 4"/>
              </a:rPr>
              <a:t>Request for Quotation</a:t>
            </a:r>
          </a:p>
        </p:txBody>
      </p:sp>
      <p:sp>
        <p:nvSpPr>
          <p:cNvPr id="22" name="TextBox 21"/>
          <p:cNvSpPr txBox="1"/>
          <p:nvPr/>
        </p:nvSpPr>
        <p:spPr>
          <a:xfrm>
            <a:off x="1014983" y="4361688"/>
            <a:ext cx="4663440" cy="457200"/>
          </a:xfrm>
          <a:prstGeom prst="rect">
            <a:avLst/>
          </a:prstGeom>
          <a:noFill/>
        </p:spPr>
        <p:txBody>
          <a:bodyPr wrap="square" anchor="t" lIns="0" rIns="0" tIns="0" bIns="0">
            <a:spAutoFit/>
          </a:bodyPr>
          <a:lstStyle/>
          <a:p>
            <a:pPr algn="l">
              <a:lnSpc>
                <a:spcPct val="108000"/>
              </a:lnSpc>
              <a:spcBef>
                <a:spcPts val="0"/>
              </a:spcBef>
              <a:spcAft>
                <a:spcPts val="200"/>
              </a:spcAft>
            </a:pPr>
            <a:r>
              <a:rPr sz="1000" b="0">
                <a:solidFill>
                  <a:srgbClr val="54595F"/>
                </a:solidFill>
                <a:latin typeface="Inter"/>
              </a:rPr>
              <a:t>Used when scope is fully defined and the comparison is on price only. Rare in ERP — scope is rarely that fixed pre-Discovery.</a:t>
            </a:r>
          </a:p>
        </p:txBody>
      </p:sp>
      <p:sp>
        <p:nvSpPr>
          <p:cNvPr id="23" name="Rectangle 22"/>
          <p:cNvSpPr/>
          <p:nvPr/>
        </p:nvSpPr>
        <p:spPr>
          <a:xfrm>
            <a:off x="6254496" y="3611880"/>
            <a:ext cx="5175504" cy="128016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6254496" y="361188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510528" y="3794760"/>
            <a:ext cx="466344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BAFO</a:t>
            </a:r>
          </a:p>
        </p:txBody>
      </p:sp>
      <p:sp>
        <p:nvSpPr>
          <p:cNvPr id="26" name="TextBox 25"/>
          <p:cNvSpPr txBox="1"/>
          <p:nvPr/>
        </p:nvSpPr>
        <p:spPr>
          <a:xfrm>
            <a:off x="6510528" y="4050791"/>
            <a:ext cx="4663440" cy="274320"/>
          </a:xfrm>
          <a:prstGeom prst="rect">
            <a:avLst/>
          </a:prstGeom>
          <a:noFill/>
        </p:spPr>
        <p:txBody>
          <a:bodyPr wrap="square" anchor="t" lIns="0" rIns="0" tIns="0" bIns="0">
            <a:spAutoFit/>
          </a:bodyPr>
          <a:lstStyle/>
          <a:p>
            <a:pPr algn="l">
              <a:spcBef>
                <a:spcPts val="0"/>
              </a:spcBef>
              <a:spcAft>
                <a:spcPts val="200"/>
              </a:spcAft>
            </a:pPr>
            <a:r>
              <a:rPr sz="1300" b="1">
                <a:solidFill>
                  <a:srgbClr val="1B2A4A"/>
                </a:solidFill>
                <a:latin typeface="Source Serif 4"/>
              </a:rPr>
              <a:t>Best and Final Offer</a:t>
            </a:r>
          </a:p>
        </p:txBody>
      </p:sp>
      <p:sp>
        <p:nvSpPr>
          <p:cNvPr id="27" name="TextBox 26"/>
          <p:cNvSpPr txBox="1"/>
          <p:nvPr/>
        </p:nvSpPr>
        <p:spPr>
          <a:xfrm>
            <a:off x="6510528" y="4361688"/>
            <a:ext cx="4663440" cy="457200"/>
          </a:xfrm>
          <a:prstGeom prst="rect">
            <a:avLst/>
          </a:prstGeom>
          <a:noFill/>
        </p:spPr>
        <p:txBody>
          <a:bodyPr wrap="square" anchor="t" lIns="0" rIns="0" tIns="0" bIns="0">
            <a:spAutoFit/>
          </a:bodyPr>
          <a:lstStyle/>
          <a:p>
            <a:pPr algn="l">
              <a:lnSpc>
                <a:spcPct val="108000"/>
              </a:lnSpc>
              <a:spcBef>
                <a:spcPts val="0"/>
              </a:spcBef>
              <a:spcAft>
                <a:spcPts val="200"/>
              </a:spcAft>
            </a:pPr>
            <a:r>
              <a:rPr sz="1000" b="0">
                <a:solidFill>
                  <a:srgbClr val="54595F"/>
                </a:solidFill>
                <a:latin typeface="Inter"/>
              </a:rPr>
              <a:t>Final commercial round after orals/presentations. Used to narrow the spread between two or three finalists.</a:t>
            </a:r>
          </a:p>
        </p:txBody>
      </p:sp>
      <p:sp>
        <p:nvSpPr>
          <p:cNvPr id="28" name="Rectangle 27"/>
          <p:cNvSpPr/>
          <p:nvPr/>
        </p:nvSpPr>
        <p:spPr>
          <a:xfrm>
            <a:off x="758952" y="5120640"/>
            <a:ext cx="10671048" cy="86868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758952" y="5120640"/>
            <a:ext cx="45720" cy="868680"/>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996695" y="5120640"/>
            <a:ext cx="10305288" cy="868680"/>
          </a:xfrm>
          <a:prstGeom prst="rect">
            <a:avLst/>
          </a:prstGeom>
          <a:noFill/>
        </p:spPr>
        <p:txBody>
          <a:bodyPr wrap="square" anchor="ctr" lIns="0" rIns="0" tIns="0" bIns="0">
            <a:spAutoFit/>
          </a:bodyPr>
          <a:lstStyle/>
          <a:p>
            <a:pPr algn="l">
              <a:lnSpc>
                <a:spcPct val="110000"/>
              </a:lnSpc>
              <a:spcBef>
                <a:spcPts val="0"/>
              </a:spcBef>
              <a:spcAft>
                <a:spcPts val="200"/>
              </a:spcAft>
            </a:pPr>
            <a:r>
              <a:rPr sz="1250" b="0">
                <a:solidFill>
                  <a:srgbClr val="1B2A4A"/>
                </a:solidFill>
                <a:latin typeface="Source Serif 4"/>
              </a:rPr>
              <a:t>Conflating these terms produces ambiguity at exactly the wrong moment. The RFP is not an RFQ; the orals are not a BAFO; the BAFO is not a contract negotiation. Each has a precise purpose.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THE ONE-METHOD PRINCIPLE</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600" b="1">
                <a:solidFill>
                  <a:srgbClr val="1B2A4A"/>
                </a:solidFill>
                <a:latin typeface="Source Serif 4"/>
              </a:rPr>
              <a:t>The one-method principle.</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517904"/>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Why the programme needs a single methodology both sides can navigate.</a:t>
            </a:r>
          </a:p>
        </p:txBody>
      </p:sp>
      <p:sp>
        <p:nvSpPr>
          <p:cNvPr id="8" name="TextBox 7"/>
          <p:cNvSpPr txBox="1"/>
          <p:nvPr/>
        </p:nvSpPr>
        <p:spPr>
          <a:xfrm>
            <a:off x="758952" y="2148840"/>
            <a:ext cx="45720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01</a:t>
            </a:r>
          </a:p>
        </p:txBody>
      </p:sp>
      <p:sp>
        <p:nvSpPr>
          <p:cNvPr id="9" name="TextBox 8"/>
          <p:cNvSpPr txBox="1"/>
          <p:nvPr/>
        </p:nvSpPr>
        <p:spPr>
          <a:xfrm>
            <a:off x="1325880" y="2130552"/>
            <a:ext cx="9966960" cy="274320"/>
          </a:xfrm>
          <a:prstGeom prst="rect">
            <a:avLst/>
          </a:prstGeom>
          <a:noFill/>
        </p:spPr>
        <p:txBody>
          <a:bodyPr wrap="square" anchor="t" lIns="0" rIns="0" tIns="0" bIns="0">
            <a:spAutoFit/>
          </a:bodyPr>
          <a:lstStyle/>
          <a:p>
            <a:pPr algn="l">
              <a:spcBef>
                <a:spcPts val="0"/>
              </a:spcBef>
              <a:spcAft>
                <a:spcPts val="200"/>
              </a:spcAft>
            </a:pPr>
            <a:r>
              <a:rPr sz="1500" b="1">
                <a:solidFill>
                  <a:srgbClr val="1B2A4A"/>
                </a:solidFill>
                <a:latin typeface="Source Serif 4"/>
              </a:rPr>
              <a:t>Two methods, parallel governance</a:t>
            </a:r>
          </a:p>
        </p:txBody>
      </p:sp>
      <p:sp>
        <p:nvSpPr>
          <p:cNvPr id="10" name="TextBox 9"/>
          <p:cNvSpPr txBox="1"/>
          <p:nvPr/>
        </p:nvSpPr>
        <p:spPr>
          <a:xfrm>
            <a:off x="1325880" y="2441448"/>
            <a:ext cx="9966960" cy="640080"/>
          </a:xfrm>
          <a:prstGeom prst="rect">
            <a:avLst/>
          </a:prstGeom>
          <a:noFill/>
        </p:spPr>
        <p:txBody>
          <a:bodyPr wrap="square" anchor="t" lIns="0" rIns="0" tIns="0" bIns="0">
            <a:spAutoFit/>
          </a:bodyPr>
          <a:lstStyle/>
          <a:p>
            <a:pPr algn="l">
              <a:lnSpc>
                <a:spcPct val="110000"/>
              </a:lnSpc>
              <a:spcBef>
                <a:spcPts val="0"/>
              </a:spcBef>
              <a:spcAft>
                <a:spcPts val="200"/>
              </a:spcAft>
            </a:pPr>
            <a:r>
              <a:rPr sz="1100" b="0">
                <a:solidFill>
                  <a:srgbClr val="54595F"/>
                </a:solidFill>
                <a:latin typeface="Inter"/>
              </a:rPr>
              <a:t>Two separate methodologies — one Client, one SI — produce confusion, parallel governance, and disputes about which version of “the plan” wins.</a:t>
            </a:r>
          </a:p>
        </p:txBody>
      </p:sp>
      <p:sp>
        <p:nvSpPr>
          <p:cNvPr id="11" name="TextBox 10"/>
          <p:cNvSpPr txBox="1"/>
          <p:nvPr/>
        </p:nvSpPr>
        <p:spPr>
          <a:xfrm>
            <a:off x="758952" y="3172968"/>
            <a:ext cx="45720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02</a:t>
            </a:r>
          </a:p>
        </p:txBody>
      </p:sp>
      <p:sp>
        <p:nvSpPr>
          <p:cNvPr id="12" name="TextBox 11"/>
          <p:cNvSpPr txBox="1"/>
          <p:nvPr/>
        </p:nvSpPr>
        <p:spPr>
          <a:xfrm>
            <a:off x="1325880" y="3154680"/>
            <a:ext cx="9966960" cy="274320"/>
          </a:xfrm>
          <a:prstGeom prst="rect">
            <a:avLst/>
          </a:prstGeom>
          <a:noFill/>
        </p:spPr>
        <p:txBody>
          <a:bodyPr wrap="square" anchor="t" lIns="0" rIns="0" tIns="0" bIns="0">
            <a:spAutoFit/>
          </a:bodyPr>
          <a:lstStyle/>
          <a:p>
            <a:pPr algn="l">
              <a:spcBef>
                <a:spcPts val="0"/>
              </a:spcBef>
              <a:spcAft>
                <a:spcPts val="200"/>
              </a:spcAft>
            </a:pPr>
            <a:r>
              <a:rPr sz="1500" b="1">
                <a:solidFill>
                  <a:srgbClr val="1B2A4A"/>
                </a:solidFill>
                <a:latin typeface="Source Serif 4"/>
              </a:rPr>
              <a:t>One agreed programme method</a:t>
            </a:r>
          </a:p>
        </p:txBody>
      </p:sp>
      <p:sp>
        <p:nvSpPr>
          <p:cNvPr id="13" name="TextBox 12"/>
          <p:cNvSpPr txBox="1"/>
          <p:nvPr/>
        </p:nvSpPr>
        <p:spPr>
          <a:xfrm>
            <a:off x="1325880" y="3465576"/>
            <a:ext cx="9966960" cy="640080"/>
          </a:xfrm>
          <a:prstGeom prst="rect">
            <a:avLst/>
          </a:prstGeom>
          <a:noFill/>
        </p:spPr>
        <p:txBody>
          <a:bodyPr wrap="square" anchor="t" lIns="0" rIns="0" tIns="0" bIns="0">
            <a:spAutoFit/>
          </a:bodyPr>
          <a:lstStyle/>
          <a:p>
            <a:pPr algn="l">
              <a:lnSpc>
                <a:spcPct val="110000"/>
              </a:lnSpc>
              <a:spcBef>
                <a:spcPts val="0"/>
              </a:spcBef>
              <a:spcAft>
                <a:spcPts val="200"/>
              </a:spcAft>
            </a:pPr>
            <a:r>
              <a:rPr sz="1100" b="0">
                <a:solidFill>
                  <a:srgbClr val="54595F"/>
                </a:solidFill>
                <a:latin typeface="Inter"/>
              </a:rPr>
              <a:t>There is one programme method, agreed before contracts. The SI's methodology either aligns with Keystone (lifecycle phases, gates, role definitions, testing levels) or the gaps are explicitly named and bridged in the SOW Suite.</a:t>
            </a:r>
          </a:p>
        </p:txBody>
      </p:sp>
      <p:sp>
        <p:nvSpPr>
          <p:cNvPr id="14" name="TextBox 13"/>
          <p:cNvSpPr txBox="1"/>
          <p:nvPr/>
        </p:nvSpPr>
        <p:spPr>
          <a:xfrm>
            <a:off x="758952" y="4197096"/>
            <a:ext cx="45720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JetBrains Mono"/>
              </a:rPr>
              <a:t>03</a:t>
            </a:r>
          </a:p>
        </p:txBody>
      </p:sp>
      <p:sp>
        <p:nvSpPr>
          <p:cNvPr id="15" name="TextBox 14"/>
          <p:cNvSpPr txBox="1"/>
          <p:nvPr/>
        </p:nvSpPr>
        <p:spPr>
          <a:xfrm>
            <a:off x="1325880" y="4178808"/>
            <a:ext cx="9966960" cy="274320"/>
          </a:xfrm>
          <a:prstGeom prst="rect">
            <a:avLst/>
          </a:prstGeom>
          <a:noFill/>
        </p:spPr>
        <p:txBody>
          <a:bodyPr wrap="square" anchor="t" lIns="0" rIns="0" tIns="0" bIns="0">
            <a:spAutoFit/>
          </a:bodyPr>
          <a:lstStyle/>
          <a:p>
            <a:pPr algn="l">
              <a:spcBef>
                <a:spcPts val="0"/>
              </a:spcBef>
              <a:spcAft>
                <a:spcPts val="200"/>
              </a:spcAft>
            </a:pPr>
            <a:r>
              <a:rPr sz="1500" b="1">
                <a:solidFill>
                  <a:srgbClr val="1B2A4A"/>
                </a:solidFill>
                <a:latin typeface="Source Serif 4"/>
              </a:rPr>
              <a:t>Documented, not retrofitted</a:t>
            </a:r>
          </a:p>
        </p:txBody>
      </p:sp>
      <p:sp>
        <p:nvSpPr>
          <p:cNvPr id="16" name="TextBox 15"/>
          <p:cNvSpPr txBox="1"/>
          <p:nvPr/>
        </p:nvSpPr>
        <p:spPr>
          <a:xfrm>
            <a:off x="1325880" y="4489704"/>
            <a:ext cx="9966960" cy="640080"/>
          </a:xfrm>
          <a:prstGeom prst="rect">
            <a:avLst/>
          </a:prstGeom>
          <a:noFill/>
        </p:spPr>
        <p:txBody>
          <a:bodyPr wrap="square" anchor="t" lIns="0" rIns="0" tIns="0" bIns="0">
            <a:spAutoFit/>
          </a:bodyPr>
          <a:lstStyle/>
          <a:p>
            <a:pPr algn="l">
              <a:lnSpc>
                <a:spcPct val="110000"/>
              </a:lnSpc>
              <a:spcBef>
                <a:spcPts val="0"/>
              </a:spcBef>
              <a:spcAft>
                <a:spcPts val="200"/>
              </a:spcAft>
            </a:pPr>
            <a:r>
              <a:rPr sz="1100" b="0">
                <a:solidFill>
                  <a:srgbClr val="54595F"/>
                </a:solidFill>
                <a:latin typeface="Inter"/>
              </a:rPr>
              <a:t>Method alignment is documented before contracts are signed — not negotiated retroactively at the first Steering Committee.</a:t>
            </a:r>
          </a:p>
        </p:txBody>
      </p:sp>
      <p:sp>
        <p:nvSpPr>
          <p:cNvPr id="17" name="Rectangle 16"/>
          <p:cNvSpPr/>
          <p:nvPr/>
        </p:nvSpPr>
        <p:spPr>
          <a:xfrm>
            <a:off x="758952" y="5349240"/>
            <a:ext cx="10671048" cy="77724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58952" y="5349240"/>
            <a:ext cx="45720" cy="777240"/>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96695" y="5349240"/>
            <a:ext cx="10305288" cy="777240"/>
          </a:xfrm>
          <a:prstGeom prst="rect">
            <a:avLst/>
          </a:prstGeom>
          <a:noFill/>
        </p:spPr>
        <p:txBody>
          <a:bodyPr wrap="square" anchor="ctr" lIns="0" rIns="0" tIns="0" bIns="0">
            <a:spAutoFit/>
          </a:bodyPr>
          <a:lstStyle/>
          <a:p>
            <a:pPr algn="l">
              <a:lnSpc>
                <a:spcPct val="110000"/>
              </a:lnSpc>
              <a:spcBef>
                <a:spcPts val="0"/>
              </a:spcBef>
              <a:spcAft>
                <a:spcPts val="200"/>
              </a:spcAft>
            </a:pPr>
            <a:r>
              <a:rPr sz="1450" b="0">
                <a:solidFill>
                  <a:srgbClr val="1B2A4A"/>
                </a:solidFill>
                <a:latin typeface="Source Serif 4"/>
              </a:rPr>
              <a:t>The simplest test: can your CFO navigate the agreed method without an interpreter? If not, it's not the method.</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SELECTION CRITERIA CHECKLIST</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400" b="1">
                <a:solidFill>
                  <a:srgbClr val="1B2A4A"/>
                </a:solidFill>
                <a:latin typeface="Source Serif 4"/>
              </a:rPr>
              <a:t>Score the SI against these.</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17320"/>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Not just demo polish and price.</a:t>
            </a:r>
          </a:p>
        </p:txBody>
      </p:sp>
      <p:sp>
        <p:nvSpPr>
          <p:cNvPr id="8" name="Rectangle 7"/>
          <p:cNvSpPr/>
          <p:nvPr/>
        </p:nvSpPr>
        <p:spPr>
          <a:xfrm>
            <a:off x="758952" y="1874519"/>
            <a:ext cx="10671048" cy="329184"/>
          </a:xfrm>
          <a:prstGeom prst="rect">
            <a:avLst/>
          </a:prstGeom>
          <a:solidFill>
            <a:srgbClr val="1B2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86968" y="1929384"/>
            <a:ext cx="411480" cy="274320"/>
          </a:xfrm>
          <a:prstGeom prst="rect">
            <a:avLst/>
          </a:prstGeom>
          <a:noFill/>
        </p:spPr>
        <p:txBody>
          <a:bodyPr wrap="square" anchor="t" lIns="0" rIns="0" tIns="0" bIns="0">
            <a:spAutoFit/>
          </a:bodyPr>
          <a:lstStyle/>
          <a:p>
            <a:pPr algn="l">
              <a:spcBef>
                <a:spcPts val="0"/>
              </a:spcBef>
              <a:spcAft>
                <a:spcPts val="200"/>
              </a:spcAft>
            </a:pPr>
            <a:r>
              <a:rPr sz="800" b="1">
                <a:solidFill>
                  <a:srgbClr val="FFFFFF"/>
                </a:solidFill>
                <a:latin typeface="JetBrains Mono"/>
              </a:rPr>
              <a:t>#</a:t>
            </a:r>
          </a:p>
        </p:txBody>
      </p:sp>
      <p:sp>
        <p:nvSpPr>
          <p:cNvPr id="10" name="TextBox 9"/>
          <p:cNvSpPr txBox="1"/>
          <p:nvPr/>
        </p:nvSpPr>
        <p:spPr>
          <a:xfrm>
            <a:off x="1463040" y="1929384"/>
            <a:ext cx="3566160" cy="274320"/>
          </a:xfrm>
          <a:prstGeom prst="rect">
            <a:avLst/>
          </a:prstGeom>
          <a:noFill/>
        </p:spPr>
        <p:txBody>
          <a:bodyPr wrap="square" anchor="t" lIns="0" rIns="0" tIns="0" bIns="0">
            <a:spAutoFit/>
          </a:bodyPr>
          <a:lstStyle/>
          <a:p>
            <a:pPr algn="l">
              <a:spcBef>
                <a:spcPts val="0"/>
              </a:spcBef>
              <a:spcAft>
                <a:spcPts val="200"/>
              </a:spcAft>
            </a:pPr>
            <a:r>
              <a:rPr sz="800" b="1">
                <a:solidFill>
                  <a:srgbClr val="FFFFFF"/>
                </a:solidFill>
                <a:latin typeface="JetBrains Mono"/>
              </a:rPr>
              <a:t>CRITERION</a:t>
            </a:r>
          </a:p>
        </p:txBody>
      </p:sp>
      <p:sp>
        <p:nvSpPr>
          <p:cNvPr id="11" name="TextBox 10"/>
          <p:cNvSpPr txBox="1"/>
          <p:nvPr/>
        </p:nvSpPr>
        <p:spPr>
          <a:xfrm>
            <a:off x="5212080" y="1929384"/>
            <a:ext cx="6035040" cy="274320"/>
          </a:xfrm>
          <a:prstGeom prst="rect">
            <a:avLst/>
          </a:prstGeom>
          <a:noFill/>
        </p:spPr>
        <p:txBody>
          <a:bodyPr wrap="square" anchor="t" lIns="0" rIns="0" tIns="0" bIns="0">
            <a:spAutoFit/>
          </a:bodyPr>
          <a:lstStyle/>
          <a:p>
            <a:pPr algn="l">
              <a:spcBef>
                <a:spcPts val="0"/>
              </a:spcBef>
              <a:spcAft>
                <a:spcPts val="200"/>
              </a:spcAft>
            </a:pPr>
            <a:r>
              <a:rPr sz="800" b="1">
                <a:solidFill>
                  <a:srgbClr val="FFFFFF"/>
                </a:solidFill>
                <a:latin typeface="JetBrains Mono"/>
              </a:rPr>
              <a:t>WHAT TO LOOK FOR</a:t>
            </a:r>
          </a:p>
        </p:txBody>
      </p:sp>
      <p:sp>
        <p:nvSpPr>
          <p:cNvPr id="12" name="TextBox 11"/>
          <p:cNvSpPr txBox="1"/>
          <p:nvPr/>
        </p:nvSpPr>
        <p:spPr>
          <a:xfrm>
            <a:off x="886968" y="2304287"/>
            <a:ext cx="41148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01</a:t>
            </a:r>
          </a:p>
        </p:txBody>
      </p:sp>
      <p:sp>
        <p:nvSpPr>
          <p:cNvPr id="13" name="TextBox 12"/>
          <p:cNvSpPr txBox="1"/>
          <p:nvPr/>
        </p:nvSpPr>
        <p:spPr>
          <a:xfrm>
            <a:off x="1463040" y="2304287"/>
            <a:ext cx="356616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Methodology simplicity</a:t>
            </a:r>
          </a:p>
        </p:txBody>
      </p:sp>
      <p:sp>
        <p:nvSpPr>
          <p:cNvPr id="14" name="TextBox 13"/>
          <p:cNvSpPr txBox="1"/>
          <p:nvPr/>
        </p:nvSpPr>
        <p:spPr>
          <a:xfrm>
            <a:off x="5212080" y="2304287"/>
            <a:ext cx="6035040" cy="457200"/>
          </a:xfrm>
          <a:prstGeom prst="rect">
            <a:avLst/>
          </a:prstGeom>
          <a:noFill/>
        </p:spPr>
        <p:txBody>
          <a:bodyPr wrap="square" anchor="t" lIns="0" rIns="0" tIns="0" bIns="0">
            <a:spAutoFit/>
          </a:bodyPr>
          <a:lstStyle/>
          <a:p>
            <a:pPr algn="l">
              <a:spcBef>
                <a:spcPts val="0"/>
              </a:spcBef>
              <a:spcAft>
                <a:spcPts val="200"/>
              </a:spcAft>
            </a:pPr>
            <a:r>
              <a:rPr sz="950" b="0">
                <a:solidFill>
                  <a:srgbClr val="54595F"/>
                </a:solidFill>
                <a:latin typeface="Inter"/>
              </a:rPr>
              <a:t>Client team can navigate the agreed approach without translation.</a:t>
            </a:r>
          </a:p>
        </p:txBody>
      </p:sp>
      <p:sp>
        <p:nvSpPr>
          <p:cNvPr id="15" name="Rectangle 14"/>
          <p:cNvSpPr/>
          <p:nvPr/>
        </p:nvSpPr>
        <p:spPr>
          <a:xfrm>
            <a:off x="758952" y="2679191"/>
            <a:ext cx="10671048" cy="45720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758952" y="2679191"/>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86968" y="2761487"/>
            <a:ext cx="41148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02</a:t>
            </a:r>
          </a:p>
        </p:txBody>
      </p:sp>
      <p:sp>
        <p:nvSpPr>
          <p:cNvPr id="18" name="TextBox 17"/>
          <p:cNvSpPr txBox="1"/>
          <p:nvPr/>
        </p:nvSpPr>
        <p:spPr>
          <a:xfrm>
            <a:off x="1463040" y="2761487"/>
            <a:ext cx="356616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Governance alignment</a:t>
            </a:r>
          </a:p>
        </p:txBody>
      </p:sp>
      <p:sp>
        <p:nvSpPr>
          <p:cNvPr id="19" name="TextBox 18"/>
          <p:cNvSpPr txBox="1"/>
          <p:nvPr/>
        </p:nvSpPr>
        <p:spPr>
          <a:xfrm>
            <a:off x="5212080" y="2761487"/>
            <a:ext cx="6035040" cy="457200"/>
          </a:xfrm>
          <a:prstGeom prst="rect">
            <a:avLst/>
          </a:prstGeom>
          <a:noFill/>
        </p:spPr>
        <p:txBody>
          <a:bodyPr wrap="square" anchor="t" lIns="0" rIns="0" tIns="0" bIns="0">
            <a:spAutoFit/>
          </a:bodyPr>
          <a:lstStyle/>
          <a:p>
            <a:pPr algn="l">
              <a:spcBef>
                <a:spcPts val="0"/>
              </a:spcBef>
              <a:spcAft>
                <a:spcPts val="200"/>
              </a:spcAft>
            </a:pPr>
            <a:r>
              <a:rPr sz="950" b="0">
                <a:solidFill>
                  <a:srgbClr val="54595F"/>
                </a:solidFill>
                <a:latin typeface="Inter"/>
              </a:rPr>
              <a:t>SI's gates, checkpoints and roles map cleanly to Keystone — or gaps are named in the SOW Suite.</a:t>
            </a:r>
          </a:p>
        </p:txBody>
      </p:sp>
      <p:sp>
        <p:nvSpPr>
          <p:cNvPr id="20" name="Rectangle 19"/>
          <p:cNvSpPr/>
          <p:nvPr/>
        </p:nvSpPr>
        <p:spPr>
          <a:xfrm>
            <a:off x="758952" y="3136391"/>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86968" y="3218687"/>
            <a:ext cx="41148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03</a:t>
            </a:r>
          </a:p>
        </p:txBody>
      </p:sp>
      <p:sp>
        <p:nvSpPr>
          <p:cNvPr id="22" name="TextBox 21"/>
          <p:cNvSpPr txBox="1"/>
          <p:nvPr/>
        </p:nvSpPr>
        <p:spPr>
          <a:xfrm>
            <a:off x="1463040" y="3218687"/>
            <a:ext cx="356616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Delivery team presence</a:t>
            </a:r>
          </a:p>
        </p:txBody>
      </p:sp>
      <p:sp>
        <p:nvSpPr>
          <p:cNvPr id="23" name="TextBox 22"/>
          <p:cNvSpPr txBox="1"/>
          <p:nvPr/>
        </p:nvSpPr>
        <p:spPr>
          <a:xfrm>
            <a:off x="5212080" y="3218687"/>
            <a:ext cx="6035040" cy="457200"/>
          </a:xfrm>
          <a:prstGeom prst="rect">
            <a:avLst/>
          </a:prstGeom>
          <a:noFill/>
        </p:spPr>
        <p:txBody>
          <a:bodyPr wrap="square" anchor="t" lIns="0" rIns="0" tIns="0" bIns="0">
            <a:spAutoFit/>
          </a:bodyPr>
          <a:lstStyle/>
          <a:p>
            <a:pPr algn="l">
              <a:spcBef>
                <a:spcPts val="0"/>
              </a:spcBef>
              <a:spcAft>
                <a:spcPts val="200"/>
              </a:spcAft>
            </a:pPr>
            <a:r>
              <a:rPr sz="950" b="0">
                <a:solidFill>
                  <a:srgbClr val="54595F"/>
                </a:solidFill>
                <a:latin typeface="Inter"/>
              </a:rPr>
              <a:t>The people who will run the programme are in the selection workshops, not just pre-sales.</a:t>
            </a:r>
          </a:p>
        </p:txBody>
      </p:sp>
      <p:sp>
        <p:nvSpPr>
          <p:cNvPr id="24" name="Rectangle 23"/>
          <p:cNvSpPr/>
          <p:nvPr/>
        </p:nvSpPr>
        <p:spPr>
          <a:xfrm>
            <a:off x="758952" y="3593591"/>
            <a:ext cx="10671048" cy="45720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58952" y="3593591"/>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86968" y="3675887"/>
            <a:ext cx="41148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04</a:t>
            </a:r>
          </a:p>
        </p:txBody>
      </p:sp>
      <p:sp>
        <p:nvSpPr>
          <p:cNvPr id="27" name="TextBox 26"/>
          <p:cNvSpPr txBox="1"/>
          <p:nvPr/>
        </p:nvSpPr>
        <p:spPr>
          <a:xfrm>
            <a:off x="1463040" y="3675887"/>
            <a:ext cx="356616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Commercial framework readiness</a:t>
            </a:r>
          </a:p>
        </p:txBody>
      </p:sp>
      <p:sp>
        <p:nvSpPr>
          <p:cNvPr id="28" name="TextBox 27"/>
          <p:cNvSpPr txBox="1"/>
          <p:nvPr/>
        </p:nvSpPr>
        <p:spPr>
          <a:xfrm>
            <a:off x="5212080" y="3675887"/>
            <a:ext cx="6035040" cy="457200"/>
          </a:xfrm>
          <a:prstGeom prst="rect">
            <a:avLst/>
          </a:prstGeom>
          <a:noFill/>
        </p:spPr>
        <p:txBody>
          <a:bodyPr wrap="square" anchor="t" lIns="0" rIns="0" tIns="0" bIns="0">
            <a:spAutoFit/>
          </a:bodyPr>
          <a:lstStyle/>
          <a:p>
            <a:pPr algn="l">
              <a:spcBef>
                <a:spcPts val="0"/>
              </a:spcBef>
              <a:spcAft>
                <a:spcPts val="200"/>
              </a:spcAft>
            </a:pPr>
            <a:r>
              <a:rPr sz="950" b="0">
                <a:solidFill>
                  <a:srgbClr val="54595F"/>
                </a:solidFill>
                <a:latin typeface="Inter"/>
              </a:rPr>
              <a:t>SI has a standard MSA, can negotiate before S10, and accepts the multi-SOW pattern.</a:t>
            </a:r>
          </a:p>
        </p:txBody>
      </p:sp>
      <p:sp>
        <p:nvSpPr>
          <p:cNvPr id="29" name="Rectangle 28"/>
          <p:cNvSpPr/>
          <p:nvPr/>
        </p:nvSpPr>
        <p:spPr>
          <a:xfrm>
            <a:off x="758952" y="4050791"/>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86968" y="4133087"/>
            <a:ext cx="41148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05</a:t>
            </a:r>
          </a:p>
        </p:txBody>
      </p:sp>
      <p:sp>
        <p:nvSpPr>
          <p:cNvPr id="31" name="TextBox 30"/>
          <p:cNvSpPr txBox="1"/>
          <p:nvPr/>
        </p:nvSpPr>
        <p:spPr>
          <a:xfrm>
            <a:off x="1463040" y="4133087"/>
            <a:ext cx="356616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Financial viability</a:t>
            </a:r>
          </a:p>
        </p:txBody>
      </p:sp>
      <p:sp>
        <p:nvSpPr>
          <p:cNvPr id="32" name="TextBox 31"/>
          <p:cNvSpPr txBox="1"/>
          <p:nvPr/>
        </p:nvSpPr>
        <p:spPr>
          <a:xfrm>
            <a:off x="5212080" y="4133087"/>
            <a:ext cx="6035040" cy="457200"/>
          </a:xfrm>
          <a:prstGeom prst="rect">
            <a:avLst/>
          </a:prstGeom>
          <a:noFill/>
        </p:spPr>
        <p:txBody>
          <a:bodyPr wrap="square" anchor="t" lIns="0" rIns="0" tIns="0" bIns="0">
            <a:spAutoFit/>
          </a:bodyPr>
          <a:lstStyle/>
          <a:p>
            <a:pPr algn="l">
              <a:spcBef>
                <a:spcPts val="0"/>
              </a:spcBef>
              <a:spcAft>
                <a:spcPts val="200"/>
              </a:spcAft>
            </a:pPr>
            <a:r>
              <a:rPr sz="950" b="0">
                <a:solidFill>
                  <a:srgbClr val="54595F"/>
                </a:solidFill>
                <a:latin typeface="Inter"/>
              </a:rPr>
              <a:t>Procurement-led DD complete (credit checks, insurance, recent accounts) — not deferred.</a:t>
            </a:r>
          </a:p>
        </p:txBody>
      </p:sp>
      <p:sp>
        <p:nvSpPr>
          <p:cNvPr id="33" name="Rectangle 32"/>
          <p:cNvSpPr/>
          <p:nvPr/>
        </p:nvSpPr>
        <p:spPr>
          <a:xfrm>
            <a:off x="758952" y="4507992"/>
            <a:ext cx="10671048" cy="45720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Rectangle 33"/>
          <p:cNvSpPr/>
          <p:nvPr/>
        </p:nvSpPr>
        <p:spPr>
          <a:xfrm>
            <a:off x="758952" y="4507992"/>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886968" y="4590288"/>
            <a:ext cx="41148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06</a:t>
            </a:r>
          </a:p>
        </p:txBody>
      </p:sp>
      <p:sp>
        <p:nvSpPr>
          <p:cNvPr id="36" name="TextBox 35"/>
          <p:cNvSpPr txBox="1"/>
          <p:nvPr/>
        </p:nvSpPr>
        <p:spPr>
          <a:xfrm>
            <a:off x="1463040" y="4590288"/>
            <a:ext cx="356616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Testing posture</a:t>
            </a:r>
          </a:p>
        </p:txBody>
      </p:sp>
      <p:sp>
        <p:nvSpPr>
          <p:cNvPr id="37" name="TextBox 36"/>
          <p:cNvSpPr txBox="1"/>
          <p:nvPr/>
        </p:nvSpPr>
        <p:spPr>
          <a:xfrm>
            <a:off x="5212080" y="4590288"/>
            <a:ext cx="6035040" cy="457200"/>
          </a:xfrm>
          <a:prstGeom prst="rect">
            <a:avLst/>
          </a:prstGeom>
          <a:noFill/>
        </p:spPr>
        <p:txBody>
          <a:bodyPr wrap="square" anchor="t" lIns="0" rIns="0" tIns="0" bIns="0">
            <a:spAutoFit/>
          </a:bodyPr>
          <a:lstStyle/>
          <a:p>
            <a:pPr algn="l">
              <a:spcBef>
                <a:spcPts val="0"/>
              </a:spcBef>
              <a:spcAft>
                <a:spcPts val="200"/>
              </a:spcAft>
            </a:pPr>
            <a:r>
              <a:rPr sz="950" b="0">
                <a:solidFill>
                  <a:srgbClr val="54595F"/>
                </a:solidFill>
                <a:latin typeface="Inter"/>
              </a:rPr>
              <a:t>SI accepts the eight-level testing framework, non-transferable sign-off, and UAT run by independent business testers.</a:t>
            </a:r>
          </a:p>
        </p:txBody>
      </p:sp>
      <p:sp>
        <p:nvSpPr>
          <p:cNvPr id="38" name="Rectangle 37"/>
          <p:cNvSpPr/>
          <p:nvPr/>
        </p:nvSpPr>
        <p:spPr>
          <a:xfrm>
            <a:off x="758952" y="4965192"/>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886968" y="5047488"/>
            <a:ext cx="41148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07</a:t>
            </a:r>
          </a:p>
        </p:txBody>
      </p:sp>
      <p:sp>
        <p:nvSpPr>
          <p:cNvPr id="40" name="TextBox 39"/>
          <p:cNvSpPr txBox="1"/>
          <p:nvPr/>
        </p:nvSpPr>
        <p:spPr>
          <a:xfrm>
            <a:off x="1463040" y="5047488"/>
            <a:ext cx="3566160" cy="457200"/>
          </a:xfrm>
          <a:prstGeom prst="rect">
            <a:avLst/>
          </a:prstGeom>
          <a:noFill/>
        </p:spPr>
        <p:txBody>
          <a:bodyPr wrap="square" anchor="t" lIns="0" rIns="0" tIns="0" bIns="0">
            <a:spAutoFit/>
          </a:bodyPr>
          <a:lstStyle/>
          <a:p>
            <a:pPr algn="l">
              <a:spcBef>
                <a:spcPts val="0"/>
              </a:spcBef>
              <a:spcAft>
                <a:spcPts val="200"/>
              </a:spcAft>
            </a:pPr>
            <a:r>
              <a:rPr sz="950" b="1">
                <a:solidFill>
                  <a:srgbClr val="1B2A4A"/>
                </a:solidFill>
                <a:latin typeface="Inter"/>
              </a:rPr>
              <a:t>Methodology demonstration</a:t>
            </a:r>
          </a:p>
        </p:txBody>
      </p:sp>
      <p:sp>
        <p:nvSpPr>
          <p:cNvPr id="41" name="TextBox 40"/>
          <p:cNvSpPr txBox="1"/>
          <p:nvPr/>
        </p:nvSpPr>
        <p:spPr>
          <a:xfrm>
            <a:off x="5212080" y="5047488"/>
            <a:ext cx="6035040" cy="457200"/>
          </a:xfrm>
          <a:prstGeom prst="rect">
            <a:avLst/>
          </a:prstGeom>
          <a:noFill/>
        </p:spPr>
        <p:txBody>
          <a:bodyPr wrap="square" anchor="t" lIns="0" rIns="0" tIns="0" bIns="0">
            <a:spAutoFit/>
          </a:bodyPr>
          <a:lstStyle/>
          <a:p>
            <a:pPr algn="l">
              <a:spcBef>
                <a:spcPts val="0"/>
              </a:spcBef>
              <a:spcAft>
                <a:spcPts val="200"/>
              </a:spcAft>
            </a:pPr>
            <a:r>
              <a:rPr sz="950" b="0">
                <a:solidFill>
                  <a:srgbClr val="54595F"/>
                </a:solidFill>
                <a:latin typeface="Inter"/>
              </a:rPr>
              <a:t>SI walks the Client through their proposed method on a comparable engagement.</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ROLES IN THE WORKSHOP</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300" b="1">
                <a:solidFill>
                  <a:srgbClr val="1B2A4A"/>
                </a:solidFill>
                <a:latin typeface="Source Serif 4"/>
              </a:rPr>
              <a:t>Roles expected from SI vs Client.</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44752"/>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Minimum viable team in SI selection workshops.</a:t>
            </a:r>
          </a:p>
        </p:txBody>
      </p:sp>
      <p:sp>
        <p:nvSpPr>
          <p:cNvPr id="8" name="Rectangle 7"/>
          <p:cNvSpPr/>
          <p:nvPr/>
        </p:nvSpPr>
        <p:spPr>
          <a:xfrm>
            <a:off x="758952" y="2011680"/>
            <a:ext cx="5175504" cy="233172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201168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14983" y="2212848"/>
            <a:ext cx="466344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CLIENT SIDE</a:t>
            </a:r>
          </a:p>
        </p:txBody>
      </p:sp>
      <p:sp>
        <p:nvSpPr>
          <p:cNvPr id="11" name="TextBox 10"/>
          <p:cNvSpPr txBox="1"/>
          <p:nvPr/>
        </p:nvSpPr>
        <p:spPr>
          <a:xfrm>
            <a:off x="1014983" y="2468880"/>
            <a:ext cx="4663440" cy="320040"/>
          </a:xfrm>
          <a:prstGeom prst="rect">
            <a:avLst/>
          </a:prstGeom>
          <a:noFill/>
        </p:spPr>
        <p:txBody>
          <a:bodyPr wrap="square" anchor="t" lIns="0" rIns="0" tIns="0" bIns="0">
            <a:spAutoFit/>
          </a:bodyPr>
          <a:lstStyle/>
          <a:p>
            <a:pPr algn="l">
              <a:spcBef>
                <a:spcPts val="0"/>
              </a:spcBef>
              <a:spcAft>
                <a:spcPts val="200"/>
              </a:spcAft>
            </a:pPr>
            <a:r>
              <a:rPr sz="1500" b="1">
                <a:solidFill>
                  <a:srgbClr val="1B2A4A"/>
                </a:solidFill>
                <a:latin typeface="Source Serif 4"/>
              </a:rPr>
              <a:t>The buying and delivery team</a:t>
            </a:r>
          </a:p>
        </p:txBody>
      </p:sp>
      <p:sp>
        <p:nvSpPr>
          <p:cNvPr id="12" name="TextBox 11"/>
          <p:cNvSpPr txBox="1"/>
          <p:nvPr/>
        </p:nvSpPr>
        <p:spPr>
          <a:xfrm>
            <a:off x="1014983" y="2907792"/>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13" name="TextBox 12"/>
          <p:cNvSpPr txBox="1"/>
          <p:nvPr/>
        </p:nvSpPr>
        <p:spPr>
          <a:xfrm>
            <a:off x="1216152" y="2907792"/>
            <a:ext cx="4462272"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Executive Sponsor</a:t>
            </a:r>
          </a:p>
        </p:txBody>
      </p:sp>
      <p:sp>
        <p:nvSpPr>
          <p:cNvPr id="14" name="TextBox 13"/>
          <p:cNvSpPr txBox="1"/>
          <p:nvPr/>
        </p:nvSpPr>
        <p:spPr>
          <a:xfrm>
            <a:off x="1014983" y="3236976"/>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15" name="TextBox 14"/>
          <p:cNvSpPr txBox="1"/>
          <p:nvPr/>
        </p:nvSpPr>
        <p:spPr>
          <a:xfrm>
            <a:off x="1216152" y="3236976"/>
            <a:ext cx="4462272"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Programme Manager</a:t>
            </a:r>
          </a:p>
        </p:txBody>
      </p:sp>
      <p:sp>
        <p:nvSpPr>
          <p:cNvPr id="16" name="TextBox 15"/>
          <p:cNvSpPr txBox="1"/>
          <p:nvPr/>
        </p:nvSpPr>
        <p:spPr>
          <a:xfrm>
            <a:off x="1014983" y="3566160"/>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17" name="TextBox 16"/>
          <p:cNvSpPr txBox="1"/>
          <p:nvPr/>
        </p:nvSpPr>
        <p:spPr>
          <a:xfrm>
            <a:off x="1216152" y="3566160"/>
            <a:ext cx="4462272"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Business Architect</a:t>
            </a:r>
          </a:p>
        </p:txBody>
      </p:sp>
      <p:sp>
        <p:nvSpPr>
          <p:cNvPr id="18" name="TextBox 17"/>
          <p:cNvSpPr txBox="1"/>
          <p:nvPr/>
        </p:nvSpPr>
        <p:spPr>
          <a:xfrm>
            <a:off x="1014983" y="3895344"/>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19" name="TextBox 18"/>
          <p:cNvSpPr txBox="1"/>
          <p:nvPr/>
        </p:nvSpPr>
        <p:spPr>
          <a:xfrm>
            <a:off x="1216152" y="3895344"/>
            <a:ext cx="4462272"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Solution Architect (Client side, from S9)</a:t>
            </a:r>
          </a:p>
        </p:txBody>
      </p:sp>
      <p:sp>
        <p:nvSpPr>
          <p:cNvPr id="20" name="TextBox 19"/>
          <p:cNvSpPr txBox="1"/>
          <p:nvPr/>
        </p:nvSpPr>
        <p:spPr>
          <a:xfrm>
            <a:off x="1014983" y="4224528"/>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21" name="TextBox 20"/>
          <p:cNvSpPr txBox="1"/>
          <p:nvPr/>
        </p:nvSpPr>
        <p:spPr>
          <a:xfrm>
            <a:off x="1216152" y="4224528"/>
            <a:ext cx="4462272"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Procurement Lead</a:t>
            </a:r>
          </a:p>
        </p:txBody>
      </p:sp>
      <p:sp>
        <p:nvSpPr>
          <p:cNvPr id="22" name="TextBox 21"/>
          <p:cNvSpPr txBox="1"/>
          <p:nvPr/>
        </p:nvSpPr>
        <p:spPr>
          <a:xfrm>
            <a:off x="1014983" y="4553712"/>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23" name="TextBox 22"/>
          <p:cNvSpPr txBox="1"/>
          <p:nvPr/>
        </p:nvSpPr>
        <p:spPr>
          <a:xfrm>
            <a:off x="1216152" y="4553712"/>
            <a:ext cx="4462272"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Legal / Commercial</a:t>
            </a:r>
          </a:p>
        </p:txBody>
      </p:sp>
      <p:sp>
        <p:nvSpPr>
          <p:cNvPr id="24" name="Rectangle 23"/>
          <p:cNvSpPr/>
          <p:nvPr/>
        </p:nvSpPr>
        <p:spPr>
          <a:xfrm>
            <a:off x="6254496" y="2011680"/>
            <a:ext cx="5175504" cy="233172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6254496" y="2011680"/>
            <a:ext cx="5175504" cy="4114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510528" y="2212848"/>
            <a:ext cx="4663440" cy="274320"/>
          </a:xfrm>
          <a:prstGeom prst="rect">
            <a:avLst/>
          </a:prstGeom>
          <a:noFill/>
        </p:spPr>
        <p:txBody>
          <a:bodyPr wrap="square" anchor="t" lIns="0" rIns="0" tIns="0" bIns="0">
            <a:spAutoFit/>
          </a:bodyPr>
          <a:lstStyle/>
          <a:p>
            <a:pPr algn="l">
              <a:spcBef>
                <a:spcPts val="0"/>
              </a:spcBef>
              <a:spcAft>
                <a:spcPts val="200"/>
              </a:spcAft>
            </a:pPr>
            <a:r>
              <a:rPr sz="950" b="1">
                <a:solidFill>
                  <a:srgbClr val="E89A35"/>
                </a:solidFill>
                <a:latin typeface="JetBrains Mono"/>
              </a:rPr>
              <a:t>SI SIDE</a:t>
            </a:r>
          </a:p>
        </p:txBody>
      </p:sp>
      <p:sp>
        <p:nvSpPr>
          <p:cNvPr id="27" name="TextBox 26"/>
          <p:cNvSpPr txBox="1"/>
          <p:nvPr/>
        </p:nvSpPr>
        <p:spPr>
          <a:xfrm>
            <a:off x="6510528" y="2468880"/>
            <a:ext cx="4663440" cy="320040"/>
          </a:xfrm>
          <a:prstGeom prst="rect">
            <a:avLst/>
          </a:prstGeom>
          <a:noFill/>
        </p:spPr>
        <p:txBody>
          <a:bodyPr wrap="square" anchor="t" lIns="0" rIns="0" tIns="0" bIns="0">
            <a:spAutoFit/>
          </a:bodyPr>
          <a:lstStyle/>
          <a:p>
            <a:pPr algn="l">
              <a:spcBef>
                <a:spcPts val="0"/>
              </a:spcBef>
              <a:spcAft>
                <a:spcPts val="200"/>
              </a:spcAft>
            </a:pPr>
            <a:r>
              <a:rPr sz="1500" b="1">
                <a:solidFill>
                  <a:srgbClr val="1B2A4A"/>
                </a:solidFill>
                <a:latin typeface="Source Serif 4"/>
              </a:rPr>
              <a:t>Delivery, not pre-sales</a:t>
            </a:r>
          </a:p>
        </p:txBody>
      </p:sp>
      <p:sp>
        <p:nvSpPr>
          <p:cNvPr id="28" name="TextBox 27"/>
          <p:cNvSpPr txBox="1"/>
          <p:nvPr/>
        </p:nvSpPr>
        <p:spPr>
          <a:xfrm>
            <a:off x="6510528" y="2907792"/>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29" name="TextBox 28"/>
          <p:cNvSpPr txBox="1"/>
          <p:nvPr/>
        </p:nvSpPr>
        <p:spPr>
          <a:xfrm>
            <a:off x="6711696" y="2907792"/>
            <a:ext cx="4462272"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SI Programme Director (delivery, not pre-sales)</a:t>
            </a:r>
          </a:p>
        </p:txBody>
      </p:sp>
      <p:sp>
        <p:nvSpPr>
          <p:cNvPr id="30" name="TextBox 29"/>
          <p:cNvSpPr txBox="1"/>
          <p:nvPr/>
        </p:nvSpPr>
        <p:spPr>
          <a:xfrm>
            <a:off x="6510528" y="3236976"/>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31" name="TextBox 30"/>
          <p:cNvSpPr txBox="1"/>
          <p:nvPr/>
        </p:nvSpPr>
        <p:spPr>
          <a:xfrm>
            <a:off x="6711696" y="3236976"/>
            <a:ext cx="4462272"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SI Solution Architect (co-chairs Design Authority)</a:t>
            </a:r>
          </a:p>
        </p:txBody>
      </p:sp>
      <p:sp>
        <p:nvSpPr>
          <p:cNvPr id="32" name="TextBox 31"/>
          <p:cNvSpPr txBox="1"/>
          <p:nvPr/>
        </p:nvSpPr>
        <p:spPr>
          <a:xfrm>
            <a:off x="6510528" y="3566160"/>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33" name="TextBox 32"/>
          <p:cNvSpPr txBox="1"/>
          <p:nvPr/>
        </p:nvSpPr>
        <p:spPr>
          <a:xfrm>
            <a:off x="6711696" y="3566160"/>
            <a:ext cx="4462272"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Proposed SI Functional Leads for the largest workstreams</a:t>
            </a:r>
          </a:p>
        </p:txBody>
      </p:sp>
      <p:sp>
        <p:nvSpPr>
          <p:cNvPr id="34" name="Rectangle 33"/>
          <p:cNvSpPr/>
          <p:nvPr/>
        </p:nvSpPr>
        <p:spPr>
          <a:xfrm>
            <a:off x="758952" y="4526280"/>
            <a:ext cx="10671048" cy="150876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758952" y="4526280"/>
            <a:ext cx="45720" cy="1508760"/>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1005840" y="4681728"/>
            <a:ext cx="10058400" cy="274320"/>
          </a:xfrm>
          <a:prstGeom prst="rect">
            <a:avLst/>
          </a:prstGeom>
          <a:noFill/>
        </p:spPr>
        <p:txBody>
          <a:bodyPr wrap="square" anchor="t" lIns="0" rIns="0" tIns="0" bIns="0">
            <a:spAutoFit/>
          </a:bodyPr>
          <a:lstStyle/>
          <a:p>
            <a:pPr algn="l">
              <a:spcBef>
                <a:spcPts val="0"/>
              </a:spcBef>
              <a:spcAft>
                <a:spcPts val="200"/>
              </a:spcAft>
            </a:pPr>
            <a:r>
              <a:rPr sz="900" b="1">
                <a:solidFill>
                  <a:srgbClr val="E89A35"/>
                </a:solidFill>
                <a:latin typeface="JetBrains Mono"/>
              </a:rPr>
              <a:t>THE TWO FAILURE MODES</a:t>
            </a:r>
          </a:p>
        </p:txBody>
      </p:sp>
      <p:sp>
        <p:nvSpPr>
          <p:cNvPr id="37" name="TextBox 36"/>
          <p:cNvSpPr txBox="1"/>
          <p:nvPr/>
        </p:nvSpPr>
        <p:spPr>
          <a:xfrm>
            <a:off x="1005840" y="4992624"/>
            <a:ext cx="10149840" cy="502920"/>
          </a:xfrm>
          <a:prstGeom prst="rect">
            <a:avLst/>
          </a:prstGeom>
          <a:noFill/>
        </p:spPr>
        <p:txBody>
          <a:bodyPr wrap="square" anchor="t" lIns="0" rIns="0" tIns="0" bIns="0">
            <a:spAutoFit/>
          </a:bodyPr>
          <a:lstStyle/>
          <a:p>
            <a:pPr algn="l">
              <a:lnSpc>
                <a:spcPct val="110000"/>
              </a:lnSpc>
              <a:spcBef>
                <a:spcPts val="0"/>
              </a:spcBef>
              <a:spcAft>
                <a:spcPts val="200"/>
              </a:spcAft>
            </a:pPr>
            <a:r>
              <a:rPr sz="1100" b="1">
                <a:solidFill>
                  <a:srgbClr val="1B2A4A"/>
                </a:solidFill>
                <a:latin typeface="Inter"/>
              </a:rPr>
              <a:t>If the SI brings only pre-sales: </a:t>
            </a:r>
            <a:r>
              <a:rPr sz="1100" b="0">
                <a:solidFill>
                  <a:srgbClr val="54595F"/>
                </a:solidFill>
                <a:latin typeface="Inter"/>
              </a:rPr>
              <a:t>this is a red flag. The pre-sales commitments their delivery team hasn't seen are the most reliable source of post-contract dispute.</a:t>
            </a:r>
          </a:p>
        </p:txBody>
      </p:sp>
      <p:sp>
        <p:nvSpPr>
          <p:cNvPr id="38" name="TextBox 37"/>
          <p:cNvSpPr txBox="1"/>
          <p:nvPr/>
        </p:nvSpPr>
        <p:spPr>
          <a:xfrm>
            <a:off x="1005840" y="5559552"/>
            <a:ext cx="10149840" cy="457200"/>
          </a:xfrm>
          <a:prstGeom prst="rect">
            <a:avLst/>
          </a:prstGeom>
          <a:noFill/>
        </p:spPr>
        <p:txBody>
          <a:bodyPr wrap="square" anchor="t" lIns="0" rIns="0" tIns="0" bIns="0">
            <a:spAutoFit/>
          </a:bodyPr>
          <a:lstStyle/>
          <a:p>
            <a:pPr algn="l">
              <a:lnSpc>
                <a:spcPct val="110000"/>
              </a:lnSpc>
              <a:spcBef>
                <a:spcPts val="0"/>
              </a:spcBef>
              <a:spcAft>
                <a:spcPts val="200"/>
              </a:spcAft>
            </a:pPr>
            <a:r>
              <a:rPr sz="1100" b="1">
                <a:solidFill>
                  <a:srgbClr val="1B2A4A"/>
                </a:solidFill>
                <a:latin typeface="Inter"/>
              </a:rPr>
              <a:t>If the Client brings only the buying team and not the future delivery team: </a:t>
            </a:r>
            <a:r>
              <a:rPr sz="1100" b="0">
                <a:solidFill>
                  <a:srgbClr val="54595F"/>
                </a:solidFill>
                <a:latin typeface="Inter"/>
              </a:rPr>
              <a:t>same problem inverted.</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CFB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58952" y="566928"/>
            <a:ext cx="10607040" cy="274320"/>
          </a:xfrm>
          <a:prstGeom prst="rect">
            <a:avLst/>
          </a:prstGeom>
          <a:noFill/>
        </p:spPr>
        <p:txBody>
          <a:bodyPr wrap="square" anchor="t" lIns="0" rIns="0" tIns="0" bIns="0">
            <a:spAutoFit/>
          </a:bodyPr>
          <a:lstStyle/>
          <a:p>
            <a:pPr algn="l">
              <a:spcBef>
                <a:spcPts val="0"/>
              </a:spcBef>
              <a:spcAft>
                <a:spcPts val="200"/>
              </a:spcAft>
            </a:pPr>
            <a:r>
              <a:rPr sz="1050" b="1">
                <a:solidFill>
                  <a:srgbClr val="E89A35"/>
                </a:solidFill>
                <a:latin typeface="JetBrains Mono"/>
              </a:rPr>
              <a:t>SI SELECTION · COMMERCIAL FRAMEWORK</a:t>
            </a:r>
          </a:p>
        </p:txBody>
      </p:sp>
      <p:sp>
        <p:nvSpPr>
          <p:cNvPr id="4" name="TextBox 3"/>
          <p:cNvSpPr txBox="1"/>
          <p:nvPr/>
        </p:nvSpPr>
        <p:spPr>
          <a:xfrm>
            <a:off x="758952" y="859536"/>
            <a:ext cx="10927080" cy="914400"/>
          </a:xfrm>
          <a:prstGeom prst="rect">
            <a:avLst/>
          </a:prstGeom>
          <a:noFill/>
        </p:spPr>
        <p:txBody>
          <a:bodyPr wrap="square" anchor="t" lIns="0" rIns="0" tIns="0" bIns="0">
            <a:spAutoFit/>
          </a:bodyPr>
          <a:lstStyle/>
          <a:p>
            <a:pPr algn="l">
              <a:spcBef>
                <a:spcPts val="0"/>
              </a:spcBef>
              <a:spcAft>
                <a:spcPts val="200"/>
              </a:spcAft>
            </a:pPr>
            <a:r>
              <a:rPr sz="3200" b="1">
                <a:solidFill>
                  <a:srgbClr val="1B2A4A"/>
                </a:solidFill>
                <a:latin typeface="Source Serif 4"/>
              </a:rPr>
              <a:t>Commercial framework checklist.</a:t>
            </a:r>
          </a:p>
        </p:txBody>
      </p:sp>
      <p:sp>
        <p:nvSpPr>
          <p:cNvPr id="5" name="Rectangle 4"/>
          <p:cNvSpPr/>
          <p:nvPr/>
        </p:nvSpPr>
        <p:spPr>
          <a:xfrm>
            <a:off x="758952" y="655624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58952" y="6611112"/>
            <a:ext cx="10671048" cy="274320"/>
          </a:xfrm>
          <a:prstGeom prst="rect">
            <a:avLst/>
          </a:prstGeom>
          <a:noFill/>
        </p:spPr>
        <p:txBody>
          <a:bodyPr wrap="square" anchor="t" lIns="0" rIns="0" tIns="0" bIns="0">
            <a:spAutoFit/>
          </a:bodyPr>
          <a:lstStyle/>
          <a:p>
            <a:pPr algn="l">
              <a:spcBef>
                <a:spcPts val="0"/>
              </a:spcBef>
              <a:spcAft>
                <a:spcPts val="200"/>
              </a:spcAft>
            </a:pPr>
            <a:r>
              <a:rPr sz="800" b="1">
                <a:solidFill>
                  <a:srgbClr val="6B7280"/>
                </a:solidFill>
                <a:latin typeface="JetBrains Mono"/>
              </a:rPr>
              <a:t>SELECTION (S7-S9) · SI SELECTION &amp; METHOD ALIGNMENT</a:t>
            </a:r>
          </a:p>
        </p:txBody>
      </p:sp>
      <p:sp>
        <p:nvSpPr>
          <p:cNvPr id="7" name="TextBox 6"/>
          <p:cNvSpPr txBox="1"/>
          <p:nvPr/>
        </p:nvSpPr>
        <p:spPr>
          <a:xfrm>
            <a:off x="758952" y="1417320"/>
            <a:ext cx="10607040" cy="365760"/>
          </a:xfrm>
          <a:prstGeom prst="rect">
            <a:avLst/>
          </a:prstGeom>
          <a:noFill/>
        </p:spPr>
        <p:txBody>
          <a:bodyPr wrap="square" anchor="t" lIns="0" rIns="0" tIns="0" bIns="0">
            <a:spAutoFit/>
          </a:bodyPr>
          <a:lstStyle/>
          <a:p>
            <a:pPr algn="l">
              <a:spcBef>
                <a:spcPts val="0"/>
              </a:spcBef>
              <a:spcAft>
                <a:spcPts val="200"/>
              </a:spcAft>
            </a:pPr>
            <a:r>
              <a:rPr sz="1250" b="0">
                <a:solidFill>
                  <a:srgbClr val="54595F"/>
                </a:solidFill>
                <a:latin typeface="Source Serif 4"/>
              </a:rPr>
              <a:t>MSA, multi-SOW pattern, assumptions review — agreed at S9, signed before S10.</a:t>
            </a:r>
          </a:p>
        </p:txBody>
      </p:sp>
      <p:sp>
        <p:nvSpPr>
          <p:cNvPr id="8" name="Rectangle 7"/>
          <p:cNvSpPr/>
          <p:nvPr/>
        </p:nvSpPr>
        <p:spPr>
          <a:xfrm>
            <a:off x="758952" y="1938528"/>
            <a:ext cx="10671048" cy="566928"/>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58952" y="1938528"/>
            <a:ext cx="45720" cy="566928"/>
          </a:xfrm>
          <a:prstGeom prst="rect">
            <a:avLst/>
          </a:prstGeom>
          <a:solidFill>
            <a:srgbClr val="E89A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05840" y="2011680"/>
            <a:ext cx="10241280" cy="502920"/>
          </a:xfrm>
          <a:prstGeom prst="rect">
            <a:avLst/>
          </a:prstGeom>
          <a:noFill/>
        </p:spPr>
        <p:txBody>
          <a:bodyPr wrap="square" anchor="ctr" lIns="0" rIns="0" tIns="0" bIns="0">
            <a:spAutoFit/>
          </a:bodyPr>
          <a:lstStyle/>
          <a:p>
            <a:pPr algn="l">
              <a:lnSpc>
                <a:spcPct val="105000"/>
              </a:lnSpc>
              <a:spcBef>
                <a:spcPts val="0"/>
              </a:spcBef>
              <a:spcAft>
                <a:spcPts val="200"/>
              </a:spcAft>
            </a:pPr>
            <a:r>
              <a:rPr sz="1150" b="1">
                <a:solidFill>
                  <a:srgbClr val="1B2A4A"/>
                </a:solidFill>
                <a:latin typeface="Inter"/>
              </a:rPr>
              <a:t>Master Services Agreement (MSA) </a:t>
            </a:r>
            <a:r>
              <a:rPr sz="1150" b="0">
                <a:solidFill>
                  <a:srgbClr val="54595F"/>
                </a:solidFill>
                <a:latin typeface="Inter"/>
              </a:rPr>
              <a:t>— overarching contract; reviewed by Legal during S9; signed before S10 entry.</a:t>
            </a:r>
          </a:p>
        </p:txBody>
      </p:sp>
      <p:sp>
        <p:nvSpPr>
          <p:cNvPr id="11" name="Rectangle 10"/>
          <p:cNvSpPr/>
          <p:nvPr/>
        </p:nvSpPr>
        <p:spPr>
          <a:xfrm>
            <a:off x="758952" y="2697480"/>
            <a:ext cx="10671048" cy="329184"/>
          </a:xfrm>
          <a:prstGeom prst="rect">
            <a:avLst/>
          </a:prstGeom>
          <a:solidFill>
            <a:srgbClr val="1B2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86968" y="2752344"/>
            <a:ext cx="2103120" cy="274320"/>
          </a:xfrm>
          <a:prstGeom prst="rect">
            <a:avLst/>
          </a:prstGeom>
          <a:noFill/>
        </p:spPr>
        <p:txBody>
          <a:bodyPr wrap="square" anchor="t" lIns="0" rIns="0" tIns="0" bIns="0">
            <a:spAutoFit/>
          </a:bodyPr>
          <a:lstStyle/>
          <a:p>
            <a:pPr algn="l">
              <a:spcBef>
                <a:spcPts val="0"/>
              </a:spcBef>
              <a:spcAft>
                <a:spcPts val="200"/>
              </a:spcAft>
            </a:pPr>
            <a:r>
              <a:rPr sz="800" b="1">
                <a:solidFill>
                  <a:srgbClr val="FFFFFF"/>
                </a:solidFill>
                <a:latin typeface="JetBrains Mono"/>
              </a:rPr>
              <a:t>MULTI-SOW PATTERN</a:t>
            </a:r>
          </a:p>
        </p:txBody>
      </p:sp>
      <p:sp>
        <p:nvSpPr>
          <p:cNvPr id="13" name="TextBox 12"/>
          <p:cNvSpPr txBox="1"/>
          <p:nvPr/>
        </p:nvSpPr>
        <p:spPr>
          <a:xfrm>
            <a:off x="3108960" y="2752344"/>
            <a:ext cx="5486400" cy="274320"/>
          </a:xfrm>
          <a:prstGeom prst="rect">
            <a:avLst/>
          </a:prstGeom>
          <a:noFill/>
        </p:spPr>
        <p:txBody>
          <a:bodyPr wrap="square" anchor="t" lIns="0" rIns="0" tIns="0" bIns="0">
            <a:spAutoFit/>
          </a:bodyPr>
          <a:lstStyle/>
          <a:p>
            <a:pPr algn="l">
              <a:spcBef>
                <a:spcPts val="0"/>
              </a:spcBef>
              <a:spcAft>
                <a:spcPts val="200"/>
              </a:spcAft>
            </a:pPr>
            <a:r>
              <a:rPr sz="800" b="1">
                <a:solidFill>
                  <a:srgbClr val="FFFFFF"/>
                </a:solidFill>
                <a:latin typeface="JetBrains Mono"/>
              </a:rPr>
              <a:t>WHAT IT COVERS</a:t>
            </a:r>
          </a:p>
        </p:txBody>
      </p:sp>
      <p:sp>
        <p:nvSpPr>
          <p:cNvPr id="14" name="TextBox 13"/>
          <p:cNvSpPr txBox="1"/>
          <p:nvPr/>
        </p:nvSpPr>
        <p:spPr>
          <a:xfrm>
            <a:off x="8778240" y="2752344"/>
            <a:ext cx="2560320" cy="274320"/>
          </a:xfrm>
          <a:prstGeom prst="rect">
            <a:avLst/>
          </a:prstGeom>
          <a:noFill/>
        </p:spPr>
        <p:txBody>
          <a:bodyPr wrap="square" anchor="t" lIns="0" rIns="0" tIns="0" bIns="0">
            <a:spAutoFit/>
          </a:bodyPr>
          <a:lstStyle/>
          <a:p>
            <a:pPr algn="l">
              <a:spcBef>
                <a:spcPts val="0"/>
              </a:spcBef>
              <a:spcAft>
                <a:spcPts val="200"/>
              </a:spcAft>
            </a:pPr>
            <a:r>
              <a:rPr sz="800" b="1">
                <a:solidFill>
                  <a:srgbClr val="FFFFFF"/>
                </a:solidFill>
                <a:latin typeface="JetBrains Mono"/>
              </a:rPr>
              <a:t>TIMING</a:t>
            </a:r>
          </a:p>
        </p:txBody>
      </p:sp>
      <p:sp>
        <p:nvSpPr>
          <p:cNvPr id="15" name="TextBox 14"/>
          <p:cNvSpPr txBox="1"/>
          <p:nvPr/>
        </p:nvSpPr>
        <p:spPr>
          <a:xfrm>
            <a:off x="886968" y="3127248"/>
            <a:ext cx="2103120" cy="475488"/>
          </a:xfrm>
          <a:prstGeom prst="rect">
            <a:avLst/>
          </a:prstGeom>
          <a:noFill/>
        </p:spPr>
        <p:txBody>
          <a:bodyPr wrap="square" anchor="t" lIns="0" rIns="0" tIns="0" bIns="0">
            <a:spAutoFit/>
          </a:bodyPr>
          <a:lstStyle/>
          <a:p>
            <a:pPr algn="l">
              <a:spcBef>
                <a:spcPts val="0"/>
              </a:spcBef>
              <a:spcAft>
                <a:spcPts val="200"/>
              </a:spcAft>
            </a:pPr>
            <a:r>
              <a:rPr sz="1000" b="1">
                <a:solidFill>
                  <a:srgbClr val="1B2A4A"/>
                </a:solidFill>
                <a:latin typeface="Inter"/>
              </a:rPr>
              <a:t>SOW 1 · Discovery</a:t>
            </a:r>
          </a:p>
        </p:txBody>
      </p:sp>
      <p:sp>
        <p:nvSpPr>
          <p:cNvPr id="16" name="TextBox 15"/>
          <p:cNvSpPr txBox="1"/>
          <p:nvPr/>
        </p:nvSpPr>
        <p:spPr>
          <a:xfrm>
            <a:off x="3108960" y="3127248"/>
            <a:ext cx="5486400" cy="475488"/>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Fixed-scope, fixed-price.</a:t>
            </a:r>
          </a:p>
        </p:txBody>
      </p:sp>
      <p:sp>
        <p:nvSpPr>
          <p:cNvPr id="17" name="TextBox 16"/>
          <p:cNvSpPr txBox="1"/>
          <p:nvPr/>
        </p:nvSpPr>
        <p:spPr>
          <a:xfrm>
            <a:off x="8778240" y="3127248"/>
            <a:ext cx="2560320" cy="475488"/>
          </a:xfrm>
          <a:prstGeom prst="rect">
            <a:avLst/>
          </a:prstGeom>
          <a:noFill/>
        </p:spPr>
        <p:txBody>
          <a:bodyPr wrap="square" anchor="t" lIns="0" rIns="0" tIns="0" bIns="0">
            <a:spAutoFit/>
          </a:bodyPr>
          <a:lstStyle/>
          <a:p>
            <a:pPr algn="l">
              <a:spcBef>
                <a:spcPts val="0"/>
              </a:spcBef>
              <a:spcAft>
                <a:spcPts val="200"/>
              </a:spcAft>
            </a:pPr>
            <a:r>
              <a:rPr sz="950" b="0">
                <a:solidFill>
                  <a:srgbClr val="6B7280"/>
                </a:solidFill>
                <a:latin typeface="Inter"/>
              </a:rPr>
              <a:t>Signed end of S9 with the MSA</a:t>
            </a:r>
          </a:p>
        </p:txBody>
      </p:sp>
      <p:sp>
        <p:nvSpPr>
          <p:cNvPr id="18" name="Rectangle 17"/>
          <p:cNvSpPr/>
          <p:nvPr/>
        </p:nvSpPr>
        <p:spPr>
          <a:xfrm>
            <a:off x="758952" y="3520440"/>
            <a:ext cx="10671048" cy="475488"/>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758952" y="3520440"/>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86968" y="3602736"/>
            <a:ext cx="2103120" cy="475488"/>
          </a:xfrm>
          <a:prstGeom prst="rect">
            <a:avLst/>
          </a:prstGeom>
          <a:noFill/>
        </p:spPr>
        <p:txBody>
          <a:bodyPr wrap="square" anchor="t" lIns="0" rIns="0" tIns="0" bIns="0">
            <a:spAutoFit/>
          </a:bodyPr>
          <a:lstStyle/>
          <a:p>
            <a:pPr algn="l">
              <a:spcBef>
                <a:spcPts val="0"/>
              </a:spcBef>
              <a:spcAft>
                <a:spcPts val="200"/>
              </a:spcAft>
            </a:pPr>
            <a:r>
              <a:rPr sz="1000" b="1">
                <a:solidFill>
                  <a:srgbClr val="1B2A4A"/>
                </a:solidFill>
                <a:latin typeface="Inter"/>
              </a:rPr>
              <a:t>SOW 2 · Design</a:t>
            </a:r>
          </a:p>
        </p:txBody>
      </p:sp>
      <p:sp>
        <p:nvSpPr>
          <p:cNvPr id="21" name="TextBox 20"/>
          <p:cNvSpPr txBox="1"/>
          <p:nvPr/>
        </p:nvSpPr>
        <p:spPr>
          <a:xfrm>
            <a:off x="3108960" y="3602736"/>
            <a:ext cx="5486400" cy="475488"/>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Structure agreed at S9.</a:t>
            </a:r>
          </a:p>
        </p:txBody>
      </p:sp>
      <p:sp>
        <p:nvSpPr>
          <p:cNvPr id="22" name="TextBox 21"/>
          <p:cNvSpPr txBox="1"/>
          <p:nvPr/>
        </p:nvSpPr>
        <p:spPr>
          <a:xfrm>
            <a:off x="8778240" y="3602736"/>
            <a:ext cx="2560320" cy="475488"/>
          </a:xfrm>
          <a:prstGeom prst="rect">
            <a:avLst/>
          </a:prstGeom>
          <a:noFill/>
        </p:spPr>
        <p:txBody>
          <a:bodyPr wrap="square" anchor="t" lIns="0" rIns="0" tIns="0" bIns="0">
            <a:spAutoFit/>
          </a:bodyPr>
          <a:lstStyle/>
          <a:p>
            <a:pPr algn="l">
              <a:spcBef>
                <a:spcPts val="0"/>
              </a:spcBef>
              <a:spcAft>
                <a:spcPts val="200"/>
              </a:spcAft>
            </a:pPr>
            <a:r>
              <a:rPr sz="950" b="0">
                <a:solidFill>
                  <a:srgbClr val="6B7280"/>
                </a:solidFill>
                <a:latin typeface="Inter"/>
              </a:rPr>
              <a:t>Firmed at S12 · Board Gate 2</a:t>
            </a:r>
          </a:p>
        </p:txBody>
      </p:sp>
      <p:sp>
        <p:nvSpPr>
          <p:cNvPr id="23" name="Rectangle 22"/>
          <p:cNvSpPr/>
          <p:nvPr/>
        </p:nvSpPr>
        <p:spPr>
          <a:xfrm>
            <a:off x="758952" y="3995928"/>
            <a:ext cx="10671048" cy="10972"/>
          </a:xfrm>
          <a:prstGeom prst="rect">
            <a:avLst/>
          </a:prstGeom>
          <a:solidFill>
            <a:srgbClr val="D8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86968" y="4078224"/>
            <a:ext cx="2103120" cy="475488"/>
          </a:xfrm>
          <a:prstGeom prst="rect">
            <a:avLst/>
          </a:prstGeom>
          <a:noFill/>
        </p:spPr>
        <p:txBody>
          <a:bodyPr wrap="square" anchor="t" lIns="0" rIns="0" tIns="0" bIns="0">
            <a:spAutoFit/>
          </a:bodyPr>
          <a:lstStyle/>
          <a:p>
            <a:pPr algn="l">
              <a:spcBef>
                <a:spcPts val="0"/>
              </a:spcBef>
              <a:spcAft>
                <a:spcPts val="200"/>
              </a:spcAft>
            </a:pPr>
            <a:r>
              <a:rPr sz="1000" b="1">
                <a:solidFill>
                  <a:srgbClr val="1B2A4A"/>
                </a:solidFill>
                <a:latin typeface="Inter"/>
              </a:rPr>
              <a:t>SOW 3 · Build / Test / Deploy / Hypercare</a:t>
            </a:r>
          </a:p>
        </p:txBody>
      </p:sp>
      <p:sp>
        <p:nvSpPr>
          <p:cNvPr id="25" name="TextBox 24"/>
          <p:cNvSpPr txBox="1"/>
          <p:nvPr/>
        </p:nvSpPr>
        <p:spPr>
          <a:xfrm>
            <a:off x="3108960" y="4078224"/>
            <a:ext cx="5486400" cy="475488"/>
          </a:xfrm>
          <a:prstGeom prst="rect">
            <a:avLst/>
          </a:prstGeom>
          <a:noFill/>
        </p:spPr>
        <p:txBody>
          <a:bodyPr wrap="square" anchor="t" lIns="0" rIns="0" tIns="0" bIns="0">
            <a:spAutoFit/>
          </a:bodyPr>
          <a:lstStyle/>
          <a:p>
            <a:pPr algn="l">
              <a:spcBef>
                <a:spcPts val="0"/>
              </a:spcBef>
              <a:spcAft>
                <a:spcPts val="200"/>
              </a:spcAft>
            </a:pPr>
            <a:r>
              <a:rPr sz="1000" b="0">
                <a:solidFill>
                  <a:srgbClr val="54595F"/>
                </a:solidFill>
                <a:latin typeface="Inter"/>
              </a:rPr>
              <a:t>Structure agreed at S9.</a:t>
            </a:r>
          </a:p>
        </p:txBody>
      </p:sp>
      <p:sp>
        <p:nvSpPr>
          <p:cNvPr id="26" name="TextBox 25"/>
          <p:cNvSpPr txBox="1"/>
          <p:nvPr/>
        </p:nvSpPr>
        <p:spPr>
          <a:xfrm>
            <a:off x="8778240" y="4078224"/>
            <a:ext cx="2560320" cy="475488"/>
          </a:xfrm>
          <a:prstGeom prst="rect">
            <a:avLst/>
          </a:prstGeom>
          <a:noFill/>
        </p:spPr>
        <p:txBody>
          <a:bodyPr wrap="square" anchor="t" lIns="0" rIns="0" tIns="0" bIns="0">
            <a:spAutoFit/>
          </a:bodyPr>
          <a:lstStyle/>
          <a:p>
            <a:pPr algn="l">
              <a:spcBef>
                <a:spcPts val="0"/>
              </a:spcBef>
              <a:spcAft>
                <a:spcPts val="200"/>
              </a:spcAft>
            </a:pPr>
            <a:r>
              <a:rPr sz="950" b="0">
                <a:solidFill>
                  <a:srgbClr val="6B7280"/>
                </a:solidFill>
                <a:latin typeface="Inter"/>
              </a:rPr>
              <a:t>Firmed end of S12</a:t>
            </a:r>
          </a:p>
        </p:txBody>
      </p:sp>
      <p:sp>
        <p:nvSpPr>
          <p:cNvPr id="27" name="Rectangle 26"/>
          <p:cNvSpPr/>
          <p:nvPr/>
        </p:nvSpPr>
        <p:spPr>
          <a:xfrm>
            <a:off x="758952" y="4617720"/>
            <a:ext cx="10671048" cy="1325880"/>
          </a:xfrm>
          <a:prstGeom prst="rect">
            <a:avLst/>
          </a:prstGeom>
          <a:solidFill>
            <a:srgbClr val="F5F3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05840" y="4754880"/>
            <a:ext cx="10149840" cy="274320"/>
          </a:xfrm>
          <a:prstGeom prst="rect">
            <a:avLst/>
          </a:prstGeom>
          <a:noFill/>
        </p:spPr>
        <p:txBody>
          <a:bodyPr wrap="square" anchor="t" lIns="0" rIns="0" tIns="0" bIns="0">
            <a:spAutoFit/>
          </a:bodyPr>
          <a:lstStyle/>
          <a:p>
            <a:pPr algn="l">
              <a:spcBef>
                <a:spcPts val="0"/>
              </a:spcBef>
              <a:spcAft>
                <a:spcPts val="200"/>
              </a:spcAft>
            </a:pPr>
            <a:r>
              <a:rPr sz="900" b="1">
                <a:solidFill>
                  <a:srgbClr val="E89A35"/>
                </a:solidFill>
                <a:latin typeface="JetBrains Mono"/>
              </a:rPr>
              <a:t>ASSUMPTIONS · PRE-DRAFTED SUITE</a:t>
            </a:r>
          </a:p>
        </p:txBody>
      </p:sp>
      <p:sp>
        <p:nvSpPr>
          <p:cNvPr id="29" name="TextBox 28"/>
          <p:cNvSpPr txBox="1"/>
          <p:nvPr/>
        </p:nvSpPr>
        <p:spPr>
          <a:xfrm>
            <a:off x="1005840" y="5029200"/>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30" name="TextBox 29"/>
          <p:cNvSpPr txBox="1"/>
          <p:nvPr/>
        </p:nvSpPr>
        <p:spPr>
          <a:xfrm>
            <a:off x="1207008" y="5029200"/>
            <a:ext cx="9966960" cy="41148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Assumptions review — every SOW lists its assumptions on a single page; assumptions are tested in selection workshops, not discovered in Discovery.</a:t>
            </a:r>
          </a:p>
        </p:txBody>
      </p:sp>
      <p:sp>
        <p:nvSpPr>
          <p:cNvPr id="31" name="TextBox 30"/>
          <p:cNvSpPr txBox="1"/>
          <p:nvPr/>
        </p:nvSpPr>
        <p:spPr>
          <a:xfrm>
            <a:off x="1005840" y="5559552"/>
            <a:ext cx="182880" cy="274320"/>
          </a:xfrm>
          <a:prstGeom prst="rect">
            <a:avLst/>
          </a:prstGeom>
          <a:noFill/>
        </p:spPr>
        <p:txBody>
          <a:bodyPr wrap="square" anchor="t" lIns="0" rIns="0" tIns="0" bIns="0">
            <a:spAutoFit/>
          </a:bodyPr>
          <a:lstStyle/>
          <a:p>
            <a:pPr algn="l">
              <a:spcBef>
                <a:spcPts val="0"/>
              </a:spcBef>
              <a:spcAft>
                <a:spcPts val="200"/>
              </a:spcAft>
            </a:pPr>
            <a:r>
              <a:rPr sz="1100" b="1">
                <a:solidFill>
                  <a:srgbClr val="E89A35"/>
                </a:solidFill>
                <a:latin typeface="Inter"/>
              </a:rPr>
              <a:t>›</a:t>
            </a:r>
          </a:p>
        </p:txBody>
      </p:sp>
      <p:sp>
        <p:nvSpPr>
          <p:cNvPr id="32" name="TextBox 31"/>
          <p:cNvSpPr txBox="1"/>
          <p:nvPr/>
        </p:nvSpPr>
        <p:spPr>
          <a:xfrm>
            <a:off x="1207008" y="5559552"/>
            <a:ext cx="9966960" cy="365760"/>
          </a:xfrm>
          <a:prstGeom prst="rect">
            <a:avLst/>
          </a:prstGeom>
          <a:noFill/>
        </p:spPr>
        <p:txBody>
          <a:bodyPr wrap="square" anchor="t" lIns="0" rIns="0" tIns="0" bIns="0">
            <a:spAutoFit/>
          </a:bodyPr>
          <a:lstStyle/>
          <a:p>
            <a:pPr algn="l">
              <a:lnSpc>
                <a:spcPct val="105000"/>
              </a:lnSpc>
              <a:spcBef>
                <a:spcPts val="0"/>
              </a:spcBef>
              <a:spcAft>
                <a:spcPts val="200"/>
              </a:spcAft>
            </a:pPr>
            <a:r>
              <a:rPr sz="1050" b="0">
                <a:solidFill>
                  <a:srgbClr val="54595F"/>
                </a:solidFill>
                <a:latin typeface="Inter"/>
              </a:rPr>
              <a:t>Pre-drafted SoW Suite (Keystone artefact) — the Client walks in with the commercial structure drafted, not waiting for the SI to bring its own.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Source Serif 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Inter"/>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