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2377440"/>
            <a:ext cx="137160" cy="2194560"/>
          </a:xfrm>
          <a:prstGeom prst="rect">
            <a:avLst/>
          </a:prstGeom>
          <a:solidFill>
            <a:srgbClr val="F7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2194560"/>
            <a:ext cx="10515600" cy="128016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Calibri"/>
              </a:rPr>
              <a:t>Design Authority</a:t>
            </a:r>
          </a:p>
          <a:p>
            <a:pPr algn="l"/>
            <a:r>
              <a:rPr sz="2200" b="1" i="0">
                <a:solidFill>
                  <a:srgbClr val="CADCFC"/>
                </a:solidFill>
                <a:latin typeface="Calibri"/>
              </a:rPr>
              <a:t>ERP Programme — Pack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023360"/>
            <a:ext cx="10515600" cy="182880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Body: Design Authority (DA)</a:t>
            </a:r>
          </a:p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Cadence: Bi-weekly. Active end of Stage 9 through Stage 17 (hypercare).</a:t>
            </a:r>
          </a:p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Audience: Solution Architect (Client + SI co-chair) + Business Architect + Functional Leads</a:t>
            </a:r>
          </a:p>
          <a:p>
            <a:pPr algn="l">
              <a:spcBef>
                <a:spcPts val="1200"/>
              </a:spcBef>
            </a:pPr>
            <a:r>
              <a:rPr sz="1100" b="0" i="1">
                <a:solidFill>
                  <a:srgbClr val="CADCFC"/>
                </a:solidFill>
                <a:latin typeface="Calibri"/>
              </a:rPr>
              <a:t>Reporting period: [Month YYYY]  |  Pack version: vX.0  |  Owner: Programme Manager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90-minute slot — solution governance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4572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1.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5840" y="1828800"/>
            <a:ext cx="91440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1828800"/>
            <a:ext cx="896112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Actions &amp; decisions log review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49840" y="1828800"/>
            <a:ext cx="1554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287000" y="182880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5 min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2468880"/>
            <a:ext cx="4572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246888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2.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05840" y="2468880"/>
            <a:ext cx="91440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43000" y="2468880"/>
            <a:ext cx="896112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Design themes — solution overview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149840" y="2468880"/>
            <a:ext cx="1554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287000" y="246888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10 min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3108960"/>
            <a:ext cx="4572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310896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3.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05840" y="3108960"/>
            <a:ext cx="91440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143000" y="3108960"/>
            <a:ext cx="896112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Design decisions for ratification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149840" y="3108960"/>
            <a:ext cx="1554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287000" y="310896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30 min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3749040"/>
            <a:ext cx="4572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" y="374904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4.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05840" y="3749040"/>
            <a:ext cx="91440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143000" y="3749040"/>
            <a:ext cx="896112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Design exceptions / deviation requests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149840" y="3749040"/>
            <a:ext cx="1554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287000" y="374904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20 min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4389120"/>
            <a:ext cx="4572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438912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5.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05840" y="4389120"/>
            <a:ext cx="91440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143000" y="4389120"/>
            <a:ext cx="896112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Cross-workstream design issues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0149840" y="4389120"/>
            <a:ext cx="1554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0287000" y="438912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15 min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8640" y="5029200"/>
            <a:ext cx="4572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48640" y="502920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6.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05840" y="5029200"/>
            <a:ext cx="91440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143000" y="5029200"/>
            <a:ext cx="896112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Look ahead — design topics for next session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0149840" y="5029200"/>
            <a:ext cx="1554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0287000" y="5029200"/>
            <a:ext cx="13716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0163A"/>
                </a:solidFill>
                <a:latin typeface="Calibri"/>
              </a:rPr>
              <a:t>10 min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Design Authority  |  [Date]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2 / 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Design principles — what the DA upholds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Reaffirmed at every meeting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310896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29260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Standard before custom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0" y="1828800"/>
            <a:ext cx="804672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794760" y="1828800"/>
            <a:ext cx="78638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Adopt package standard process unless documented business value in deviation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514600"/>
            <a:ext cx="310896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2514600"/>
            <a:ext cx="29260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One way of working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0" y="2514600"/>
            <a:ext cx="804672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794760" y="2514600"/>
            <a:ext cx="78638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Solve once, deploy globally; resist local variants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3200400"/>
            <a:ext cx="310896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3200400"/>
            <a:ext cx="29260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Data is owned by the business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0" y="3200400"/>
            <a:ext cx="804672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794760" y="3200400"/>
            <a:ext cx="78638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Data quality is a business accountability, not IT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3886200"/>
            <a:ext cx="310896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" y="3886200"/>
            <a:ext cx="29260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Real-time over batch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3886200"/>
            <a:ext cx="804672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794760" y="3886200"/>
            <a:ext cx="78638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Design for live data flows wherever the source supports it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4572000"/>
            <a:ext cx="310896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5800" y="4572000"/>
            <a:ext cx="29260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Audit trail by design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57600" y="4572000"/>
            <a:ext cx="804672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794760" y="4572000"/>
            <a:ext cx="78638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Every record traceable, no exceptions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257800"/>
            <a:ext cx="3108960" cy="64008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85800" y="5257800"/>
            <a:ext cx="292608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Lifecycle thinking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657600" y="5257800"/>
            <a:ext cx="8046720" cy="64008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794760" y="5257800"/>
            <a:ext cx="7863840" cy="64008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0" i="0">
                <a:solidFill>
                  <a:srgbClr val="10163A"/>
                </a:solidFill>
                <a:latin typeface="Calibri"/>
              </a:rPr>
              <a:t>Decisions that age well; avoid bespoke that needs maintenance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Design Authority  |  [Date]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3 / 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Design decisions for ratification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Full design decision record held in the Solution Design Document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54864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82880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#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7280" y="1828800"/>
            <a:ext cx="22860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1828800"/>
            <a:ext cx="21945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Topic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828800"/>
            <a:ext cx="384048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29000" y="1828800"/>
            <a:ext cx="3749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Decision proposed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223760" y="1828800"/>
            <a:ext cx="18288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69480" y="182880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Impact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52560" y="1828800"/>
            <a:ext cx="22860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098280" y="1828800"/>
            <a:ext cx="21945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Recommendation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338560" y="1828800"/>
            <a:ext cx="82296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384280" y="1828800"/>
            <a:ext cx="73152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Status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2377440"/>
            <a:ext cx="5486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237744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DD1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97280" y="2377440"/>
            <a:ext cx="22860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143000" y="2377440"/>
            <a:ext cx="21945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[Topic]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2377440"/>
            <a:ext cx="38404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429000" y="2377440"/>
            <a:ext cx="3749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[Decision in 1 sentence]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223760" y="2377440"/>
            <a:ext cx="18288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269480" y="237744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[Cost / time / risk]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52560" y="2377440"/>
            <a:ext cx="22860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098280" y="2377440"/>
            <a:ext cx="21945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[Approve / Reject / Defer]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338560" y="2377440"/>
            <a:ext cx="82296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1384280" y="2377440"/>
            <a:ext cx="73152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Open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2926080"/>
            <a:ext cx="5486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292608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DD2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97280" y="2926080"/>
            <a:ext cx="22860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143000" y="2926080"/>
            <a:ext cx="21945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[Topic]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383280" y="2926080"/>
            <a:ext cx="3840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429000" y="2926080"/>
            <a:ext cx="3749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[Decision]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223760" y="2926080"/>
            <a:ext cx="18288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269480" y="292608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[Impact]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052560" y="2926080"/>
            <a:ext cx="22860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098280" y="2926080"/>
            <a:ext cx="21945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[Rec]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1338560" y="2926080"/>
            <a:ext cx="82296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1384280" y="2926080"/>
            <a:ext cx="73152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Open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8640" y="3474720"/>
            <a:ext cx="5486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94360" y="347472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DD3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097280" y="3474720"/>
            <a:ext cx="22860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143000" y="3474720"/>
            <a:ext cx="21945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[Topic]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383280" y="3474720"/>
            <a:ext cx="38404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3429000" y="3474720"/>
            <a:ext cx="3749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[Decision]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223760" y="3474720"/>
            <a:ext cx="18288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269480" y="347472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[Impact]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052560" y="3474720"/>
            <a:ext cx="22860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098280" y="3474720"/>
            <a:ext cx="21945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[Rec]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1338560" y="3474720"/>
            <a:ext cx="82296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1384280" y="3474720"/>
            <a:ext cx="73152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Open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48640" y="4023360"/>
            <a:ext cx="5486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94360" y="402336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DD4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097280" y="4023360"/>
            <a:ext cx="22860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143000" y="4023360"/>
            <a:ext cx="21945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[Topic]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383280" y="4023360"/>
            <a:ext cx="3840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3429000" y="4023360"/>
            <a:ext cx="3749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[Decision]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223760" y="4023360"/>
            <a:ext cx="18288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269480" y="402336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[Impact]</a:t>
            </a:r>
          </a:p>
        </p:txBody>
      </p:sp>
      <p:sp>
        <p:nvSpPr>
          <p:cNvPr id="62" name="Rectangle 61"/>
          <p:cNvSpPr/>
          <p:nvPr/>
        </p:nvSpPr>
        <p:spPr>
          <a:xfrm>
            <a:off x="9052560" y="4023360"/>
            <a:ext cx="22860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9098280" y="4023360"/>
            <a:ext cx="21945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[Rec]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1338560" y="4023360"/>
            <a:ext cx="82296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1384280" y="4023360"/>
            <a:ext cx="73152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Open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48640" y="4572000"/>
            <a:ext cx="5486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594360" y="457200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DD5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97280" y="4572000"/>
            <a:ext cx="22860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143000" y="4572000"/>
            <a:ext cx="21945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[Topic]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383280" y="4572000"/>
            <a:ext cx="38404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3429000" y="4572000"/>
            <a:ext cx="3749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[Decision]</a:t>
            </a:r>
          </a:p>
        </p:txBody>
      </p:sp>
      <p:sp>
        <p:nvSpPr>
          <p:cNvPr id="72" name="Rectangle 71"/>
          <p:cNvSpPr/>
          <p:nvPr/>
        </p:nvSpPr>
        <p:spPr>
          <a:xfrm>
            <a:off x="7223760" y="4572000"/>
            <a:ext cx="18288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7269480" y="457200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[Impact]</a:t>
            </a:r>
          </a:p>
        </p:txBody>
      </p:sp>
      <p:sp>
        <p:nvSpPr>
          <p:cNvPr id="74" name="Rectangle 73"/>
          <p:cNvSpPr/>
          <p:nvPr/>
        </p:nvSpPr>
        <p:spPr>
          <a:xfrm>
            <a:off x="9052560" y="4572000"/>
            <a:ext cx="22860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9098280" y="4572000"/>
            <a:ext cx="21945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050" b="0" i="0">
                <a:solidFill>
                  <a:srgbClr val="10163A"/>
                </a:solidFill>
                <a:latin typeface="Calibri"/>
              </a:rPr>
              <a:t>[Rec]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1338560" y="4572000"/>
            <a:ext cx="82296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11384280" y="4572000"/>
            <a:ext cx="73152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50" b="0" i="0">
                <a:solidFill>
                  <a:srgbClr val="10163A"/>
                </a:solidFill>
                <a:latin typeface="Calibri"/>
              </a:rPr>
              <a:t>Open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Design Authority  |  [Date]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4 / 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Deviation requests — design exceptions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Anything that breaks 'standard before custom' must come here for sign-off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914400" cy="1280160"/>
          </a:xfrm>
          <a:prstGeom prst="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914400" cy="12801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DR-001</a:t>
            </a:r>
          </a:p>
        </p:txBody>
      </p:sp>
      <p:sp>
        <p:nvSpPr>
          <p:cNvPr id="8" name="Rectangle 7"/>
          <p:cNvSpPr/>
          <p:nvPr/>
        </p:nvSpPr>
        <p:spPr>
          <a:xfrm>
            <a:off x="1463040" y="1828800"/>
            <a:ext cx="10241280" cy="12801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600200" y="1874520"/>
            <a:ext cx="10058400" cy="12344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0" i="1">
                <a:solidFill>
                  <a:srgbClr val="595959"/>
                </a:solidFill>
                <a:latin typeface="Calibri"/>
              </a:rPr>
              <a:t>Workstream: [Workstream]</a:t>
            </a:r>
          </a:p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Deviation: [What standard is being deviated from]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Justification: [Why — business requirement]</a:t>
            </a:r>
          </a:p>
          <a:p>
            <a:r>
              <a:rPr sz="1050">
                <a:solidFill>
                  <a:srgbClr val="10163A"/>
                </a:solidFill>
                <a:latin typeface="Calibri"/>
              </a:rPr>
              <a:t>Cost: [Cost £k]    </a:t>
            </a:r>
            <a:r>
              <a:rPr sz="1050">
                <a:solidFill>
                  <a:srgbClr val="10163A"/>
                </a:solidFill>
                <a:latin typeface="Calibri"/>
              </a:rPr>
              <a:t>Maintenance: [Maintenance burden]    </a:t>
            </a:r>
            <a:r>
              <a:rPr sz="1050" b="1">
                <a:solidFill>
                  <a:srgbClr val="ED7D31"/>
                </a:solidFill>
                <a:latin typeface="Calibri"/>
              </a:rPr>
              <a:t>Status: Open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3200400"/>
            <a:ext cx="914400" cy="1280160"/>
          </a:xfrm>
          <a:prstGeom prst="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200400"/>
            <a:ext cx="914400" cy="12801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DR-002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63040" y="3200400"/>
            <a:ext cx="10241280" cy="12801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00200" y="3246120"/>
            <a:ext cx="10058400" cy="12344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0" i="1">
                <a:solidFill>
                  <a:srgbClr val="595959"/>
                </a:solidFill>
                <a:latin typeface="Calibri"/>
              </a:rPr>
              <a:t>Workstream: [Workstream]</a:t>
            </a:r>
          </a:p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Deviation: [Standard]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Justification: [Why]</a:t>
            </a:r>
          </a:p>
          <a:p>
            <a:r>
              <a:rPr sz="1050">
                <a:solidFill>
                  <a:srgbClr val="10163A"/>
                </a:solidFill>
                <a:latin typeface="Calibri"/>
              </a:rPr>
              <a:t>Cost: [Cost]    </a:t>
            </a:r>
            <a:r>
              <a:rPr sz="1050">
                <a:solidFill>
                  <a:srgbClr val="10163A"/>
                </a:solidFill>
                <a:latin typeface="Calibri"/>
              </a:rPr>
              <a:t>Maintenance: [Maintenance]    </a:t>
            </a:r>
            <a:r>
              <a:rPr sz="1050" b="1">
                <a:solidFill>
                  <a:srgbClr val="548235"/>
                </a:solidFill>
                <a:latin typeface="Calibri"/>
              </a:rPr>
              <a:t>Status: Approved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4572000"/>
            <a:ext cx="914400" cy="1280160"/>
          </a:xfrm>
          <a:prstGeom prst="rect">
            <a:avLst/>
          </a:prstGeom>
          <a:solidFill>
            <a:srgbClr val="ED7D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572000"/>
            <a:ext cx="914400" cy="12801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DR-003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63040" y="4572000"/>
            <a:ext cx="10241280" cy="12801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600200" y="4617720"/>
            <a:ext cx="10058400" cy="1234440"/>
          </a:xfrm>
          <a:prstGeom prst="rect">
            <a:avLst/>
          </a:prstGeom>
          <a:noFill/>
        </p:spPr>
        <p:txBody>
          <a:bodyPr wrap="square" lIns="50800" rIns="50800" tIns="25400" bIns="25400" anchor="t">
            <a:spAutoFit/>
          </a:bodyPr>
          <a:lstStyle/>
          <a:p>
            <a:pPr algn="l"/>
            <a:r>
              <a:rPr sz="1100" b="0" i="1">
                <a:solidFill>
                  <a:srgbClr val="595959"/>
                </a:solidFill>
                <a:latin typeface="Calibri"/>
              </a:rPr>
              <a:t>Workstream: [Workstream]</a:t>
            </a:r>
          </a:p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Deviation: [Standard]</a:t>
            </a:r>
          </a:p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Justification: [Why]</a:t>
            </a:r>
          </a:p>
          <a:p>
            <a:r>
              <a:rPr sz="1050">
                <a:solidFill>
                  <a:srgbClr val="10163A"/>
                </a:solidFill>
                <a:latin typeface="Calibri"/>
              </a:rPr>
              <a:t>Cost: [Cost]    </a:t>
            </a:r>
            <a:r>
              <a:rPr sz="1050">
                <a:solidFill>
                  <a:srgbClr val="10163A"/>
                </a:solidFill>
                <a:latin typeface="Calibri"/>
              </a:rPr>
              <a:t>Maintenance: [Maintenance]    </a:t>
            </a:r>
            <a:r>
              <a:rPr sz="1050" b="1">
                <a:solidFill>
                  <a:srgbClr val="C00000"/>
                </a:solidFill>
                <a:latin typeface="Calibri"/>
              </a:rPr>
              <a:t>Status: Rejected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Design Authority  |  [Date]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5 / 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Cross-workstream design issues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Items that span more than one workstream — DA is the forum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54864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82880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#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7280" y="1828800"/>
            <a:ext cx="50292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1828800"/>
            <a:ext cx="49377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Issue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80" y="1828800"/>
            <a:ext cx="27432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2200" y="1828800"/>
            <a:ext cx="26517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Workstreams involved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869680" y="1828800"/>
            <a:ext cx="182880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915400" y="182880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Owner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698480" y="1828800"/>
            <a:ext cx="1554480" cy="5486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744200" y="182880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Target close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377440"/>
            <a:ext cx="5486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4360" y="237744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97280" y="2377440"/>
            <a:ext cx="50292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43000" y="2377440"/>
            <a:ext cx="49377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[Cross-functional issue]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80" y="2377440"/>
            <a:ext cx="27432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172200" y="2377440"/>
            <a:ext cx="26517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Solution + Data + Test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869680" y="2377440"/>
            <a:ext cx="18288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915400" y="237744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698480" y="2377440"/>
            <a:ext cx="15544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744200" y="237744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[Date]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2926080"/>
            <a:ext cx="5486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94360" y="292608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97280" y="2926080"/>
            <a:ext cx="50292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143000" y="2926080"/>
            <a:ext cx="49377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[Issue]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80" y="2926080"/>
            <a:ext cx="27432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172200" y="2926080"/>
            <a:ext cx="26517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[WS1 + WS2]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869680" y="2926080"/>
            <a:ext cx="18288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915400" y="292608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0698480" y="2926080"/>
            <a:ext cx="1554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0744200" y="292608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[Date]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8640" y="3474720"/>
            <a:ext cx="54864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94360" y="347472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97280" y="3474720"/>
            <a:ext cx="50292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143000" y="3474720"/>
            <a:ext cx="49377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[Issue]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126480" y="3474720"/>
            <a:ext cx="27432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172200" y="3474720"/>
            <a:ext cx="26517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[WS1 + WS2]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869680" y="3474720"/>
            <a:ext cx="182880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915400" y="347472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0698480" y="3474720"/>
            <a:ext cx="1554480" cy="54864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0744200" y="347472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[Date]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8640" y="4023360"/>
            <a:ext cx="5486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94360" y="4023360"/>
            <a:ext cx="45720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4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097280" y="4023360"/>
            <a:ext cx="50292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1143000" y="4023360"/>
            <a:ext cx="49377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[Issue]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126480" y="4023360"/>
            <a:ext cx="27432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172200" y="4023360"/>
            <a:ext cx="26517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[WS1 + WS2]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869680" y="4023360"/>
            <a:ext cx="182880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915400" y="4023360"/>
            <a:ext cx="173736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698480" y="4023360"/>
            <a:ext cx="1554480" cy="54864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10744200" y="4023360"/>
            <a:ext cx="1463040" cy="5486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[Date]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Design Authority  |  [Date]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6 / 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Solution landscape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Recurring slide — the design at a glance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2286000" cy="7772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2286000" cy="7772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Channels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26080" y="1965960"/>
            <a:ext cx="1828800" cy="50292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971800" y="196596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Web portal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800600" y="1965960"/>
            <a:ext cx="1828800" cy="50292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46320" y="196596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Mobile app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675120" y="1965960"/>
            <a:ext cx="1828800" cy="50292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720840" y="196596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API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2651760"/>
            <a:ext cx="2286000" cy="7772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2651760"/>
            <a:ext cx="2286000" cy="7772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Process layer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926080" y="278892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971800" y="278892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Sales Order Mgmt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800600" y="278892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846320" y="278892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Procure-to-Pay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675120" y="278892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20840" y="278892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Order-to-Cash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549640" y="278892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595360" y="278892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Manufacturing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0424160" y="278892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469880" y="278892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Inventory &amp; WMS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3474720"/>
            <a:ext cx="2286000" cy="7772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3474720"/>
            <a:ext cx="2286000" cy="7772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Core ERP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926080" y="361188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971800" y="361188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GL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800600" y="361188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846320" y="361188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AP / AR / FA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675120" y="361188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720840" y="361188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Master Data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8549640" y="361188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595360" y="361188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Reporting &amp; Analytics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0424160" y="361188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10469880" y="361188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Workflow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8640" y="4297680"/>
            <a:ext cx="2286000" cy="7772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48640" y="4297680"/>
            <a:ext cx="2286000" cy="7772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Integration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926080" y="4434840"/>
            <a:ext cx="1828800" cy="50292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2971800" y="443484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HR ↔ ERP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4800600" y="4434840"/>
            <a:ext cx="1828800" cy="50292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846320" y="443484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Bank ↔ ERP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675120" y="4434840"/>
            <a:ext cx="1828800" cy="50292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720840" y="443484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Tax ↔ ERP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8549640" y="4434840"/>
            <a:ext cx="1828800" cy="50292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595360" y="443484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EDI ↔ ERP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10424160" y="4434840"/>
            <a:ext cx="1828800" cy="502920"/>
          </a:xfrm>
          <a:prstGeom prst="round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10469880" y="443484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BI ↔ ERP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48640" y="5120640"/>
            <a:ext cx="2286000" cy="77724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48640" y="5120640"/>
            <a:ext cx="2286000" cy="77724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Foundation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2926080" y="525780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2971800" y="525780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Identity (Entra)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4800600" y="525780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4846320" y="525780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Storage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6675120" y="525780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720840" y="525780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Network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8549640" y="5257800"/>
            <a:ext cx="1828800" cy="50292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8595360" y="5257800"/>
            <a:ext cx="1737360" cy="50292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000" b="0" i="0">
                <a:solidFill>
                  <a:srgbClr val="1E2761"/>
                </a:solidFill>
                <a:latin typeface="Calibri"/>
              </a:rPr>
              <a:t>Monitoring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Design Authority  |  [Date]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7 / 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Look ahead — design topics for next session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Visibility on what's coming up the funnel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640080" cy="5943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64008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DT-1</a:t>
            </a:r>
          </a:p>
        </p:txBody>
      </p:sp>
      <p:sp>
        <p:nvSpPr>
          <p:cNvPr id="8" name="Rectangle 7"/>
          <p:cNvSpPr/>
          <p:nvPr/>
        </p:nvSpPr>
        <p:spPr>
          <a:xfrm>
            <a:off x="1188720" y="1828800"/>
            <a:ext cx="27432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325880" y="1828800"/>
            <a:ext cx="2560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[Topic name]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31920" y="1828800"/>
            <a:ext cx="50292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069080" y="1828800"/>
            <a:ext cx="4846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[1-line description]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61120" y="1828800"/>
            <a:ext cx="1828800" cy="59436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098280" y="1828800"/>
            <a:ext cx="16459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[Workstream]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89920" y="1828800"/>
            <a:ext cx="9144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835640" y="1828800"/>
            <a:ext cx="8229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487168"/>
            <a:ext cx="640080" cy="5943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2487168"/>
            <a:ext cx="64008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DT-2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188720" y="2487168"/>
            <a:ext cx="27432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325880" y="2487168"/>
            <a:ext cx="2560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[Topic]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931920" y="2487168"/>
            <a:ext cx="50292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069080" y="2487168"/>
            <a:ext cx="4846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[Description]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961120" y="2487168"/>
            <a:ext cx="1828800" cy="59436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098280" y="2487168"/>
            <a:ext cx="16459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[Workstream]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789920" y="2487168"/>
            <a:ext cx="9144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835640" y="2487168"/>
            <a:ext cx="8229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3145536"/>
            <a:ext cx="640080" cy="5943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3145536"/>
            <a:ext cx="64008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DT-3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88720" y="3145536"/>
            <a:ext cx="27432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325880" y="3145536"/>
            <a:ext cx="2560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[Topic]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931920" y="3145536"/>
            <a:ext cx="50292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069080" y="3145536"/>
            <a:ext cx="4846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[Description]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961120" y="3145536"/>
            <a:ext cx="1828800" cy="59436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098280" y="3145536"/>
            <a:ext cx="16459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[Workstream]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0789920" y="3145536"/>
            <a:ext cx="9144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0835640" y="3145536"/>
            <a:ext cx="8229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8640" y="3803904"/>
            <a:ext cx="640080" cy="5943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48640" y="3803904"/>
            <a:ext cx="64008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DT-4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8720" y="3803904"/>
            <a:ext cx="27432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325880" y="3803904"/>
            <a:ext cx="2560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[Topic]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931920" y="3803904"/>
            <a:ext cx="50292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069080" y="3803904"/>
            <a:ext cx="4846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[Description]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961120" y="3803904"/>
            <a:ext cx="1828800" cy="59436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098280" y="3803904"/>
            <a:ext cx="16459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[Workstream]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0789920" y="3803904"/>
            <a:ext cx="9144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0835640" y="3803904"/>
            <a:ext cx="8229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8640" y="4462272"/>
            <a:ext cx="640080" cy="59436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48640" y="4462272"/>
            <a:ext cx="64008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DT-5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188720" y="4462272"/>
            <a:ext cx="2743200" cy="59436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1325880" y="4462272"/>
            <a:ext cx="2560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200" b="1" i="0">
                <a:solidFill>
                  <a:srgbClr val="1E2761"/>
                </a:solidFill>
                <a:latin typeface="Calibri"/>
              </a:rPr>
              <a:t>[Topic]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931920" y="4462272"/>
            <a:ext cx="50292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4069080" y="4462272"/>
            <a:ext cx="48463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0">
                <a:solidFill>
                  <a:srgbClr val="10163A"/>
                </a:solidFill>
                <a:latin typeface="Calibri"/>
              </a:rPr>
              <a:t>[Description]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961120" y="4462272"/>
            <a:ext cx="1828800" cy="594360"/>
          </a:xfrm>
          <a:prstGeom prst="rect">
            <a:avLst/>
          </a:prstGeom>
          <a:solidFill>
            <a:srgbClr val="CAD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098280" y="4462272"/>
            <a:ext cx="164592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l"/>
            <a:r>
              <a:rPr sz="1100" b="0" i="1">
                <a:solidFill>
                  <a:srgbClr val="1E2761"/>
                </a:solidFill>
                <a:latin typeface="Calibri"/>
              </a:rPr>
              <a:t>[Workstream]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789920" y="4462272"/>
            <a:ext cx="9144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10835640" y="4462272"/>
            <a:ext cx="822960" cy="59436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0" i="0">
                <a:solidFill>
                  <a:srgbClr val="10163A"/>
                </a:solidFill>
                <a:latin typeface="Calibri"/>
              </a:rPr>
              <a:t>[Owner]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Design Authority  |  [Date]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8 / 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 i="0">
                <a:solidFill>
                  <a:srgbClr val="1E2761"/>
                </a:solidFill>
                <a:latin typeface="Calibri"/>
              </a:rPr>
              <a:t>Running decisions log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 i="1">
                <a:solidFill>
                  <a:srgbClr val="595959"/>
                </a:solidFill>
                <a:latin typeface="Calibri"/>
              </a:rPr>
              <a:t>Cumulative — every design decision DA has taken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64008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828800"/>
            <a:ext cx="54864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DD#</a:t>
            </a:r>
          </a:p>
        </p:txBody>
      </p:sp>
      <p:sp>
        <p:nvSpPr>
          <p:cNvPr id="8" name="Rectangle 7"/>
          <p:cNvSpPr/>
          <p:nvPr/>
        </p:nvSpPr>
        <p:spPr>
          <a:xfrm>
            <a:off x="1188720" y="1828800"/>
            <a:ext cx="109728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34440" y="1828800"/>
            <a:ext cx="100584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Date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0" y="1828800"/>
            <a:ext cx="320040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331720" y="1828800"/>
            <a:ext cx="310896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Topic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0" y="1828800"/>
            <a:ext cx="512064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532120" y="1828800"/>
            <a:ext cx="502920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Decision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607040" y="1828800"/>
            <a:ext cx="1645920" cy="4572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652760" y="1828800"/>
            <a:ext cx="1554480" cy="457200"/>
          </a:xfrm>
          <a:prstGeom prst="rect">
            <a:avLst/>
          </a:prstGeom>
          <a:noFill/>
        </p:spPr>
        <p:txBody>
          <a:bodyPr wrap="square" lIns="50800" rIns="50800" tIns="25400" bIns="2540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Sign-off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286000"/>
            <a:ext cx="6400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188720" y="2286000"/>
            <a:ext cx="10972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2286000" y="2286000"/>
            <a:ext cx="320040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486400" y="2286000"/>
            <a:ext cx="512064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0607040" y="2286000"/>
            <a:ext cx="164592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48640" y="2743200"/>
            <a:ext cx="6400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188720" y="2743200"/>
            <a:ext cx="10972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2286000" y="2743200"/>
            <a:ext cx="320040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5486400" y="2743200"/>
            <a:ext cx="512064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0607040" y="2743200"/>
            <a:ext cx="164592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48640" y="3200400"/>
            <a:ext cx="6400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188720" y="3200400"/>
            <a:ext cx="10972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2286000" y="3200400"/>
            <a:ext cx="320040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486400" y="3200400"/>
            <a:ext cx="512064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0607040" y="3200400"/>
            <a:ext cx="164592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48640" y="3657600"/>
            <a:ext cx="6400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188720" y="3657600"/>
            <a:ext cx="10972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2286000" y="3657600"/>
            <a:ext cx="320040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0" y="3657600"/>
            <a:ext cx="512064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607040" y="3657600"/>
            <a:ext cx="164592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48640" y="4114800"/>
            <a:ext cx="6400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188720" y="4114800"/>
            <a:ext cx="10972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2286000" y="4114800"/>
            <a:ext cx="320040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5486400" y="4114800"/>
            <a:ext cx="512064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0607040" y="4114800"/>
            <a:ext cx="164592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548640" y="4572000"/>
            <a:ext cx="6400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188720" y="4572000"/>
            <a:ext cx="10972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286000" y="4572000"/>
            <a:ext cx="320040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5486400" y="4572000"/>
            <a:ext cx="512064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10607040" y="4572000"/>
            <a:ext cx="164592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48640" y="5029200"/>
            <a:ext cx="6400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1188720" y="5029200"/>
            <a:ext cx="109728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2286000" y="5029200"/>
            <a:ext cx="320040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486400" y="5029200"/>
            <a:ext cx="512064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10607040" y="5029200"/>
            <a:ext cx="1645920" cy="457200"/>
          </a:xfrm>
          <a:prstGeom prst="rect">
            <a:avLst/>
          </a:prstGeom>
          <a:solidFill>
            <a:srgbClr val="F2F2F2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48640" y="5486400"/>
            <a:ext cx="6400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1188720" y="5486400"/>
            <a:ext cx="10972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2286000" y="5486400"/>
            <a:ext cx="320040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5486400" y="5486400"/>
            <a:ext cx="512064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0607040" y="5486400"/>
            <a:ext cx="1645920" cy="457200"/>
          </a:xfrm>
          <a:prstGeom prst="rect">
            <a:avLst/>
          </a:prstGeom>
          <a:solidFill>
            <a:srgbClr val="FFFFFF"/>
          </a:solidFill>
          <a:ln>
            <a:solidFill>
              <a:srgbClr val="5959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02920" y="644652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 i="1">
                <a:solidFill>
                  <a:srgbClr val="595959"/>
                </a:solidFill>
                <a:latin typeface="Calibri"/>
              </a:rPr>
              <a:t>Design Authority  |  [Date]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515600" y="6446520"/>
            <a:ext cx="1554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 i="0">
                <a:solidFill>
                  <a:srgbClr val="595959"/>
                </a:solidFill>
                <a:latin typeface="Calibri"/>
              </a:rPr>
              <a:t>9 / 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