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2377440"/>
            <a:ext cx="137160" cy="219456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2194560"/>
            <a:ext cx="1051560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Executive Sponsor Group</a:t>
            </a:r>
          </a:p>
          <a:p>
            <a:pPr algn="l"/>
            <a:r>
              <a:rPr sz="2200" b="1" i="0">
                <a:solidFill>
                  <a:srgbClr val="CADCFC"/>
                </a:solidFill>
                <a:latin typeface="Calibri"/>
              </a:rPr>
              <a:t>ERP Programme — Pack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023360"/>
            <a:ext cx="10515600" cy="18288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Body: Executive Sponsor Group (ESG)</a:t>
            </a:r>
          </a:p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Cadence: As required, plus every phase gate (Stage 6, Stage 12, Stage 16)</a:t>
            </a:r>
          </a:p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Audience: Executive Sponsor + named CxO members. NOT a wider exec audience.</a:t>
            </a:r>
          </a:p>
          <a:p>
            <a:pPr algn="l">
              <a:spcBef>
                <a:spcPts val="1200"/>
              </a:spcBef>
            </a:pPr>
            <a:r>
              <a:rPr sz="1100" b="0" i="1">
                <a:solidFill>
                  <a:srgbClr val="CADCFC"/>
                </a:solidFill>
                <a:latin typeface="Calibri"/>
              </a:rPr>
              <a:t>Reporting period: [Month YYYY]  |  Pack version: vX.0  |  Owner: Programme Manager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Decisions taken &amp; actions out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Captured by ESG secretary at the end of the meeting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5486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82880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#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280" y="1828800"/>
            <a:ext cx="676656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1828800"/>
            <a:ext cx="66751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Decision / Action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63840" y="1828800"/>
            <a:ext cx="18288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09560" y="182880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Owner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692640" y="1828800"/>
            <a:ext cx="13716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38360" y="1828800"/>
            <a:ext cx="12801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Due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064240" y="1828800"/>
            <a:ext cx="118872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109960" y="1828800"/>
            <a:ext cx="109728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Status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331720"/>
            <a:ext cx="5486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097280" y="2331720"/>
            <a:ext cx="67665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863840" y="233172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9692640" y="2331720"/>
            <a:ext cx="1371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1064240" y="2331720"/>
            <a:ext cx="118872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48640" y="2834640"/>
            <a:ext cx="5486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097280" y="2834640"/>
            <a:ext cx="67665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863840" y="283464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692640" y="2834640"/>
            <a:ext cx="13716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1064240" y="2834640"/>
            <a:ext cx="118872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48640" y="3337560"/>
            <a:ext cx="5486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097280" y="3337560"/>
            <a:ext cx="67665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863840" y="333756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9692640" y="3337560"/>
            <a:ext cx="1371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064240" y="3337560"/>
            <a:ext cx="118872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48640" y="3840480"/>
            <a:ext cx="5486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097280" y="3840480"/>
            <a:ext cx="67665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863840" y="384048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9692640" y="3840480"/>
            <a:ext cx="13716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1064240" y="3840480"/>
            <a:ext cx="118872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48640" y="4343400"/>
            <a:ext cx="5486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097280" y="4343400"/>
            <a:ext cx="67665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7863840" y="434340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9692640" y="4343400"/>
            <a:ext cx="1371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1064240" y="4343400"/>
            <a:ext cx="118872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548640" y="4846320"/>
            <a:ext cx="5486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097280" y="4846320"/>
            <a:ext cx="67665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7863840" y="484632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9692640" y="4846320"/>
            <a:ext cx="13716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11064240" y="4846320"/>
            <a:ext cx="118872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48640" y="5349240"/>
            <a:ext cx="5486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1097280" y="5349240"/>
            <a:ext cx="67665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7863840" y="534924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9692640" y="5349240"/>
            <a:ext cx="1371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11064240" y="5349240"/>
            <a:ext cx="118872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ESG  |  [Date]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10 / 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60-minute slot — exec briefing format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5486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5486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1.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280" y="1828800"/>
            <a:ext cx="68580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80160" y="1828800"/>
            <a:ext cx="66751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Headlines &amp; decisions needed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7955279" y="1828800"/>
            <a:ext cx="128016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92440" y="1828800"/>
            <a:ext cx="10972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5 min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235440" y="1828800"/>
            <a:ext cx="2468880" cy="64008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372600" y="1828800"/>
            <a:ext cx="228600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Sponsor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2542032"/>
            <a:ext cx="5486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2542032"/>
            <a:ext cx="5486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2.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97280" y="2542032"/>
            <a:ext cx="68580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280160" y="2542032"/>
            <a:ext cx="66751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Programme status — RAG, time, cost, benefit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955279" y="2542032"/>
            <a:ext cx="128016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092440" y="2542032"/>
            <a:ext cx="10972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235440" y="2542032"/>
            <a:ext cx="2468880" cy="64008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372600" y="2542032"/>
            <a:ext cx="228600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Programme Manager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3255264"/>
            <a:ext cx="5486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3255264"/>
            <a:ext cx="5486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3.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97280" y="3255264"/>
            <a:ext cx="68580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280160" y="3255264"/>
            <a:ext cx="66751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Top risks (Red &amp; escalating Amber)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955279" y="3255264"/>
            <a:ext cx="128016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092440" y="3255264"/>
            <a:ext cx="10972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235440" y="3255264"/>
            <a:ext cx="2468880" cy="64008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72600" y="3255264"/>
            <a:ext cx="228600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Programme Manager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3968496"/>
            <a:ext cx="5486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3968496"/>
            <a:ext cx="5486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4.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97280" y="3968496"/>
            <a:ext cx="68580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280160" y="3968496"/>
            <a:ext cx="66751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Gate decision / commercial decision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955279" y="3968496"/>
            <a:ext cx="128016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092440" y="3968496"/>
            <a:ext cx="10972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20 min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235440" y="3968496"/>
            <a:ext cx="2468880" cy="64008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372600" y="3968496"/>
            <a:ext cx="228600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As required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8640" y="4681728"/>
            <a:ext cx="5486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48640" y="4681728"/>
            <a:ext cx="5486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5.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097280" y="4681728"/>
            <a:ext cx="68580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280160" y="4681728"/>
            <a:ext cx="66751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Look ahead and decisions for next session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955279" y="4681728"/>
            <a:ext cx="128016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092440" y="4681728"/>
            <a:ext cx="10972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235440" y="4681728"/>
            <a:ext cx="2468880" cy="64008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372600" y="4681728"/>
            <a:ext cx="228600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Sponsor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" y="5394960"/>
            <a:ext cx="5486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48640" y="5394960"/>
            <a:ext cx="5486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6.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097280" y="5394960"/>
            <a:ext cx="68580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1280160" y="5394960"/>
            <a:ext cx="66751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Any other business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955279" y="5394960"/>
            <a:ext cx="128016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092440" y="5394960"/>
            <a:ext cx="10972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5 min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235440" y="5394960"/>
            <a:ext cx="2468880" cy="64008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372600" y="5394960"/>
            <a:ext cx="228600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Sponsor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ESG  |  [Date]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Headlines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Read this in 60 seconds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23774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23774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Overall RAG</a:t>
            </a:r>
          </a:p>
        </p:txBody>
      </p:sp>
      <p:sp>
        <p:nvSpPr>
          <p:cNvPr id="8" name="Rectangle 7"/>
          <p:cNvSpPr/>
          <p:nvPr/>
        </p:nvSpPr>
        <p:spPr>
          <a:xfrm>
            <a:off x="2926080" y="1828800"/>
            <a:ext cx="32004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063240" y="1828800"/>
            <a:ext cx="30175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[ G / A / R ]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80" y="1828800"/>
            <a:ext cx="557784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63640" y="1828800"/>
            <a:ext cx="53949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Programme on plan to current Stage XX exit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542032"/>
            <a:ext cx="23774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542032"/>
            <a:ext cx="23774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Schedule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26080" y="2542032"/>
            <a:ext cx="32004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063240" y="2542032"/>
            <a:ext cx="30175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[on plan / +/- N wks]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26480" y="2542032"/>
            <a:ext cx="557784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63640" y="2542032"/>
            <a:ext cx="53949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Forecast against next gate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3255264"/>
            <a:ext cx="23774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3255264"/>
            <a:ext cx="23774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Cost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926080" y="3255264"/>
            <a:ext cx="32004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063240" y="3255264"/>
            <a:ext cx="30175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[on FBC / +/- N% of £X.Xm]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26480" y="3255264"/>
            <a:ext cx="557784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263640" y="3255264"/>
            <a:ext cx="53949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Forecast at completion vs FBC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3968496"/>
            <a:ext cx="23774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3968496"/>
            <a:ext cx="23774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Benefit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926080" y="3968496"/>
            <a:ext cx="32004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063240" y="3968496"/>
            <a:ext cx="30175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[on plan / at risk]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126480" y="3968496"/>
            <a:ext cx="557784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263640" y="3968496"/>
            <a:ext cx="53949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Top benefit at risk: [example]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4681728"/>
            <a:ext cx="237744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4681728"/>
            <a:ext cx="23774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Top decision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26080" y="4681728"/>
            <a:ext cx="320040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063240" y="4681728"/>
            <a:ext cx="301752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[Y / N]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126480" y="4681728"/>
            <a:ext cx="5577840" cy="6400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263640" y="4681728"/>
            <a:ext cx="53949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[1-line of decision needed today]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ESG  |  [Date]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Where we are in the lifecycle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Six phases. Twenty stages. Two gates.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011680"/>
            <a:ext cx="1874519" cy="1828800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1691639" cy="9144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Pre-</a:t>
            </a:r>
            <a:br/>
            <a:r>
              <a:rPr sz="1400" b="1" i="0">
                <a:solidFill>
                  <a:srgbClr val="FFFFFF"/>
                </a:solidFill>
                <a:latin typeface="Calibri"/>
              </a:rPr>
              <a:t>Programme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291840"/>
            <a:ext cx="1691639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0" i="1">
                <a:solidFill>
                  <a:srgbClr val="FFFFFF"/>
                </a:solidFill>
                <a:latin typeface="Calibri"/>
              </a:rPr>
              <a:t>S0–5</a:t>
            </a:r>
          </a:p>
        </p:txBody>
      </p:sp>
      <p:sp>
        <p:nvSpPr>
          <p:cNvPr id="9" name="Rectangle 8"/>
          <p:cNvSpPr/>
          <p:nvPr/>
        </p:nvSpPr>
        <p:spPr>
          <a:xfrm>
            <a:off x="2468879" y="2011680"/>
            <a:ext cx="1874519" cy="1828800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19" y="2194560"/>
            <a:ext cx="1691639" cy="9144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Selection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60319" y="3291840"/>
            <a:ext cx="1691639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0" i="1">
                <a:solidFill>
                  <a:srgbClr val="FFFFFF"/>
                </a:solidFill>
                <a:latin typeface="Calibri"/>
              </a:rPr>
              <a:t>S6–9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89118" y="2011680"/>
            <a:ext cx="1874519" cy="182880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80558" y="2194560"/>
            <a:ext cx="1691639" cy="9144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Setup &amp;</a:t>
            </a:r>
            <a:br/>
            <a:r>
              <a:rPr sz="1400" b="1" i="0">
                <a:solidFill>
                  <a:srgbClr val="FFFFFF"/>
                </a:solidFill>
                <a:latin typeface="Calibri"/>
              </a:rPr>
              <a:t>Design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58" y="3291840"/>
            <a:ext cx="1691639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0" i="1">
                <a:solidFill>
                  <a:srgbClr val="FFFFFF"/>
                </a:solidFill>
                <a:latin typeface="Calibri"/>
              </a:rPr>
              <a:t>S10–12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09357" y="2011680"/>
            <a:ext cx="1874519" cy="18288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797" y="2194560"/>
            <a:ext cx="1691639" cy="9144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1" i="0">
                <a:solidFill>
                  <a:srgbClr val="10163A"/>
                </a:solidFill>
                <a:latin typeface="Calibri"/>
              </a:rPr>
              <a:t>Build &amp; Test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797" y="3291840"/>
            <a:ext cx="1691639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0" i="1">
                <a:solidFill>
                  <a:srgbClr val="10163A"/>
                </a:solidFill>
                <a:latin typeface="Calibri"/>
              </a:rPr>
              <a:t>S13–14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29596" y="2011680"/>
            <a:ext cx="1874519" cy="18288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321036" y="2194560"/>
            <a:ext cx="1691639" cy="9144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1" i="0">
                <a:solidFill>
                  <a:srgbClr val="10163A"/>
                </a:solidFill>
                <a:latin typeface="Calibri"/>
              </a:rPr>
              <a:t>Deploy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21036" y="3291840"/>
            <a:ext cx="1691639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0" i="1">
                <a:solidFill>
                  <a:srgbClr val="10163A"/>
                </a:solidFill>
                <a:latin typeface="Calibri"/>
              </a:rPr>
              <a:t>S15–17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149835" y="2011680"/>
            <a:ext cx="1874519" cy="18288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241275" y="2194560"/>
            <a:ext cx="1691639" cy="9144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1" i="0">
                <a:solidFill>
                  <a:srgbClr val="10163A"/>
                </a:solidFill>
                <a:latin typeface="Calibri"/>
              </a:rPr>
              <a:t>Post-</a:t>
            </a:r>
            <a:br/>
            <a:r>
              <a:rPr sz="1400" b="1" i="0">
                <a:solidFill>
                  <a:srgbClr val="10163A"/>
                </a:solidFill>
                <a:latin typeface="Calibri"/>
              </a:rPr>
              <a:t>Programme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241275" y="3291840"/>
            <a:ext cx="1691639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400" b="0" i="1">
                <a:solidFill>
                  <a:srgbClr val="10163A"/>
                </a:solidFill>
                <a:latin typeface="Calibri"/>
              </a:rPr>
              <a:t>S18–19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657600" y="4206240"/>
            <a:ext cx="2377440" cy="54864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57600" y="4206240"/>
            <a:ext cx="2377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7B800"/>
                </a:solidFill>
                <a:latin typeface="Calibri"/>
              </a:rPr>
              <a:t>GATE 1 — Stage 6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949440" y="4206240"/>
            <a:ext cx="2377440" cy="54864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949440" y="4206240"/>
            <a:ext cx="23774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7B800"/>
                </a:solidFill>
                <a:latin typeface="Calibri"/>
              </a:rPr>
              <a:t>GATE 2 — Stage 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48640" y="5029200"/>
            <a:ext cx="11155680" cy="128016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22960" y="5120640"/>
            <a:ext cx="1060704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1E2761"/>
                </a:solidFill>
                <a:latin typeface="Calibri"/>
              </a:rPr>
              <a:t>Currently at: [Stage XX — Stage Name]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Stage exit criteria: [list 3-5 criteria, with current status against each]</a:t>
            </a:r>
          </a:p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Forecast to next gate: [date]  |  Variance: [+/- weeks]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ESG  |  [Date]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Top risks — Red and escalating Amber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From the RAID log; full register available in the workbook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54864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82880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#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280" y="1828800"/>
            <a:ext cx="393192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1828800"/>
            <a:ext cx="3840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Risk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1828800"/>
            <a:ext cx="50292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74920" y="182880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32120" y="1828800"/>
            <a:ext cx="50292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577840" y="182880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35040" y="1828800"/>
            <a:ext cx="64008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80760" y="1828800"/>
            <a:ext cx="5486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Score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75120" y="1828800"/>
            <a:ext cx="146304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720840" y="182880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Owner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38160" y="1828800"/>
            <a:ext cx="41148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183880" y="1828800"/>
            <a:ext cx="4023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Mitigation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252960" y="1828800"/>
            <a:ext cx="96012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2298680" y="1828800"/>
            <a:ext cx="8686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Status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2377440"/>
            <a:ext cx="5486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4360" y="237744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97280" y="2377440"/>
            <a:ext cx="39319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143000" y="2377440"/>
            <a:ext cx="3840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[Risk text — concrete, current]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29200" y="2377440"/>
            <a:ext cx="5029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074920" y="237744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532120" y="2377440"/>
            <a:ext cx="5029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577840" y="237744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5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035040" y="2377440"/>
            <a:ext cx="6400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080760" y="2377440"/>
            <a:ext cx="5486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20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675120" y="2377440"/>
            <a:ext cx="14630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20840" y="237744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138160" y="2377440"/>
            <a:ext cx="4114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183880" y="2377440"/>
            <a:ext cx="4023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[Mitigation in flight + escalation route]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2252960" y="2377440"/>
            <a:ext cx="9601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2298680" y="2377440"/>
            <a:ext cx="8686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C00000"/>
                </a:solidFill>
                <a:latin typeface="Calibri"/>
              </a:rPr>
              <a:t>Red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8640" y="2926080"/>
            <a:ext cx="5486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94360" y="292608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097280" y="2926080"/>
            <a:ext cx="393192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143000" y="2926080"/>
            <a:ext cx="3840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[Risk text]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029200" y="2926080"/>
            <a:ext cx="50292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074920" y="292608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532120" y="2926080"/>
            <a:ext cx="50292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5577840" y="292608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4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035040" y="2926080"/>
            <a:ext cx="6400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080760" y="2926080"/>
            <a:ext cx="5486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16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675120" y="2926080"/>
            <a:ext cx="14630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720840" y="292608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138160" y="2926080"/>
            <a:ext cx="41148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183880" y="2926080"/>
            <a:ext cx="4023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[Mitigation]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2252960" y="2926080"/>
            <a:ext cx="96012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2298680" y="2926080"/>
            <a:ext cx="8686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C00000"/>
                </a:solidFill>
                <a:latin typeface="Calibri"/>
              </a:rPr>
              <a:t>Red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48640" y="3474720"/>
            <a:ext cx="5486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94360" y="347472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3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97280" y="3474720"/>
            <a:ext cx="39319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143000" y="3474720"/>
            <a:ext cx="3840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[Risk text]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029200" y="3474720"/>
            <a:ext cx="5029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5074920" y="347472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532120" y="3474720"/>
            <a:ext cx="5029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577840" y="347472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5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035040" y="3474720"/>
            <a:ext cx="6400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080760" y="3474720"/>
            <a:ext cx="5486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15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675120" y="3474720"/>
            <a:ext cx="14630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6720840" y="347472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66" name="Rectangle 65"/>
          <p:cNvSpPr/>
          <p:nvPr/>
        </p:nvSpPr>
        <p:spPr>
          <a:xfrm>
            <a:off x="8138160" y="3474720"/>
            <a:ext cx="4114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8183880" y="3474720"/>
            <a:ext cx="4023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[Mitigation]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2252960" y="3474720"/>
            <a:ext cx="9601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2298680" y="3474720"/>
            <a:ext cx="8686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C00000"/>
                </a:solidFill>
                <a:latin typeface="Calibri"/>
              </a:rPr>
              <a:t>Red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48640" y="4023360"/>
            <a:ext cx="5486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94360" y="402336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4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97280" y="4023360"/>
            <a:ext cx="393192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143000" y="4023360"/>
            <a:ext cx="3840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[Risk text]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29200" y="4023360"/>
            <a:ext cx="50292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5074920" y="402336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3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532120" y="4023360"/>
            <a:ext cx="50292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5577840" y="402336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4</a:t>
            </a:r>
          </a:p>
        </p:txBody>
      </p:sp>
      <p:sp>
        <p:nvSpPr>
          <p:cNvPr id="78" name="Rectangle 77"/>
          <p:cNvSpPr/>
          <p:nvPr/>
        </p:nvSpPr>
        <p:spPr>
          <a:xfrm>
            <a:off x="6035040" y="4023360"/>
            <a:ext cx="6400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6080760" y="4023360"/>
            <a:ext cx="5486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12</a:t>
            </a:r>
          </a:p>
        </p:txBody>
      </p:sp>
      <p:sp>
        <p:nvSpPr>
          <p:cNvPr id="80" name="Rectangle 79"/>
          <p:cNvSpPr/>
          <p:nvPr/>
        </p:nvSpPr>
        <p:spPr>
          <a:xfrm>
            <a:off x="6675120" y="4023360"/>
            <a:ext cx="14630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6720840" y="402336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82" name="Rectangle 81"/>
          <p:cNvSpPr/>
          <p:nvPr/>
        </p:nvSpPr>
        <p:spPr>
          <a:xfrm>
            <a:off x="8138160" y="4023360"/>
            <a:ext cx="41148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8183880" y="4023360"/>
            <a:ext cx="4023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[Mitigation]</a:t>
            </a:r>
          </a:p>
        </p:txBody>
      </p:sp>
      <p:sp>
        <p:nvSpPr>
          <p:cNvPr id="84" name="Rectangle 83"/>
          <p:cNvSpPr/>
          <p:nvPr/>
        </p:nvSpPr>
        <p:spPr>
          <a:xfrm>
            <a:off x="12252960" y="4023360"/>
            <a:ext cx="96012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12298680" y="4023360"/>
            <a:ext cx="8686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ED7D31"/>
                </a:solidFill>
                <a:latin typeface="Calibri"/>
              </a:rPr>
              <a:t>Amber↑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48640" y="4572000"/>
            <a:ext cx="5486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594360" y="457200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5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097280" y="4572000"/>
            <a:ext cx="39319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1143000" y="4572000"/>
            <a:ext cx="3840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[Risk text]</a:t>
            </a:r>
          </a:p>
        </p:txBody>
      </p:sp>
      <p:sp>
        <p:nvSpPr>
          <p:cNvPr id="90" name="Rectangle 89"/>
          <p:cNvSpPr/>
          <p:nvPr/>
        </p:nvSpPr>
        <p:spPr>
          <a:xfrm>
            <a:off x="5029200" y="4572000"/>
            <a:ext cx="5029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5074920" y="457200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3</a:t>
            </a:r>
          </a:p>
        </p:txBody>
      </p:sp>
      <p:sp>
        <p:nvSpPr>
          <p:cNvPr id="92" name="Rectangle 91"/>
          <p:cNvSpPr/>
          <p:nvPr/>
        </p:nvSpPr>
        <p:spPr>
          <a:xfrm>
            <a:off x="5532120" y="4572000"/>
            <a:ext cx="5029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5577840" y="4572000"/>
            <a:ext cx="4114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4</a:t>
            </a:r>
          </a:p>
        </p:txBody>
      </p:sp>
      <p:sp>
        <p:nvSpPr>
          <p:cNvPr id="94" name="Rectangle 93"/>
          <p:cNvSpPr/>
          <p:nvPr/>
        </p:nvSpPr>
        <p:spPr>
          <a:xfrm>
            <a:off x="6035040" y="4572000"/>
            <a:ext cx="6400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6080760" y="4572000"/>
            <a:ext cx="5486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12</a:t>
            </a:r>
          </a:p>
        </p:txBody>
      </p:sp>
      <p:sp>
        <p:nvSpPr>
          <p:cNvPr id="96" name="Rectangle 95"/>
          <p:cNvSpPr/>
          <p:nvPr/>
        </p:nvSpPr>
        <p:spPr>
          <a:xfrm>
            <a:off x="6675120" y="4572000"/>
            <a:ext cx="14630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6720840" y="457200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98" name="Rectangle 97"/>
          <p:cNvSpPr/>
          <p:nvPr/>
        </p:nvSpPr>
        <p:spPr>
          <a:xfrm>
            <a:off x="8138160" y="4572000"/>
            <a:ext cx="4114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8183880" y="4572000"/>
            <a:ext cx="4023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[Mitigation]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2252960" y="4572000"/>
            <a:ext cx="96012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12298680" y="4572000"/>
            <a:ext cx="86868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ED7D31"/>
                </a:solidFill>
                <a:latin typeface="Calibri"/>
              </a:rPr>
              <a:t>Amber↑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ESG  |  [Date]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Decisions needed today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Frame each as a question with a recommendation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640080" cy="109728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640080" cy="10972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D1</a:t>
            </a:r>
          </a:p>
        </p:txBody>
      </p:sp>
      <p:sp>
        <p:nvSpPr>
          <p:cNvPr id="8" name="Rectangle 7"/>
          <p:cNvSpPr/>
          <p:nvPr/>
        </p:nvSpPr>
        <p:spPr>
          <a:xfrm>
            <a:off x="1188720" y="1828800"/>
            <a:ext cx="10515600" cy="10972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25880" y="1920240"/>
            <a:ext cx="10241280" cy="10058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[Decision question]</a:t>
            </a:r>
          </a:p>
          <a:p>
            <a:pPr algn="l"/>
            <a:r>
              <a:rPr sz="1150" b="0" i="0">
                <a:solidFill>
                  <a:srgbClr val="10163A"/>
                </a:solidFill>
                <a:latin typeface="Calibri"/>
              </a:rPr>
              <a:t>Recommendation: [Recommendation — clear yes/no/option]</a:t>
            </a:r>
          </a:p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Owner: [Owner]      Decision by: [By when]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3017520"/>
            <a:ext cx="640080" cy="109728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017520"/>
            <a:ext cx="640080" cy="10972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88720" y="3017520"/>
            <a:ext cx="10515600" cy="10972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325880" y="3108960"/>
            <a:ext cx="10241280" cy="10058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[Decision question]</a:t>
            </a:r>
          </a:p>
          <a:p>
            <a:pPr algn="l"/>
            <a:r>
              <a:rPr sz="1150" b="0" i="0">
                <a:solidFill>
                  <a:srgbClr val="10163A"/>
                </a:solidFill>
                <a:latin typeface="Calibri"/>
              </a:rPr>
              <a:t>Recommendation: [Recommendation]</a:t>
            </a:r>
          </a:p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Owner: [Owner]      Decision by: [By when]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4206240"/>
            <a:ext cx="640080" cy="109728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206240"/>
            <a:ext cx="640080" cy="10972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88720" y="4206240"/>
            <a:ext cx="10515600" cy="10972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325880" y="4297680"/>
            <a:ext cx="10241280" cy="10058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[Decision question]</a:t>
            </a:r>
          </a:p>
          <a:p>
            <a:pPr algn="l"/>
            <a:r>
              <a:rPr sz="1150" b="0" i="0">
                <a:solidFill>
                  <a:srgbClr val="10163A"/>
                </a:solidFill>
                <a:latin typeface="Calibri"/>
              </a:rPr>
              <a:t>Recommendation: [Recommendation]</a:t>
            </a:r>
          </a:p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Owner: [Owner]      Decision by: [By when]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ESG  |  [Date]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Financial 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FBC at Stage 12: ±10–15%. Forecast at completion vs FBC.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22860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82880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Category</a:t>
            </a:r>
          </a:p>
        </p:txBody>
      </p:sp>
      <p:sp>
        <p:nvSpPr>
          <p:cNvPr id="8" name="Rectangle 7"/>
          <p:cNvSpPr/>
          <p:nvPr/>
        </p:nvSpPr>
        <p:spPr>
          <a:xfrm>
            <a:off x="2834640" y="1828800"/>
            <a:ext cx="15544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880360" y="18288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FBC budget (£m)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89120" y="182880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34840" y="182880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Spent to 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52160" y="182880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897880" y="182880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Committed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0" y="1828800"/>
            <a:ext cx="155448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60920" y="18288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Forecast EAC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869680" y="182880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915400" y="182880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Variance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332720" y="1828800"/>
            <a:ext cx="82296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378440" y="1828800"/>
            <a:ext cx="7315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RAG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2331720"/>
            <a:ext cx="2286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233172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Software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34640" y="233172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880360" y="23317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389120" y="2331720"/>
            <a:ext cx="14630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34840" y="233172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331720"/>
            <a:ext cx="14630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897880" y="233172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315200" y="233172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60920" y="23317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8869680" y="2331720"/>
            <a:ext cx="14630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915400" y="233172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0332720" y="2331720"/>
            <a:ext cx="8229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378440" y="2331720"/>
            <a:ext cx="7315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" y="2834640"/>
            <a:ext cx="22860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94360" y="283464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Implementation (SI)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834640" y="283464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2880360" y="28346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389120" y="2834640"/>
            <a:ext cx="14630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434840" y="283464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5852160" y="2834640"/>
            <a:ext cx="14630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897880" y="283464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315200" y="283464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360920" y="28346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8869680" y="2834640"/>
            <a:ext cx="14630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915400" y="283464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10332720" y="2834640"/>
            <a:ext cx="8229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0378440" y="2834640"/>
            <a:ext cx="7315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48640" y="3337560"/>
            <a:ext cx="2286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94360" y="333756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Programme (Client)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834640" y="333756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880360" y="333756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4389120" y="3337560"/>
            <a:ext cx="14630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4434840" y="333756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5852160" y="3337560"/>
            <a:ext cx="14630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897880" y="333756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7315200" y="333756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7360920" y="333756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8869680" y="3337560"/>
            <a:ext cx="14630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8915400" y="333756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10332720" y="3337560"/>
            <a:ext cx="8229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0378440" y="3337560"/>
            <a:ext cx="7315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48640" y="3840480"/>
            <a:ext cx="22860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94360" y="384048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Infrastructure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834640" y="384048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2880360" y="384048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4389120" y="3840480"/>
            <a:ext cx="14630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4434840" y="384048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852160" y="3840480"/>
            <a:ext cx="14630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5897880" y="384048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7315200" y="384048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7360920" y="384048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8869680" y="3840480"/>
            <a:ext cx="14630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8915400" y="384048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0332720" y="3840480"/>
            <a:ext cx="8229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10378440" y="3840480"/>
            <a:ext cx="7315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548640" y="4343400"/>
            <a:ext cx="22860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594360" y="434340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Other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834640" y="434340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2880360" y="43434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389120" y="4343400"/>
            <a:ext cx="14630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4434840" y="434340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852160" y="4343400"/>
            <a:ext cx="14630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897880" y="434340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7315200" y="4343400"/>
            <a:ext cx="155448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7360920" y="43434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8869680" y="4343400"/>
            <a:ext cx="14630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8915400" y="434340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0332720" y="4343400"/>
            <a:ext cx="8229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10378440" y="4343400"/>
            <a:ext cx="7315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548640" y="4846320"/>
            <a:ext cx="22860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594360" y="484632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Contingency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834640" y="484632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2880360" y="48463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4389120" y="4846320"/>
            <a:ext cx="14630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4434840" y="484632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852160" y="4846320"/>
            <a:ext cx="14630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5897880" y="484632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7315200" y="4846320"/>
            <a:ext cx="15544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7360920" y="48463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8869680" y="4846320"/>
            <a:ext cx="14630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8915400" y="484632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10332720" y="4846320"/>
            <a:ext cx="8229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378440" y="4846320"/>
            <a:ext cx="7315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548640" y="5349240"/>
            <a:ext cx="228600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594360" y="5349240"/>
            <a:ext cx="21945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TOTAL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834640" y="5349240"/>
            <a:ext cx="155448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2880360" y="53492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4389120" y="5349240"/>
            <a:ext cx="146304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4434840" y="534924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5852160" y="5349240"/>
            <a:ext cx="146304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5897880" y="534924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7315200" y="5349240"/>
            <a:ext cx="155448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7360920" y="53492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8869680" y="5349240"/>
            <a:ext cx="146304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8915400" y="5349240"/>
            <a:ext cx="13716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10332720" y="5349240"/>
            <a:ext cx="822960" cy="502920"/>
          </a:xfrm>
          <a:prstGeom prst="rect">
            <a:avLst/>
          </a:prstGeom>
          <a:solidFill>
            <a:srgbClr val="CADCFC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10378440" y="5349240"/>
            <a:ext cx="7315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ESG  |  [Date]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Benefits trajectory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Pre-Stage 18: forecast vs FBC. Stage 18+: realised.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5486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82880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#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280" y="1828800"/>
            <a:ext cx="41148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1828800"/>
            <a:ext cx="4023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Benefit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12080" y="1828800"/>
            <a:ext cx="18288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257800" y="182880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Owner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40880" y="1828800"/>
            <a:ext cx="18288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086600" y="182880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Target (£k/yr)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869680" y="1828800"/>
            <a:ext cx="2743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915400" y="1828800"/>
            <a:ext cx="26517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Trajectory / actual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612880" y="1828800"/>
            <a:ext cx="914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658600" y="1828800"/>
            <a:ext cx="822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RAG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2331720"/>
            <a:ext cx="5486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233172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B-01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97280" y="2331720"/>
            <a:ext cx="4114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143000" y="2331720"/>
            <a:ext cx="4023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DSO reduction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12080" y="233172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257800" y="233172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CFO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040880" y="233172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086600" y="233172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1,800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869680" y="2331720"/>
            <a:ext cx="27432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915400" y="2331720"/>
            <a:ext cx="26517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[Forecast / actual]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612880" y="2331720"/>
            <a:ext cx="914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1658600" y="2331720"/>
            <a:ext cx="822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548235"/>
                </a:solidFill>
                <a:latin typeface="Calibri"/>
              </a:rPr>
              <a:t>G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2834640"/>
            <a:ext cx="5486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283464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B-02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97280" y="2834640"/>
            <a:ext cx="4114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143000" y="2834640"/>
            <a:ext cx="4023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Inventory write-down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212080" y="283464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257800" y="283464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Supply Chain Dir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040880" y="283464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086600" y="283464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950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869680" y="2834640"/>
            <a:ext cx="27432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915400" y="2834640"/>
            <a:ext cx="26517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1612880" y="2834640"/>
            <a:ext cx="9144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1658600" y="2834640"/>
            <a:ext cx="822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548235"/>
                </a:solidFill>
                <a:latin typeface="Calibri"/>
              </a:rPr>
              <a:t>G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" y="3337560"/>
            <a:ext cx="5486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94360" y="333756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B-03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97280" y="3337560"/>
            <a:ext cx="4114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143000" y="3337560"/>
            <a:ext cx="4023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Indirect spend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212080" y="333756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257800" y="333756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CPO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040880" y="333756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086600" y="333756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1,400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869680" y="3337560"/>
            <a:ext cx="27432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915400" y="3337560"/>
            <a:ext cx="26517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11612880" y="3337560"/>
            <a:ext cx="914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1658600" y="3337560"/>
            <a:ext cx="822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ED7D31"/>
                </a:solidFill>
                <a:latin typeface="Calibri"/>
              </a:rPr>
              <a:t>A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48640" y="3840480"/>
            <a:ext cx="5486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94360" y="384048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B-04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97280" y="3840480"/>
            <a:ext cx="4114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143000" y="3840480"/>
            <a:ext cx="4023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Finance close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212080" y="384048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5257800" y="384048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Group FC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040880" y="384048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086600" y="384048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480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869680" y="3840480"/>
            <a:ext cx="27432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8915400" y="3840480"/>
            <a:ext cx="26517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11612880" y="3840480"/>
            <a:ext cx="9144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1658600" y="3840480"/>
            <a:ext cx="822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548235"/>
                </a:solidFill>
                <a:latin typeface="Calibri"/>
              </a:rPr>
              <a:t>G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48640" y="4343400"/>
            <a:ext cx="5486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594360" y="434340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B-05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97280" y="4343400"/>
            <a:ext cx="4114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143000" y="4343400"/>
            <a:ext cx="4023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OTC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212080" y="434340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257800" y="434340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Commercial Dir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040880" y="434340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7086600" y="434340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720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869680" y="4343400"/>
            <a:ext cx="27432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8915400" y="4343400"/>
            <a:ext cx="26517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11612880" y="4343400"/>
            <a:ext cx="914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11658600" y="4343400"/>
            <a:ext cx="822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548235"/>
                </a:solidFill>
                <a:latin typeface="Calibri"/>
              </a:rPr>
              <a:t>G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48640" y="4846320"/>
            <a:ext cx="5486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594360" y="484632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B-06</a:t>
            </a:r>
          </a:p>
        </p:txBody>
      </p:sp>
      <p:sp>
        <p:nvSpPr>
          <p:cNvPr id="80" name="Rectangle 79"/>
          <p:cNvSpPr/>
          <p:nvPr/>
        </p:nvSpPr>
        <p:spPr>
          <a:xfrm>
            <a:off x="1097280" y="4846320"/>
            <a:ext cx="4114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1143000" y="4846320"/>
            <a:ext cx="4023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Audit savings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212080" y="484632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257800" y="484632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Audit</a:t>
            </a:r>
          </a:p>
        </p:txBody>
      </p:sp>
      <p:sp>
        <p:nvSpPr>
          <p:cNvPr id="84" name="Rectangle 83"/>
          <p:cNvSpPr/>
          <p:nvPr/>
        </p:nvSpPr>
        <p:spPr>
          <a:xfrm>
            <a:off x="7040880" y="484632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7086600" y="484632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220</a:t>
            </a:r>
          </a:p>
        </p:txBody>
      </p:sp>
      <p:sp>
        <p:nvSpPr>
          <p:cNvPr id="86" name="Rectangle 85"/>
          <p:cNvSpPr/>
          <p:nvPr/>
        </p:nvSpPr>
        <p:spPr>
          <a:xfrm>
            <a:off x="8869680" y="4846320"/>
            <a:ext cx="27432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8915400" y="4846320"/>
            <a:ext cx="26517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1612880" y="4846320"/>
            <a:ext cx="9144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11658600" y="4846320"/>
            <a:ext cx="822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548235"/>
                </a:solidFill>
                <a:latin typeface="Calibri"/>
              </a:rPr>
              <a:t>G</a:t>
            </a:r>
          </a:p>
        </p:txBody>
      </p:sp>
      <p:sp>
        <p:nvSpPr>
          <p:cNvPr id="90" name="Rectangle 89"/>
          <p:cNvSpPr/>
          <p:nvPr/>
        </p:nvSpPr>
        <p:spPr>
          <a:xfrm>
            <a:off x="548640" y="5349240"/>
            <a:ext cx="54864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594360" y="534924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B-07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097280" y="5349240"/>
            <a:ext cx="4114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1143000" y="5349240"/>
            <a:ext cx="4023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AP / SSC automation</a:t>
            </a:r>
          </a:p>
        </p:txBody>
      </p:sp>
      <p:sp>
        <p:nvSpPr>
          <p:cNvPr id="94" name="Rectangle 93"/>
          <p:cNvSpPr/>
          <p:nvPr/>
        </p:nvSpPr>
        <p:spPr>
          <a:xfrm>
            <a:off x="5212080" y="534924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5257800" y="534924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SSC Dir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040880" y="534924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7086600" y="534924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540</a:t>
            </a:r>
          </a:p>
        </p:txBody>
      </p:sp>
      <p:sp>
        <p:nvSpPr>
          <p:cNvPr id="98" name="Rectangle 97"/>
          <p:cNvSpPr/>
          <p:nvPr/>
        </p:nvSpPr>
        <p:spPr>
          <a:xfrm>
            <a:off x="8869680" y="5349240"/>
            <a:ext cx="27432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8915400" y="5349240"/>
            <a:ext cx="26517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11612880" y="5349240"/>
            <a:ext cx="914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11658600" y="5349240"/>
            <a:ext cx="822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ED7D31"/>
                </a:solidFill>
                <a:latin typeface="Calibri"/>
              </a:rPr>
              <a:t>A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548640" y="5852160"/>
            <a:ext cx="5486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594360" y="5852160"/>
            <a:ext cx="4572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B-08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97280" y="5852160"/>
            <a:ext cx="4114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143000" y="5852160"/>
            <a:ext cx="4023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Decision support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5212080" y="585216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5257800" y="585216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CIO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7040880" y="585216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7086600" y="585216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300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8869680" y="5852160"/>
            <a:ext cx="27432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8915400" y="5852160"/>
            <a:ext cx="26517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11612880" y="5852160"/>
            <a:ext cx="9144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1658600" y="5852160"/>
            <a:ext cx="822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548235"/>
                </a:solidFill>
                <a:latin typeface="Calibri"/>
              </a:rPr>
              <a:t>G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ESG  |  [Date]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Look ahead — next 90 days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Key milestones, decisions and risk events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828800"/>
            <a:ext cx="11155680" cy="54864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10698480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Three-month rolling outlook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560320"/>
            <a:ext cx="3703320" cy="45720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560320"/>
            <a:ext cx="37033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Month +1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3017520"/>
            <a:ext cx="3703320" cy="329184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3108960"/>
            <a:ext cx="3429000" cy="3108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Key milestones: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[Milestone 1]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[Milestone 2]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[Milestone 3]</a:t>
            </a:r>
          </a:p>
          <a:p>
            <a:pPr algn="l">
              <a:spcBef>
                <a:spcPts val="800"/>
              </a:spcBef>
            </a:pPr>
            <a:r>
              <a:rPr sz="1100" b="1" i="0">
                <a:solidFill>
                  <a:srgbClr val="1E2761"/>
                </a:solidFill>
                <a:latin typeface="Calibri"/>
              </a:rPr>
              <a:t>Decisions to be taken: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[Decision 1]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[Decision 2]</a:t>
            </a:r>
          </a:p>
          <a:p>
            <a:pPr algn="l">
              <a:spcBef>
                <a:spcPts val="800"/>
              </a:spcBef>
            </a:pPr>
            <a:r>
              <a:rPr sz="1100" b="1" i="0">
                <a:solidFill>
                  <a:srgbClr val="F7B800"/>
                </a:solidFill>
                <a:latin typeface="Calibri"/>
              </a:rPr>
              <a:t>Risk events watched: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[Risk event]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97680" y="2560320"/>
            <a:ext cx="3703320" cy="45720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97680" y="2560320"/>
            <a:ext cx="37033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Month +2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97680" y="3017520"/>
            <a:ext cx="3703320" cy="329184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34840" y="3108960"/>
            <a:ext cx="3429000" cy="3108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Key milestones: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[Milestone 1]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[Milestone 2]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[Milestone 3]</a:t>
            </a:r>
          </a:p>
          <a:p>
            <a:pPr algn="l">
              <a:spcBef>
                <a:spcPts val="800"/>
              </a:spcBef>
            </a:pPr>
            <a:r>
              <a:rPr sz="1100" b="1" i="0">
                <a:solidFill>
                  <a:srgbClr val="1E2761"/>
                </a:solidFill>
                <a:latin typeface="Calibri"/>
              </a:rPr>
              <a:t>Decisions to be taken: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[Decision 1]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[Decision 2]</a:t>
            </a:r>
          </a:p>
          <a:p>
            <a:pPr algn="l">
              <a:spcBef>
                <a:spcPts val="800"/>
              </a:spcBef>
            </a:pPr>
            <a:r>
              <a:rPr sz="1100" b="1" i="0">
                <a:solidFill>
                  <a:srgbClr val="F7B800"/>
                </a:solidFill>
                <a:latin typeface="Calibri"/>
              </a:rPr>
              <a:t>Risk events watched: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[Risk event]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46720" y="2560320"/>
            <a:ext cx="3703320" cy="45720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046720" y="2560320"/>
            <a:ext cx="37033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Month +3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046720" y="3017520"/>
            <a:ext cx="3703320" cy="329184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183880" y="3108960"/>
            <a:ext cx="3429000" cy="3108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Key milestones: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[Milestone 1]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[Milestone 2]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[Milestone 3]</a:t>
            </a:r>
          </a:p>
          <a:p>
            <a:pPr algn="l">
              <a:spcBef>
                <a:spcPts val="800"/>
              </a:spcBef>
            </a:pPr>
            <a:r>
              <a:rPr sz="1100" b="1" i="0">
                <a:solidFill>
                  <a:srgbClr val="1E2761"/>
                </a:solidFill>
                <a:latin typeface="Calibri"/>
              </a:rPr>
              <a:t>Decisions to be taken: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[Decision 1]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[Decision 2]</a:t>
            </a:r>
          </a:p>
          <a:p>
            <a:pPr algn="l">
              <a:spcBef>
                <a:spcPts val="800"/>
              </a:spcBef>
            </a:pPr>
            <a:r>
              <a:rPr sz="1100" b="1" i="0">
                <a:solidFill>
                  <a:srgbClr val="F7B800"/>
                </a:solidFill>
                <a:latin typeface="Calibri"/>
              </a:rPr>
              <a:t>Risk events watched: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• [Risk event]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ESG  |  [Date]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