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6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2377440"/>
            <a:ext cx="137160" cy="2194560"/>
          </a:xfrm>
          <a:prstGeom prst="rect">
            <a:avLst/>
          </a:prstGeom>
          <a:solidFill>
            <a:srgbClr val="F7B8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77240" y="2194560"/>
            <a:ext cx="10515600" cy="12801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4400" b="1" i="0">
                <a:solidFill>
                  <a:srgbClr val="FFFFFF"/>
                </a:solidFill>
                <a:latin typeface="Calibri"/>
              </a:rPr>
              <a:t>Steering Committee</a:t>
            </a:r>
          </a:p>
          <a:p>
            <a:pPr algn="l"/>
            <a:r>
              <a:rPr sz="2200" b="1" i="0">
                <a:solidFill>
                  <a:srgbClr val="CADCFC"/>
                </a:solidFill>
                <a:latin typeface="Calibri"/>
              </a:rPr>
              <a:t>ERP Programme — Pack 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4023360"/>
            <a:ext cx="10515600" cy="182880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0" i="0">
                <a:solidFill>
                  <a:srgbClr val="CADCFC"/>
                </a:solidFill>
                <a:latin typeface="Calibri"/>
              </a:rPr>
              <a:t>Body: Steering Committee (SteerCo)</a:t>
            </a:r>
          </a:p>
          <a:p>
            <a:pPr algn="l"/>
            <a:r>
              <a:rPr sz="1400" b="0" i="0">
                <a:solidFill>
                  <a:srgbClr val="CADCFC"/>
                </a:solidFill>
                <a:latin typeface="Calibri"/>
              </a:rPr>
              <a:t>Cadence: Monthly. Active Stages 3–18; transitions to BAU at Stage 19.</a:t>
            </a:r>
          </a:p>
          <a:p>
            <a:pPr algn="l"/>
            <a:r>
              <a:rPr sz="1400" b="0" i="0">
                <a:solidFill>
                  <a:srgbClr val="CADCFC"/>
                </a:solidFill>
                <a:latin typeface="Calibri"/>
              </a:rPr>
              <a:t>Audience: Sponsor + Programme Manager + Workstream leads + Business Architect + SI PD</a:t>
            </a:r>
          </a:p>
          <a:p>
            <a:pPr algn="l">
              <a:spcBef>
                <a:spcPts val="1200"/>
              </a:spcBef>
            </a:pPr>
            <a:r>
              <a:rPr sz="1100" b="0" i="1">
                <a:solidFill>
                  <a:srgbClr val="CADCFC"/>
                </a:solidFill>
                <a:latin typeface="Calibri"/>
              </a:rPr>
              <a:t>Reporting period: [Month YYYY]  |  Pack version: vX.0  |  Owner: Programme Manager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800" b="1" i="0">
                <a:solidFill>
                  <a:srgbClr val="1E2761"/>
                </a:solidFill>
                <a:latin typeface="Calibri"/>
              </a:rPr>
              <a:t>Workstream — Programme Mgmt / PMO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 b="0" i="1">
                <a:solidFill>
                  <a:srgbClr val="595959"/>
                </a:solidFill>
                <a:latin typeface="Calibri"/>
              </a:rPr>
              <a:t>Lead: Programme Manager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48640" y="1737360"/>
            <a:ext cx="5486400" cy="2377440"/>
          </a:xfrm>
          <a:prstGeom prst="round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5029200" cy="21945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1E2761"/>
                </a:solidFill>
                <a:latin typeface="Calibri"/>
              </a:rPr>
              <a:t>Status this month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[1-2 sentences on overall progress; what's been delivered; what's slipped]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63640" y="1737360"/>
            <a:ext cx="5486400" cy="2377440"/>
          </a:xfrm>
          <a:prstGeom prst="round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92240" y="1874519"/>
            <a:ext cx="5029200" cy="21945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1E2761"/>
                </a:solidFill>
                <a:latin typeface="Calibri"/>
              </a:rPr>
              <a:t>Achievements (last 4 weeks)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[Achievement 1]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[Achievement 2]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[Achievement 3]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48640" y="4206240"/>
            <a:ext cx="5486400" cy="2377440"/>
          </a:xfrm>
          <a:prstGeom prst="round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7240" y="4343400"/>
            <a:ext cx="5029200" cy="21945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1E2761"/>
                </a:solidFill>
                <a:latin typeface="Calibri"/>
              </a:rPr>
              <a:t>Plan (next 4 weeks)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[Planned activity 1]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[Planned activity 2]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[Planned activity 3]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263640" y="4206240"/>
            <a:ext cx="5486400" cy="2377440"/>
          </a:xfrm>
          <a:prstGeom prst="round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92240" y="4343400"/>
            <a:ext cx="5029200" cy="21945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1E2761"/>
                </a:solidFill>
                <a:latin typeface="Calibri"/>
              </a:rPr>
              <a:t>Asks of SteerCo / risks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[Ask or risk 1]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[Ask or risk 2]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[Ask or risk 3]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SteerCo  |  [Month YYYY]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10 / 14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800" b="1" i="0">
                <a:solidFill>
                  <a:srgbClr val="1E2761"/>
                </a:solidFill>
                <a:latin typeface="Calibri"/>
              </a:rPr>
              <a:t>Plan view — milestones &amp; look-ahead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 b="0" i="1">
                <a:solidFill>
                  <a:srgbClr val="595959"/>
                </a:solidFill>
                <a:latin typeface="Calibri"/>
              </a:rPr>
              <a:t>Anchored on the programme baseline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828800"/>
            <a:ext cx="1865376" cy="4572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828800"/>
            <a:ext cx="1865376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M-2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2286000"/>
            <a:ext cx="1865376" cy="41148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2377440"/>
            <a:ext cx="1682496" cy="393192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100" b="1" i="0">
                <a:solidFill>
                  <a:srgbClr val="1E2761"/>
                </a:solidFill>
                <a:latin typeface="Calibri"/>
              </a:rPr>
              <a:t>Milestones</a:t>
            </a:r>
          </a:p>
          <a:p>
            <a:pPr algn="l"/>
            <a:r>
              <a:rPr sz="1000" b="0" i="0">
                <a:solidFill>
                  <a:srgbClr val="10163A"/>
                </a:solidFill>
                <a:latin typeface="Calibri"/>
              </a:rPr>
              <a:t>• [M1]</a:t>
            </a:r>
          </a:p>
          <a:p>
            <a:pPr algn="l"/>
            <a:r>
              <a:rPr sz="1000" b="0" i="0">
                <a:solidFill>
                  <a:srgbClr val="10163A"/>
                </a:solidFill>
                <a:latin typeface="Calibri"/>
              </a:rPr>
              <a:t>• [M2]</a:t>
            </a:r>
          </a:p>
          <a:p>
            <a:pPr algn="l"/>
            <a:r>
              <a:rPr sz="1000" b="0" i="0">
                <a:solidFill>
                  <a:srgbClr val="10163A"/>
                </a:solidFill>
                <a:latin typeface="Calibri"/>
              </a:rPr>
              <a:t>• [M3]</a:t>
            </a:r>
          </a:p>
          <a:p>
            <a:pPr algn="l">
              <a:spcBef>
                <a:spcPts val="600"/>
              </a:spcBef>
            </a:pPr>
            <a:r>
              <a:rPr sz="1100" b="1" i="0">
                <a:solidFill>
                  <a:srgbClr val="F7B800"/>
                </a:solidFill>
                <a:latin typeface="Calibri"/>
              </a:rPr>
              <a:t>Risks</a:t>
            </a:r>
          </a:p>
          <a:p>
            <a:pPr algn="l"/>
            <a:r>
              <a:rPr sz="1000" b="0" i="0">
                <a:solidFill>
                  <a:srgbClr val="10163A"/>
                </a:solidFill>
                <a:latin typeface="Calibri"/>
              </a:rPr>
              <a:t>• [R1]</a:t>
            </a:r>
          </a:p>
          <a:p>
            <a:pPr algn="l"/>
            <a:r>
              <a:rPr sz="1000" b="0" i="0">
                <a:solidFill>
                  <a:srgbClr val="10163A"/>
                </a:solidFill>
                <a:latin typeface="Calibri"/>
              </a:rPr>
              <a:t>• [R2]</a:t>
            </a:r>
          </a:p>
        </p:txBody>
      </p:sp>
      <p:sp>
        <p:nvSpPr>
          <p:cNvPr id="10" name="Rectangle 9"/>
          <p:cNvSpPr/>
          <p:nvPr/>
        </p:nvSpPr>
        <p:spPr>
          <a:xfrm>
            <a:off x="2450592" y="1828800"/>
            <a:ext cx="1865376" cy="4572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450592" y="1828800"/>
            <a:ext cx="1865376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M-1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450592" y="2286000"/>
            <a:ext cx="1865376" cy="41148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542032" y="2377440"/>
            <a:ext cx="1682496" cy="393192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100" b="1" i="0">
                <a:solidFill>
                  <a:srgbClr val="1E2761"/>
                </a:solidFill>
                <a:latin typeface="Calibri"/>
              </a:rPr>
              <a:t>Milestones</a:t>
            </a:r>
          </a:p>
          <a:p>
            <a:pPr algn="l"/>
            <a:r>
              <a:rPr sz="1000" b="0" i="0">
                <a:solidFill>
                  <a:srgbClr val="10163A"/>
                </a:solidFill>
                <a:latin typeface="Calibri"/>
              </a:rPr>
              <a:t>• [M1]</a:t>
            </a:r>
          </a:p>
          <a:p>
            <a:pPr algn="l"/>
            <a:r>
              <a:rPr sz="1000" b="0" i="0">
                <a:solidFill>
                  <a:srgbClr val="10163A"/>
                </a:solidFill>
                <a:latin typeface="Calibri"/>
              </a:rPr>
              <a:t>• [M2]</a:t>
            </a:r>
          </a:p>
          <a:p>
            <a:pPr algn="l"/>
            <a:r>
              <a:rPr sz="1000" b="0" i="0">
                <a:solidFill>
                  <a:srgbClr val="10163A"/>
                </a:solidFill>
                <a:latin typeface="Calibri"/>
              </a:rPr>
              <a:t>• [M3]</a:t>
            </a:r>
          </a:p>
          <a:p>
            <a:pPr algn="l">
              <a:spcBef>
                <a:spcPts val="600"/>
              </a:spcBef>
            </a:pPr>
            <a:r>
              <a:rPr sz="1100" b="1" i="0">
                <a:solidFill>
                  <a:srgbClr val="F7B800"/>
                </a:solidFill>
                <a:latin typeface="Calibri"/>
              </a:rPr>
              <a:t>Risks</a:t>
            </a:r>
          </a:p>
          <a:p>
            <a:pPr algn="l"/>
            <a:r>
              <a:rPr sz="1000" b="0" i="0">
                <a:solidFill>
                  <a:srgbClr val="10163A"/>
                </a:solidFill>
                <a:latin typeface="Calibri"/>
              </a:rPr>
              <a:t>• [R1]</a:t>
            </a:r>
          </a:p>
          <a:p>
            <a:pPr algn="l"/>
            <a:r>
              <a:rPr sz="1000" b="0" i="0">
                <a:solidFill>
                  <a:srgbClr val="10163A"/>
                </a:solidFill>
                <a:latin typeface="Calibri"/>
              </a:rPr>
              <a:t>• [R2]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352544" y="1828800"/>
            <a:ext cx="1865376" cy="457200"/>
          </a:xfrm>
          <a:prstGeom prst="rect">
            <a:avLst/>
          </a:prstGeom>
          <a:solidFill>
            <a:srgbClr val="F7B8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352544" y="1828800"/>
            <a:ext cx="1865376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M (now)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352544" y="2286000"/>
            <a:ext cx="1865376" cy="4114800"/>
          </a:xfrm>
          <a:prstGeom prst="rect">
            <a:avLst/>
          </a:prstGeom>
          <a:solidFill>
            <a:srgbClr val="CADCFC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443984" y="2377440"/>
            <a:ext cx="1682496" cy="393192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100" b="1" i="0">
                <a:solidFill>
                  <a:srgbClr val="1E2761"/>
                </a:solidFill>
                <a:latin typeface="Calibri"/>
              </a:rPr>
              <a:t>Milestones</a:t>
            </a:r>
          </a:p>
          <a:p>
            <a:pPr algn="l"/>
            <a:r>
              <a:rPr sz="1000" b="0" i="0">
                <a:solidFill>
                  <a:srgbClr val="10163A"/>
                </a:solidFill>
                <a:latin typeface="Calibri"/>
              </a:rPr>
              <a:t>• [M1]</a:t>
            </a:r>
          </a:p>
          <a:p>
            <a:pPr algn="l"/>
            <a:r>
              <a:rPr sz="1000" b="0" i="0">
                <a:solidFill>
                  <a:srgbClr val="10163A"/>
                </a:solidFill>
                <a:latin typeface="Calibri"/>
              </a:rPr>
              <a:t>• [M2]</a:t>
            </a:r>
          </a:p>
          <a:p>
            <a:pPr algn="l"/>
            <a:r>
              <a:rPr sz="1000" b="0" i="0">
                <a:solidFill>
                  <a:srgbClr val="10163A"/>
                </a:solidFill>
                <a:latin typeface="Calibri"/>
              </a:rPr>
              <a:t>• [M3]</a:t>
            </a:r>
          </a:p>
          <a:p>
            <a:pPr algn="l">
              <a:spcBef>
                <a:spcPts val="600"/>
              </a:spcBef>
            </a:pPr>
            <a:r>
              <a:rPr sz="1100" b="1" i="0">
                <a:solidFill>
                  <a:srgbClr val="F7B800"/>
                </a:solidFill>
                <a:latin typeface="Calibri"/>
              </a:rPr>
              <a:t>Risks</a:t>
            </a:r>
          </a:p>
          <a:p>
            <a:pPr algn="l"/>
            <a:r>
              <a:rPr sz="1000" b="0" i="0">
                <a:solidFill>
                  <a:srgbClr val="10163A"/>
                </a:solidFill>
                <a:latin typeface="Calibri"/>
              </a:rPr>
              <a:t>• [R1]</a:t>
            </a:r>
          </a:p>
          <a:p>
            <a:pPr algn="l"/>
            <a:r>
              <a:rPr sz="1000" b="0" i="0">
                <a:solidFill>
                  <a:srgbClr val="10163A"/>
                </a:solidFill>
                <a:latin typeface="Calibri"/>
              </a:rPr>
              <a:t>• [R2]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254496" y="1828800"/>
            <a:ext cx="1865376" cy="4572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254496" y="1828800"/>
            <a:ext cx="1865376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M+1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254496" y="2286000"/>
            <a:ext cx="1865376" cy="41148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345936" y="2377440"/>
            <a:ext cx="1682496" cy="393192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100" b="1" i="0">
                <a:solidFill>
                  <a:srgbClr val="1E2761"/>
                </a:solidFill>
                <a:latin typeface="Calibri"/>
              </a:rPr>
              <a:t>Milestones</a:t>
            </a:r>
          </a:p>
          <a:p>
            <a:pPr algn="l"/>
            <a:r>
              <a:rPr sz="1000" b="0" i="0">
                <a:solidFill>
                  <a:srgbClr val="10163A"/>
                </a:solidFill>
                <a:latin typeface="Calibri"/>
              </a:rPr>
              <a:t>• [M1]</a:t>
            </a:r>
          </a:p>
          <a:p>
            <a:pPr algn="l"/>
            <a:r>
              <a:rPr sz="1000" b="0" i="0">
                <a:solidFill>
                  <a:srgbClr val="10163A"/>
                </a:solidFill>
                <a:latin typeface="Calibri"/>
              </a:rPr>
              <a:t>• [M2]</a:t>
            </a:r>
          </a:p>
          <a:p>
            <a:pPr algn="l"/>
            <a:r>
              <a:rPr sz="1000" b="0" i="0">
                <a:solidFill>
                  <a:srgbClr val="10163A"/>
                </a:solidFill>
                <a:latin typeface="Calibri"/>
              </a:rPr>
              <a:t>• [M3]</a:t>
            </a:r>
          </a:p>
          <a:p>
            <a:pPr algn="l">
              <a:spcBef>
                <a:spcPts val="600"/>
              </a:spcBef>
            </a:pPr>
            <a:r>
              <a:rPr sz="1100" b="1" i="0">
                <a:solidFill>
                  <a:srgbClr val="F7B800"/>
                </a:solidFill>
                <a:latin typeface="Calibri"/>
              </a:rPr>
              <a:t>Risks</a:t>
            </a:r>
          </a:p>
          <a:p>
            <a:pPr algn="l"/>
            <a:r>
              <a:rPr sz="1000" b="0" i="0">
                <a:solidFill>
                  <a:srgbClr val="10163A"/>
                </a:solidFill>
                <a:latin typeface="Calibri"/>
              </a:rPr>
              <a:t>• [R1]</a:t>
            </a:r>
          </a:p>
          <a:p>
            <a:pPr algn="l"/>
            <a:r>
              <a:rPr sz="1000" b="0" i="0">
                <a:solidFill>
                  <a:srgbClr val="10163A"/>
                </a:solidFill>
                <a:latin typeface="Calibri"/>
              </a:rPr>
              <a:t>• [R2]</a:t>
            </a:r>
          </a:p>
        </p:txBody>
      </p:sp>
      <p:sp>
        <p:nvSpPr>
          <p:cNvPr id="22" name="Rectangle 21"/>
          <p:cNvSpPr/>
          <p:nvPr/>
        </p:nvSpPr>
        <p:spPr>
          <a:xfrm>
            <a:off x="8156448" y="1828800"/>
            <a:ext cx="1865376" cy="4572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156448" y="1828800"/>
            <a:ext cx="1865376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M+2</a:t>
            </a:r>
          </a:p>
        </p:txBody>
      </p:sp>
      <p:sp>
        <p:nvSpPr>
          <p:cNvPr id="24" name="Rectangle 23"/>
          <p:cNvSpPr/>
          <p:nvPr/>
        </p:nvSpPr>
        <p:spPr>
          <a:xfrm>
            <a:off x="8156448" y="2286000"/>
            <a:ext cx="1865376" cy="41148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8247888" y="2377440"/>
            <a:ext cx="1682496" cy="393192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100" b="1" i="0">
                <a:solidFill>
                  <a:srgbClr val="1E2761"/>
                </a:solidFill>
                <a:latin typeface="Calibri"/>
              </a:rPr>
              <a:t>Milestones</a:t>
            </a:r>
          </a:p>
          <a:p>
            <a:pPr algn="l"/>
            <a:r>
              <a:rPr sz="1000" b="0" i="0">
                <a:solidFill>
                  <a:srgbClr val="10163A"/>
                </a:solidFill>
                <a:latin typeface="Calibri"/>
              </a:rPr>
              <a:t>• [M1]</a:t>
            </a:r>
          </a:p>
          <a:p>
            <a:pPr algn="l"/>
            <a:r>
              <a:rPr sz="1000" b="0" i="0">
                <a:solidFill>
                  <a:srgbClr val="10163A"/>
                </a:solidFill>
                <a:latin typeface="Calibri"/>
              </a:rPr>
              <a:t>• [M2]</a:t>
            </a:r>
          </a:p>
          <a:p>
            <a:pPr algn="l"/>
            <a:r>
              <a:rPr sz="1000" b="0" i="0">
                <a:solidFill>
                  <a:srgbClr val="10163A"/>
                </a:solidFill>
                <a:latin typeface="Calibri"/>
              </a:rPr>
              <a:t>• [M3]</a:t>
            </a:r>
          </a:p>
          <a:p>
            <a:pPr algn="l">
              <a:spcBef>
                <a:spcPts val="600"/>
              </a:spcBef>
            </a:pPr>
            <a:r>
              <a:rPr sz="1100" b="1" i="0">
                <a:solidFill>
                  <a:srgbClr val="F7B800"/>
                </a:solidFill>
                <a:latin typeface="Calibri"/>
              </a:rPr>
              <a:t>Risks</a:t>
            </a:r>
          </a:p>
          <a:p>
            <a:pPr algn="l"/>
            <a:r>
              <a:rPr sz="1000" b="0" i="0">
                <a:solidFill>
                  <a:srgbClr val="10163A"/>
                </a:solidFill>
                <a:latin typeface="Calibri"/>
              </a:rPr>
              <a:t>• [R1]</a:t>
            </a:r>
          </a:p>
          <a:p>
            <a:pPr algn="l"/>
            <a:r>
              <a:rPr sz="1000" b="0" i="0">
                <a:solidFill>
                  <a:srgbClr val="10163A"/>
                </a:solidFill>
                <a:latin typeface="Calibri"/>
              </a:rPr>
              <a:t>• [R2]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0058400" y="1828800"/>
            <a:ext cx="1865376" cy="4572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0058400" y="1828800"/>
            <a:ext cx="1865376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M+3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0058400" y="2286000"/>
            <a:ext cx="1865376" cy="41148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10149840" y="2377440"/>
            <a:ext cx="1682496" cy="393192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100" b="1" i="0">
                <a:solidFill>
                  <a:srgbClr val="1E2761"/>
                </a:solidFill>
                <a:latin typeface="Calibri"/>
              </a:rPr>
              <a:t>Milestones</a:t>
            </a:r>
          </a:p>
          <a:p>
            <a:pPr algn="l"/>
            <a:r>
              <a:rPr sz="1000" b="0" i="0">
                <a:solidFill>
                  <a:srgbClr val="10163A"/>
                </a:solidFill>
                <a:latin typeface="Calibri"/>
              </a:rPr>
              <a:t>• [M1]</a:t>
            </a:r>
          </a:p>
          <a:p>
            <a:pPr algn="l"/>
            <a:r>
              <a:rPr sz="1000" b="0" i="0">
                <a:solidFill>
                  <a:srgbClr val="10163A"/>
                </a:solidFill>
                <a:latin typeface="Calibri"/>
              </a:rPr>
              <a:t>• [M2]</a:t>
            </a:r>
          </a:p>
          <a:p>
            <a:pPr algn="l"/>
            <a:r>
              <a:rPr sz="1000" b="0" i="0">
                <a:solidFill>
                  <a:srgbClr val="10163A"/>
                </a:solidFill>
                <a:latin typeface="Calibri"/>
              </a:rPr>
              <a:t>• [M3]</a:t>
            </a:r>
          </a:p>
          <a:p>
            <a:pPr algn="l">
              <a:spcBef>
                <a:spcPts val="600"/>
              </a:spcBef>
            </a:pPr>
            <a:r>
              <a:rPr sz="1100" b="1" i="0">
                <a:solidFill>
                  <a:srgbClr val="F7B800"/>
                </a:solidFill>
                <a:latin typeface="Calibri"/>
              </a:rPr>
              <a:t>Risks</a:t>
            </a:r>
          </a:p>
          <a:p>
            <a:pPr algn="l"/>
            <a:r>
              <a:rPr sz="1000" b="0" i="0">
                <a:solidFill>
                  <a:srgbClr val="10163A"/>
                </a:solidFill>
                <a:latin typeface="Calibri"/>
              </a:rPr>
              <a:t>• [R1]</a:t>
            </a:r>
          </a:p>
          <a:p>
            <a:pPr algn="l"/>
            <a:r>
              <a:rPr sz="1000" b="0" i="0">
                <a:solidFill>
                  <a:srgbClr val="10163A"/>
                </a:solidFill>
                <a:latin typeface="Calibri"/>
              </a:rPr>
              <a:t>• [R2]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SteerCo  |  [Month YYYY]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11 / 14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800" b="1" i="0">
                <a:solidFill>
                  <a:srgbClr val="1E2761"/>
                </a:solidFill>
                <a:latin typeface="Calibri"/>
              </a:rPr>
              <a:t>Financial view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 b="0" i="1">
                <a:solidFill>
                  <a:srgbClr val="595959"/>
                </a:solidFill>
                <a:latin typeface="Calibri"/>
              </a:rPr>
              <a:t>Spend, committed, forecast EAC vs FBC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828800"/>
            <a:ext cx="228600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94360" y="1828800"/>
            <a:ext cx="21945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Category</a:t>
            </a:r>
          </a:p>
        </p:txBody>
      </p:sp>
      <p:sp>
        <p:nvSpPr>
          <p:cNvPr id="8" name="Rectangle 7"/>
          <p:cNvSpPr/>
          <p:nvPr/>
        </p:nvSpPr>
        <p:spPr>
          <a:xfrm>
            <a:off x="2834640" y="1828800"/>
            <a:ext cx="155448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880360" y="182880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FBC budget (£m)</a:t>
            </a:r>
          </a:p>
        </p:txBody>
      </p:sp>
      <p:sp>
        <p:nvSpPr>
          <p:cNvPr id="10" name="Rectangle 9"/>
          <p:cNvSpPr/>
          <p:nvPr/>
        </p:nvSpPr>
        <p:spPr>
          <a:xfrm>
            <a:off x="4389120" y="1828800"/>
            <a:ext cx="155448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434840" y="182880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Spent to 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943600" y="1828800"/>
            <a:ext cx="155448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989320" y="182880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Committed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498080" y="1828800"/>
            <a:ext cx="155448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543800" y="182880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Forecast EAC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052560" y="1828800"/>
            <a:ext cx="155448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098280" y="182880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Variance £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0607040" y="1828800"/>
            <a:ext cx="128016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652760" y="1828800"/>
            <a:ext cx="11887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Variance %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48640" y="2331720"/>
            <a:ext cx="22860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94360" y="2331720"/>
            <a:ext cx="21945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Software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834640" y="2331720"/>
            <a:ext cx="155448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880360" y="233172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4389120" y="2331720"/>
            <a:ext cx="155448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434840" y="233172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5943600" y="2331720"/>
            <a:ext cx="155448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989320" y="233172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7498080" y="2331720"/>
            <a:ext cx="155448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543800" y="233172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9052560" y="2331720"/>
            <a:ext cx="155448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9098280" y="233172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10607040" y="2331720"/>
            <a:ext cx="128016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10652760" y="2331720"/>
            <a:ext cx="11887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548640" y="2834640"/>
            <a:ext cx="228600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594360" y="2834640"/>
            <a:ext cx="21945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Implementation (SI)</a:t>
            </a:r>
          </a:p>
        </p:txBody>
      </p:sp>
      <p:sp>
        <p:nvSpPr>
          <p:cNvPr id="36" name="Rectangle 35"/>
          <p:cNvSpPr/>
          <p:nvPr/>
        </p:nvSpPr>
        <p:spPr>
          <a:xfrm>
            <a:off x="2834640" y="2834640"/>
            <a:ext cx="155448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2880360" y="283464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4389120" y="2834640"/>
            <a:ext cx="155448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4434840" y="283464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5943600" y="2834640"/>
            <a:ext cx="155448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5989320" y="283464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7498080" y="2834640"/>
            <a:ext cx="155448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7543800" y="283464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9052560" y="2834640"/>
            <a:ext cx="155448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9098280" y="283464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10607040" y="2834640"/>
            <a:ext cx="128016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10652760" y="2834640"/>
            <a:ext cx="11887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548640" y="3337560"/>
            <a:ext cx="22860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594360" y="3337560"/>
            <a:ext cx="21945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Programme (Client)</a:t>
            </a:r>
          </a:p>
        </p:txBody>
      </p:sp>
      <p:sp>
        <p:nvSpPr>
          <p:cNvPr id="50" name="Rectangle 49"/>
          <p:cNvSpPr/>
          <p:nvPr/>
        </p:nvSpPr>
        <p:spPr>
          <a:xfrm>
            <a:off x="2834640" y="3337560"/>
            <a:ext cx="155448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2880360" y="333756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4389120" y="3337560"/>
            <a:ext cx="155448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4434840" y="333756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54" name="Rectangle 53"/>
          <p:cNvSpPr/>
          <p:nvPr/>
        </p:nvSpPr>
        <p:spPr>
          <a:xfrm>
            <a:off x="5943600" y="3337560"/>
            <a:ext cx="155448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5989320" y="333756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56" name="Rectangle 55"/>
          <p:cNvSpPr/>
          <p:nvPr/>
        </p:nvSpPr>
        <p:spPr>
          <a:xfrm>
            <a:off x="7498080" y="3337560"/>
            <a:ext cx="155448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7543800" y="333756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58" name="Rectangle 57"/>
          <p:cNvSpPr/>
          <p:nvPr/>
        </p:nvSpPr>
        <p:spPr>
          <a:xfrm>
            <a:off x="9052560" y="3337560"/>
            <a:ext cx="155448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9098280" y="333756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60" name="Rectangle 59"/>
          <p:cNvSpPr/>
          <p:nvPr/>
        </p:nvSpPr>
        <p:spPr>
          <a:xfrm>
            <a:off x="10607040" y="3337560"/>
            <a:ext cx="128016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10652760" y="3337560"/>
            <a:ext cx="11887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62" name="Rectangle 61"/>
          <p:cNvSpPr/>
          <p:nvPr/>
        </p:nvSpPr>
        <p:spPr>
          <a:xfrm>
            <a:off x="548640" y="3840480"/>
            <a:ext cx="228600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594360" y="3840480"/>
            <a:ext cx="21945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Infrastructure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834640" y="3840480"/>
            <a:ext cx="155448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2880360" y="384048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66" name="Rectangle 65"/>
          <p:cNvSpPr/>
          <p:nvPr/>
        </p:nvSpPr>
        <p:spPr>
          <a:xfrm>
            <a:off x="4389120" y="3840480"/>
            <a:ext cx="155448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4434840" y="384048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68" name="Rectangle 67"/>
          <p:cNvSpPr/>
          <p:nvPr/>
        </p:nvSpPr>
        <p:spPr>
          <a:xfrm>
            <a:off x="5943600" y="3840480"/>
            <a:ext cx="155448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5989320" y="384048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70" name="Rectangle 69"/>
          <p:cNvSpPr/>
          <p:nvPr/>
        </p:nvSpPr>
        <p:spPr>
          <a:xfrm>
            <a:off x="7498080" y="3840480"/>
            <a:ext cx="155448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7543800" y="384048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72" name="Rectangle 71"/>
          <p:cNvSpPr/>
          <p:nvPr/>
        </p:nvSpPr>
        <p:spPr>
          <a:xfrm>
            <a:off x="9052560" y="3840480"/>
            <a:ext cx="155448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TextBox 72"/>
          <p:cNvSpPr txBox="1"/>
          <p:nvPr/>
        </p:nvSpPr>
        <p:spPr>
          <a:xfrm>
            <a:off x="9098280" y="384048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74" name="Rectangle 73"/>
          <p:cNvSpPr/>
          <p:nvPr/>
        </p:nvSpPr>
        <p:spPr>
          <a:xfrm>
            <a:off x="10607040" y="3840480"/>
            <a:ext cx="128016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TextBox 74"/>
          <p:cNvSpPr txBox="1"/>
          <p:nvPr/>
        </p:nvSpPr>
        <p:spPr>
          <a:xfrm>
            <a:off x="10652760" y="3840480"/>
            <a:ext cx="11887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76" name="Rectangle 75"/>
          <p:cNvSpPr/>
          <p:nvPr/>
        </p:nvSpPr>
        <p:spPr>
          <a:xfrm>
            <a:off x="548640" y="4343400"/>
            <a:ext cx="22860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TextBox 76"/>
          <p:cNvSpPr txBox="1"/>
          <p:nvPr/>
        </p:nvSpPr>
        <p:spPr>
          <a:xfrm>
            <a:off x="594360" y="4343400"/>
            <a:ext cx="21945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Other</a:t>
            </a:r>
          </a:p>
        </p:txBody>
      </p:sp>
      <p:sp>
        <p:nvSpPr>
          <p:cNvPr id="78" name="Rectangle 77"/>
          <p:cNvSpPr/>
          <p:nvPr/>
        </p:nvSpPr>
        <p:spPr>
          <a:xfrm>
            <a:off x="2834640" y="4343400"/>
            <a:ext cx="155448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TextBox 78"/>
          <p:cNvSpPr txBox="1"/>
          <p:nvPr/>
        </p:nvSpPr>
        <p:spPr>
          <a:xfrm>
            <a:off x="2880360" y="434340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80" name="Rectangle 79"/>
          <p:cNvSpPr/>
          <p:nvPr/>
        </p:nvSpPr>
        <p:spPr>
          <a:xfrm>
            <a:off x="4389120" y="4343400"/>
            <a:ext cx="155448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TextBox 80"/>
          <p:cNvSpPr txBox="1"/>
          <p:nvPr/>
        </p:nvSpPr>
        <p:spPr>
          <a:xfrm>
            <a:off x="4434840" y="434340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82" name="Rectangle 81"/>
          <p:cNvSpPr/>
          <p:nvPr/>
        </p:nvSpPr>
        <p:spPr>
          <a:xfrm>
            <a:off x="5943600" y="4343400"/>
            <a:ext cx="155448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TextBox 82"/>
          <p:cNvSpPr txBox="1"/>
          <p:nvPr/>
        </p:nvSpPr>
        <p:spPr>
          <a:xfrm>
            <a:off x="5989320" y="434340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84" name="Rectangle 83"/>
          <p:cNvSpPr/>
          <p:nvPr/>
        </p:nvSpPr>
        <p:spPr>
          <a:xfrm>
            <a:off x="7498080" y="4343400"/>
            <a:ext cx="155448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TextBox 84"/>
          <p:cNvSpPr txBox="1"/>
          <p:nvPr/>
        </p:nvSpPr>
        <p:spPr>
          <a:xfrm>
            <a:off x="7543800" y="434340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86" name="Rectangle 85"/>
          <p:cNvSpPr/>
          <p:nvPr/>
        </p:nvSpPr>
        <p:spPr>
          <a:xfrm>
            <a:off x="9052560" y="4343400"/>
            <a:ext cx="155448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TextBox 86"/>
          <p:cNvSpPr txBox="1"/>
          <p:nvPr/>
        </p:nvSpPr>
        <p:spPr>
          <a:xfrm>
            <a:off x="9098280" y="434340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88" name="Rectangle 87"/>
          <p:cNvSpPr/>
          <p:nvPr/>
        </p:nvSpPr>
        <p:spPr>
          <a:xfrm>
            <a:off x="10607040" y="4343400"/>
            <a:ext cx="128016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TextBox 88"/>
          <p:cNvSpPr txBox="1"/>
          <p:nvPr/>
        </p:nvSpPr>
        <p:spPr>
          <a:xfrm>
            <a:off x="10652760" y="4343400"/>
            <a:ext cx="11887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90" name="Rectangle 89"/>
          <p:cNvSpPr/>
          <p:nvPr/>
        </p:nvSpPr>
        <p:spPr>
          <a:xfrm>
            <a:off x="548640" y="4846320"/>
            <a:ext cx="228600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TextBox 90"/>
          <p:cNvSpPr txBox="1"/>
          <p:nvPr/>
        </p:nvSpPr>
        <p:spPr>
          <a:xfrm>
            <a:off x="594360" y="4846320"/>
            <a:ext cx="21945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Contingency</a:t>
            </a:r>
          </a:p>
        </p:txBody>
      </p:sp>
      <p:sp>
        <p:nvSpPr>
          <p:cNvPr id="92" name="Rectangle 91"/>
          <p:cNvSpPr/>
          <p:nvPr/>
        </p:nvSpPr>
        <p:spPr>
          <a:xfrm>
            <a:off x="2834640" y="4846320"/>
            <a:ext cx="155448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TextBox 92"/>
          <p:cNvSpPr txBox="1"/>
          <p:nvPr/>
        </p:nvSpPr>
        <p:spPr>
          <a:xfrm>
            <a:off x="2880360" y="484632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94" name="Rectangle 93"/>
          <p:cNvSpPr/>
          <p:nvPr/>
        </p:nvSpPr>
        <p:spPr>
          <a:xfrm>
            <a:off x="4389120" y="4846320"/>
            <a:ext cx="155448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TextBox 94"/>
          <p:cNvSpPr txBox="1"/>
          <p:nvPr/>
        </p:nvSpPr>
        <p:spPr>
          <a:xfrm>
            <a:off x="4434840" y="484632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96" name="Rectangle 95"/>
          <p:cNvSpPr/>
          <p:nvPr/>
        </p:nvSpPr>
        <p:spPr>
          <a:xfrm>
            <a:off x="5943600" y="4846320"/>
            <a:ext cx="155448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TextBox 96"/>
          <p:cNvSpPr txBox="1"/>
          <p:nvPr/>
        </p:nvSpPr>
        <p:spPr>
          <a:xfrm>
            <a:off x="5989320" y="484632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98" name="Rectangle 97"/>
          <p:cNvSpPr/>
          <p:nvPr/>
        </p:nvSpPr>
        <p:spPr>
          <a:xfrm>
            <a:off x="7498080" y="4846320"/>
            <a:ext cx="155448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TextBox 98"/>
          <p:cNvSpPr txBox="1"/>
          <p:nvPr/>
        </p:nvSpPr>
        <p:spPr>
          <a:xfrm>
            <a:off x="7543800" y="484632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100" name="Rectangle 99"/>
          <p:cNvSpPr/>
          <p:nvPr/>
        </p:nvSpPr>
        <p:spPr>
          <a:xfrm>
            <a:off x="9052560" y="4846320"/>
            <a:ext cx="155448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TextBox 100"/>
          <p:cNvSpPr txBox="1"/>
          <p:nvPr/>
        </p:nvSpPr>
        <p:spPr>
          <a:xfrm>
            <a:off x="9098280" y="484632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102" name="Rectangle 101"/>
          <p:cNvSpPr/>
          <p:nvPr/>
        </p:nvSpPr>
        <p:spPr>
          <a:xfrm>
            <a:off x="10607040" y="4846320"/>
            <a:ext cx="128016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TextBox 102"/>
          <p:cNvSpPr txBox="1"/>
          <p:nvPr/>
        </p:nvSpPr>
        <p:spPr>
          <a:xfrm>
            <a:off x="10652760" y="4846320"/>
            <a:ext cx="11887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104" name="Rectangle 103"/>
          <p:cNvSpPr/>
          <p:nvPr/>
        </p:nvSpPr>
        <p:spPr>
          <a:xfrm>
            <a:off x="548640" y="5349240"/>
            <a:ext cx="2286000" cy="502920"/>
          </a:xfrm>
          <a:prstGeom prst="rect">
            <a:avLst/>
          </a:prstGeom>
          <a:solidFill>
            <a:srgbClr val="CADCFC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TextBox 104"/>
          <p:cNvSpPr txBox="1"/>
          <p:nvPr/>
        </p:nvSpPr>
        <p:spPr>
          <a:xfrm>
            <a:off x="594360" y="5349240"/>
            <a:ext cx="21945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1" i="0">
                <a:solidFill>
                  <a:srgbClr val="1E2761"/>
                </a:solidFill>
                <a:latin typeface="Calibri"/>
              </a:rPr>
              <a:t>TOTAL</a:t>
            </a:r>
          </a:p>
        </p:txBody>
      </p:sp>
      <p:sp>
        <p:nvSpPr>
          <p:cNvPr id="106" name="Rectangle 105"/>
          <p:cNvSpPr/>
          <p:nvPr/>
        </p:nvSpPr>
        <p:spPr>
          <a:xfrm>
            <a:off x="2834640" y="5349240"/>
            <a:ext cx="1554480" cy="502920"/>
          </a:xfrm>
          <a:prstGeom prst="rect">
            <a:avLst/>
          </a:prstGeom>
          <a:solidFill>
            <a:srgbClr val="CADCFC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7" name="TextBox 106"/>
          <p:cNvSpPr txBox="1"/>
          <p:nvPr/>
        </p:nvSpPr>
        <p:spPr>
          <a:xfrm>
            <a:off x="2880360" y="534924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108" name="Rectangle 107"/>
          <p:cNvSpPr/>
          <p:nvPr/>
        </p:nvSpPr>
        <p:spPr>
          <a:xfrm>
            <a:off x="4389120" y="5349240"/>
            <a:ext cx="1554480" cy="502920"/>
          </a:xfrm>
          <a:prstGeom prst="rect">
            <a:avLst/>
          </a:prstGeom>
          <a:solidFill>
            <a:srgbClr val="CADCFC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TextBox 108"/>
          <p:cNvSpPr txBox="1"/>
          <p:nvPr/>
        </p:nvSpPr>
        <p:spPr>
          <a:xfrm>
            <a:off x="4434840" y="534924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110" name="Rectangle 109"/>
          <p:cNvSpPr/>
          <p:nvPr/>
        </p:nvSpPr>
        <p:spPr>
          <a:xfrm>
            <a:off x="5943600" y="5349240"/>
            <a:ext cx="1554480" cy="502920"/>
          </a:xfrm>
          <a:prstGeom prst="rect">
            <a:avLst/>
          </a:prstGeom>
          <a:solidFill>
            <a:srgbClr val="CADCFC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1" name="TextBox 110"/>
          <p:cNvSpPr txBox="1"/>
          <p:nvPr/>
        </p:nvSpPr>
        <p:spPr>
          <a:xfrm>
            <a:off x="5989320" y="534924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112" name="Rectangle 111"/>
          <p:cNvSpPr/>
          <p:nvPr/>
        </p:nvSpPr>
        <p:spPr>
          <a:xfrm>
            <a:off x="7498080" y="5349240"/>
            <a:ext cx="1554480" cy="502920"/>
          </a:xfrm>
          <a:prstGeom prst="rect">
            <a:avLst/>
          </a:prstGeom>
          <a:solidFill>
            <a:srgbClr val="CADCFC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TextBox 112"/>
          <p:cNvSpPr txBox="1"/>
          <p:nvPr/>
        </p:nvSpPr>
        <p:spPr>
          <a:xfrm>
            <a:off x="7543800" y="534924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114" name="Rectangle 113"/>
          <p:cNvSpPr/>
          <p:nvPr/>
        </p:nvSpPr>
        <p:spPr>
          <a:xfrm>
            <a:off x="9052560" y="5349240"/>
            <a:ext cx="1554480" cy="502920"/>
          </a:xfrm>
          <a:prstGeom prst="rect">
            <a:avLst/>
          </a:prstGeom>
          <a:solidFill>
            <a:srgbClr val="CADCFC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5" name="TextBox 114"/>
          <p:cNvSpPr txBox="1"/>
          <p:nvPr/>
        </p:nvSpPr>
        <p:spPr>
          <a:xfrm>
            <a:off x="9098280" y="534924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116" name="Rectangle 115"/>
          <p:cNvSpPr/>
          <p:nvPr/>
        </p:nvSpPr>
        <p:spPr>
          <a:xfrm>
            <a:off x="10607040" y="5349240"/>
            <a:ext cx="1280160" cy="502920"/>
          </a:xfrm>
          <a:prstGeom prst="rect">
            <a:avLst/>
          </a:prstGeom>
          <a:solidFill>
            <a:srgbClr val="CADCFC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TextBox 116"/>
          <p:cNvSpPr txBox="1"/>
          <p:nvPr/>
        </p:nvSpPr>
        <p:spPr>
          <a:xfrm>
            <a:off x="10652760" y="5349240"/>
            <a:ext cx="11887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118" name="Rounded Rectangle 117"/>
          <p:cNvSpPr/>
          <p:nvPr/>
        </p:nvSpPr>
        <p:spPr>
          <a:xfrm>
            <a:off x="548640" y="5760720"/>
            <a:ext cx="11155680" cy="548640"/>
          </a:xfrm>
          <a:prstGeom prst="round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TextBox 118"/>
          <p:cNvSpPr txBox="1"/>
          <p:nvPr/>
        </p:nvSpPr>
        <p:spPr>
          <a:xfrm>
            <a:off x="777240" y="5806440"/>
            <a:ext cx="10698480" cy="45720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100" b="0" i="1">
                <a:solidFill>
                  <a:srgbClr val="CADCFC"/>
                </a:solidFill>
                <a:latin typeface="Calibri"/>
              </a:rPr>
              <a:t>Within tolerance: forecast within ±10% of FBC. Outside tolerance triggers an ESG decision before next SteerCo.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SteerCo  |  [Month YYYY]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12 / 14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800" b="1" i="0">
                <a:solidFill>
                  <a:srgbClr val="1E2761"/>
                </a:solidFill>
                <a:latin typeface="Calibri"/>
              </a:rPr>
              <a:t>RAID — top items for SteerCo attention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 b="0" i="1">
                <a:solidFill>
                  <a:srgbClr val="595959"/>
                </a:solidFill>
                <a:latin typeface="Calibri"/>
              </a:rPr>
              <a:t>Full register in the workbook; this view is what needs SteerCo input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828800"/>
            <a:ext cx="1097280" cy="54864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94360" y="1828800"/>
            <a:ext cx="100584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Type</a:t>
            </a:r>
          </a:p>
        </p:txBody>
      </p:sp>
      <p:sp>
        <p:nvSpPr>
          <p:cNvPr id="8" name="Rectangle 7"/>
          <p:cNvSpPr/>
          <p:nvPr/>
        </p:nvSpPr>
        <p:spPr>
          <a:xfrm>
            <a:off x="1645920" y="1828800"/>
            <a:ext cx="914400" cy="54864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691640" y="1828800"/>
            <a:ext cx="8229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ID</a:t>
            </a:r>
          </a:p>
        </p:txBody>
      </p:sp>
      <p:sp>
        <p:nvSpPr>
          <p:cNvPr id="10" name="Rectangle 9"/>
          <p:cNvSpPr/>
          <p:nvPr/>
        </p:nvSpPr>
        <p:spPr>
          <a:xfrm>
            <a:off x="2560320" y="1828800"/>
            <a:ext cx="4754880" cy="54864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606040" y="1828800"/>
            <a:ext cx="466344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Description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315200" y="1828800"/>
            <a:ext cx="1828800" cy="54864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360920" y="1828800"/>
            <a:ext cx="17373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Owner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144000" y="1828800"/>
            <a:ext cx="1463040" cy="54864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189720" y="1828800"/>
            <a:ext cx="137160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Status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607040" y="1828800"/>
            <a:ext cx="1554480" cy="54864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652760" y="1828800"/>
            <a:ext cx="146304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Ask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48640" y="2377440"/>
            <a:ext cx="109728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94360" y="2377440"/>
            <a:ext cx="100584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50" b="0" i="0">
                <a:solidFill>
                  <a:srgbClr val="10163A"/>
                </a:solidFill>
                <a:latin typeface="Calibri"/>
              </a:rPr>
              <a:t>Risk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645920" y="2377440"/>
            <a:ext cx="91440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691640" y="2377440"/>
            <a:ext cx="8229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50" b="0" i="0">
                <a:solidFill>
                  <a:srgbClr val="10163A"/>
                </a:solidFill>
                <a:latin typeface="Calibri"/>
              </a:rPr>
              <a:t>R-001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560320" y="2377440"/>
            <a:ext cx="475488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606040" y="2377440"/>
            <a:ext cx="466344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[Top risk]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315200" y="2377440"/>
            <a:ext cx="182880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360920" y="2377440"/>
            <a:ext cx="17373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[Owner]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144000" y="2377440"/>
            <a:ext cx="146304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9189720" y="2377440"/>
            <a:ext cx="137160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C00000"/>
                </a:solidFill>
                <a:latin typeface="Calibri"/>
              </a:rPr>
              <a:t>Red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0607040" y="2377440"/>
            <a:ext cx="155448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10652760" y="2377440"/>
            <a:ext cx="146304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[Ask]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48640" y="2926080"/>
            <a:ext cx="109728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94360" y="2926080"/>
            <a:ext cx="100584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50" b="0" i="0">
                <a:solidFill>
                  <a:srgbClr val="10163A"/>
                </a:solidFill>
                <a:latin typeface="Calibri"/>
              </a:rPr>
              <a:t>Risk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645920" y="2926080"/>
            <a:ext cx="91440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1691640" y="2926080"/>
            <a:ext cx="8229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50" b="0" i="0">
                <a:solidFill>
                  <a:srgbClr val="10163A"/>
                </a:solidFill>
                <a:latin typeface="Calibri"/>
              </a:rPr>
              <a:t>R-002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560320" y="2926080"/>
            <a:ext cx="475488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2606040" y="2926080"/>
            <a:ext cx="466344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[2nd risk]</a:t>
            </a:r>
          </a:p>
        </p:txBody>
      </p:sp>
      <p:sp>
        <p:nvSpPr>
          <p:cNvPr id="36" name="Rectangle 35"/>
          <p:cNvSpPr/>
          <p:nvPr/>
        </p:nvSpPr>
        <p:spPr>
          <a:xfrm>
            <a:off x="7315200" y="2926080"/>
            <a:ext cx="182880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7360920" y="2926080"/>
            <a:ext cx="17373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[Owner]</a:t>
            </a:r>
          </a:p>
        </p:txBody>
      </p:sp>
      <p:sp>
        <p:nvSpPr>
          <p:cNvPr id="38" name="Rectangle 37"/>
          <p:cNvSpPr/>
          <p:nvPr/>
        </p:nvSpPr>
        <p:spPr>
          <a:xfrm>
            <a:off x="9144000" y="2926080"/>
            <a:ext cx="146304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9189720" y="2926080"/>
            <a:ext cx="137160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C00000"/>
                </a:solidFill>
                <a:latin typeface="Calibri"/>
              </a:rPr>
              <a:t>Red</a:t>
            </a:r>
          </a:p>
        </p:txBody>
      </p:sp>
      <p:sp>
        <p:nvSpPr>
          <p:cNvPr id="40" name="Rectangle 39"/>
          <p:cNvSpPr/>
          <p:nvPr/>
        </p:nvSpPr>
        <p:spPr>
          <a:xfrm>
            <a:off x="10607040" y="2926080"/>
            <a:ext cx="155448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10652760" y="2926080"/>
            <a:ext cx="146304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[Ask]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48640" y="3474720"/>
            <a:ext cx="109728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594360" y="3474720"/>
            <a:ext cx="100584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50" b="0" i="0">
                <a:solidFill>
                  <a:srgbClr val="10163A"/>
                </a:solidFill>
                <a:latin typeface="Calibri"/>
              </a:rPr>
              <a:t>Risk</a:t>
            </a:r>
          </a:p>
        </p:txBody>
      </p:sp>
      <p:sp>
        <p:nvSpPr>
          <p:cNvPr id="44" name="Rectangle 43"/>
          <p:cNvSpPr/>
          <p:nvPr/>
        </p:nvSpPr>
        <p:spPr>
          <a:xfrm>
            <a:off x="1645920" y="3474720"/>
            <a:ext cx="91440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1691640" y="3474720"/>
            <a:ext cx="8229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50" b="0" i="0">
                <a:solidFill>
                  <a:srgbClr val="10163A"/>
                </a:solidFill>
                <a:latin typeface="Calibri"/>
              </a:rPr>
              <a:t>R-003</a:t>
            </a:r>
          </a:p>
        </p:txBody>
      </p:sp>
      <p:sp>
        <p:nvSpPr>
          <p:cNvPr id="46" name="Rectangle 45"/>
          <p:cNvSpPr/>
          <p:nvPr/>
        </p:nvSpPr>
        <p:spPr>
          <a:xfrm>
            <a:off x="2560320" y="3474720"/>
            <a:ext cx="475488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2606040" y="3474720"/>
            <a:ext cx="466344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[3rd risk]</a:t>
            </a:r>
          </a:p>
        </p:txBody>
      </p:sp>
      <p:sp>
        <p:nvSpPr>
          <p:cNvPr id="48" name="Rectangle 47"/>
          <p:cNvSpPr/>
          <p:nvPr/>
        </p:nvSpPr>
        <p:spPr>
          <a:xfrm>
            <a:off x="7315200" y="3474720"/>
            <a:ext cx="182880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7360920" y="3474720"/>
            <a:ext cx="17373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[Owner]</a:t>
            </a:r>
          </a:p>
        </p:txBody>
      </p:sp>
      <p:sp>
        <p:nvSpPr>
          <p:cNvPr id="50" name="Rectangle 49"/>
          <p:cNvSpPr/>
          <p:nvPr/>
        </p:nvSpPr>
        <p:spPr>
          <a:xfrm>
            <a:off x="9144000" y="3474720"/>
            <a:ext cx="146304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9189720" y="3474720"/>
            <a:ext cx="137160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ED7D31"/>
                </a:solidFill>
                <a:latin typeface="Calibri"/>
              </a:rPr>
              <a:t>Amber</a:t>
            </a:r>
          </a:p>
        </p:txBody>
      </p:sp>
      <p:sp>
        <p:nvSpPr>
          <p:cNvPr id="52" name="Rectangle 51"/>
          <p:cNvSpPr/>
          <p:nvPr/>
        </p:nvSpPr>
        <p:spPr>
          <a:xfrm>
            <a:off x="10607040" y="3474720"/>
            <a:ext cx="155448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10652760" y="3474720"/>
            <a:ext cx="146304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[Ask]</a:t>
            </a:r>
          </a:p>
        </p:txBody>
      </p:sp>
      <p:sp>
        <p:nvSpPr>
          <p:cNvPr id="54" name="Rectangle 53"/>
          <p:cNvSpPr/>
          <p:nvPr/>
        </p:nvSpPr>
        <p:spPr>
          <a:xfrm>
            <a:off x="548640" y="4023360"/>
            <a:ext cx="109728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594360" y="4023360"/>
            <a:ext cx="100584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50" b="0" i="0">
                <a:solidFill>
                  <a:srgbClr val="10163A"/>
                </a:solidFill>
                <a:latin typeface="Calibri"/>
              </a:rPr>
              <a:t>Issue</a:t>
            </a:r>
          </a:p>
        </p:txBody>
      </p:sp>
      <p:sp>
        <p:nvSpPr>
          <p:cNvPr id="56" name="Rectangle 55"/>
          <p:cNvSpPr/>
          <p:nvPr/>
        </p:nvSpPr>
        <p:spPr>
          <a:xfrm>
            <a:off x="1645920" y="4023360"/>
            <a:ext cx="91440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1691640" y="4023360"/>
            <a:ext cx="8229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50" b="0" i="0">
                <a:solidFill>
                  <a:srgbClr val="10163A"/>
                </a:solidFill>
                <a:latin typeface="Calibri"/>
              </a:rPr>
              <a:t>I-001</a:t>
            </a:r>
          </a:p>
        </p:txBody>
      </p:sp>
      <p:sp>
        <p:nvSpPr>
          <p:cNvPr id="58" name="Rectangle 57"/>
          <p:cNvSpPr/>
          <p:nvPr/>
        </p:nvSpPr>
        <p:spPr>
          <a:xfrm>
            <a:off x="2560320" y="4023360"/>
            <a:ext cx="475488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2606040" y="4023360"/>
            <a:ext cx="466344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[Top issue]</a:t>
            </a:r>
          </a:p>
        </p:txBody>
      </p:sp>
      <p:sp>
        <p:nvSpPr>
          <p:cNvPr id="60" name="Rectangle 59"/>
          <p:cNvSpPr/>
          <p:nvPr/>
        </p:nvSpPr>
        <p:spPr>
          <a:xfrm>
            <a:off x="7315200" y="4023360"/>
            <a:ext cx="182880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7360920" y="4023360"/>
            <a:ext cx="17373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[Owner]</a:t>
            </a:r>
          </a:p>
        </p:txBody>
      </p:sp>
      <p:sp>
        <p:nvSpPr>
          <p:cNvPr id="62" name="Rectangle 61"/>
          <p:cNvSpPr/>
          <p:nvPr/>
        </p:nvSpPr>
        <p:spPr>
          <a:xfrm>
            <a:off x="9144000" y="4023360"/>
            <a:ext cx="146304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9189720" y="4023360"/>
            <a:ext cx="137160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ED7D31"/>
                </a:solidFill>
                <a:latin typeface="Calibri"/>
              </a:rPr>
              <a:t>Open</a:t>
            </a:r>
          </a:p>
        </p:txBody>
      </p:sp>
      <p:sp>
        <p:nvSpPr>
          <p:cNvPr id="64" name="Rectangle 63"/>
          <p:cNvSpPr/>
          <p:nvPr/>
        </p:nvSpPr>
        <p:spPr>
          <a:xfrm>
            <a:off x="10607040" y="4023360"/>
            <a:ext cx="155448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10652760" y="4023360"/>
            <a:ext cx="146304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[Ask]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48640" y="4572000"/>
            <a:ext cx="109728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594360" y="4572000"/>
            <a:ext cx="100584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50" b="0" i="0">
                <a:solidFill>
                  <a:srgbClr val="10163A"/>
                </a:solidFill>
                <a:latin typeface="Calibri"/>
              </a:rPr>
              <a:t>Issue</a:t>
            </a:r>
          </a:p>
        </p:txBody>
      </p:sp>
      <p:sp>
        <p:nvSpPr>
          <p:cNvPr id="68" name="Rectangle 67"/>
          <p:cNvSpPr/>
          <p:nvPr/>
        </p:nvSpPr>
        <p:spPr>
          <a:xfrm>
            <a:off x="1645920" y="4572000"/>
            <a:ext cx="91440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1691640" y="4572000"/>
            <a:ext cx="8229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50" b="0" i="0">
                <a:solidFill>
                  <a:srgbClr val="10163A"/>
                </a:solidFill>
                <a:latin typeface="Calibri"/>
              </a:rPr>
              <a:t>I-002</a:t>
            </a:r>
          </a:p>
        </p:txBody>
      </p:sp>
      <p:sp>
        <p:nvSpPr>
          <p:cNvPr id="70" name="Rectangle 69"/>
          <p:cNvSpPr/>
          <p:nvPr/>
        </p:nvSpPr>
        <p:spPr>
          <a:xfrm>
            <a:off x="2560320" y="4572000"/>
            <a:ext cx="475488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2606040" y="4572000"/>
            <a:ext cx="466344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[2nd issue]</a:t>
            </a:r>
          </a:p>
        </p:txBody>
      </p:sp>
      <p:sp>
        <p:nvSpPr>
          <p:cNvPr id="72" name="Rectangle 71"/>
          <p:cNvSpPr/>
          <p:nvPr/>
        </p:nvSpPr>
        <p:spPr>
          <a:xfrm>
            <a:off x="7315200" y="4572000"/>
            <a:ext cx="182880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TextBox 72"/>
          <p:cNvSpPr txBox="1"/>
          <p:nvPr/>
        </p:nvSpPr>
        <p:spPr>
          <a:xfrm>
            <a:off x="7360920" y="4572000"/>
            <a:ext cx="17373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[Owner]</a:t>
            </a:r>
          </a:p>
        </p:txBody>
      </p:sp>
      <p:sp>
        <p:nvSpPr>
          <p:cNvPr id="74" name="Rectangle 73"/>
          <p:cNvSpPr/>
          <p:nvPr/>
        </p:nvSpPr>
        <p:spPr>
          <a:xfrm>
            <a:off x="9144000" y="4572000"/>
            <a:ext cx="146304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TextBox 74"/>
          <p:cNvSpPr txBox="1"/>
          <p:nvPr/>
        </p:nvSpPr>
        <p:spPr>
          <a:xfrm>
            <a:off x="9189720" y="4572000"/>
            <a:ext cx="137160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ED7D31"/>
                </a:solidFill>
                <a:latin typeface="Calibri"/>
              </a:rPr>
              <a:t>Open</a:t>
            </a:r>
          </a:p>
        </p:txBody>
      </p:sp>
      <p:sp>
        <p:nvSpPr>
          <p:cNvPr id="76" name="Rectangle 75"/>
          <p:cNvSpPr/>
          <p:nvPr/>
        </p:nvSpPr>
        <p:spPr>
          <a:xfrm>
            <a:off x="10607040" y="4572000"/>
            <a:ext cx="155448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TextBox 76"/>
          <p:cNvSpPr txBox="1"/>
          <p:nvPr/>
        </p:nvSpPr>
        <p:spPr>
          <a:xfrm>
            <a:off x="10652760" y="4572000"/>
            <a:ext cx="146304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[Ask]</a:t>
            </a:r>
          </a:p>
        </p:txBody>
      </p:sp>
      <p:sp>
        <p:nvSpPr>
          <p:cNvPr id="78" name="Rectangle 77"/>
          <p:cNvSpPr/>
          <p:nvPr/>
        </p:nvSpPr>
        <p:spPr>
          <a:xfrm>
            <a:off x="548640" y="5120640"/>
            <a:ext cx="109728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TextBox 78"/>
          <p:cNvSpPr txBox="1"/>
          <p:nvPr/>
        </p:nvSpPr>
        <p:spPr>
          <a:xfrm>
            <a:off x="594360" y="5120640"/>
            <a:ext cx="100584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50" b="0" i="0">
                <a:solidFill>
                  <a:srgbClr val="10163A"/>
                </a:solidFill>
                <a:latin typeface="Calibri"/>
              </a:rPr>
              <a:t>Dependency</a:t>
            </a:r>
          </a:p>
        </p:txBody>
      </p:sp>
      <p:sp>
        <p:nvSpPr>
          <p:cNvPr id="80" name="Rectangle 79"/>
          <p:cNvSpPr/>
          <p:nvPr/>
        </p:nvSpPr>
        <p:spPr>
          <a:xfrm>
            <a:off x="1645920" y="5120640"/>
            <a:ext cx="91440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TextBox 80"/>
          <p:cNvSpPr txBox="1"/>
          <p:nvPr/>
        </p:nvSpPr>
        <p:spPr>
          <a:xfrm>
            <a:off x="1691640" y="5120640"/>
            <a:ext cx="8229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50" b="0" i="0">
                <a:solidFill>
                  <a:srgbClr val="10163A"/>
                </a:solidFill>
                <a:latin typeface="Calibri"/>
              </a:rPr>
              <a:t>D-001</a:t>
            </a:r>
          </a:p>
        </p:txBody>
      </p:sp>
      <p:sp>
        <p:nvSpPr>
          <p:cNvPr id="82" name="Rectangle 81"/>
          <p:cNvSpPr/>
          <p:nvPr/>
        </p:nvSpPr>
        <p:spPr>
          <a:xfrm>
            <a:off x="2560320" y="5120640"/>
            <a:ext cx="475488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TextBox 82"/>
          <p:cNvSpPr txBox="1"/>
          <p:nvPr/>
        </p:nvSpPr>
        <p:spPr>
          <a:xfrm>
            <a:off x="2606040" y="5120640"/>
            <a:ext cx="466344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[Top dependency]</a:t>
            </a:r>
          </a:p>
        </p:txBody>
      </p:sp>
      <p:sp>
        <p:nvSpPr>
          <p:cNvPr id="84" name="Rectangle 83"/>
          <p:cNvSpPr/>
          <p:nvPr/>
        </p:nvSpPr>
        <p:spPr>
          <a:xfrm>
            <a:off x="7315200" y="5120640"/>
            <a:ext cx="182880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TextBox 84"/>
          <p:cNvSpPr txBox="1"/>
          <p:nvPr/>
        </p:nvSpPr>
        <p:spPr>
          <a:xfrm>
            <a:off x="7360920" y="5120640"/>
            <a:ext cx="17373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[Owner]</a:t>
            </a:r>
          </a:p>
        </p:txBody>
      </p:sp>
      <p:sp>
        <p:nvSpPr>
          <p:cNvPr id="86" name="Rectangle 85"/>
          <p:cNvSpPr/>
          <p:nvPr/>
        </p:nvSpPr>
        <p:spPr>
          <a:xfrm>
            <a:off x="9144000" y="5120640"/>
            <a:ext cx="146304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TextBox 86"/>
          <p:cNvSpPr txBox="1"/>
          <p:nvPr/>
        </p:nvSpPr>
        <p:spPr>
          <a:xfrm>
            <a:off x="9189720" y="5120640"/>
            <a:ext cx="137160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ED7D31"/>
                </a:solidFill>
                <a:latin typeface="Calibri"/>
              </a:rPr>
              <a:t>Open</a:t>
            </a:r>
          </a:p>
        </p:txBody>
      </p:sp>
      <p:sp>
        <p:nvSpPr>
          <p:cNvPr id="88" name="Rectangle 87"/>
          <p:cNvSpPr/>
          <p:nvPr/>
        </p:nvSpPr>
        <p:spPr>
          <a:xfrm>
            <a:off x="10607040" y="5120640"/>
            <a:ext cx="155448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TextBox 88"/>
          <p:cNvSpPr txBox="1"/>
          <p:nvPr/>
        </p:nvSpPr>
        <p:spPr>
          <a:xfrm>
            <a:off x="10652760" y="5120640"/>
            <a:ext cx="146304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[Ask]</a:t>
            </a:r>
          </a:p>
        </p:txBody>
      </p:sp>
      <p:sp>
        <p:nvSpPr>
          <p:cNvPr id="90" name="Rectangle 89"/>
          <p:cNvSpPr/>
          <p:nvPr/>
        </p:nvSpPr>
        <p:spPr>
          <a:xfrm>
            <a:off x="548640" y="5669280"/>
            <a:ext cx="109728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TextBox 90"/>
          <p:cNvSpPr txBox="1"/>
          <p:nvPr/>
        </p:nvSpPr>
        <p:spPr>
          <a:xfrm>
            <a:off x="594360" y="5669280"/>
            <a:ext cx="100584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50" b="0" i="0">
                <a:solidFill>
                  <a:srgbClr val="10163A"/>
                </a:solidFill>
                <a:latin typeface="Calibri"/>
              </a:rPr>
              <a:t>Dependency</a:t>
            </a:r>
          </a:p>
        </p:txBody>
      </p:sp>
      <p:sp>
        <p:nvSpPr>
          <p:cNvPr id="92" name="Rectangle 91"/>
          <p:cNvSpPr/>
          <p:nvPr/>
        </p:nvSpPr>
        <p:spPr>
          <a:xfrm>
            <a:off x="1645920" y="5669280"/>
            <a:ext cx="91440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TextBox 92"/>
          <p:cNvSpPr txBox="1"/>
          <p:nvPr/>
        </p:nvSpPr>
        <p:spPr>
          <a:xfrm>
            <a:off x="1691640" y="5669280"/>
            <a:ext cx="8229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50" b="0" i="0">
                <a:solidFill>
                  <a:srgbClr val="10163A"/>
                </a:solidFill>
                <a:latin typeface="Calibri"/>
              </a:rPr>
              <a:t>D-002</a:t>
            </a:r>
          </a:p>
        </p:txBody>
      </p:sp>
      <p:sp>
        <p:nvSpPr>
          <p:cNvPr id="94" name="Rectangle 93"/>
          <p:cNvSpPr/>
          <p:nvPr/>
        </p:nvSpPr>
        <p:spPr>
          <a:xfrm>
            <a:off x="2560320" y="5669280"/>
            <a:ext cx="475488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TextBox 94"/>
          <p:cNvSpPr txBox="1"/>
          <p:nvPr/>
        </p:nvSpPr>
        <p:spPr>
          <a:xfrm>
            <a:off x="2606040" y="5669280"/>
            <a:ext cx="466344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[2nd dependency]</a:t>
            </a:r>
          </a:p>
        </p:txBody>
      </p:sp>
      <p:sp>
        <p:nvSpPr>
          <p:cNvPr id="96" name="Rectangle 95"/>
          <p:cNvSpPr/>
          <p:nvPr/>
        </p:nvSpPr>
        <p:spPr>
          <a:xfrm>
            <a:off x="7315200" y="5669280"/>
            <a:ext cx="182880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TextBox 96"/>
          <p:cNvSpPr txBox="1"/>
          <p:nvPr/>
        </p:nvSpPr>
        <p:spPr>
          <a:xfrm>
            <a:off x="7360920" y="5669280"/>
            <a:ext cx="17373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[Owner]</a:t>
            </a:r>
          </a:p>
        </p:txBody>
      </p:sp>
      <p:sp>
        <p:nvSpPr>
          <p:cNvPr id="98" name="Rectangle 97"/>
          <p:cNvSpPr/>
          <p:nvPr/>
        </p:nvSpPr>
        <p:spPr>
          <a:xfrm>
            <a:off x="9144000" y="5669280"/>
            <a:ext cx="146304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TextBox 98"/>
          <p:cNvSpPr txBox="1"/>
          <p:nvPr/>
        </p:nvSpPr>
        <p:spPr>
          <a:xfrm>
            <a:off x="9189720" y="5669280"/>
            <a:ext cx="137160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ED7D31"/>
                </a:solidFill>
                <a:latin typeface="Calibri"/>
              </a:rPr>
              <a:t>Open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10607040" y="5669280"/>
            <a:ext cx="155448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TextBox 100"/>
          <p:cNvSpPr txBox="1"/>
          <p:nvPr/>
        </p:nvSpPr>
        <p:spPr>
          <a:xfrm>
            <a:off x="10652760" y="5669280"/>
            <a:ext cx="146304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[Ask]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SteerCo  |  [Month YYYY]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13 / 14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800" b="1" i="0">
                <a:solidFill>
                  <a:srgbClr val="1E2761"/>
                </a:solidFill>
                <a:latin typeface="Calibri"/>
              </a:rPr>
              <a:t>Decisions for this SteerCo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 b="0" i="1">
                <a:solidFill>
                  <a:srgbClr val="595959"/>
                </a:solidFill>
                <a:latin typeface="Calibri"/>
              </a:rPr>
              <a:t>Each: question, options, recommendation, decision-maker, by when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828800"/>
            <a:ext cx="640080" cy="914400"/>
          </a:xfrm>
          <a:prstGeom prst="rect">
            <a:avLst/>
          </a:prstGeom>
          <a:solidFill>
            <a:srgbClr val="F7B8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828800"/>
            <a:ext cx="640080" cy="9144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D1</a:t>
            </a:r>
          </a:p>
        </p:txBody>
      </p:sp>
      <p:sp>
        <p:nvSpPr>
          <p:cNvPr id="8" name="Rectangle 7"/>
          <p:cNvSpPr/>
          <p:nvPr/>
        </p:nvSpPr>
        <p:spPr>
          <a:xfrm>
            <a:off x="1188720" y="1828800"/>
            <a:ext cx="10515600" cy="9144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325880" y="1874520"/>
            <a:ext cx="10241280" cy="86868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300" b="1" i="0">
                <a:solidFill>
                  <a:srgbClr val="1E2761"/>
                </a:solidFill>
                <a:latin typeface="Calibri"/>
              </a:rPr>
              <a:t>[Decision question]</a:t>
            </a:r>
          </a:p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Recommendation: [Recommendation]</a:t>
            </a:r>
          </a:p>
          <a:p>
            <a:pPr algn="l"/>
            <a:r>
              <a:rPr sz="1050" b="0" i="1">
                <a:solidFill>
                  <a:srgbClr val="1E2761"/>
                </a:solidFill>
                <a:latin typeface="Calibri"/>
              </a:rPr>
              <a:t>Decision-maker: [Decision-maker]      By: [Today / [date]]</a:t>
            </a:r>
          </a:p>
        </p:txBody>
      </p:sp>
      <p:sp>
        <p:nvSpPr>
          <p:cNvPr id="10" name="Rectangle 9"/>
          <p:cNvSpPr/>
          <p:nvPr/>
        </p:nvSpPr>
        <p:spPr>
          <a:xfrm>
            <a:off x="548640" y="2834640"/>
            <a:ext cx="640080" cy="914400"/>
          </a:xfrm>
          <a:prstGeom prst="rect">
            <a:avLst/>
          </a:prstGeom>
          <a:solidFill>
            <a:srgbClr val="F7B8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48640" y="2834640"/>
            <a:ext cx="640080" cy="9144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D2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188720" y="2834640"/>
            <a:ext cx="10515600" cy="9144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325880" y="2880360"/>
            <a:ext cx="10241280" cy="86868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300" b="1" i="0">
                <a:solidFill>
                  <a:srgbClr val="1E2761"/>
                </a:solidFill>
                <a:latin typeface="Calibri"/>
              </a:rPr>
              <a:t>[Decision question]</a:t>
            </a:r>
          </a:p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Recommendation: [Recommendation]</a:t>
            </a:r>
          </a:p>
          <a:p>
            <a:pPr algn="l"/>
            <a:r>
              <a:rPr sz="1050" b="0" i="1">
                <a:solidFill>
                  <a:srgbClr val="1E2761"/>
                </a:solidFill>
                <a:latin typeface="Calibri"/>
              </a:rPr>
              <a:t>Decision-maker: [Decision-maker]      By: [Today / [date]]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8640" y="3840480"/>
            <a:ext cx="640080" cy="914400"/>
          </a:xfrm>
          <a:prstGeom prst="rect">
            <a:avLst/>
          </a:prstGeom>
          <a:solidFill>
            <a:srgbClr val="F7B8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" y="3840480"/>
            <a:ext cx="640080" cy="9144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D3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188720" y="3840480"/>
            <a:ext cx="10515600" cy="9144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325880" y="3886200"/>
            <a:ext cx="10241280" cy="86868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300" b="1" i="0">
                <a:solidFill>
                  <a:srgbClr val="1E2761"/>
                </a:solidFill>
                <a:latin typeface="Calibri"/>
              </a:rPr>
              <a:t>[Decision question]</a:t>
            </a:r>
          </a:p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Recommendation: [Recommendation]</a:t>
            </a:r>
          </a:p>
          <a:p>
            <a:pPr algn="l"/>
            <a:r>
              <a:rPr sz="1050" b="0" i="1">
                <a:solidFill>
                  <a:srgbClr val="1E2761"/>
                </a:solidFill>
                <a:latin typeface="Calibri"/>
              </a:rPr>
              <a:t>Decision-maker: [Decision-maker]      By: [Today / [date]]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48640" y="4846320"/>
            <a:ext cx="640080" cy="914400"/>
          </a:xfrm>
          <a:prstGeom prst="rect">
            <a:avLst/>
          </a:prstGeom>
          <a:solidFill>
            <a:srgbClr val="F7B8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48640" y="4846320"/>
            <a:ext cx="640080" cy="9144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D4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188720" y="4846320"/>
            <a:ext cx="10515600" cy="9144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325880" y="4892040"/>
            <a:ext cx="10241280" cy="86868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300" b="1" i="0">
                <a:solidFill>
                  <a:srgbClr val="1E2761"/>
                </a:solidFill>
                <a:latin typeface="Calibri"/>
              </a:rPr>
              <a:t>[Decision question]</a:t>
            </a:r>
          </a:p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Recommendation: [Recommendation]</a:t>
            </a:r>
          </a:p>
          <a:p>
            <a:pPr algn="l"/>
            <a:r>
              <a:rPr sz="1050" b="0" i="1">
                <a:solidFill>
                  <a:srgbClr val="1E2761"/>
                </a:solidFill>
                <a:latin typeface="Calibri"/>
              </a:rPr>
              <a:t>Decision-maker: [Decision-maker]      By: [Today / [date]]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SteerCo  |  [Month YYYY]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14 / 14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800" b="1" i="0">
                <a:solidFill>
                  <a:srgbClr val="1E2761"/>
                </a:solidFill>
                <a:latin typeface="Calibri"/>
              </a:rPr>
              <a:t>Agenda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 b="0" i="1">
                <a:solidFill>
                  <a:srgbClr val="595959"/>
                </a:solidFill>
                <a:latin typeface="Calibri"/>
              </a:rPr>
              <a:t>120-minute slot — operational governance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828800"/>
            <a:ext cx="45720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828800"/>
            <a:ext cx="4572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1.</a:t>
            </a:r>
          </a:p>
        </p:txBody>
      </p:sp>
      <p:sp>
        <p:nvSpPr>
          <p:cNvPr id="8" name="Rectangle 7"/>
          <p:cNvSpPr/>
          <p:nvPr/>
        </p:nvSpPr>
        <p:spPr>
          <a:xfrm>
            <a:off x="1005840" y="1828800"/>
            <a:ext cx="91440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143000" y="1828800"/>
            <a:ext cx="89611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1" i="0">
                <a:solidFill>
                  <a:srgbClr val="1E2761"/>
                </a:solidFill>
                <a:latin typeface="Calibri"/>
              </a:rPr>
              <a:t>Review of last meeting actions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149840" y="1828800"/>
            <a:ext cx="155448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287000" y="1828800"/>
            <a:ext cx="13716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1">
                <a:solidFill>
                  <a:srgbClr val="10163A"/>
                </a:solidFill>
                <a:latin typeface="Calibri"/>
              </a:rPr>
              <a:t>10 min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8640" y="2395728"/>
            <a:ext cx="45720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48640" y="2395728"/>
            <a:ext cx="4572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2.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05840" y="2395728"/>
            <a:ext cx="91440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143000" y="2395728"/>
            <a:ext cx="89611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1" i="0">
                <a:solidFill>
                  <a:srgbClr val="1E2761"/>
                </a:solidFill>
                <a:latin typeface="Calibri"/>
              </a:rPr>
              <a:t>Programme RAG &amp; headlines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149840" y="2395728"/>
            <a:ext cx="155448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287000" y="2395728"/>
            <a:ext cx="13716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1">
                <a:solidFill>
                  <a:srgbClr val="10163A"/>
                </a:solidFill>
                <a:latin typeface="Calibri"/>
              </a:rPr>
              <a:t>10 min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48640" y="2962656"/>
            <a:ext cx="45720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48640" y="2962656"/>
            <a:ext cx="4572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3.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005840" y="2962656"/>
            <a:ext cx="91440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143000" y="2962656"/>
            <a:ext cx="89611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1" i="0">
                <a:solidFill>
                  <a:srgbClr val="1E2761"/>
                </a:solidFill>
                <a:latin typeface="Calibri"/>
              </a:rPr>
              <a:t>Workstream review (each lead, 5 min)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0149840" y="2962656"/>
            <a:ext cx="155448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10287000" y="2962656"/>
            <a:ext cx="13716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1">
                <a:solidFill>
                  <a:srgbClr val="10163A"/>
                </a:solidFill>
                <a:latin typeface="Calibri"/>
              </a:rPr>
              <a:t>35 min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48640" y="3529584"/>
            <a:ext cx="45720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548640" y="3529584"/>
            <a:ext cx="4572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4.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005840" y="3529584"/>
            <a:ext cx="91440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143000" y="3529584"/>
            <a:ext cx="89611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1" i="0">
                <a:solidFill>
                  <a:srgbClr val="1E2761"/>
                </a:solidFill>
                <a:latin typeface="Calibri"/>
              </a:rPr>
              <a:t>Plan view — milestones, slips, look ahead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0149840" y="3529584"/>
            <a:ext cx="155448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10287000" y="3529584"/>
            <a:ext cx="13716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1">
                <a:solidFill>
                  <a:srgbClr val="10163A"/>
                </a:solidFill>
                <a:latin typeface="Calibri"/>
              </a:rPr>
              <a:t>10 min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48640" y="4096512"/>
            <a:ext cx="45720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48640" y="4096512"/>
            <a:ext cx="4572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5.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005840" y="4096512"/>
            <a:ext cx="91440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1143000" y="4096512"/>
            <a:ext cx="89611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1" i="0">
                <a:solidFill>
                  <a:srgbClr val="1E2761"/>
                </a:solidFill>
                <a:latin typeface="Calibri"/>
              </a:rPr>
              <a:t>Financial view — spend &amp; forecast</a:t>
            </a:r>
          </a:p>
        </p:txBody>
      </p:sp>
      <p:sp>
        <p:nvSpPr>
          <p:cNvPr id="34" name="Rectangle 33"/>
          <p:cNvSpPr/>
          <p:nvPr/>
        </p:nvSpPr>
        <p:spPr>
          <a:xfrm>
            <a:off x="10149840" y="4096512"/>
            <a:ext cx="155448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10287000" y="4096512"/>
            <a:ext cx="13716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1">
                <a:solidFill>
                  <a:srgbClr val="10163A"/>
                </a:solidFill>
                <a:latin typeface="Calibri"/>
              </a:rPr>
              <a:t>10 min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48640" y="4663440"/>
            <a:ext cx="45720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548640" y="4663440"/>
            <a:ext cx="4572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6.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005840" y="4663440"/>
            <a:ext cx="91440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1143000" y="4663440"/>
            <a:ext cx="89611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1" i="0">
                <a:solidFill>
                  <a:srgbClr val="1E2761"/>
                </a:solidFill>
                <a:latin typeface="Calibri"/>
              </a:rPr>
              <a:t>RAID — Top 10 risks, key issues, dependencies</a:t>
            </a:r>
          </a:p>
        </p:txBody>
      </p:sp>
      <p:sp>
        <p:nvSpPr>
          <p:cNvPr id="40" name="Rectangle 39"/>
          <p:cNvSpPr/>
          <p:nvPr/>
        </p:nvSpPr>
        <p:spPr>
          <a:xfrm>
            <a:off x="10149840" y="4663440"/>
            <a:ext cx="155448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10287000" y="4663440"/>
            <a:ext cx="13716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1">
                <a:solidFill>
                  <a:srgbClr val="10163A"/>
                </a:solidFill>
                <a:latin typeface="Calibri"/>
              </a:rPr>
              <a:t>20 min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48640" y="5230368"/>
            <a:ext cx="45720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548640" y="5230368"/>
            <a:ext cx="4572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7.</a:t>
            </a:r>
          </a:p>
        </p:txBody>
      </p:sp>
      <p:sp>
        <p:nvSpPr>
          <p:cNvPr id="44" name="Rectangle 43"/>
          <p:cNvSpPr/>
          <p:nvPr/>
        </p:nvSpPr>
        <p:spPr>
          <a:xfrm>
            <a:off x="1005840" y="5230368"/>
            <a:ext cx="91440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1143000" y="5230368"/>
            <a:ext cx="89611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1" i="0">
                <a:solidFill>
                  <a:srgbClr val="1E2761"/>
                </a:solidFill>
                <a:latin typeface="Calibri"/>
              </a:rPr>
              <a:t>Decisions needed at this SteerCo</a:t>
            </a:r>
          </a:p>
        </p:txBody>
      </p:sp>
      <p:sp>
        <p:nvSpPr>
          <p:cNvPr id="46" name="Rectangle 45"/>
          <p:cNvSpPr/>
          <p:nvPr/>
        </p:nvSpPr>
        <p:spPr>
          <a:xfrm>
            <a:off x="10149840" y="5230368"/>
            <a:ext cx="155448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10287000" y="5230368"/>
            <a:ext cx="13716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1">
                <a:solidFill>
                  <a:srgbClr val="10163A"/>
                </a:solidFill>
                <a:latin typeface="Calibri"/>
              </a:rPr>
              <a:t>15 min</a:t>
            </a:r>
          </a:p>
        </p:txBody>
      </p:sp>
      <p:sp>
        <p:nvSpPr>
          <p:cNvPr id="48" name="Rectangle 47"/>
          <p:cNvSpPr/>
          <p:nvPr/>
        </p:nvSpPr>
        <p:spPr>
          <a:xfrm>
            <a:off x="548640" y="5797296"/>
            <a:ext cx="45720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548640" y="5797296"/>
            <a:ext cx="4572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8.</a:t>
            </a:r>
          </a:p>
        </p:txBody>
      </p:sp>
      <p:sp>
        <p:nvSpPr>
          <p:cNvPr id="50" name="Rectangle 49"/>
          <p:cNvSpPr/>
          <p:nvPr/>
        </p:nvSpPr>
        <p:spPr>
          <a:xfrm>
            <a:off x="1005840" y="5797296"/>
            <a:ext cx="91440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1143000" y="5797296"/>
            <a:ext cx="89611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1" i="0">
                <a:solidFill>
                  <a:srgbClr val="1E2761"/>
                </a:solidFill>
                <a:latin typeface="Calibri"/>
              </a:rPr>
              <a:t>AOB &amp; close</a:t>
            </a:r>
          </a:p>
        </p:txBody>
      </p:sp>
      <p:sp>
        <p:nvSpPr>
          <p:cNvPr id="52" name="Rectangle 51"/>
          <p:cNvSpPr/>
          <p:nvPr/>
        </p:nvSpPr>
        <p:spPr>
          <a:xfrm>
            <a:off x="10149840" y="5797296"/>
            <a:ext cx="155448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10287000" y="5797296"/>
            <a:ext cx="13716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1">
                <a:solidFill>
                  <a:srgbClr val="10163A"/>
                </a:solidFill>
                <a:latin typeface="Calibri"/>
              </a:rPr>
              <a:t>10 min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SteerCo  |  [Month YYYY]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2 / 14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800" b="1" i="0">
                <a:solidFill>
                  <a:srgbClr val="1E2761"/>
                </a:solidFill>
                <a:latin typeface="Calibri"/>
              </a:rPr>
              <a:t>Programme RAG dashboard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 b="0" i="1">
                <a:solidFill>
                  <a:srgbClr val="595959"/>
                </a:solidFill>
                <a:latin typeface="Calibri"/>
              </a:rPr>
              <a:t>All workstreams, all KPIs, one slide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828800"/>
            <a:ext cx="5943600" cy="36576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828800"/>
            <a:ext cx="5943600" cy="3657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Workstream RAG</a:t>
            </a:r>
          </a:p>
        </p:txBody>
      </p:sp>
      <p:sp>
        <p:nvSpPr>
          <p:cNvPr id="8" name="Rectangle 7"/>
          <p:cNvSpPr/>
          <p:nvPr/>
        </p:nvSpPr>
        <p:spPr>
          <a:xfrm>
            <a:off x="6492240" y="1828800"/>
            <a:ext cx="5212080" cy="36576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92240" y="1828800"/>
            <a:ext cx="5212080" cy="3657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Programme KPIs</a:t>
            </a:r>
          </a:p>
        </p:txBody>
      </p:sp>
      <p:sp>
        <p:nvSpPr>
          <p:cNvPr id="10" name="Rectangle 9"/>
          <p:cNvSpPr/>
          <p:nvPr/>
        </p:nvSpPr>
        <p:spPr>
          <a:xfrm>
            <a:off x="548640" y="2194560"/>
            <a:ext cx="4754880" cy="4572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85800" y="2194560"/>
            <a:ext cx="457200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Solution / Functional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394960" y="2258568"/>
            <a:ext cx="1005840" cy="329184"/>
          </a:xfrm>
          <a:prstGeom prst="roundRect">
            <a:avLst/>
          </a:prstGeom>
          <a:solidFill>
            <a:srgbClr val="548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/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G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8640" y="2651760"/>
            <a:ext cx="4754880" cy="45720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85800" y="2651760"/>
            <a:ext cx="457200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Data Migration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5394960" y="2715768"/>
            <a:ext cx="1005840" cy="329184"/>
          </a:xfrm>
          <a:prstGeom prst="roundRect">
            <a:avLst/>
          </a:prstGeom>
          <a:solidFill>
            <a:srgbClr val="ED7D3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/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A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3108960"/>
            <a:ext cx="4754880" cy="4572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85800" y="3108960"/>
            <a:ext cx="457200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Integration / Technical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394960" y="3172968"/>
            <a:ext cx="1005840" cy="329184"/>
          </a:xfrm>
          <a:prstGeom prst="roundRect">
            <a:avLst/>
          </a:prstGeom>
          <a:solidFill>
            <a:srgbClr val="548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/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G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48640" y="3566160"/>
            <a:ext cx="4754880" cy="45720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85800" y="3566160"/>
            <a:ext cx="457200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Test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5394960" y="3630168"/>
            <a:ext cx="1005840" cy="329184"/>
          </a:xfrm>
          <a:prstGeom prst="roundRect">
            <a:avLst/>
          </a:prstGeom>
          <a:solidFill>
            <a:srgbClr val="ED7D3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/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A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48640" y="4023360"/>
            <a:ext cx="4754880" cy="4572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85800" y="4023360"/>
            <a:ext cx="457200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Change / Adoption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5394960" y="4087368"/>
            <a:ext cx="1005840" cy="329184"/>
          </a:xfrm>
          <a:prstGeom prst="roundRect">
            <a:avLst/>
          </a:prstGeom>
          <a:solidFill>
            <a:srgbClr val="548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/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G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8640" y="4480560"/>
            <a:ext cx="4754880" cy="45720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85800" y="4480560"/>
            <a:ext cx="457200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Cutover &amp; Deploy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5394960" y="4544568"/>
            <a:ext cx="1005840" cy="329184"/>
          </a:xfrm>
          <a:prstGeom prst="roundRect">
            <a:avLst/>
          </a:prstGeom>
          <a:solidFill>
            <a:srgbClr val="548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/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G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48640" y="4937760"/>
            <a:ext cx="4754880" cy="4572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85800" y="4937760"/>
            <a:ext cx="457200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Programme Mgmt / PMO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5394960" y="5001768"/>
            <a:ext cx="1005840" cy="329184"/>
          </a:xfrm>
          <a:prstGeom prst="roundRect">
            <a:avLst/>
          </a:prstGeom>
          <a:solidFill>
            <a:srgbClr val="548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/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G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492240" y="2194560"/>
            <a:ext cx="3017520" cy="4572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6629400" y="2194560"/>
            <a:ext cx="283464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Schedule vs plan</a:t>
            </a:r>
          </a:p>
        </p:txBody>
      </p:sp>
      <p:sp>
        <p:nvSpPr>
          <p:cNvPr id="33" name="Rectangle 32"/>
          <p:cNvSpPr/>
          <p:nvPr/>
        </p:nvSpPr>
        <p:spPr>
          <a:xfrm>
            <a:off x="9509760" y="2194560"/>
            <a:ext cx="1188720" cy="4572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9555480" y="2194560"/>
            <a:ext cx="109728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1E2761"/>
                </a:solidFill>
                <a:latin typeface="Calibri"/>
              </a:rPr>
              <a:t>[+/- N wks]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10789920" y="2258568"/>
            <a:ext cx="914400" cy="329184"/>
          </a:xfrm>
          <a:prstGeom prst="roundRect">
            <a:avLst/>
          </a:prstGeom>
          <a:solidFill>
            <a:srgbClr val="548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/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G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492240" y="2651760"/>
            <a:ext cx="3017520" cy="45720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629400" y="2651760"/>
            <a:ext cx="283464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Cost vs FBC</a:t>
            </a:r>
          </a:p>
        </p:txBody>
      </p:sp>
      <p:sp>
        <p:nvSpPr>
          <p:cNvPr id="38" name="Rectangle 37"/>
          <p:cNvSpPr/>
          <p:nvPr/>
        </p:nvSpPr>
        <p:spPr>
          <a:xfrm>
            <a:off x="9509760" y="2651760"/>
            <a:ext cx="1188720" cy="45720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9555480" y="2651760"/>
            <a:ext cx="109728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1E2761"/>
                </a:solidFill>
                <a:latin typeface="Calibri"/>
              </a:rPr>
              <a:t>[+/- N%]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10789920" y="2715768"/>
            <a:ext cx="914400" cy="329184"/>
          </a:xfrm>
          <a:prstGeom prst="roundRect">
            <a:avLst/>
          </a:prstGeom>
          <a:solidFill>
            <a:srgbClr val="548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/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G</a:t>
            </a:r>
          </a:p>
        </p:txBody>
      </p:sp>
      <p:sp>
        <p:nvSpPr>
          <p:cNvPr id="41" name="Rectangle 40"/>
          <p:cNvSpPr/>
          <p:nvPr/>
        </p:nvSpPr>
        <p:spPr>
          <a:xfrm>
            <a:off x="6492240" y="3108960"/>
            <a:ext cx="3017520" cy="4572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6629400" y="3108960"/>
            <a:ext cx="283464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Defects open (P1/P2)</a:t>
            </a:r>
          </a:p>
        </p:txBody>
      </p:sp>
      <p:sp>
        <p:nvSpPr>
          <p:cNvPr id="43" name="Rectangle 42"/>
          <p:cNvSpPr/>
          <p:nvPr/>
        </p:nvSpPr>
        <p:spPr>
          <a:xfrm>
            <a:off x="9509760" y="3108960"/>
            <a:ext cx="1188720" cy="4572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9555480" y="3108960"/>
            <a:ext cx="109728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1E2761"/>
                </a:solidFill>
                <a:latin typeface="Calibri"/>
              </a:rPr>
              <a:t>[N / N]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10789920" y="3172968"/>
            <a:ext cx="914400" cy="329184"/>
          </a:xfrm>
          <a:prstGeom prst="roundRect">
            <a:avLst/>
          </a:prstGeom>
          <a:solidFill>
            <a:srgbClr val="ED7D3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/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A</a:t>
            </a:r>
          </a:p>
        </p:txBody>
      </p:sp>
      <p:sp>
        <p:nvSpPr>
          <p:cNvPr id="46" name="Rectangle 45"/>
          <p:cNvSpPr/>
          <p:nvPr/>
        </p:nvSpPr>
        <p:spPr>
          <a:xfrm>
            <a:off x="6492240" y="3566160"/>
            <a:ext cx="3017520" cy="45720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6629400" y="3566160"/>
            <a:ext cx="283464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RAID Reds open</a:t>
            </a:r>
          </a:p>
        </p:txBody>
      </p:sp>
      <p:sp>
        <p:nvSpPr>
          <p:cNvPr id="48" name="Rectangle 47"/>
          <p:cNvSpPr/>
          <p:nvPr/>
        </p:nvSpPr>
        <p:spPr>
          <a:xfrm>
            <a:off x="9509760" y="3566160"/>
            <a:ext cx="1188720" cy="45720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9555480" y="3566160"/>
            <a:ext cx="109728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1E2761"/>
                </a:solidFill>
                <a:latin typeface="Calibri"/>
              </a:rPr>
              <a:t>[N]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10789920" y="3630168"/>
            <a:ext cx="914400" cy="329184"/>
          </a:xfrm>
          <a:prstGeom prst="roundRect">
            <a:avLst/>
          </a:prstGeom>
          <a:solidFill>
            <a:srgbClr val="548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/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G</a:t>
            </a:r>
          </a:p>
        </p:txBody>
      </p:sp>
      <p:sp>
        <p:nvSpPr>
          <p:cNvPr id="51" name="Rectangle 50"/>
          <p:cNvSpPr/>
          <p:nvPr/>
        </p:nvSpPr>
        <p:spPr>
          <a:xfrm>
            <a:off x="6492240" y="4023360"/>
            <a:ext cx="3017520" cy="4572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6629400" y="4023360"/>
            <a:ext cx="283464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Test scripts pass rate</a:t>
            </a:r>
          </a:p>
        </p:txBody>
      </p:sp>
      <p:sp>
        <p:nvSpPr>
          <p:cNvPr id="53" name="Rectangle 52"/>
          <p:cNvSpPr/>
          <p:nvPr/>
        </p:nvSpPr>
        <p:spPr>
          <a:xfrm>
            <a:off x="9509760" y="4023360"/>
            <a:ext cx="1188720" cy="4572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9555480" y="4023360"/>
            <a:ext cx="109728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1E2761"/>
                </a:solidFill>
                <a:latin typeface="Calibri"/>
              </a:rPr>
              <a:t>[%]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10789920" y="4087368"/>
            <a:ext cx="914400" cy="329184"/>
          </a:xfrm>
          <a:prstGeom prst="roundRect">
            <a:avLst/>
          </a:prstGeom>
          <a:solidFill>
            <a:srgbClr val="548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/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G</a:t>
            </a:r>
          </a:p>
        </p:txBody>
      </p:sp>
      <p:sp>
        <p:nvSpPr>
          <p:cNvPr id="56" name="Rectangle 55"/>
          <p:cNvSpPr/>
          <p:nvPr/>
        </p:nvSpPr>
        <p:spPr>
          <a:xfrm>
            <a:off x="6492240" y="4480560"/>
            <a:ext cx="3017520" cy="45720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6629400" y="4480560"/>
            <a:ext cx="283464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Mock load reconciliation</a:t>
            </a:r>
          </a:p>
        </p:txBody>
      </p:sp>
      <p:sp>
        <p:nvSpPr>
          <p:cNvPr id="58" name="Rectangle 57"/>
          <p:cNvSpPr/>
          <p:nvPr/>
        </p:nvSpPr>
        <p:spPr>
          <a:xfrm>
            <a:off x="9509760" y="4480560"/>
            <a:ext cx="1188720" cy="45720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9555480" y="4480560"/>
            <a:ext cx="109728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1E2761"/>
                </a:solidFill>
                <a:latin typeface="Calibri"/>
              </a:rPr>
              <a:t>[+/- £k]</a:t>
            </a:r>
          </a:p>
        </p:txBody>
      </p:sp>
      <p:sp>
        <p:nvSpPr>
          <p:cNvPr id="60" name="Rounded Rectangle 59"/>
          <p:cNvSpPr/>
          <p:nvPr/>
        </p:nvSpPr>
        <p:spPr>
          <a:xfrm>
            <a:off x="10789920" y="4544568"/>
            <a:ext cx="914400" cy="329184"/>
          </a:xfrm>
          <a:prstGeom prst="roundRect">
            <a:avLst/>
          </a:prstGeom>
          <a:solidFill>
            <a:srgbClr val="ED7D3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/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A</a:t>
            </a:r>
          </a:p>
        </p:txBody>
      </p:sp>
      <p:sp>
        <p:nvSpPr>
          <p:cNvPr id="61" name="Rectangle 60"/>
          <p:cNvSpPr/>
          <p:nvPr/>
        </p:nvSpPr>
        <p:spPr>
          <a:xfrm>
            <a:off x="6492240" y="4937760"/>
            <a:ext cx="3017520" cy="4572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6629400" y="4937760"/>
            <a:ext cx="283464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User readiness (training %)</a:t>
            </a:r>
          </a:p>
        </p:txBody>
      </p:sp>
      <p:sp>
        <p:nvSpPr>
          <p:cNvPr id="63" name="Rectangle 62"/>
          <p:cNvSpPr/>
          <p:nvPr/>
        </p:nvSpPr>
        <p:spPr>
          <a:xfrm>
            <a:off x="9509760" y="4937760"/>
            <a:ext cx="1188720" cy="4572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9555480" y="4937760"/>
            <a:ext cx="109728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1E2761"/>
                </a:solidFill>
                <a:latin typeface="Calibri"/>
              </a:rPr>
              <a:t>[%]</a:t>
            </a:r>
          </a:p>
        </p:txBody>
      </p:sp>
      <p:sp>
        <p:nvSpPr>
          <p:cNvPr id="65" name="Rounded Rectangle 64"/>
          <p:cNvSpPr/>
          <p:nvPr/>
        </p:nvSpPr>
        <p:spPr>
          <a:xfrm>
            <a:off x="10789920" y="5001768"/>
            <a:ext cx="914400" cy="329184"/>
          </a:xfrm>
          <a:prstGeom prst="roundRect">
            <a:avLst/>
          </a:prstGeom>
          <a:solidFill>
            <a:srgbClr val="548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/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G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SteerCo  |  [Month YYYY]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3 / 14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800" b="1" i="0">
                <a:solidFill>
                  <a:srgbClr val="1E2761"/>
                </a:solidFill>
                <a:latin typeface="Calibri"/>
              </a:rPr>
              <a:t>Workstream — Solution / Functional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 b="0" i="1">
                <a:solidFill>
                  <a:srgbClr val="595959"/>
                </a:solidFill>
                <a:latin typeface="Calibri"/>
              </a:rPr>
              <a:t>Lead: Solution Architect (Client) + SI Solution Architect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48640" y="1737360"/>
            <a:ext cx="5486400" cy="2377440"/>
          </a:xfrm>
          <a:prstGeom prst="round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5029200" cy="21945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1E2761"/>
                </a:solidFill>
                <a:latin typeface="Calibri"/>
              </a:rPr>
              <a:t>Status this month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[1-2 sentences on overall progress; what's been delivered; what's slipped]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63640" y="1737360"/>
            <a:ext cx="5486400" cy="2377440"/>
          </a:xfrm>
          <a:prstGeom prst="round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92240" y="1874519"/>
            <a:ext cx="5029200" cy="21945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1E2761"/>
                </a:solidFill>
                <a:latin typeface="Calibri"/>
              </a:rPr>
              <a:t>Achievements (last 4 weeks)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[Achievement 1]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[Achievement 2]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[Achievement 3]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48640" y="4206240"/>
            <a:ext cx="5486400" cy="2377440"/>
          </a:xfrm>
          <a:prstGeom prst="round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7240" y="4343400"/>
            <a:ext cx="5029200" cy="21945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1E2761"/>
                </a:solidFill>
                <a:latin typeface="Calibri"/>
              </a:rPr>
              <a:t>Plan (next 4 weeks)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[Planned activity 1]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[Planned activity 2]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[Planned activity 3]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263640" y="4206240"/>
            <a:ext cx="5486400" cy="2377440"/>
          </a:xfrm>
          <a:prstGeom prst="round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92240" y="4343400"/>
            <a:ext cx="5029200" cy="21945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1E2761"/>
                </a:solidFill>
                <a:latin typeface="Calibri"/>
              </a:rPr>
              <a:t>Asks of SteerCo / risks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[Ask or risk 1]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[Ask or risk 2]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[Ask or risk 3]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SteerCo  |  [Month YYYY]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4 / 14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800" b="1" i="0">
                <a:solidFill>
                  <a:srgbClr val="1E2761"/>
                </a:solidFill>
                <a:latin typeface="Calibri"/>
              </a:rPr>
              <a:t>Workstream — Data Migration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 b="0" i="1">
                <a:solidFill>
                  <a:srgbClr val="595959"/>
                </a:solidFill>
                <a:latin typeface="Calibri"/>
              </a:rPr>
              <a:t>Lead: Data Migration Lead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48640" y="1737360"/>
            <a:ext cx="5486400" cy="2377440"/>
          </a:xfrm>
          <a:prstGeom prst="round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5029200" cy="21945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1E2761"/>
                </a:solidFill>
                <a:latin typeface="Calibri"/>
              </a:rPr>
              <a:t>Status this month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[1-2 sentences on overall progress; what's been delivered; what's slipped]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63640" y="1737360"/>
            <a:ext cx="5486400" cy="2377440"/>
          </a:xfrm>
          <a:prstGeom prst="round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92240" y="1874519"/>
            <a:ext cx="5029200" cy="21945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1E2761"/>
                </a:solidFill>
                <a:latin typeface="Calibri"/>
              </a:rPr>
              <a:t>Achievements (last 4 weeks)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[Achievement 1]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[Achievement 2]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[Achievement 3]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48640" y="4206240"/>
            <a:ext cx="5486400" cy="2377440"/>
          </a:xfrm>
          <a:prstGeom prst="round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7240" y="4343400"/>
            <a:ext cx="5029200" cy="21945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1E2761"/>
                </a:solidFill>
                <a:latin typeface="Calibri"/>
              </a:rPr>
              <a:t>Plan (next 4 weeks)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[Planned activity 1]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[Planned activity 2]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[Planned activity 3]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263640" y="4206240"/>
            <a:ext cx="5486400" cy="2377440"/>
          </a:xfrm>
          <a:prstGeom prst="round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92240" y="4343400"/>
            <a:ext cx="5029200" cy="21945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1E2761"/>
                </a:solidFill>
                <a:latin typeface="Calibri"/>
              </a:rPr>
              <a:t>Asks of SteerCo / risks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[Ask or risk 1]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[Ask or risk 2]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[Ask or risk 3]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SteerCo  |  [Month YYYY]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5 / 14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800" b="1" i="0">
                <a:solidFill>
                  <a:srgbClr val="1E2761"/>
                </a:solidFill>
                <a:latin typeface="Calibri"/>
              </a:rPr>
              <a:t>Workstream — Integration / Technical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 b="0" i="1">
                <a:solidFill>
                  <a:srgbClr val="595959"/>
                </a:solidFill>
                <a:latin typeface="Calibri"/>
              </a:rPr>
              <a:t>Lead: SI Technical Lead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48640" y="1737360"/>
            <a:ext cx="5486400" cy="2377440"/>
          </a:xfrm>
          <a:prstGeom prst="round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5029200" cy="21945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1E2761"/>
                </a:solidFill>
                <a:latin typeface="Calibri"/>
              </a:rPr>
              <a:t>Status this month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[1-2 sentences on overall progress; what's been delivered; what's slipped]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63640" y="1737360"/>
            <a:ext cx="5486400" cy="2377440"/>
          </a:xfrm>
          <a:prstGeom prst="round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92240" y="1874519"/>
            <a:ext cx="5029200" cy="21945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1E2761"/>
                </a:solidFill>
                <a:latin typeface="Calibri"/>
              </a:rPr>
              <a:t>Achievements (last 4 weeks)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[Achievement 1]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[Achievement 2]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[Achievement 3]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48640" y="4206240"/>
            <a:ext cx="5486400" cy="2377440"/>
          </a:xfrm>
          <a:prstGeom prst="round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7240" y="4343400"/>
            <a:ext cx="5029200" cy="21945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1E2761"/>
                </a:solidFill>
                <a:latin typeface="Calibri"/>
              </a:rPr>
              <a:t>Plan (next 4 weeks)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[Planned activity 1]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[Planned activity 2]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[Planned activity 3]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263640" y="4206240"/>
            <a:ext cx="5486400" cy="2377440"/>
          </a:xfrm>
          <a:prstGeom prst="round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92240" y="4343400"/>
            <a:ext cx="5029200" cy="21945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1E2761"/>
                </a:solidFill>
                <a:latin typeface="Calibri"/>
              </a:rPr>
              <a:t>Asks of SteerCo / risks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[Ask or risk 1]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[Ask or risk 2]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[Ask or risk 3]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SteerCo  |  [Month YYYY]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6 / 14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800" b="1" i="0">
                <a:solidFill>
                  <a:srgbClr val="1E2761"/>
                </a:solidFill>
                <a:latin typeface="Calibri"/>
              </a:rPr>
              <a:t>Workstream — Test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 b="0" i="1">
                <a:solidFill>
                  <a:srgbClr val="595959"/>
                </a:solidFill>
                <a:latin typeface="Calibri"/>
              </a:rPr>
              <a:t>Lead: Test Lead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48640" y="1737360"/>
            <a:ext cx="5486400" cy="2377440"/>
          </a:xfrm>
          <a:prstGeom prst="round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5029200" cy="21945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1E2761"/>
                </a:solidFill>
                <a:latin typeface="Calibri"/>
              </a:rPr>
              <a:t>Status this month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[1-2 sentences on overall progress; what's been delivered; what's slipped]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63640" y="1737360"/>
            <a:ext cx="5486400" cy="2377440"/>
          </a:xfrm>
          <a:prstGeom prst="round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92240" y="1874519"/>
            <a:ext cx="5029200" cy="21945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1E2761"/>
                </a:solidFill>
                <a:latin typeface="Calibri"/>
              </a:rPr>
              <a:t>Achievements (last 4 weeks)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[Achievement 1]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[Achievement 2]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[Achievement 3]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48640" y="4206240"/>
            <a:ext cx="5486400" cy="2377440"/>
          </a:xfrm>
          <a:prstGeom prst="round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7240" y="4343400"/>
            <a:ext cx="5029200" cy="21945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1E2761"/>
                </a:solidFill>
                <a:latin typeface="Calibri"/>
              </a:rPr>
              <a:t>Plan (next 4 weeks)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[Planned activity 1]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[Planned activity 2]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[Planned activity 3]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263640" y="4206240"/>
            <a:ext cx="5486400" cy="2377440"/>
          </a:xfrm>
          <a:prstGeom prst="round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92240" y="4343400"/>
            <a:ext cx="5029200" cy="21945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1E2761"/>
                </a:solidFill>
                <a:latin typeface="Calibri"/>
              </a:rPr>
              <a:t>Asks of SteerCo / risks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[Ask or risk 1]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[Ask or risk 2]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[Ask or risk 3]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SteerCo  |  [Month YYYY]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7 / 14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800" b="1" i="0">
                <a:solidFill>
                  <a:srgbClr val="1E2761"/>
                </a:solidFill>
                <a:latin typeface="Calibri"/>
              </a:rPr>
              <a:t>Workstream — Change / Adoption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 b="0" i="1">
                <a:solidFill>
                  <a:srgbClr val="595959"/>
                </a:solidFill>
                <a:latin typeface="Calibri"/>
              </a:rPr>
              <a:t>Lead: Change Lead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48640" y="1737360"/>
            <a:ext cx="5486400" cy="2377440"/>
          </a:xfrm>
          <a:prstGeom prst="round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5029200" cy="21945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1E2761"/>
                </a:solidFill>
                <a:latin typeface="Calibri"/>
              </a:rPr>
              <a:t>Status this month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[1-2 sentences on overall progress; what's been delivered; what's slipped]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63640" y="1737360"/>
            <a:ext cx="5486400" cy="2377440"/>
          </a:xfrm>
          <a:prstGeom prst="round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92240" y="1874519"/>
            <a:ext cx="5029200" cy="21945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1E2761"/>
                </a:solidFill>
                <a:latin typeface="Calibri"/>
              </a:rPr>
              <a:t>Achievements (last 4 weeks)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[Achievement 1]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[Achievement 2]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[Achievement 3]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48640" y="4206240"/>
            <a:ext cx="5486400" cy="2377440"/>
          </a:xfrm>
          <a:prstGeom prst="round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7240" y="4343400"/>
            <a:ext cx="5029200" cy="21945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1E2761"/>
                </a:solidFill>
                <a:latin typeface="Calibri"/>
              </a:rPr>
              <a:t>Plan (next 4 weeks)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[Planned activity 1]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[Planned activity 2]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[Planned activity 3]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263640" y="4206240"/>
            <a:ext cx="5486400" cy="2377440"/>
          </a:xfrm>
          <a:prstGeom prst="round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92240" y="4343400"/>
            <a:ext cx="5029200" cy="21945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1E2761"/>
                </a:solidFill>
                <a:latin typeface="Calibri"/>
              </a:rPr>
              <a:t>Asks of SteerCo / risks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[Ask or risk 1]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[Ask or risk 2]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[Ask or risk 3]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SteerCo  |  [Month YYYY]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8 / 14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800" b="1" i="0">
                <a:solidFill>
                  <a:srgbClr val="1E2761"/>
                </a:solidFill>
                <a:latin typeface="Calibri"/>
              </a:rPr>
              <a:t>Workstream — Cutover &amp; Deploy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 b="0" i="1">
                <a:solidFill>
                  <a:srgbClr val="595959"/>
                </a:solidFill>
                <a:latin typeface="Calibri"/>
              </a:rPr>
              <a:t>Lead: Programme Manager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48640" y="1737360"/>
            <a:ext cx="5486400" cy="2377440"/>
          </a:xfrm>
          <a:prstGeom prst="round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5029200" cy="21945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1E2761"/>
                </a:solidFill>
                <a:latin typeface="Calibri"/>
              </a:rPr>
              <a:t>Status this month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[1-2 sentences on overall progress; what's been delivered; what's slipped]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63640" y="1737360"/>
            <a:ext cx="5486400" cy="2377440"/>
          </a:xfrm>
          <a:prstGeom prst="round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92240" y="1874519"/>
            <a:ext cx="5029200" cy="21945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1E2761"/>
                </a:solidFill>
                <a:latin typeface="Calibri"/>
              </a:rPr>
              <a:t>Achievements (last 4 weeks)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[Achievement 1]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[Achievement 2]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[Achievement 3]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48640" y="4206240"/>
            <a:ext cx="5486400" cy="2377440"/>
          </a:xfrm>
          <a:prstGeom prst="round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7240" y="4343400"/>
            <a:ext cx="5029200" cy="21945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1E2761"/>
                </a:solidFill>
                <a:latin typeface="Calibri"/>
              </a:rPr>
              <a:t>Plan (next 4 weeks)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[Planned activity 1]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[Planned activity 2]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[Planned activity 3]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263640" y="4206240"/>
            <a:ext cx="5486400" cy="2377440"/>
          </a:xfrm>
          <a:prstGeom prst="round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92240" y="4343400"/>
            <a:ext cx="5029200" cy="21945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1E2761"/>
                </a:solidFill>
                <a:latin typeface="Calibri"/>
              </a:rPr>
              <a:t>Asks of SteerCo / risks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[Ask or risk 1]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[Ask or risk 2]</a:t>
            </a:r>
          </a:p>
          <a:p>
            <a:pPr algn="l">
              <a:spcBef>
                <a:spcPts val="400"/>
              </a:spcBef>
            </a:pPr>
            <a:r>
              <a:rPr sz="1100" b="0" i="0">
                <a:solidFill>
                  <a:srgbClr val="10163A"/>
                </a:solidFill>
                <a:latin typeface="Calibri"/>
              </a:rPr>
              <a:t>• [Ask or risk 3]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SteerCo  |  [Month YYYY]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9 / 14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